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Arial Narrow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582FAF2-C701-4961-87C4-64E6CBBE908D}">
  <a:tblStyle styleId="{8582FAF2-C701-4961-87C4-64E6CBBE90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regular.fntdata"/><Relationship Id="rId11" Type="http://schemas.openxmlformats.org/officeDocument/2006/relationships/slide" Target="slides/slide5.xml"/><Relationship Id="rId22" Type="http://schemas.openxmlformats.org/officeDocument/2006/relationships/font" Target="fonts/ArialNarrow-italic.fntdata"/><Relationship Id="rId10" Type="http://schemas.openxmlformats.org/officeDocument/2006/relationships/slide" Target="slides/slide4.xml"/><Relationship Id="rId21" Type="http://schemas.openxmlformats.org/officeDocument/2006/relationships/font" Target="fonts/ArialNarrow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ArialNarrow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787525" y="1285875"/>
            <a:ext cx="719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790700" y="2571750"/>
            <a:ext cx="7105800" cy="11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6359" lvl="0" marL="342900" marR="0" rtl="0" algn="l">
              <a:lnSpc>
                <a:spcPct val="85000"/>
              </a:lnSpc>
              <a:spcBef>
                <a:spcPts val="156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mo"/>
              <a:buChar char="="/>
              <a:defRPr b="1" i="0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1750" lvl="1" marL="74295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 Narrow"/>
              <a:buChar char="–"/>
              <a:defRPr b="0" i="0" sz="20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86042" lvl="2" marL="1204912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mo"/>
              <a:buChar char="=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6002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rgbClr val="4D4D4D"/>
              </a:buClr>
              <a:buFont typeface="Arial Narrow"/>
              <a:buNone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8414" lvl="4" marL="20574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8414" lvl="5" marL="25146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8415" lvl="6" marL="34290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8415" lvl="7" marL="48006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8415" lvl="8" marL="66294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1778000" y="857250"/>
            <a:ext cx="6732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1738312" y="1975246"/>
            <a:ext cx="6735900" cy="25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6359" lvl="0" marL="342900" marR="0" rtl="0" algn="l">
              <a:lnSpc>
                <a:spcPct val="85000"/>
              </a:lnSpc>
              <a:spcBef>
                <a:spcPts val="156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mo"/>
              <a:buChar char="="/>
              <a:defRPr b="1" i="0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1750" lvl="1" marL="74295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 Narrow"/>
              <a:buChar char="–"/>
              <a:defRPr b="0" i="0" sz="20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86042" lvl="2" marL="1204912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mo"/>
              <a:buChar char="=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6002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rgbClr val="4D4D4D"/>
              </a:buClr>
              <a:buFont typeface="Arial Narrow"/>
              <a:buNone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8414" lvl="4" marL="20574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8414" lvl="5" marL="25146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8415" lvl="6" marL="34290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8415" lvl="7" marL="48006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8415" lvl="8" marL="66294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778000" y="857250"/>
            <a:ext cx="6732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778000" y="857250"/>
            <a:ext cx="6732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738312" y="1975246"/>
            <a:ext cx="6735900" cy="25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6359" lvl="0" marL="342900" marR="0" rtl="0" algn="l">
              <a:lnSpc>
                <a:spcPct val="85000"/>
              </a:lnSpc>
              <a:spcBef>
                <a:spcPts val="156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mo"/>
              <a:buChar char="="/>
              <a:defRPr b="1" i="0" sz="24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1750" lvl="1" marL="74295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 Narrow"/>
              <a:buChar char="–"/>
              <a:defRPr b="0" i="0" sz="20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86042" lvl="2" marL="1204912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mo"/>
              <a:buChar char="=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14300" lvl="3" marL="16002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 Narrow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8414" lvl="4" marL="20574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8414" lvl="5" marL="25146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8415" lvl="6" marL="34290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8415" lvl="7" marL="48006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8415" lvl="8" marL="6629400" marR="0" rtl="0" algn="l">
              <a:lnSpc>
                <a:spcPct val="85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Noto Sans Symbols"/>
              <a:buChar char="●"/>
              <a:defRPr b="0" i="0" sz="1800" u="none" cap="none" strike="noStrike">
                <a:solidFill>
                  <a:srgbClr val="4D4D4D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8.jp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1633425" y="1666500"/>
            <a:ext cx="71913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3600"/>
              <a:t>Design Review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3600"/>
              <a:t>Emergency TA Availability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1790700" y="2523900"/>
            <a:ext cx="7105800" cy="116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mo"/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Ruiwen Li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mo"/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Zheqing Li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mo"/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Stephen Chuang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458550" y="1121025"/>
            <a:ext cx="7191300" cy="575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Risk Analysis</a:t>
            </a:r>
          </a:p>
        </p:txBody>
      </p:sp>
      <p:graphicFrame>
        <p:nvGraphicFramePr>
          <p:cNvPr id="133" name="Shape 133"/>
          <p:cNvGraphicFramePr/>
          <p:nvPr/>
        </p:nvGraphicFramePr>
        <p:xfrm>
          <a:off x="960088" y="162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{8582FAF2-C701-4961-87C4-64E6CBBE908D}</a:tableStyleId>
              </a:tblPr>
              <a:tblGrid>
                <a:gridCol w="1376700"/>
                <a:gridCol w="1418175"/>
                <a:gridCol w="950975"/>
                <a:gridCol w="812325"/>
                <a:gridCol w="750325"/>
                <a:gridCol w="1915325"/>
              </a:tblGrid>
              <a:tr h="354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Risk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Consequences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Probability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Severity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Impact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Mitigation Strategies</a:t>
                      </a:r>
                    </a:p>
                  </a:txBody>
                  <a:tcPr marT="91425" marB="91425" marR="91425" marL="91425"/>
                </a:tc>
              </a:tr>
              <a:tr h="463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Teammate gets sick, schedule conflicts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Could not finish the project on 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0.3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Shift our tasks if necessary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3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Spend long time building the system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Could not follow the timeline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0.2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1.8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Find help outside of the class, and spend more time</a:t>
                      </a:r>
                    </a:p>
                  </a:txBody>
                  <a:tcPr marT="91425" marB="91425" marR="91425" marL="91425"/>
                </a:tc>
              </a:tr>
              <a:tr h="795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/>
                        <a:t>Operating system not working, or some tools not supported on browser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/>
                        <a:t>Application not functional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0.1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/>
                        <a:t>Built reliable secure, sufficient, functional system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540175" y="839750"/>
            <a:ext cx="71913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 Timeline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75" y="1624275"/>
            <a:ext cx="8134351" cy="294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1530550" y="1697150"/>
            <a:ext cx="6768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Louise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216350" y="1849550"/>
            <a:ext cx="8238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Zheqing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454350" y="2001950"/>
            <a:ext cx="767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Stephen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3460275" y="2127575"/>
            <a:ext cx="2727900" cy="56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3511175" y="1901800"/>
            <a:ext cx="22752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491975" y="1159850"/>
            <a:ext cx="71913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654250" y="1830825"/>
            <a:ext cx="7105800" cy="24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Lack a way for TAs and professor in charge communicate efficiently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Provide a list of available TAs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493450" y="1154275"/>
            <a:ext cx="71913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689750" y="2011675"/>
            <a:ext cx="7105800" cy="218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Functional: login, schedule, database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Non-functional: security, reliability, performance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Constraints: web-based, Linux OS, Chrome, Firefox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470650" y="1151250"/>
            <a:ext cx="7191300" cy="60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Technology Used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950" y="1854500"/>
            <a:ext cx="881900" cy="12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650" y="1821525"/>
            <a:ext cx="1300600" cy="13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2000" y="3297388"/>
            <a:ext cx="881900" cy="124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0069" y="1945270"/>
            <a:ext cx="1039731" cy="7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50813" y="3122119"/>
            <a:ext cx="1809750" cy="682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22150" y="3353663"/>
            <a:ext cx="1461826" cy="112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655975" y="1160000"/>
            <a:ext cx="2875500" cy="60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150" y="1022300"/>
            <a:ext cx="3280275" cy="36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835600" y="1155100"/>
            <a:ext cx="7191300" cy="60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Activity Diagram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63" y="1762900"/>
            <a:ext cx="7750876" cy="20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835600" y="1155100"/>
            <a:ext cx="7191300" cy="60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925" y="1762900"/>
            <a:ext cx="3316150" cy="27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526125" y="1091925"/>
            <a:ext cx="3981300" cy="60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Conceptual Model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075" y="1542975"/>
            <a:ext cx="3554749" cy="293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25" y="2296300"/>
            <a:ext cx="3661551" cy="15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25" y="1643250"/>
            <a:ext cx="3723149" cy="30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800" y="1643256"/>
            <a:ext cx="3723149" cy="300714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type="ctrTitle"/>
          </p:nvPr>
        </p:nvSpPr>
        <p:spPr>
          <a:xfrm>
            <a:off x="515725" y="1094725"/>
            <a:ext cx="7191300" cy="60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Conceptual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ueppt_v2a">
  <a:themeElements>
    <a:clrScheme name="default">
      <a:dk1>
        <a:srgbClr val="414141"/>
      </a:dk1>
      <a:lt1>
        <a:srgbClr val="FFFFFF"/>
      </a:lt1>
      <a:dk2>
        <a:srgbClr val="A80C36"/>
      </a:dk2>
      <a:lt2>
        <a:srgbClr val="F0AA24"/>
      </a:lt2>
      <a:accent1>
        <a:srgbClr val="F37421"/>
      </a:accent1>
      <a:accent2>
        <a:srgbClr val="8BAEA2"/>
      </a:accent2>
      <a:accent3>
        <a:srgbClr val="FFFFFF"/>
      </a:accent3>
      <a:accent4>
        <a:srgbClr val="F37421"/>
      </a:accent4>
      <a:accent5>
        <a:srgbClr val="8BAEA2"/>
      </a:accent5>
      <a:accent6>
        <a:srgbClr val="FFFFFF"/>
      </a:accent6>
      <a:hlink>
        <a:srgbClr val="A80C36"/>
      </a:hlink>
      <a:folHlink>
        <a:srgbClr val="737A3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