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20"/>
  </p:notesMasterIdLst>
  <p:sldIdLst>
    <p:sldId id="256" r:id="rId2"/>
    <p:sldId id="271" r:id="rId3"/>
    <p:sldId id="257" r:id="rId4"/>
    <p:sldId id="276" r:id="rId5"/>
    <p:sldId id="259" r:id="rId6"/>
    <p:sldId id="277" r:id="rId7"/>
    <p:sldId id="261" r:id="rId8"/>
    <p:sldId id="263" r:id="rId9"/>
    <p:sldId id="278" r:id="rId10"/>
    <p:sldId id="265" r:id="rId11"/>
    <p:sldId id="279" r:id="rId12"/>
    <p:sldId id="280" r:id="rId13"/>
    <p:sldId id="281" r:id="rId14"/>
    <p:sldId id="267" r:id="rId15"/>
    <p:sldId id="269" r:id="rId16"/>
    <p:sldId id="272"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00"/>
    <p:restoredTop sz="95217"/>
  </p:normalViewPr>
  <p:slideViewPr>
    <p:cSldViewPr snapToGrid="0" snapToObjects="1">
      <p:cViewPr varScale="1">
        <p:scale>
          <a:sx n="69" d="100"/>
          <a:sy n="69" d="100"/>
        </p:scale>
        <p:origin x="216" y="10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4126452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255976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How have general tourism rates changed over time?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862993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18</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t>
            </a:r>
            <a:r>
              <a:rPr lang="en-US"/>
              <a:t>are they.</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99221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method of travel our visitors arrive by? Some of our locations are remote and not easily accessible by public transport, so this would be good information to have.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method of travel our visitors arrive by? Some of our locations are remote and not easily accessible by public transport, so this would be good information to have.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4204189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What type of locations receive the most visits? What kinds of locations do people spend the most in?</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What type of locations receive the most visits? What kinds of locations do people spend the most in?</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514322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questions:</a:t>
            </a:r>
          </a:p>
          <a:p>
            <a:r>
              <a:rPr lang="en-US" sz="1200" dirty="0"/>
              <a:t>What kind of tourism activity generates the highest income for Scotland?</a:t>
            </a:r>
            <a:br>
              <a:rPr lang="en-US" sz="1200" dirty="0"/>
            </a:br>
            <a:r>
              <a:rPr lang="en-US" sz="1200" dirty="0"/>
              <a:t>Which kind of activity generates the most visits to sites?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What type of </a:t>
            </a:r>
            <a:r>
              <a:rPr lang="en-US" sz="1200" dirty="0" err="1"/>
              <a:t>accomodation</a:t>
            </a:r>
            <a:r>
              <a:rPr lang="en-US" sz="1200" dirty="0"/>
              <a:t> is most popular? Is there a difference by location?</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2036907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What type of </a:t>
            </a:r>
            <a:r>
              <a:rPr lang="en-US" sz="1200" dirty="0" err="1"/>
              <a:t>accomodation</a:t>
            </a:r>
            <a:r>
              <a:rPr lang="en-US" sz="1200" dirty="0"/>
              <a:t> is most popular? Is there a difference by location?</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88394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995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196250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11678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98081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9201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271C8135-AB25-DB40-A95F-47B2B066DEC0}" type="datetimeFigureOut">
              <a:rPr lang="en-US" smtClean="0"/>
              <a:t>2/10/22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60335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271C8135-AB25-DB40-A95F-47B2B066DEC0}" type="datetimeFigureOut">
              <a:rPr lang="en-US" smtClean="0"/>
              <a:t>2/10/22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022710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271C8135-AB25-DB40-A95F-47B2B066DEC0}" type="datetimeFigureOut">
              <a:rPr lang="en-US" smtClean="0"/>
              <a:t>2/10/22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99098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71C8135-AB25-DB40-A95F-47B2B066DEC0}" type="datetimeFigureOut">
              <a:rPr lang="en-US" smtClean="0"/>
              <a:t>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019494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271C8135-AB25-DB40-A95F-47B2B066DEC0}" type="datetimeFigureOut">
              <a:rPr lang="en-US" smtClean="0"/>
              <a:t>2/10/22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504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271C8135-AB25-DB40-A95F-47B2B066DEC0}" type="datetimeFigureOut">
              <a:rPr lang="en-US" smtClean="0"/>
              <a:t>2/10/22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268180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71C8135-AB25-DB40-A95F-47B2B066DEC0}" type="datetimeFigureOut">
              <a:rPr lang="en-US" smtClean="0"/>
              <a:t>2/10/22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2001838296"/>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p:txBody>
          <a:bodyPr/>
          <a:lstStyle/>
          <a:p>
            <a:r>
              <a:rPr lang="en-US" dirty="0"/>
              <a:t>Visit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r>
              <a:rPr lang="en-US" dirty="0"/>
              <a:t>Louise </a:t>
            </a:r>
            <a:r>
              <a:rPr lang="en-US" dirty="0" err="1"/>
              <a:t>Shambrook</a:t>
            </a:r>
            <a:r>
              <a:rPr lang="en-US" dirty="0"/>
              <a:t> – Final Project DE11 CodeClan</a:t>
            </a:r>
          </a:p>
        </p:txBody>
      </p:sp>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7"/>
            <a:ext cx="7315200" cy="1351447"/>
          </a:xfrm>
        </p:spPr>
        <p:txBody>
          <a:bodyPr>
            <a:normAutofit fontScale="90000"/>
          </a:bodyPr>
          <a:lstStyle/>
          <a:p>
            <a:r>
              <a:rPr lang="en-US" dirty="0"/>
              <a:t>Demographic</a:t>
            </a:r>
            <a:br>
              <a:rPr lang="en-US" dirty="0"/>
            </a:br>
            <a:r>
              <a:rPr lang="en-US" sz="4000" dirty="0"/>
              <a:t>Who are the people visiting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1F6B2368-17CD-F546-B61D-6D02E23B8B29}"/>
              </a:ext>
            </a:extLst>
          </p:cNvPr>
          <p:cNvPicPr>
            <a:picLocks noChangeAspect="1"/>
          </p:cNvPicPr>
          <p:nvPr/>
        </p:nvPicPr>
        <p:blipFill>
          <a:blip r:embed="rId3"/>
          <a:stretch>
            <a:fillRect/>
          </a:stretch>
        </p:blipFill>
        <p:spPr>
          <a:xfrm>
            <a:off x="2228570" y="2649894"/>
            <a:ext cx="5058089" cy="3120250"/>
          </a:xfrm>
          <a:prstGeom prst="rect">
            <a:avLst/>
          </a:prstGeom>
        </p:spPr>
      </p:pic>
    </p:spTree>
    <p:extLst>
      <p:ext uri="{BB962C8B-B14F-4D97-AF65-F5344CB8AC3E}">
        <p14:creationId xmlns:p14="http://schemas.microsoft.com/office/powerpoint/2010/main" val="576864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a:bodyPr>
          <a:lstStyle/>
          <a:p>
            <a:r>
              <a:rPr lang="en-US" dirty="0"/>
              <a:t>Demographic</a:t>
            </a:r>
            <a:endParaRPr lang="en-US" sz="40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85B0613B-9C93-9841-8BC8-434D5B6CBE84}"/>
              </a:ext>
            </a:extLst>
          </p:cNvPr>
          <p:cNvPicPr>
            <a:picLocks noChangeAspect="1"/>
          </p:cNvPicPr>
          <p:nvPr/>
        </p:nvPicPr>
        <p:blipFill>
          <a:blip r:embed="rId3"/>
          <a:stretch>
            <a:fillRect/>
          </a:stretch>
        </p:blipFill>
        <p:spPr>
          <a:xfrm>
            <a:off x="1069848" y="2543302"/>
            <a:ext cx="4889500" cy="3016250"/>
          </a:xfrm>
          <a:prstGeom prst="rect">
            <a:avLst/>
          </a:prstGeom>
        </p:spPr>
      </p:pic>
      <p:pic>
        <p:nvPicPr>
          <p:cNvPr id="6" name="Picture 5">
            <a:extLst>
              <a:ext uri="{FF2B5EF4-FFF2-40B4-BE49-F238E27FC236}">
                <a16:creationId xmlns:a16="http://schemas.microsoft.com/office/drawing/2014/main" id="{6FEA0154-4C20-6143-B9CD-BBBC11A1C974}"/>
              </a:ext>
            </a:extLst>
          </p:cNvPr>
          <p:cNvPicPr>
            <a:picLocks noChangeAspect="1"/>
          </p:cNvPicPr>
          <p:nvPr/>
        </p:nvPicPr>
        <p:blipFill>
          <a:blip r:embed="rId4"/>
          <a:stretch>
            <a:fillRect/>
          </a:stretch>
        </p:blipFill>
        <p:spPr>
          <a:xfrm>
            <a:off x="6606812" y="2543301"/>
            <a:ext cx="4889497" cy="3016249"/>
          </a:xfrm>
          <a:prstGeom prst="rect">
            <a:avLst/>
          </a:prstGeom>
        </p:spPr>
      </p:pic>
    </p:spTree>
    <p:extLst>
      <p:ext uri="{BB962C8B-B14F-4D97-AF65-F5344CB8AC3E}">
        <p14:creationId xmlns:p14="http://schemas.microsoft.com/office/powerpoint/2010/main" val="153817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a:bodyPr>
          <a:lstStyle/>
          <a:p>
            <a:r>
              <a:rPr lang="en-US" dirty="0"/>
              <a:t>Demographic</a:t>
            </a:r>
            <a:endParaRPr lang="en-US" sz="40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85B0613B-9C93-9841-8BC8-434D5B6CBE84}"/>
              </a:ext>
            </a:extLst>
          </p:cNvPr>
          <p:cNvPicPr>
            <a:picLocks noChangeAspect="1"/>
          </p:cNvPicPr>
          <p:nvPr/>
        </p:nvPicPr>
        <p:blipFill>
          <a:blip r:embed="rId3"/>
          <a:stretch>
            <a:fillRect/>
          </a:stretch>
        </p:blipFill>
        <p:spPr>
          <a:xfrm>
            <a:off x="1069848" y="2543302"/>
            <a:ext cx="4889500" cy="3016250"/>
          </a:xfrm>
          <a:prstGeom prst="rect">
            <a:avLst/>
          </a:prstGeom>
        </p:spPr>
      </p:pic>
      <p:pic>
        <p:nvPicPr>
          <p:cNvPr id="6" name="Picture 5">
            <a:extLst>
              <a:ext uri="{FF2B5EF4-FFF2-40B4-BE49-F238E27FC236}">
                <a16:creationId xmlns:a16="http://schemas.microsoft.com/office/drawing/2014/main" id="{6FEA0154-4C20-6143-B9CD-BBBC11A1C974}"/>
              </a:ext>
            </a:extLst>
          </p:cNvPr>
          <p:cNvPicPr>
            <a:picLocks noChangeAspect="1"/>
          </p:cNvPicPr>
          <p:nvPr/>
        </p:nvPicPr>
        <p:blipFill>
          <a:blip r:embed="rId4"/>
          <a:stretch>
            <a:fillRect/>
          </a:stretch>
        </p:blipFill>
        <p:spPr>
          <a:xfrm>
            <a:off x="6606812" y="2543301"/>
            <a:ext cx="4889497" cy="3016249"/>
          </a:xfrm>
          <a:prstGeom prst="rect">
            <a:avLst/>
          </a:prstGeom>
        </p:spPr>
      </p:pic>
    </p:spTree>
    <p:extLst>
      <p:ext uri="{BB962C8B-B14F-4D97-AF65-F5344CB8AC3E}">
        <p14:creationId xmlns:p14="http://schemas.microsoft.com/office/powerpoint/2010/main" val="3941535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fontScale="90000"/>
          </a:bodyPr>
          <a:lstStyle/>
          <a:p>
            <a:r>
              <a:rPr lang="en-US" dirty="0"/>
              <a:t>Demographic – by Region</a:t>
            </a:r>
            <a:endParaRPr lang="en-US" sz="40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04805F9D-DB55-C349-82A8-CE0EDEF48228}"/>
              </a:ext>
            </a:extLst>
          </p:cNvPr>
          <p:cNvPicPr>
            <a:picLocks noChangeAspect="1"/>
          </p:cNvPicPr>
          <p:nvPr/>
        </p:nvPicPr>
        <p:blipFill>
          <a:blip r:embed="rId3"/>
          <a:stretch>
            <a:fillRect/>
          </a:stretch>
        </p:blipFill>
        <p:spPr>
          <a:xfrm>
            <a:off x="1069849" y="2187755"/>
            <a:ext cx="2994152" cy="1847042"/>
          </a:xfrm>
          <a:prstGeom prst="rect">
            <a:avLst/>
          </a:prstGeom>
        </p:spPr>
      </p:pic>
      <p:pic>
        <p:nvPicPr>
          <p:cNvPr id="7" name="Picture 6">
            <a:extLst>
              <a:ext uri="{FF2B5EF4-FFF2-40B4-BE49-F238E27FC236}">
                <a16:creationId xmlns:a16="http://schemas.microsoft.com/office/drawing/2014/main" id="{CBE93B6C-2DD9-5741-BE42-1F953A390BA6}"/>
              </a:ext>
            </a:extLst>
          </p:cNvPr>
          <p:cNvPicPr>
            <a:picLocks noChangeAspect="1"/>
          </p:cNvPicPr>
          <p:nvPr/>
        </p:nvPicPr>
        <p:blipFill>
          <a:blip r:embed="rId4"/>
          <a:stretch>
            <a:fillRect/>
          </a:stretch>
        </p:blipFill>
        <p:spPr>
          <a:xfrm>
            <a:off x="8385048" y="2228308"/>
            <a:ext cx="2994152" cy="1847042"/>
          </a:xfrm>
          <a:prstGeom prst="rect">
            <a:avLst/>
          </a:prstGeom>
        </p:spPr>
      </p:pic>
      <p:pic>
        <p:nvPicPr>
          <p:cNvPr id="8" name="Picture 7">
            <a:extLst>
              <a:ext uri="{FF2B5EF4-FFF2-40B4-BE49-F238E27FC236}">
                <a16:creationId xmlns:a16="http://schemas.microsoft.com/office/drawing/2014/main" id="{D3109D7C-1423-814A-864B-34CFAFA51B09}"/>
              </a:ext>
            </a:extLst>
          </p:cNvPr>
          <p:cNvPicPr>
            <a:picLocks noChangeAspect="1"/>
          </p:cNvPicPr>
          <p:nvPr/>
        </p:nvPicPr>
        <p:blipFill>
          <a:blip r:embed="rId5"/>
          <a:stretch>
            <a:fillRect/>
          </a:stretch>
        </p:blipFill>
        <p:spPr>
          <a:xfrm>
            <a:off x="4727448" y="3111276"/>
            <a:ext cx="3354638" cy="2069419"/>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1164834"/>
          </a:xfrm>
        </p:spPr>
        <p:txBody>
          <a:bodyPr>
            <a:normAutofit fontScale="90000"/>
          </a:bodyPr>
          <a:lstStyle/>
          <a:p>
            <a:r>
              <a:rPr lang="en-US" dirty="0"/>
              <a:t>Time</a:t>
            </a:r>
            <a:br>
              <a:rPr lang="en-US" dirty="0"/>
            </a:br>
            <a:r>
              <a:rPr lang="en-US" sz="2400" dirty="0"/>
              <a:t>How have visits and spend to Scotland changed over time?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BFFB4731-3F54-704B-8CBE-F127B93C7D55}"/>
              </a:ext>
            </a:extLst>
          </p:cNvPr>
          <p:cNvPicPr>
            <a:picLocks noChangeAspect="1"/>
          </p:cNvPicPr>
          <p:nvPr/>
        </p:nvPicPr>
        <p:blipFill>
          <a:blip r:embed="rId3"/>
          <a:stretch>
            <a:fillRect/>
          </a:stretch>
        </p:blipFill>
        <p:spPr>
          <a:xfrm>
            <a:off x="1069848" y="2463282"/>
            <a:ext cx="3421484" cy="2110656"/>
          </a:xfrm>
          <a:prstGeom prst="rect">
            <a:avLst/>
          </a:prstGeom>
        </p:spPr>
      </p:pic>
      <p:pic>
        <p:nvPicPr>
          <p:cNvPr id="5" name="Picture 4">
            <a:extLst>
              <a:ext uri="{FF2B5EF4-FFF2-40B4-BE49-F238E27FC236}">
                <a16:creationId xmlns:a16="http://schemas.microsoft.com/office/drawing/2014/main" id="{0E9EBC2E-FF63-9449-8CF3-979E3FD765FC}"/>
              </a:ext>
            </a:extLst>
          </p:cNvPr>
          <p:cNvPicPr>
            <a:picLocks noChangeAspect="1"/>
          </p:cNvPicPr>
          <p:nvPr/>
        </p:nvPicPr>
        <p:blipFill>
          <a:blip r:embed="rId4"/>
          <a:stretch>
            <a:fillRect/>
          </a:stretch>
        </p:blipFill>
        <p:spPr>
          <a:xfrm>
            <a:off x="5463894" y="2463282"/>
            <a:ext cx="3421485" cy="2110656"/>
          </a:xfrm>
          <a:prstGeom prst="rect">
            <a:avLst/>
          </a:prstGeom>
        </p:spPr>
      </p:pic>
    </p:spTree>
    <p:extLst>
      <p:ext uri="{BB962C8B-B14F-4D97-AF65-F5344CB8AC3E}">
        <p14:creationId xmlns:p14="http://schemas.microsoft.com/office/powerpoint/2010/main" val="248723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fontScale="90000"/>
          </a:bodyPr>
          <a:lstStyle/>
          <a:p>
            <a:r>
              <a:rPr lang="en-US" dirty="0"/>
              <a:t>Improving visits / spend</a:t>
            </a:r>
            <a:br>
              <a:rPr lang="en-US" dirty="0"/>
            </a:br>
            <a:r>
              <a:rPr lang="en-US" sz="4400" dirty="0"/>
              <a:t>How could visits be improved?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7205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 to company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620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017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a:t>Questions?</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a:bodyPr>
          <a:lstStyle/>
          <a:p>
            <a:r>
              <a:rPr lang="en-US" sz="4400" dirty="0"/>
              <a:t>Overview of the presentation</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9432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1335422"/>
          </a:xfrm>
        </p:spPr>
        <p:txBody>
          <a:bodyPr>
            <a:normAutofit fontScale="90000"/>
          </a:bodyPr>
          <a:lstStyle/>
          <a:p>
            <a:r>
              <a:rPr lang="en-US" dirty="0"/>
              <a:t>Transport</a:t>
            </a:r>
            <a:br>
              <a:rPr lang="en-US" dirty="0"/>
            </a:br>
            <a:r>
              <a:rPr lang="en-US" sz="4400" dirty="0"/>
              <a:t>How do people get to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16A79824-CEED-A847-9C7E-8D830B55422E}"/>
              </a:ext>
            </a:extLst>
          </p:cNvPr>
          <p:cNvPicPr>
            <a:picLocks noChangeAspect="1"/>
          </p:cNvPicPr>
          <p:nvPr/>
        </p:nvPicPr>
        <p:blipFill>
          <a:blip r:embed="rId3"/>
          <a:stretch>
            <a:fillRect/>
          </a:stretch>
        </p:blipFill>
        <p:spPr>
          <a:xfrm>
            <a:off x="2312865" y="2716006"/>
            <a:ext cx="4889500" cy="3016250"/>
          </a:xfrm>
          <a:prstGeom prst="rect">
            <a:avLst/>
          </a:prstGeom>
        </p:spPr>
      </p:pic>
    </p:spTree>
    <p:extLst>
      <p:ext uri="{BB962C8B-B14F-4D97-AF65-F5344CB8AC3E}">
        <p14:creationId xmlns:p14="http://schemas.microsoft.com/office/powerpoint/2010/main" val="9044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a:bodyPr>
          <a:lstStyle/>
          <a:p>
            <a:r>
              <a:rPr lang="en-US" dirty="0"/>
              <a:t>Transport</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BF3F8594-36D7-7C43-8A7D-0428FDB5A547}"/>
              </a:ext>
            </a:extLst>
          </p:cNvPr>
          <p:cNvPicPr>
            <a:picLocks noChangeAspect="1"/>
          </p:cNvPicPr>
          <p:nvPr/>
        </p:nvPicPr>
        <p:blipFill>
          <a:blip r:embed="rId3"/>
          <a:stretch>
            <a:fillRect/>
          </a:stretch>
        </p:blipFill>
        <p:spPr>
          <a:xfrm>
            <a:off x="2055653" y="2288276"/>
            <a:ext cx="5343590" cy="3296370"/>
          </a:xfrm>
          <a:prstGeom prst="rect">
            <a:avLst/>
          </a:prstGeom>
        </p:spPr>
      </p:pic>
    </p:spTree>
    <p:extLst>
      <p:ext uri="{BB962C8B-B14F-4D97-AF65-F5344CB8AC3E}">
        <p14:creationId xmlns:p14="http://schemas.microsoft.com/office/powerpoint/2010/main" val="30907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7"/>
            <a:ext cx="7315200" cy="1136639"/>
          </a:xfrm>
        </p:spPr>
        <p:txBody>
          <a:bodyPr>
            <a:normAutofit fontScale="90000"/>
          </a:bodyPr>
          <a:lstStyle/>
          <a:p>
            <a:r>
              <a:rPr lang="en-US" dirty="0"/>
              <a:t>Locations</a:t>
            </a:r>
            <a:br>
              <a:rPr lang="en-US" dirty="0"/>
            </a:br>
            <a:r>
              <a:rPr lang="en-US" sz="4400" dirty="0"/>
              <a:t>Where do people go in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57C3CC1D-690B-224B-ACF4-285F58BF3451}"/>
              </a:ext>
            </a:extLst>
          </p:cNvPr>
          <p:cNvPicPr>
            <a:picLocks noChangeAspect="1"/>
          </p:cNvPicPr>
          <p:nvPr/>
        </p:nvPicPr>
        <p:blipFill>
          <a:blip r:embed="rId3"/>
          <a:stretch>
            <a:fillRect/>
          </a:stretch>
        </p:blipFill>
        <p:spPr>
          <a:xfrm>
            <a:off x="1069848" y="2695166"/>
            <a:ext cx="3882684" cy="2395162"/>
          </a:xfrm>
          <a:prstGeom prst="rect">
            <a:avLst/>
          </a:prstGeom>
        </p:spPr>
      </p:pic>
      <p:pic>
        <p:nvPicPr>
          <p:cNvPr id="6" name="Picture 5">
            <a:extLst>
              <a:ext uri="{FF2B5EF4-FFF2-40B4-BE49-F238E27FC236}">
                <a16:creationId xmlns:a16="http://schemas.microsoft.com/office/drawing/2014/main" id="{21C29F8B-ECAA-B24F-826C-785F6904E350}"/>
              </a:ext>
            </a:extLst>
          </p:cNvPr>
          <p:cNvPicPr>
            <a:picLocks noChangeAspect="1"/>
          </p:cNvPicPr>
          <p:nvPr/>
        </p:nvPicPr>
        <p:blipFill>
          <a:blip r:embed="rId4"/>
          <a:stretch>
            <a:fillRect/>
          </a:stretch>
        </p:blipFill>
        <p:spPr>
          <a:xfrm>
            <a:off x="5237324" y="2695166"/>
            <a:ext cx="3882684" cy="2395162"/>
          </a:xfrm>
          <a:prstGeom prst="rect">
            <a:avLst/>
          </a:prstGeom>
        </p:spPr>
      </p:pic>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a:bodyPr>
          <a:lstStyle/>
          <a:p>
            <a:r>
              <a:rPr lang="en-US" dirty="0"/>
              <a:t>Locations</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D63CD526-683F-6A46-B71A-082DA79AD510}"/>
              </a:ext>
            </a:extLst>
          </p:cNvPr>
          <p:cNvPicPr>
            <a:picLocks noChangeAspect="1"/>
          </p:cNvPicPr>
          <p:nvPr/>
        </p:nvPicPr>
        <p:blipFill>
          <a:blip r:embed="rId3"/>
          <a:stretch>
            <a:fillRect/>
          </a:stretch>
        </p:blipFill>
        <p:spPr>
          <a:xfrm>
            <a:off x="2387147" y="2347082"/>
            <a:ext cx="4680602" cy="2887384"/>
          </a:xfrm>
          <a:prstGeom prst="rect">
            <a:avLst/>
          </a:prstGeom>
        </p:spPr>
      </p:pic>
    </p:spTree>
    <p:extLst>
      <p:ext uri="{BB962C8B-B14F-4D97-AF65-F5344CB8AC3E}">
        <p14:creationId xmlns:p14="http://schemas.microsoft.com/office/powerpoint/2010/main" val="1640109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7"/>
            <a:ext cx="7315200" cy="1269949"/>
          </a:xfrm>
        </p:spPr>
        <p:txBody>
          <a:bodyPr>
            <a:normAutofit fontScale="90000"/>
          </a:bodyPr>
          <a:lstStyle/>
          <a:p>
            <a:r>
              <a:rPr lang="en-US" dirty="0"/>
              <a:t>Activities</a:t>
            </a:r>
            <a:br>
              <a:rPr lang="en-US" dirty="0"/>
            </a:br>
            <a:r>
              <a:rPr lang="en-US" sz="3600" dirty="0"/>
              <a:t>What do people do when visiting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102003FD-13F5-A645-B350-89676DEB0C07}"/>
              </a:ext>
            </a:extLst>
          </p:cNvPr>
          <p:cNvPicPr>
            <a:picLocks noChangeAspect="1"/>
          </p:cNvPicPr>
          <p:nvPr/>
        </p:nvPicPr>
        <p:blipFill>
          <a:blip r:embed="rId3"/>
          <a:stretch>
            <a:fillRect/>
          </a:stretch>
        </p:blipFill>
        <p:spPr>
          <a:xfrm>
            <a:off x="1206500" y="2568396"/>
            <a:ext cx="4037304" cy="2490545"/>
          </a:xfrm>
          <a:prstGeom prst="rect">
            <a:avLst/>
          </a:prstGeom>
        </p:spPr>
      </p:pic>
      <p:pic>
        <p:nvPicPr>
          <p:cNvPr id="5" name="Picture 4">
            <a:extLst>
              <a:ext uri="{FF2B5EF4-FFF2-40B4-BE49-F238E27FC236}">
                <a16:creationId xmlns:a16="http://schemas.microsoft.com/office/drawing/2014/main" id="{CFF93EAF-881D-574F-85D7-94CFCB8F68EC}"/>
              </a:ext>
            </a:extLst>
          </p:cNvPr>
          <p:cNvPicPr>
            <a:picLocks noChangeAspect="1"/>
          </p:cNvPicPr>
          <p:nvPr/>
        </p:nvPicPr>
        <p:blipFill>
          <a:blip r:embed="rId4"/>
          <a:stretch>
            <a:fillRect/>
          </a:stretch>
        </p:blipFill>
        <p:spPr>
          <a:xfrm>
            <a:off x="5535905" y="2568396"/>
            <a:ext cx="4037305" cy="2490545"/>
          </a:xfrm>
          <a:prstGeom prst="rect">
            <a:avLst/>
          </a:prstGeom>
        </p:spPr>
      </p:pic>
    </p:spTree>
    <p:extLst>
      <p:ext uri="{BB962C8B-B14F-4D97-AF65-F5344CB8AC3E}">
        <p14:creationId xmlns:p14="http://schemas.microsoft.com/office/powerpoint/2010/main" val="60996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1345362"/>
          </a:xfrm>
        </p:spPr>
        <p:txBody>
          <a:bodyPr>
            <a:normAutofit fontScale="90000"/>
          </a:bodyPr>
          <a:lstStyle/>
          <a:p>
            <a:r>
              <a:rPr lang="en-US" dirty="0"/>
              <a:t>Accommodation</a:t>
            </a:r>
            <a:br>
              <a:rPr lang="en-US" dirty="0"/>
            </a:br>
            <a:r>
              <a:rPr lang="en-US" sz="4400" dirty="0"/>
              <a:t>Where do people stay in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89EBEB71-EFE6-0C4D-8202-9FD22FE79773}"/>
              </a:ext>
            </a:extLst>
          </p:cNvPr>
          <p:cNvPicPr>
            <a:picLocks noChangeAspect="1"/>
          </p:cNvPicPr>
          <p:nvPr/>
        </p:nvPicPr>
        <p:blipFill>
          <a:blip r:embed="rId3"/>
          <a:stretch>
            <a:fillRect/>
          </a:stretch>
        </p:blipFill>
        <p:spPr>
          <a:xfrm>
            <a:off x="1996125" y="2529284"/>
            <a:ext cx="5462646" cy="3369814"/>
          </a:xfrm>
          <a:prstGeom prst="rect">
            <a:avLst/>
          </a:prstGeom>
        </p:spPr>
      </p:pic>
    </p:spTree>
    <p:extLst>
      <p:ext uri="{BB962C8B-B14F-4D97-AF65-F5344CB8AC3E}">
        <p14:creationId xmlns:p14="http://schemas.microsoft.com/office/powerpoint/2010/main" val="421502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a:bodyPr>
          <a:lstStyle/>
          <a:p>
            <a:r>
              <a:rPr lang="en-US" dirty="0"/>
              <a:t>Accommodation</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900E951A-9885-5249-AD21-4A6688E3B36C}"/>
              </a:ext>
            </a:extLst>
          </p:cNvPr>
          <p:cNvPicPr>
            <a:picLocks noChangeAspect="1"/>
          </p:cNvPicPr>
          <p:nvPr/>
        </p:nvPicPr>
        <p:blipFill>
          <a:blip r:embed="rId3"/>
          <a:stretch>
            <a:fillRect/>
          </a:stretch>
        </p:blipFill>
        <p:spPr>
          <a:xfrm>
            <a:off x="2132473" y="2212848"/>
            <a:ext cx="5250284" cy="3238812"/>
          </a:xfrm>
          <a:prstGeom prst="rect">
            <a:avLst/>
          </a:prstGeom>
        </p:spPr>
      </p:pic>
    </p:spTree>
    <p:extLst>
      <p:ext uri="{BB962C8B-B14F-4D97-AF65-F5344CB8AC3E}">
        <p14:creationId xmlns:p14="http://schemas.microsoft.com/office/powerpoint/2010/main" val="421778836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{9F138C71-4108-1C4A-80AC-77FC1A4F9F22}tf10001124_mac</Template>
  <TotalTime>57</TotalTime>
  <Words>742</Words>
  <Application>Microsoft Macintosh PowerPoint</Application>
  <PresentationFormat>Widescreen</PresentationFormat>
  <Paragraphs>76</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Corbel</vt:lpstr>
      <vt:lpstr>Wingdings 2</vt:lpstr>
      <vt:lpstr>Frame</vt:lpstr>
      <vt:lpstr>Visit Scotland</vt:lpstr>
      <vt:lpstr>Overview of the presentation</vt:lpstr>
      <vt:lpstr>Transport How do people get to Scotland?</vt:lpstr>
      <vt:lpstr>Transport</vt:lpstr>
      <vt:lpstr>Locations Where do people go in Scotland?</vt:lpstr>
      <vt:lpstr>Locations</vt:lpstr>
      <vt:lpstr>Activities What do people do when visiting Scotland?</vt:lpstr>
      <vt:lpstr>Accommodation Where do people stay in Scotland?</vt:lpstr>
      <vt:lpstr>Accommodation</vt:lpstr>
      <vt:lpstr>Demographic Who are the people visiting  Scotland?</vt:lpstr>
      <vt:lpstr>Demographic</vt:lpstr>
      <vt:lpstr>Demographic</vt:lpstr>
      <vt:lpstr>Demographic – by Region</vt:lpstr>
      <vt:lpstr>Time How have visits and spend to Scotland changed over time?</vt:lpstr>
      <vt:lpstr>Improving visits / spend How could visits be improved?</vt:lpstr>
      <vt:lpstr>Recommendations to company</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13</cp:revision>
  <dcterms:created xsi:type="dcterms:W3CDTF">2022-02-10T09:51:21Z</dcterms:created>
  <dcterms:modified xsi:type="dcterms:W3CDTF">2022-02-10T16:24:32Z</dcterms:modified>
</cp:coreProperties>
</file>