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85" r:id="rId7"/>
    <p:sldId id="278" r:id="rId8"/>
    <p:sldId id="279" r:id="rId9"/>
    <p:sldId id="265" r:id="rId10"/>
    <p:sldId id="287" r:id="rId11"/>
    <p:sldId id="281" r:id="rId12"/>
    <p:sldId id="261" r:id="rId13"/>
    <p:sldId id="267" r:id="rId14"/>
    <p:sldId id="288" r:id="rId15"/>
    <p:sldId id="274" r:id="rId16"/>
    <p:sldId id="272"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0"/>
    <p:restoredTop sz="88889"/>
  </p:normalViewPr>
  <p:slideViewPr>
    <p:cSldViewPr snapToGrid="0" snapToObjects="1">
      <p:cViewPr varScale="1">
        <p:scale>
          <a:sx n="92" d="100"/>
          <a:sy n="92" d="100"/>
        </p:scale>
        <p:origin x="17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NOTE TO SELF – the accommodation plot here, or on the accommodation slide needs to go. It’s duplicated.</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bed occupancy and 86% room occupancy – with B&amp;B second at 44% bed occ, and 53% room occ.</a:t>
            </a:r>
          </a:p>
          <a:p>
            <a:endParaRPr lang="en-US" i="0" dirty="0"/>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Urban area – 68%</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1335679"/>
          </a:xfrm>
        </p:spPr>
        <p:txBody>
          <a:bodyPr>
            <a:normAutofit/>
          </a:bodyPr>
          <a:lstStyle/>
          <a:p>
            <a:r>
              <a:rPr lang="en-US" sz="4600" dirty="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
        <p:nvSpPr>
          <p:cNvPr id="4" name="TextBox 3">
            <a:extLst>
              <a:ext uri="{FF2B5EF4-FFF2-40B4-BE49-F238E27FC236}">
                <a16:creationId xmlns:a16="http://schemas.microsoft.com/office/drawing/2014/main" id="{88F9CA93-8CEE-AD4F-9A54-19EE3FADA5D1}"/>
              </a:ext>
            </a:extLst>
          </p:cNvPr>
          <p:cNvSpPr txBox="1"/>
          <p:nvPr/>
        </p:nvSpPr>
        <p:spPr>
          <a:xfrm>
            <a:off x="7146665" y="3075709"/>
            <a:ext cx="364374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These two age groups total over 10 billion in income across the 7 years</a:t>
            </a:r>
          </a:p>
          <a:p>
            <a:pPr marL="285750" indent="-285750">
              <a:buFont typeface="Arial" panose="020B0604020202020204" pitchFamily="34" charset="0"/>
              <a:buChar char="•"/>
            </a:pPr>
            <a:r>
              <a:rPr lang="en-US" dirty="0">
                <a:solidFill>
                  <a:schemeClr val="bg1"/>
                </a:solidFill>
              </a:rPr>
              <a:t>More importantly, this has been increasing since 2015 for both</a:t>
            </a:r>
          </a:p>
        </p:txBody>
      </p:sp>
    </p:spTree>
    <p:extLst>
      <p:ext uri="{BB962C8B-B14F-4D97-AF65-F5344CB8AC3E}">
        <p14:creationId xmlns:p14="http://schemas.microsoft.com/office/powerpoint/2010/main" val="15007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08806766-F3C2-0641-BB89-2D6BB67FB7F9}"/>
              </a:ext>
            </a:extLst>
          </p:cNvPr>
          <p:cNvPicPr>
            <a:picLocks noChangeAspect="1"/>
          </p:cNvPicPr>
          <p:nvPr/>
        </p:nvPicPr>
        <p:blipFill>
          <a:blip r:embed="rId3"/>
          <a:stretch>
            <a:fillRect/>
          </a:stretch>
        </p:blipFill>
        <p:spPr>
          <a:xfrm>
            <a:off x="1206500" y="412750"/>
            <a:ext cx="4889500" cy="3016250"/>
          </a:xfrm>
          <a:prstGeom prst="rect">
            <a:avLst/>
          </a:prstGeom>
        </p:spPr>
      </p:pic>
      <p:pic>
        <p:nvPicPr>
          <p:cNvPr id="5" name="Picture 4">
            <a:extLst>
              <a:ext uri="{FF2B5EF4-FFF2-40B4-BE49-F238E27FC236}">
                <a16:creationId xmlns:a16="http://schemas.microsoft.com/office/drawing/2014/main" id="{0A8C4836-50E2-744B-8784-7250BB28F30E}"/>
              </a:ext>
            </a:extLst>
          </p:cNvPr>
          <p:cNvPicPr>
            <a:picLocks noChangeAspect="1"/>
          </p:cNvPicPr>
          <p:nvPr/>
        </p:nvPicPr>
        <p:blipFill>
          <a:blip r:embed="rId4"/>
          <a:stretch>
            <a:fillRect/>
          </a:stretch>
        </p:blipFill>
        <p:spPr>
          <a:xfrm>
            <a:off x="1055291" y="3349914"/>
            <a:ext cx="5686792" cy="3508086"/>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82831"/>
            <a:ext cx="4535926" cy="1155570"/>
          </a:xfrm>
        </p:spPr>
        <p:txBody>
          <a:bodyPr>
            <a:normAutofit/>
          </a:bodyPr>
          <a:lstStyle/>
          <a:p>
            <a:r>
              <a:rPr lang="en-US" dirty="0"/>
              <a:t>Activities</a:t>
            </a:r>
          </a:p>
        </p:txBody>
      </p:sp>
      <p:grpSp>
        <p:nvGrpSpPr>
          <p:cNvPr id="46" name="Group 45">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47" name="Rectangle 46">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9"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1182626" y="784249"/>
            <a:ext cx="4252270" cy="2625778"/>
          </a:xfrm>
          <a:prstGeom prst="rect">
            <a:avLst/>
          </a:prstGeom>
        </p:spPr>
      </p:pic>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1182626" y="3574617"/>
            <a:ext cx="4252266" cy="2625775"/>
          </a:xfrm>
          <a:prstGeom prst="rect">
            <a:avLst/>
          </a:prstGeom>
        </p:spPr>
      </p:pic>
      <p:sp>
        <p:nvSpPr>
          <p:cNvPr id="5" name="TextBox 4">
            <a:extLst>
              <a:ext uri="{FF2B5EF4-FFF2-40B4-BE49-F238E27FC236}">
                <a16:creationId xmlns:a16="http://schemas.microsoft.com/office/drawing/2014/main" id="{38B8D749-44E6-0B41-8D0F-5C71B16A19AB}"/>
              </a:ext>
            </a:extLst>
          </p:cNvPr>
          <p:cNvSpPr txBox="1"/>
          <p:nvPr/>
        </p:nvSpPr>
        <p:spPr>
          <a:xfrm>
            <a:off x="7157810" y="2579504"/>
            <a:ext cx="3851564"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Across both measures, eating out, visiting family/friends, and going for nights out are popular – these remain unchanged across the years in the data</a:t>
            </a:r>
          </a:p>
          <a:p>
            <a:pPr marL="285750" indent="-285750">
              <a:buFont typeface="Arial" panose="020B0604020202020204" pitchFamily="34" charset="0"/>
              <a:buChar char="•"/>
            </a:pPr>
            <a:r>
              <a:rPr lang="en-US" dirty="0">
                <a:solidFill>
                  <a:schemeClr val="bg1"/>
                </a:solidFill>
              </a:rPr>
              <a:t>Eating out accounts for 13 billion which is 17.8%</a:t>
            </a:r>
          </a:p>
          <a:p>
            <a:pPr marL="285750" indent="-285750">
              <a:buFont typeface="Arial" panose="020B0604020202020204" pitchFamily="34" charset="0"/>
              <a:buChar char="•"/>
            </a:pPr>
            <a:r>
              <a:rPr lang="en-US" dirty="0">
                <a:solidFill>
                  <a:schemeClr val="bg1"/>
                </a:solidFill>
              </a:rPr>
              <a:t>Visiting family/friends accounts for 315 million visits, which is 18.5% </a:t>
            </a:r>
          </a:p>
        </p:txBody>
      </p:sp>
    </p:spTree>
    <p:extLst>
      <p:ext uri="{BB962C8B-B14F-4D97-AF65-F5344CB8AC3E}">
        <p14:creationId xmlns:p14="http://schemas.microsoft.com/office/powerpoint/2010/main" val="60996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7"/>
            <a:ext cx="4535926" cy="1751316"/>
          </a:xfrm>
        </p:spPr>
        <p:txBody>
          <a:bodyPr>
            <a:normAutofit/>
          </a:bodyPr>
          <a:lstStyle/>
          <a:p>
            <a:r>
              <a:rPr lang="en-US" dirty="0"/>
              <a:t>Change over time</a:t>
            </a:r>
          </a:p>
        </p:txBody>
      </p:sp>
      <p:grpSp>
        <p:nvGrpSpPr>
          <p:cNvPr id="22" name="Group 21">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23" name="Rectangle 22">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1768366" y="1145943"/>
            <a:ext cx="3666530" cy="2264083"/>
          </a:xfrm>
          <a:prstGeom prst="rect">
            <a:avLst/>
          </a:prstGeom>
        </p:spPr>
      </p:pic>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1768370" y="3574618"/>
            <a:ext cx="3666522" cy="2264078"/>
          </a:xfrm>
          <a:prstGeom prst="rect">
            <a:avLst/>
          </a:prstGeom>
        </p:spPr>
      </p:pic>
      <p:sp>
        <p:nvSpPr>
          <p:cNvPr id="4" name="TextBox 3">
            <a:extLst>
              <a:ext uri="{FF2B5EF4-FFF2-40B4-BE49-F238E27FC236}">
                <a16:creationId xmlns:a16="http://schemas.microsoft.com/office/drawing/2014/main" id="{A4EB3692-4C90-FE4E-BDA2-8DA6C5063359}"/>
              </a:ext>
            </a:extLst>
          </p:cNvPr>
          <p:cNvSpPr txBox="1"/>
          <p:nvPr/>
        </p:nvSpPr>
        <p:spPr>
          <a:xfrm>
            <a:off x="7107382" y="3422073"/>
            <a:ext cx="38377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Generally visits have decreased since 2017</a:t>
            </a:r>
          </a:p>
          <a:p>
            <a:pPr marL="285750" indent="-285750">
              <a:buFont typeface="Arial" panose="020B0604020202020204" pitchFamily="34" charset="0"/>
              <a:buChar char="•"/>
            </a:pPr>
            <a:r>
              <a:rPr lang="en-US" dirty="0">
                <a:solidFill>
                  <a:schemeClr val="bg1"/>
                </a:solidFill>
              </a:rPr>
              <a:t>Whilst spend also hit a peak in 2017 and decreased, they are on the rise again</a:t>
            </a:r>
          </a:p>
        </p:txBody>
      </p:sp>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No data since 2019</a:t>
            </a:r>
          </a:p>
        </p:txBody>
      </p:sp>
    </p:spTree>
    <p:extLst>
      <p:ext uri="{BB962C8B-B14F-4D97-AF65-F5344CB8AC3E}">
        <p14:creationId xmlns:p14="http://schemas.microsoft.com/office/powerpoint/2010/main" val="2149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There is a trend of visitors travelling by car</a:t>
            </a:r>
          </a:p>
          <a:p>
            <a:pPr marL="285750" indent="-285750">
              <a:buFont typeface="Arial" panose="020B0604020202020204" pitchFamily="34" charset="0"/>
              <a:buChar char="•"/>
            </a:pPr>
            <a:r>
              <a:rPr lang="en-US" dirty="0"/>
              <a:t>customers generally visit urban areas</a:t>
            </a:r>
          </a:p>
          <a:p>
            <a:pPr marL="285750" indent="-285750">
              <a:buFont typeface="Arial" panose="020B0604020202020204" pitchFamily="34" charset="0"/>
              <a:buChar char="•"/>
            </a:pPr>
            <a:r>
              <a:rPr lang="en-US" dirty="0"/>
              <a:t>Hotels and </a:t>
            </a:r>
            <a:r>
              <a:rPr lang="en-US" dirty="0" err="1"/>
              <a:t>B&amp;b</a:t>
            </a:r>
            <a:r>
              <a:rPr lang="en-US" dirty="0"/>
              <a:t> are the most popular accommodation types</a:t>
            </a:r>
          </a:p>
          <a:p>
            <a:pPr marL="285750" indent="-285750">
              <a:buFont typeface="Arial" panose="020B0604020202020204" pitchFamily="34" charset="0"/>
              <a:buChar char="•"/>
            </a:pPr>
            <a:r>
              <a:rPr lang="en-US" dirty="0"/>
              <a:t>Demographics indicate a profile of no children, but being married</a:t>
            </a:r>
          </a:p>
          <a:p>
            <a:pPr marL="285750" indent="-285750">
              <a:buFont typeface="Arial" panose="020B0604020202020204" pitchFamily="34" charset="0"/>
              <a:buChar char="•"/>
            </a:pPr>
            <a:r>
              <a:rPr lang="en-US" dirty="0"/>
              <a:t>16-24 is the highest age group, but there are increasing trends in the elder age groups</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are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9764729"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Promote remote locations in marketing</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US" sz="2000" dirty="0">
                <a:solidFill>
                  <a:schemeClr val="tx1"/>
                </a:solidFill>
              </a:rPr>
              <a:t>9 questions around 6 datasets</a:t>
            </a:r>
          </a:p>
          <a:p>
            <a:pPr marL="342900" indent="-342900">
              <a:buFont typeface="Wingdings 3" charset="2"/>
              <a:buChar char=""/>
            </a:pPr>
            <a:endParaRPr lang="en-US" sz="2000" dirty="0">
              <a:solidFill>
                <a:schemeClr val="tx1"/>
              </a:solidFill>
            </a:endParaRPr>
          </a:p>
          <a:p>
            <a:pPr marL="342900" indent="-342900">
              <a:buFont typeface="Wingdings 3" charset="2"/>
              <a:buChar char=""/>
            </a:pPr>
            <a:r>
              <a:rPr lang="en-US" sz="2000" dirty="0">
                <a:solidFill>
                  <a:schemeClr val="tx1"/>
                </a:solidFill>
              </a:rPr>
              <a:t>The datasets had no missing data, but many columns with “all”; these have been filtered out</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1102885" y="571500"/>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fontScale="90000"/>
          </a:bodyPr>
          <a:lstStyle/>
          <a:p>
            <a:r>
              <a:rPr lang="en-US" sz="6000" dirty="0"/>
              <a:t>Transport</a:t>
            </a:r>
            <a:br>
              <a:rPr lang="en-US" sz="6000" dirty="0"/>
            </a:br>
            <a:r>
              <a:rPr lang="en-US" sz="2000" i="1" dirty="0"/>
              <a:t>Is there a particular method visitors travel by?</a:t>
            </a:r>
          </a:p>
        </p:txBody>
      </p:sp>
      <p:sp>
        <p:nvSpPr>
          <p:cNvPr id="3" name="TextBox 2">
            <a:extLst>
              <a:ext uri="{FF2B5EF4-FFF2-40B4-BE49-F238E27FC236}">
                <a16:creationId xmlns:a16="http://schemas.microsoft.com/office/drawing/2014/main" id="{A1128DEF-9C0E-3547-A24C-19B275AE2E3B}"/>
              </a:ext>
            </a:extLst>
          </p:cNvPr>
          <p:cNvSpPr txBox="1"/>
          <p:nvPr/>
        </p:nvSpPr>
        <p:spPr>
          <a:xfrm>
            <a:off x="6854639" y="1121481"/>
            <a:ext cx="45966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65% report travelling by car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81% report having access to a car - totaling 768 million visitors across 6 years or 109 million on average per year</a:t>
            </a:r>
          </a:p>
        </p:txBody>
      </p:sp>
      <p:pic>
        <p:nvPicPr>
          <p:cNvPr id="4" name="Picture 3">
            <a:extLst>
              <a:ext uri="{FF2B5EF4-FFF2-40B4-BE49-F238E27FC236}">
                <a16:creationId xmlns:a16="http://schemas.microsoft.com/office/drawing/2014/main" id="{97D4CA00-7093-EB42-B486-14FF6AB731D5}"/>
              </a:ext>
            </a:extLst>
          </p:cNvPr>
          <p:cNvPicPr>
            <a:picLocks noChangeAspect="1"/>
          </p:cNvPicPr>
          <p:nvPr/>
        </p:nvPicPr>
        <p:blipFill>
          <a:blip r:embed="rId4"/>
          <a:stretch>
            <a:fillRect/>
          </a:stretch>
        </p:blipFill>
        <p:spPr>
          <a:xfrm>
            <a:off x="8489087" y="2765136"/>
            <a:ext cx="1327727" cy="1327727"/>
          </a:xfrm>
          <a:prstGeom prst="rect">
            <a:avLst/>
          </a:prstGeom>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3"/>
          <a:stretch>
            <a:fillRect/>
          </a:stretch>
        </p:blipFill>
        <p:spPr>
          <a:xfrm>
            <a:off x="1068388" y="571500"/>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fontScale="90000"/>
          </a:bodyPr>
          <a:lstStyle/>
          <a:p>
            <a:r>
              <a:rPr lang="en-US" sz="6000" dirty="0"/>
              <a:t>Location</a:t>
            </a:r>
            <a:br>
              <a:rPr lang="en-US" sz="6000" dirty="0"/>
            </a:br>
            <a:r>
              <a:rPr lang="en-US" sz="2000" i="1" dirty="0"/>
              <a:t>What type of location receives visits?</a:t>
            </a:r>
          </a:p>
        </p:txBody>
      </p:sp>
      <p:sp>
        <p:nvSpPr>
          <p:cNvPr id="6" name="TextBox 5">
            <a:extLst>
              <a:ext uri="{FF2B5EF4-FFF2-40B4-BE49-F238E27FC236}">
                <a16:creationId xmlns:a16="http://schemas.microsoft.com/office/drawing/2014/main" id="{4799EB69-290B-ED44-9DEC-55DE8C9BD023}"/>
              </a:ext>
            </a:extLst>
          </p:cNvPr>
          <p:cNvSpPr txBox="1"/>
          <p:nvPr/>
        </p:nvSpPr>
        <p:spPr>
          <a:xfrm>
            <a:off x="7126575" y="1143000"/>
            <a:ext cx="39970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41% of visits are to cities – 431 million between 2013 and 2019</a:t>
            </a:r>
          </a:p>
          <a:p>
            <a:pPr marL="285750" indent="-285750">
              <a:buFont typeface="Arial" panose="020B0604020202020204" pitchFamily="34" charset="0"/>
              <a:buChar char="•"/>
            </a:pPr>
            <a:r>
              <a:rPr lang="en-US" dirty="0"/>
              <a:t>68% of average accommodation  occupation is in urban areas</a:t>
            </a:r>
          </a:p>
        </p:txBody>
      </p:sp>
      <p:pic>
        <p:nvPicPr>
          <p:cNvPr id="7" name="Picture 6">
            <a:extLst>
              <a:ext uri="{FF2B5EF4-FFF2-40B4-BE49-F238E27FC236}">
                <a16:creationId xmlns:a16="http://schemas.microsoft.com/office/drawing/2014/main" id="{B1B56940-4C46-0846-BC98-B435DCBD6136}"/>
              </a:ext>
            </a:extLst>
          </p:cNvPr>
          <p:cNvPicPr>
            <a:picLocks noChangeAspect="1"/>
          </p:cNvPicPr>
          <p:nvPr/>
        </p:nvPicPr>
        <p:blipFill>
          <a:blip r:embed="rId4"/>
          <a:stretch>
            <a:fillRect/>
          </a:stretch>
        </p:blipFill>
        <p:spPr>
          <a:xfrm>
            <a:off x="8704373" y="2748541"/>
            <a:ext cx="841440" cy="841440"/>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324218"/>
          </a:xfrm>
        </p:spPr>
        <p:txBody>
          <a:bodyPr>
            <a:normAutofit/>
          </a:bodyPr>
          <a:lstStyle/>
          <a:p>
            <a:r>
              <a:rPr lang="en-US" sz="2600" dirty="0">
                <a:solidFill>
                  <a:srgbClr val="EBEBEB"/>
                </a:solidFill>
              </a:rPr>
              <a:t>Accommodation</a:t>
            </a:r>
            <a:br>
              <a:rPr lang="en-US" sz="2600" dirty="0">
                <a:solidFill>
                  <a:srgbClr val="EBEBEB"/>
                </a:solidFill>
              </a:rPr>
            </a:br>
            <a:r>
              <a:rPr lang="en-US" sz="1600" i="1" dirty="0">
                <a:solidFill>
                  <a:srgbClr val="EBEBEB"/>
                </a:solidFill>
              </a:rPr>
              <a:t>What type of accommodation is popular?</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619813" y="1121299"/>
            <a:ext cx="4848121" cy="2993714"/>
          </a:xfrm>
          <a:prstGeom prst="rect">
            <a:avLst/>
          </a:prstGeom>
        </p:spPr>
      </p:pic>
      <p:sp>
        <p:nvSpPr>
          <p:cNvPr id="5" name="TextBox 4">
            <a:extLst>
              <a:ext uri="{FF2B5EF4-FFF2-40B4-BE49-F238E27FC236}">
                <a16:creationId xmlns:a16="http://schemas.microsoft.com/office/drawing/2014/main" id="{D89BC51F-4C18-CB46-BD2B-AA13F5E9B8D2}"/>
              </a:ext>
            </a:extLst>
          </p:cNvPr>
          <p:cNvSpPr txBox="1"/>
          <p:nvPr/>
        </p:nvSpPr>
        <p:spPr>
          <a:xfrm>
            <a:off x="1697622" y="4395019"/>
            <a:ext cx="46925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Hotels and B&amp;Bs are the most popular types of accommodation</a:t>
            </a:r>
          </a:p>
          <a:p>
            <a:pPr marL="285750" indent="-285750">
              <a:buFont typeface="Arial" panose="020B0604020202020204" pitchFamily="34" charset="0"/>
              <a:buChar char="•"/>
            </a:pPr>
            <a:r>
              <a:rPr lang="en-US" dirty="0"/>
              <a:t>Hotels have 86% average room occupancy, and B&amp;B’s have 53% average room occupancy</a:t>
            </a:r>
          </a:p>
        </p:txBody>
      </p:sp>
      <p:pic>
        <p:nvPicPr>
          <p:cNvPr id="6" name="Picture 5">
            <a:extLst>
              <a:ext uri="{FF2B5EF4-FFF2-40B4-BE49-F238E27FC236}">
                <a16:creationId xmlns:a16="http://schemas.microsoft.com/office/drawing/2014/main" id="{E3E7D07B-31F5-7543-B5A8-9CA9273AE1EA}"/>
              </a:ext>
            </a:extLst>
          </p:cNvPr>
          <p:cNvPicPr>
            <a:picLocks noChangeAspect="1"/>
          </p:cNvPicPr>
          <p:nvPr/>
        </p:nvPicPr>
        <p:blipFill>
          <a:blip r:embed="rId4"/>
          <a:stretch>
            <a:fillRect/>
          </a:stretch>
        </p:blipFill>
        <p:spPr>
          <a:xfrm>
            <a:off x="9277917" y="1748195"/>
            <a:ext cx="1369291" cy="1369291"/>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
        <p:nvSpPr>
          <p:cNvPr id="7" name="TextBox 6">
            <a:extLst>
              <a:ext uri="{FF2B5EF4-FFF2-40B4-BE49-F238E27FC236}">
                <a16:creationId xmlns:a16="http://schemas.microsoft.com/office/drawing/2014/main" id="{CA1DB599-F5BC-7546-8737-7E35A9960A2F}"/>
              </a:ext>
            </a:extLst>
          </p:cNvPr>
          <p:cNvSpPr txBox="1"/>
          <p:nvPr/>
        </p:nvSpPr>
        <p:spPr>
          <a:xfrm>
            <a:off x="1052623" y="808074"/>
            <a:ext cx="44713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B&amp;Bs are the second most popular type of accommodation, and urban areas are the most popular area</a:t>
            </a:r>
          </a:p>
          <a:p>
            <a:pPr marL="285750" indent="-285750">
              <a:buFont typeface="Arial" panose="020B0604020202020204" pitchFamily="34" charset="0"/>
              <a:buChar char="•"/>
            </a:pPr>
            <a:r>
              <a:rPr lang="en-US" dirty="0"/>
              <a:t>An interesting observation is the steady increase of occupancy in this intersection of data</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5" name="Rectangle 44">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Oval 45">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5" name="Rectangle 54">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9" name="Freeform: Shape 58">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1"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3"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39098" y="629265"/>
            <a:ext cx="5132438" cy="1622322"/>
          </a:xfrm>
        </p:spPr>
        <p:txBody>
          <a:bodyPr vert="horz" lIns="91440" tIns="45720" rIns="91440" bIns="45720" rtlCol="0" anchor="ctr">
            <a:normAutofit/>
          </a:bodyPr>
          <a:lstStyle/>
          <a:p>
            <a:r>
              <a:rPr lang="en-US" sz="3600" b="0" i="0" kern="1200" dirty="0">
                <a:solidFill>
                  <a:schemeClr val="tx1"/>
                </a:solidFill>
                <a:latin typeface="+mj-lt"/>
                <a:ea typeface="+mj-ea"/>
                <a:cs typeface="+mj-cs"/>
              </a:rPr>
              <a:t>Demographics</a:t>
            </a:r>
            <a:br>
              <a:rPr lang="en-US" sz="3600" b="0" i="0" kern="1200" dirty="0">
                <a:solidFill>
                  <a:schemeClr val="tx1"/>
                </a:solidFill>
                <a:latin typeface="+mj-lt"/>
                <a:ea typeface="+mj-ea"/>
                <a:cs typeface="+mj-cs"/>
              </a:rPr>
            </a:br>
            <a:r>
              <a:rPr lang="en-US" sz="2000" b="0" i="1" kern="1200" dirty="0">
                <a:solidFill>
                  <a:schemeClr val="tx1"/>
                </a:solidFill>
                <a:latin typeface="+mj-lt"/>
                <a:ea typeface="+mj-ea"/>
                <a:cs typeface="+mj-cs"/>
              </a:rPr>
              <a:t>Who spends and visits the most?</a:t>
            </a:r>
          </a:p>
        </p:txBody>
      </p:sp>
      <p:sp>
        <p:nvSpPr>
          <p:cNvPr id="65" name="Rectangle 64">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755C1032-CCD1-304C-AADE-968211378B9C}"/>
              </a:ext>
            </a:extLst>
          </p:cNvPr>
          <p:cNvSpPr txBox="1"/>
          <p:nvPr/>
        </p:nvSpPr>
        <p:spPr>
          <a:xfrm>
            <a:off x="680601" y="1173901"/>
            <a:ext cx="5132439" cy="3788885"/>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dirty="0"/>
              <a:t>Those who are married account for 67% (measured by spend)</a:t>
            </a:r>
          </a:p>
          <a:p>
            <a:pPr marL="285750" indent="-285750">
              <a:spcBef>
                <a:spcPts val="1000"/>
              </a:spcBef>
              <a:buClr>
                <a:schemeClr val="accent1"/>
              </a:buClr>
              <a:buSzPct val="80000"/>
              <a:buFont typeface="Wingdings 3" charset="2"/>
              <a:buChar char=""/>
            </a:pPr>
            <a:r>
              <a:rPr lang="en-US" dirty="0"/>
              <a:t>Those who report having no children account for 72%</a:t>
            </a:r>
          </a:p>
        </p:txBody>
      </p:sp>
      <p:pic>
        <p:nvPicPr>
          <p:cNvPr id="5" name="Picture 4">
            <a:extLst>
              <a:ext uri="{FF2B5EF4-FFF2-40B4-BE49-F238E27FC236}">
                <a16:creationId xmlns:a16="http://schemas.microsoft.com/office/drawing/2014/main" id="{5747AB7F-0CBB-8C4B-B57D-C661E1944F00}"/>
              </a:ext>
            </a:extLst>
          </p:cNvPr>
          <p:cNvPicPr>
            <a:picLocks noChangeAspect="1"/>
          </p:cNvPicPr>
          <p:nvPr/>
        </p:nvPicPr>
        <p:blipFill>
          <a:blip r:embed="rId4"/>
          <a:stretch>
            <a:fillRect/>
          </a:stretch>
        </p:blipFill>
        <p:spPr>
          <a:xfrm>
            <a:off x="6934543" y="645107"/>
            <a:ext cx="4389292" cy="2710388"/>
          </a:xfrm>
          <a:prstGeom prst="rect">
            <a:avLst/>
          </a:prstGeom>
        </p:spPr>
      </p:pic>
      <p:pic>
        <p:nvPicPr>
          <p:cNvPr id="6" name="Picture 5">
            <a:extLst>
              <a:ext uri="{FF2B5EF4-FFF2-40B4-BE49-F238E27FC236}">
                <a16:creationId xmlns:a16="http://schemas.microsoft.com/office/drawing/2014/main" id="{FF723451-67EA-A542-A22C-29A9B0DB7A65}"/>
              </a:ext>
            </a:extLst>
          </p:cNvPr>
          <p:cNvPicPr>
            <a:picLocks noChangeAspect="1"/>
          </p:cNvPicPr>
          <p:nvPr/>
        </p:nvPicPr>
        <p:blipFill>
          <a:blip r:embed="rId5"/>
          <a:stretch>
            <a:fillRect/>
          </a:stretch>
        </p:blipFill>
        <p:spPr>
          <a:xfrm>
            <a:off x="6932616" y="3520086"/>
            <a:ext cx="4389293" cy="2710389"/>
          </a:xfrm>
          <a:prstGeom prst="rect">
            <a:avLst/>
          </a:prstGeom>
        </p:spPr>
      </p:pic>
      <p:pic>
        <p:nvPicPr>
          <p:cNvPr id="8" name="Picture 7">
            <a:extLst>
              <a:ext uri="{FF2B5EF4-FFF2-40B4-BE49-F238E27FC236}">
                <a16:creationId xmlns:a16="http://schemas.microsoft.com/office/drawing/2014/main" id="{AF2E8CE1-67DD-CE49-AE13-D75951F9E47D}"/>
              </a:ext>
            </a:extLst>
          </p:cNvPr>
          <p:cNvPicPr>
            <a:picLocks noChangeAspect="1"/>
          </p:cNvPicPr>
          <p:nvPr/>
        </p:nvPicPr>
        <p:blipFill>
          <a:blip r:embed="rId6"/>
          <a:stretch>
            <a:fillRect/>
          </a:stretch>
        </p:blipFill>
        <p:spPr>
          <a:xfrm>
            <a:off x="2474604" y="4108838"/>
            <a:ext cx="1563735" cy="1563735"/>
          </a:xfrm>
          <a:prstGeom prst="rect">
            <a:avLst/>
          </a:prstGeom>
        </p:spPr>
      </p:pic>
    </p:spTree>
    <p:extLst>
      <p:ext uri="{BB962C8B-B14F-4D97-AF65-F5344CB8AC3E}">
        <p14:creationId xmlns:p14="http://schemas.microsoft.com/office/powerpoint/2010/main" val="15381731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7"/>
            <a:ext cx="3161016" cy="1543498"/>
          </a:xfrm>
        </p:spPr>
        <p:txBody>
          <a:bodyPr>
            <a:normAutofit/>
          </a:bodyPr>
          <a:lstStyle/>
          <a:p>
            <a:r>
              <a:rPr lang="en-US" sz="3000" dirty="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AC2001C1-BF4E-044E-9390-8D575127F154}"/>
              </a:ext>
            </a:extLst>
          </p:cNvPr>
          <p:cNvPicPr>
            <a:picLocks noChangeAspect="1"/>
          </p:cNvPicPr>
          <p:nvPr/>
        </p:nvPicPr>
        <p:blipFill>
          <a:blip r:embed="rId3"/>
          <a:stretch>
            <a:fillRect/>
          </a:stretch>
        </p:blipFill>
        <p:spPr>
          <a:xfrm>
            <a:off x="9202837" y="3429000"/>
            <a:ext cx="1452418" cy="1452418"/>
          </a:xfrm>
          <a:prstGeom prst="rect">
            <a:avLst/>
          </a:prstGeom>
        </p:spPr>
      </p:pic>
      <p:sp>
        <p:nvSpPr>
          <p:cNvPr id="5" name="TextBox 4">
            <a:extLst>
              <a:ext uri="{FF2B5EF4-FFF2-40B4-BE49-F238E27FC236}">
                <a16:creationId xmlns:a16="http://schemas.microsoft.com/office/drawing/2014/main" id="{2E5F1635-0E80-C749-8603-97BBB8FE96F6}"/>
              </a:ext>
            </a:extLst>
          </p:cNvPr>
          <p:cNvSpPr txBox="1"/>
          <p:nvPr/>
        </p:nvSpPr>
        <p:spPr>
          <a:xfrm>
            <a:off x="1454727" y="4961132"/>
            <a:ext cx="575373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Most effective measure is age (split into 6 groups)</a:t>
            </a:r>
          </a:p>
          <a:p>
            <a:pPr marL="285750" indent="-285750">
              <a:buFont typeface="Arial" panose="020B0604020202020204" pitchFamily="34" charset="0"/>
              <a:buChar char="•"/>
            </a:pPr>
            <a:r>
              <a:rPr lang="en-US" dirty="0"/>
              <a:t>16-24 year </a:t>
            </a:r>
            <a:r>
              <a:rPr lang="en-US" dirty="0" err="1"/>
              <a:t>olds</a:t>
            </a:r>
            <a:r>
              <a:rPr lang="en-US" dirty="0"/>
              <a:t> account for 19%</a:t>
            </a:r>
          </a:p>
        </p:txBody>
      </p:sp>
      <p:pic>
        <p:nvPicPr>
          <p:cNvPr id="10" name="Picture 9">
            <a:extLst>
              <a:ext uri="{FF2B5EF4-FFF2-40B4-BE49-F238E27FC236}">
                <a16:creationId xmlns:a16="http://schemas.microsoft.com/office/drawing/2014/main" id="{9FE3A131-A1E6-5949-A4D3-E5A40FB00500}"/>
              </a:ext>
            </a:extLst>
          </p:cNvPr>
          <p:cNvPicPr>
            <a:picLocks noChangeAspect="1"/>
          </p:cNvPicPr>
          <p:nvPr/>
        </p:nvPicPr>
        <p:blipFill>
          <a:blip r:embed="rId4"/>
          <a:stretch>
            <a:fillRect/>
          </a:stretch>
        </p:blipFill>
        <p:spPr>
          <a:xfrm>
            <a:off x="1383912" y="1250537"/>
            <a:ext cx="5358171" cy="3308670"/>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796</TotalTime>
  <Words>1200</Words>
  <Application>Microsoft Macintosh PowerPoint</Application>
  <PresentationFormat>Widescreen</PresentationFormat>
  <Paragraphs>144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 Is there a particular method visitors travel by?</vt:lpstr>
      <vt:lpstr>Location What type of location receives visits?</vt:lpstr>
      <vt:lpstr>Accommodation What type of accommodation is popular?</vt:lpstr>
      <vt:lpstr>Accommodation</vt:lpstr>
      <vt:lpstr>Demographics Who spends and visits the most?</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65</cp:revision>
  <dcterms:created xsi:type="dcterms:W3CDTF">2022-02-10T09:51:21Z</dcterms:created>
  <dcterms:modified xsi:type="dcterms:W3CDTF">2022-02-15T15:08:49Z</dcterms:modified>
</cp:coreProperties>
</file>