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19"/>
  </p:notesMasterIdLst>
  <p:sldIdLst>
    <p:sldId id="256" r:id="rId2"/>
    <p:sldId id="282" r:id="rId3"/>
    <p:sldId id="283" r:id="rId4"/>
    <p:sldId id="257" r:id="rId5"/>
    <p:sldId id="259" r:id="rId6"/>
    <p:sldId id="261" r:id="rId7"/>
    <p:sldId id="284" r:id="rId8"/>
    <p:sldId id="263" r:id="rId9"/>
    <p:sldId id="278" r:id="rId10"/>
    <p:sldId id="279" r:id="rId11"/>
    <p:sldId id="265" r:id="rId12"/>
    <p:sldId id="281" r:id="rId13"/>
    <p:sldId id="267" r:id="rId14"/>
    <p:sldId id="269"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2"/>
    <p:restoredTop sz="88866"/>
  </p:normalViewPr>
  <p:slideViewPr>
    <p:cSldViewPr snapToGrid="0" snapToObjects="1">
      <p:cViewPr varScale="1">
        <p:scale>
          <a:sx n="110" d="100"/>
          <a:sy n="110" d="100"/>
        </p:scale>
        <p:origin x="3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endParaRPr lang="en-US" sz="1200" dirty="0"/>
          </a:p>
          <a:p>
            <a:endParaRPr lang="en-US" sz="1200" dirty="0"/>
          </a:p>
          <a:p>
            <a:r>
              <a:rPr lang="en-US" sz="1200" dirty="0"/>
              <a:t>REMEMBER TO LOOK AT NIGHTS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endParaRPr lang="en-US" sz="1200" dirty="0"/>
          </a:p>
          <a:p>
            <a:r>
              <a:rPr lang="en-US" sz="1200" dirty="0"/>
              <a:t>LOOK AT IF YOUNGEST PEOPLE HAVE BEEN INCREASING</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86299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p>
          <a:p>
            <a:endParaRPr lang="en-US" sz="1200" dirty="0"/>
          </a:p>
          <a:p>
            <a:r>
              <a:rPr lang="en-US" sz="1200" dirty="0"/>
              <a:t>This is for spend, but it is the same for visits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372316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203690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p>
          <a:p>
            <a:endParaRPr lang="en-US" sz="1200" dirty="0"/>
          </a:p>
          <a:p>
            <a:r>
              <a:rPr lang="en-US" sz="1200" dirty="0"/>
              <a:t>Break down the urban graph by year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8839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Demographic</a:t>
            </a:r>
          </a:p>
        </p:txBody>
      </p:sp>
      <p:pic>
        <p:nvPicPr>
          <p:cNvPr id="6" name="Picture 5">
            <a:extLst>
              <a:ext uri="{FF2B5EF4-FFF2-40B4-BE49-F238E27FC236}">
                <a16:creationId xmlns:a16="http://schemas.microsoft.com/office/drawing/2014/main" id="{6FEA0154-4C20-6143-B9CD-BBBC11A1C974}"/>
              </a:ext>
            </a:extLst>
          </p:cNvPr>
          <p:cNvPicPr>
            <a:picLocks noChangeAspect="1"/>
          </p:cNvPicPr>
          <p:nvPr/>
        </p:nvPicPr>
        <p:blipFill>
          <a:blip r:embed="rId3"/>
          <a:stretch>
            <a:fillRect/>
          </a:stretch>
        </p:blipFill>
        <p:spPr>
          <a:xfrm>
            <a:off x="2233496" y="1026839"/>
            <a:ext cx="3775725" cy="2331510"/>
          </a:xfrm>
          <a:prstGeom prst="roundRect">
            <a:avLst>
              <a:gd name="adj" fmla="val 1858"/>
            </a:avLst>
          </a:prstGeom>
          <a:effectLst/>
        </p:spPr>
      </p:pic>
      <p:pic>
        <p:nvPicPr>
          <p:cNvPr id="5" name="Picture 4">
            <a:extLst>
              <a:ext uri="{FF2B5EF4-FFF2-40B4-BE49-F238E27FC236}">
                <a16:creationId xmlns:a16="http://schemas.microsoft.com/office/drawing/2014/main" id="{85B0613B-9C93-9841-8BC8-434D5B6CBE84}"/>
              </a:ext>
            </a:extLst>
          </p:cNvPr>
          <p:cNvPicPr>
            <a:picLocks noChangeAspect="1"/>
          </p:cNvPicPr>
          <p:nvPr/>
        </p:nvPicPr>
        <p:blipFill>
          <a:blip r:embed="rId4"/>
          <a:stretch>
            <a:fillRect/>
          </a:stretch>
        </p:blipFill>
        <p:spPr>
          <a:xfrm>
            <a:off x="6172946" y="1021997"/>
            <a:ext cx="3775725" cy="2331510"/>
          </a:xfrm>
          <a:prstGeom prst="roundRect">
            <a:avLst>
              <a:gd name="adj" fmla="val 1858"/>
            </a:avLst>
          </a:prstGeom>
          <a:effectLst/>
        </p:spPr>
      </p:pic>
    </p:spTree>
    <p:extLst>
      <p:ext uri="{BB962C8B-B14F-4D97-AF65-F5344CB8AC3E}">
        <p14:creationId xmlns:p14="http://schemas.microsoft.com/office/powerpoint/2010/main" val="153817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400">
                <a:solidFill>
                  <a:srgbClr val="EBEBEB"/>
                </a:solidFill>
              </a:rPr>
              <a:t>Demographic</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F6B2368-17CD-F546-B61D-6D02E23B8B29}"/>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By region</a:t>
            </a:r>
          </a:p>
        </p:txBody>
      </p:sp>
      <p:grpSp>
        <p:nvGrpSpPr>
          <p:cNvPr id="13" name="Group 1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4" name="Rectangle 1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Picture 7">
            <a:extLst>
              <a:ext uri="{FF2B5EF4-FFF2-40B4-BE49-F238E27FC236}">
                <a16:creationId xmlns:a16="http://schemas.microsoft.com/office/drawing/2014/main" id="{D3109D7C-1423-814A-864B-34CFAFA51B09}"/>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9453911" cy="1174947"/>
          </a:xfrm>
        </p:spPr>
        <p:txBody>
          <a:bodyPr>
            <a:normAutofit/>
          </a:bodyPr>
          <a:lstStyle/>
          <a:p>
            <a:r>
              <a:rPr lang="en-US" sz="6000"/>
              <a:t>Across time</a:t>
            </a:r>
          </a:p>
        </p:txBody>
      </p:sp>
      <p:pic>
        <p:nvPicPr>
          <p:cNvPr id="4" name="Picture 3">
            <a:extLst>
              <a:ext uri="{FF2B5EF4-FFF2-40B4-BE49-F238E27FC236}">
                <a16:creationId xmlns:a16="http://schemas.microsoft.com/office/drawing/2014/main" id="{BFFB4731-3F54-704B-8CBE-F127B93C7D55}"/>
              </a:ext>
            </a:extLst>
          </p:cNvPr>
          <p:cNvPicPr>
            <a:picLocks noChangeAspect="1"/>
          </p:cNvPicPr>
          <p:nvPr/>
        </p:nvPicPr>
        <p:blipFill>
          <a:blip r:embed="rId3"/>
          <a:stretch>
            <a:fillRect/>
          </a:stretch>
        </p:blipFill>
        <p:spPr>
          <a:xfrm>
            <a:off x="734845" y="1063144"/>
            <a:ext cx="4602657" cy="2842140"/>
          </a:xfrm>
          <a:prstGeom prst="roundRect">
            <a:avLst>
              <a:gd name="adj" fmla="val 1858"/>
            </a:avLst>
          </a:prstGeom>
          <a:effectLst/>
        </p:spPr>
      </p:pic>
      <p:pic>
        <p:nvPicPr>
          <p:cNvPr id="5" name="Picture 4">
            <a:extLst>
              <a:ext uri="{FF2B5EF4-FFF2-40B4-BE49-F238E27FC236}">
                <a16:creationId xmlns:a16="http://schemas.microsoft.com/office/drawing/2014/main" id="{0E9EBC2E-FF63-9449-8CF3-979E3FD765FC}"/>
              </a:ext>
            </a:extLst>
          </p:cNvPr>
          <p:cNvPicPr>
            <a:picLocks noChangeAspect="1"/>
          </p:cNvPicPr>
          <p:nvPr/>
        </p:nvPicPr>
        <p:blipFill>
          <a:blip r:embed="rId4"/>
          <a:stretch>
            <a:fillRect/>
          </a:stretch>
        </p:blipFill>
        <p:spPr>
          <a:xfrm>
            <a:off x="5501228" y="1063144"/>
            <a:ext cx="4602658" cy="2842141"/>
          </a:xfrm>
          <a:prstGeom prst="roundRect">
            <a:avLst>
              <a:gd name="adj" fmla="val 1858"/>
            </a:avLst>
          </a:prstGeom>
          <a:effectLst/>
        </p:spPr>
      </p:pic>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7" y="1298448"/>
            <a:ext cx="8196815" cy="914400"/>
          </a:xfrm>
        </p:spPr>
        <p:txBody>
          <a:bodyPr>
            <a:normAutofit fontScale="90000"/>
          </a:bodyPr>
          <a:lstStyle/>
          <a:p>
            <a:r>
              <a:rPr lang="en-US" dirty="0"/>
              <a:t>Improving visits and spend</a:t>
            </a:r>
            <a:endParaRPr lang="en-US" sz="4400" dirty="0"/>
          </a:p>
        </p:txBody>
      </p:sp>
    </p:spTree>
    <p:extLst>
      <p:ext uri="{BB962C8B-B14F-4D97-AF65-F5344CB8AC3E}">
        <p14:creationId xmlns:p14="http://schemas.microsoft.com/office/powerpoint/2010/main" val="164720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p:txBody>
      </p:sp>
    </p:spTree>
    <p:extLst>
      <p:ext uri="{BB962C8B-B14F-4D97-AF65-F5344CB8AC3E}">
        <p14:creationId xmlns:p14="http://schemas.microsoft.com/office/powerpoint/2010/main" val="53620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Future models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is the official consumer website of VisitScotland, Scotland’s national tourist board</a:t>
            </a:r>
          </a:p>
          <a:p>
            <a:pPr marL="342900" indent="-342900">
              <a:buFont typeface="Wingdings 3" charset="2"/>
              <a:buChar char=""/>
            </a:pPr>
            <a:r>
              <a:rPr lang="en-GB" sz="2000" dirty="0" err="1">
                <a:solidFill>
                  <a:schemeClr val="tx1"/>
                </a:solidFill>
              </a:rPr>
              <a:t>Visitscotland</a:t>
            </a:r>
            <a:r>
              <a:rPr lang="en-GB" sz="2000" dirty="0">
                <a:solidFill>
                  <a:schemeClr val="tx1"/>
                </a:solidFill>
              </a:rPr>
              <a:t> works to ensure that visitors experience the very best of Scotland and 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Data for VisitScotland provided</a:t>
            </a:r>
          </a:p>
          <a:p>
            <a:pPr marL="342900" indent="-342900">
              <a:buFont typeface="Wingdings 3" charset="2"/>
              <a:buChar char=""/>
            </a:pPr>
            <a:r>
              <a:rPr lang="en-US" sz="2000" dirty="0">
                <a:solidFill>
                  <a:schemeClr val="tx1"/>
                </a:solidFill>
              </a:rPr>
              <a:t>9 business questions asked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FD47F28-CFFB-9D43-8AE2-2721A7C6FD71}"/>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2" name="Rectangle 3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16A79824-CEED-A847-9C7E-8D830B55422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4" name="Freeform: Shape 3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5E7576D-6D12-2043-8673-9F06BFE693FA}"/>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42" name="Rectangle 4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7C3CC1D-690B-224B-ACF4-285F58BF345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44" name="Freeform: Shape 4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Locations</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Activities</a:t>
            </a:r>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CFF93EAF-881D-574F-85D7-94CFCB8F68E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6099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Activities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02003FD-13F5-A645-B350-89676DEB0C07}"/>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29443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70538"/>
          </a:xfrm>
        </p:spPr>
        <p:txBody>
          <a:bodyPr>
            <a:normAutofit/>
          </a:bodyPr>
          <a:lstStyle/>
          <a:p>
            <a:r>
              <a:rPr lang="en-US" dirty="0"/>
              <a:t>Accommodation</a:t>
            </a:r>
            <a:endParaRPr lang="en-US" sz="4400" dirty="0"/>
          </a:p>
        </p:txBody>
      </p:sp>
      <p:pic>
        <p:nvPicPr>
          <p:cNvPr id="4" name="Picture 3">
            <a:extLst>
              <a:ext uri="{FF2B5EF4-FFF2-40B4-BE49-F238E27FC236}">
                <a16:creationId xmlns:a16="http://schemas.microsoft.com/office/drawing/2014/main" id="{89EBEB71-EFE6-0C4D-8202-9FD22FE79773}"/>
              </a:ext>
            </a:extLst>
          </p:cNvPr>
          <p:cNvPicPr>
            <a:picLocks noChangeAspect="1"/>
          </p:cNvPicPr>
          <p:nvPr/>
        </p:nvPicPr>
        <p:blipFill>
          <a:blip r:embed="rId3"/>
          <a:stretch>
            <a:fillRect/>
          </a:stretch>
        </p:blipFill>
        <p:spPr>
          <a:xfrm>
            <a:off x="3585814" y="2268986"/>
            <a:ext cx="5020371" cy="3096982"/>
          </a:xfrm>
          <a:prstGeom prst="rect">
            <a:avLst/>
          </a:prstGeom>
        </p:spPr>
      </p:pic>
    </p:spTree>
    <p:extLst>
      <p:ext uri="{BB962C8B-B14F-4D97-AF65-F5344CB8AC3E}">
        <p14:creationId xmlns:p14="http://schemas.microsoft.com/office/powerpoint/2010/main" val="421502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3"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Accommodation</a:t>
            </a:r>
          </a:p>
        </p:txBody>
      </p:sp>
      <p:pic>
        <p:nvPicPr>
          <p:cNvPr id="6" name="Picture 5">
            <a:extLst>
              <a:ext uri="{FF2B5EF4-FFF2-40B4-BE49-F238E27FC236}">
                <a16:creationId xmlns:a16="http://schemas.microsoft.com/office/drawing/2014/main" id="{237077B2-1F73-8A47-ADE8-006D6C98DCE5}"/>
              </a:ext>
            </a:extLst>
          </p:cNvPr>
          <p:cNvPicPr>
            <a:picLocks noChangeAspect="1"/>
          </p:cNvPicPr>
          <p:nvPr/>
        </p:nvPicPr>
        <p:blipFill>
          <a:blip r:embed="rId3"/>
          <a:stretch>
            <a:fillRect/>
          </a:stretch>
        </p:blipFill>
        <p:spPr>
          <a:xfrm>
            <a:off x="1580828" y="1026838"/>
            <a:ext cx="4428394" cy="2734533"/>
          </a:xfrm>
          <a:prstGeom prst="roundRect">
            <a:avLst>
              <a:gd name="adj" fmla="val 1858"/>
            </a:avLst>
          </a:prstGeom>
          <a:effectLst/>
        </p:spPr>
      </p:pic>
      <p:pic>
        <p:nvPicPr>
          <p:cNvPr id="7" name="Picture 6">
            <a:extLst>
              <a:ext uri="{FF2B5EF4-FFF2-40B4-BE49-F238E27FC236}">
                <a16:creationId xmlns:a16="http://schemas.microsoft.com/office/drawing/2014/main" id="{4E448BFD-3882-6B4A-B589-6569FDD83F24}"/>
              </a:ext>
            </a:extLst>
          </p:cNvPr>
          <p:cNvPicPr>
            <a:picLocks noChangeAspect="1"/>
          </p:cNvPicPr>
          <p:nvPr/>
        </p:nvPicPr>
        <p:blipFill>
          <a:blip r:embed="rId4"/>
          <a:stretch>
            <a:fillRect/>
          </a:stretch>
        </p:blipFill>
        <p:spPr>
          <a:xfrm>
            <a:off x="6172946" y="1021996"/>
            <a:ext cx="4428394" cy="2734533"/>
          </a:xfrm>
          <a:prstGeom prst="roundRect">
            <a:avLst>
              <a:gd name="adj" fmla="val 1858"/>
            </a:avLst>
          </a:prstGeom>
          <a:effectLst/>
        </p:spPr>
      </p:pic>
    </p:spTree>
    <p:extLst>
      <p:ext uri="{BB962C8B-B14F-4D97-AF65-F5344CB8AC3E}">
        <p14:creationId xmlns:p14="http://schemas.microsoft.com/office/powerpoint/2010/main" val="4217788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185</TotalTime>
  <Words>691</Words>
  <Application>Microsoft Macintosh PowerPoint</Application>
  <PresentationFormat>Widescreen</PresentationFormat>
  <Paragraphs>93</Paragraphs>
  <Slides>17</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PowerPoint Presentation</vt:lpstr>
      <vt:lpstr>In this presentation</vt:lpstr>
      <vt:lpstr>The brief</vt:lpstr>
      <vt:lpstr>Transport</vt:lpstr>
      <vt:lpstr>Locations</vt:lpstr>
      <vt:lpstr>Activities</vt:lpstr>
      <vt:lpstr>Activities</vt:lpstr>
      <vt:lpstr>Accommodation</vt:lpstr>
      <vt:lpstr>Accommodation</vt:lpstr>
      <vt:lpstr>Demographic</vt:lpstr>
      <vt:lpstr>Demographic</vt:lpstr>
      <vt:lpstr>By region</vt:lpstr>
      <vt:lpstr>Across time</vt:lpstr>
      <vt:lpstr>Improving visits and spend</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30</cp:revision>
  <dcterms:created xsi:type="dcterms:W3CDTF">2022-02-10T09:51:21Z</dcterms:created>
  <dcterms:modified xsi:type="dcterms:W3CDTF">2022-02-14T08:06:08Z</dcterms:modified>
</cp:coreProperties>
</file>