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0"/>
  </p:notesMasterIdLst>
  <p:sldIdLst>
    <p:sldId id="256" r:id="rId2"/>
    <p:sldId id="282" r:id="rId3"/>
    <p:sldId id="283" r:id="rId4"/>
    <p:sldId id="257" r:id="rId5"/>
    <p:sldId id="259" r:id="rId6"/>
    <p:sldId id="285" r:id="rId7"/>
    <p:sldId id="278" r:id="rId8"/>
    <p:sldId id="279" r:id="rId9"/>
    <p:sldId id="265" r:id="rId10"/>
    <p:sldId id="286" r:id="rId11"/>
    <p:sldId id="287" r:id="rId12"/>
    <p:sldId id="281" r:id="rId13"/>
    <p:sldId id="261" r:id="rId14"/>
    <p:sldId id="267" r:id="rId15"/>
    <p:sldId id="288" r:id="rId16"/>
    <p:sldId id="274"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46"/>
    <p:restoredTop sz="88889"/>
  </p:normalViewPr>
  <p:slideViewPr>
    <p:cSldViewPr snapToGrid="0" snapToObjects="1">
      <p:cViewPr varScale="1">
        <p:scale>
          <a:sx n="120" d="100"/>
          <a:sy n="120"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71449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These groups total 10862 million across this period, with 65+ increasing from 638m to 888m</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Eating out accounts for 13409 million – 17.8% of the total</a:t>
            </a:r>
          </a:p>
          <a:p>
            <a:r>
              <a:rPr lang="en-US" dirty="0"/>
              <a:t>Visiting family/friends 315 million – 18.5%</a:t>
            </a:r>
          </a:p>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65% of people who visit report travelling by car (605 million)</a:t>
            </a:r>
          </a:p>
          <a:p>
            <a:r>
              <a:rPr lang="en-US" i="0" dirty="0"/>
              <a:t>81% report having access to a car (768 million)</a:t>
            </a:r>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Spend is the same as visits by location.</a:t>
            </a:r>
          </a:p>
          <a:p>
            <a:endParaRPr lang="en-US" sz="1200" dirty="0"/>
          </a:p>
          <a:p>
            <a:r>
              <a:rPr lang="en-US" sz="1200" dirty="0"/>
              <a:t>NOTE TO SELF – the accommodation plot here, or on the accommodation slide needs to go. It’s duplicated.</a:t>
            </a:r>
          </a:p>
          <a:p>
            <a:endParaRPr lang="en-US" sz="1200" dirty="0"/>
          </a:p>
          <a:p>
            <a:r>
              <a:rPr lang="en-US" sz="1200" dirty="0"/>
              <a:t>41% of visits are to cities (431 million)</a:t>
            </a:r>
          </a:p>
          <a:p>
            <a:endParaRPr lang="en-US" sz="1200" dirty="0"/>
          </a:p>
          <a:p>
            <a:r>
              <a:rPr lang="en-US" sz="1200" dirty="0"/>
              <a:t>68% on average are to urban areas (note self: there is no number here)</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Hotels are most popular, 66% is the average bed occupancy and 86% room occupancy – with B&amp;B second at 44% bed occ, and 53% room occ.</a:t>
            </a:r>
          </a:p>
          <a:p>
            <a:endParaRPr lang="en-US" i="0" dirty="0"/>
          </a:p>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Urban area – 68%</a:t>
            </a:r>
          </a:p>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dirty="0"/>
              <a:t>Married – 66.9% spend (23928 million)</a:t>
            </a:r>
          </a:p>
          <a:p>
            <a:r>
              <a:rPr lang="en-US" sz="1200" i="0" dirty="0"/>
              <a:t>No children – 72% visits (683 million)</a:t>
            </a:r>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16-24 year </a:t>
            </a:r>
            <a:r>
              <a:rPr lang="en-US" sz="1200" i="1" dirty="0" err="1"/>
              <a:t>olds</a:t>
            </a:r>
            <a:r>
              <a:rPr lang="en-US" sz="1200" i="1" dirty="0"/>
              <a:t> total 184 million (19%)</a:t>
            </a:r>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2/15/22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2/15/22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2/15/22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2/15/22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3BC3FDB-7630-A844-B886-57C4E3BCD088}"/>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28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460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Tree>
    <p:extLst>
      <p:ext uri="{BB962C8B-B14F-4D97-AF65-F5344CB8AC3E}">
        <p14:creationId xmlns:p14="http://schemas.microsoft.com/office/powerpoint/2010/main" val="1500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13" name="Rectangle 1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15" name="Freeform: Shape 1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Change over time</a:t>
            </a:r>
          </a:p>
        </p:txBody>
      </p:sp>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demonstrate trends</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p:txBody>
      </p:sp>
    </p:spTree>
    <p:extLst>
      <p:ext uri="{BB962C8B-B14F-4D97-AF65-F5344CB8AC3E}">
        <p14:creationId xmlns:p14="http://schemas.microsoft.com/office/powerpoint/2010/main" val="2149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pPr marL="285750" indent="-285750">
              <a:buFont typeface="Arial" panose="020B0604020202020204" pitchFamily="34" charset="0"/>
              <a:buChar char="•"/>
            </a:pPr>
            <a:r>
              <a:rPr lang="en-US" dirty="0"/>
              <a:t>Majority of visitors have access to / travel by car</a:t>
            </a:r>
          </a:p>
          <a:p>
            <a:pPr marL="285750" indent="-285750">
              <a:buFont typeface="Arial" panose="020B0604020202020204" pitchFamily="34" charset="0"/>
              <a:buChar char="•"/>
            </a:pPr>
            <a:r>
              <a:rPr lang="en-US" dirty="0"/>
              <a:t>Visitors generally visit urban areas / cities</a:t>
            </a:r>
          </a:p>
          <a:p>
            <a:pPr marL="285750" indent="-285750">
              <a:buFont typeface="Arial" panose="020B0604020202020204" pitchFamily="34" charset="0"/>
              <a:buChar char="•"/>
            </a:pPr>
            <a:r>
              <a:rPr lang="en-US" dirty="0"/>
              <a:t>Hotels and b&amp;b most popular accommodation</a:t>
            </a:r>
          </a:p>
          <a:p>
            <a:pPr marL="285750" indent="-285750">
              <a:buFont typeface="Arial" panose="020B0604020202020204" pitchFamily="34" charset="0"/>
              <a:buChar char="•"/>
            </a:pPr>
            <a:r>
              <a:rPr lang="en-US" dirty="0"/>
              <a:t>no children - are married</a:t>
            </a:r>
          </a:p>
          <a:p>
            <a:pPr marL="285750" indent="-285750">
              <a:buFont typeface="Arial" panose="020B0604020202020204" pitchFamily="34" charset="0"/>
              <a:buChar char="•"/>
            </a:pPr>
            <a:r>
              <a:rPr lang="en-US" dirty="0"/>
              <a:t>16-24 most popular age group, but decreasing</a:t>
            </a:r>
          </a:p>
          <a:p>
            <a:pPr marL="285750" indent="-285750">
              <a:buFont typeface="Arial" panose="020B0604020202020204" pitchFamily="34" charset="0"/>
              <a:buChar char="•"/>
            </a:pPr>
            <a:r>
              <a:rPr lang="en-US" dirty="0"/>
              <a:t>England higher in spend and nights, but Scotland higher in visits</a:t>
            </a:r>
          </a:p>
          <a:p>
            <a:pPr marL="285750" indent="-285750">
              <a:buFont typeface="Arial" panose="020B0604020202020204" pitchFamily="34" charset="0"/>
              <a:buChar char="•"/>
            </a:pPr>
            <a:r>
              <a:rPr lang="en-US" dirty="0"/>
              <a:t>Most common activities: eating out, visiting friends/family</a:t>
            </a:r>
          </a:p>
        </p:txBody>
      </p:sp>
    </p:spTree>
    <p:extLst>
      <p:ext uri="{BB962C8B-B14F-4D97-AF65-F5344CB8AC3E}">
        <p14:creationId xmlns:p14="http://schemas.microsoft.com/office/powerpoint/2010/main" val="5501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normAutofit/>
          </a:bodyPr>
          <a:lstStyle/>
          <a:p>
            <a:pPr marL="285750" indent="-285750">
              <a:buFont typeface="Arial" panose="020B0604020202020204" pitchFamily="34" charset="0"/>
              <a:buChar char="•"/>
            </a:pPr>
            <a:r>
              <a:rPr lang="en-US" dirty="0"/>
              <a:t>Confidently Promote remote locations</a:t>
            </a:r>
          </a:p>
          <a:p>
            <a:pPr marL="285750" indent="-285750">
              <a:buFont typeface="Arial" panose="020B0604020202020204" pitchFamily="34" charset="0"/>
              <a:buChar char="•"/>
            </a:pPr>
            <a:r>
              <a:rPr lang="en-US" dirty="0"/>
              <a:t>Develop partnerships with b&amp;b providers</a:t>
            </a:r>
          </a:p>
          <a:p>
            <a:pPr marL="285750" indent="-285750">
              <a:buFont typeface="Arial" panose="020B0604020202020204" pitchFamily="34" charset="0"/>
              <a:buChar char="•"/>
            </a:pPr>
            <a:r>
              <a:rPr lang="en-US" dirty="0"/>
              <a:t>Focus on urban areas</a:t>
            </a:r>
          </a:p>
          <a:p>
            <a:pPr marL="285750" indent="-285750">
              <a:buFont typeface="Arial" panose="020B0604020202020204" pitchFamily="34" charset="0"/>
              <a:buChar char="•"/>
            </a:pPr>
            <a:r>
              <a:rPr lang="en-US" dirty="0"/>
              <a:t>Target elder age groups</a:t>
            </a:r>
          </a:p>
          <a:p>
            <a:endParaRPr lang="en-US" b="1" dirty="0"/>
          </a:p>
          <a:p>
            <a:pPr marL="285750" indent="-285750">
              <a:buFont typeface="Arial" panose="020B0604020202020204" pitchFamily="34" charset="0"/>
              <a:buChar char="•"/>
            </a:pPr>
            <a:r>
              <a:rPr lang="en-US" dirty="0"/>
              <a:t>Develop the questions asked for demographics</a:t>
            </a:r>
          </a:p>
          <a:p>
            <a:pPr marL="285750" indent="-285750">
              <a:buFont typeface="Arial" panose="020B0604020202020204" pitchFamily="34" charset="0"/>
              <a:buChar char="•"/>
            </a:pPr>
            <a:r>
              <a:rPr lang="en-US" dirty="0"/>
              <a:t>Collect data more frequently  </a:t>
            </a:r>
          </a:p>
        </p:txBody>
      </p:sp>
    </p:spTree>
    <p:extLst>
      <p:ext uri="{BB962C8B-B14F-4D97-AF65-F5344CB8AC3E}">
        <p14:creationId xmlns:p14="http://schemas.microsoft.com/office/powerpoint/2010/main" val="536200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Questions?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Graphic 5" descr="Question mark">
            <a:extLst>
              <a:ext uri="{FF2B5EF4-FFF2-40B4-BE49-F238E27FC236}">
                <a16:creationId xmlns:a16="http://schemas.microsoft.com/office/drawing/2014/main" id="{B75C180F-4EEC-4612-8A1E-4C7AD83CC3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7252" y="1114621"/>
            <a:ext cx="4628758" cy="4628758"/>
          </a:xfrm>
          <a:prstGeom prst="rect">
            <a:avLst/>
          </a:prstGeom>
        </p:spPr>
      </p:pic>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datasets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10;&#10;Description automatically generated">
            <a:extLst>
              <a:ext uri="{FF2B5EF4-FFF2-40B4-BE49-F238E27FC236}">
                <a16:creationId xmlns:a16="http://schemas.microsoft.com/office/drawing/2014/main" id="{06360CCE-C34C-B841-963B-ACC0F53874DF}"/>
              </a:ext>
            </a:extLst>
          </p:cNvPr>
          <p:cNvPicPr>
            <a:picLocks noChangeAspect="1"/>
          </p:cNvPicPr>
          <p:nvPr/>
        </p:nvPicPr>
        <p:blipFill>
          <a:blip r:embed="rId3"/>
          <a:stretch>
            <a:fillRect/>
          </a:stretch>
        </p:blipFill>
        <p:spPr>
          <a:xfrm>
            <a:off x="1102885" y="571500"/>
            <a:ext cx="5448111" cy="3364208"/>
          </a:xfrm>
          <a:prstGeom prst="roundRect">
            <a:avLst>
              <a:gd name="adj" fmla="val 0"/>
            </a:avLst>
          </a:prstGeom>
          <a:effectLst/>
        </p:spPr>
      </p:pic>
      <p:sp>
        <p:nvSpPr>
          <p:cNvPr id="86" name="Rectangle 85">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8" name="Freeform: Shape 87">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90"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fontScale="90000"/>
          </a:bodyPr>
          <a:lstStyle/>
          <a:p>
            <a:r>
              <a:rPr lang="en-US" sz="6000" dirty="0"/>
              <a:t>Transport</a:t>
            </a:r>
            <a:br>
              <a:rPr lang="en-US" sz="6000" dirty="0"/>
            </a:br>
            <a:r>
              <a:rPr lang="en-US" sz="2200" i="1" dirty="0"/>
              <a:t>Is there a particular method visitors arrive by?</a:t>
            </a:r>
          </a:p>
        </p:txBody>
      </p:sp>
      <p:sp>
        <p:nvSpPr>
          <p:cNvPr id="3" name="TextBox 2">
            <a:extLst>
              <a:ext uri="{FF2B5EF4-FFF2-40B4-BE49-F238E27FC236}">
                <a16:creationId xmlns:a16="http://schemas.microsoft.com/office/drawing/2014/main" id="{A1128DEF-9C0E-3547-A24C-19B275AE2E3B}"/>
              </a:ext>
            </a:extLst>
          </p:cNvPr>
          <p:cNvSpPr txBox="1"/>
          <p:nvPr/>
        </p:nvSpPr>
        <p:spPr>
          <a:xfrm>
            <a:off x="6854639" y="1121481"/>
            <a:ext cx="45966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65% report travelling by car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81% report having access to a car - totaling 768 million visitors across 6 years or 109 million on average per year</a:t>
            </a:r>
          </a:p>
        </p:txBody>
      </p:sp>
      <p:pic>
        <p:nvPicPr>
          <p:cNvPr id="4" name="Picture 3">
            <a:extLst>
              <a:ext uri="{FF2B5EF4-FFF2-40B4-BE49-F238E27FC236}">
                <a16:creationId xmlns:a16="http://schemas.microsoft.com/office/drawing/2014/main" id="{97D4CA00-7093-EB42-B486-14FF6AB731D5}"/>
              </a:ext>
            </a:extLst>
          </p:cNvPr>
          <p:cNvPicPr>
            <a:picLocks noChangeAspect="1"/>
          </p:cNvPicPr>
          <p:nvPr/>
        </p:nvPicPr>
        <p:blipFill>
          <a:blip r:embed="rId4"/>
          <a:stretch>
            <a:fillRect/>
          </a:stretch>
        </p:blipFill>
        <p:spPr>
          <a:xfrm>
            <a:off x="8489087" y="2765136"/>
            <a:ext cx="1327727" cy="1327727"/>
          </a:xfrm>
          <a:prstGeom prst="rect">
            <a:avLst/>
          </a:prstGeom>
        </p:spPr>
      </p:pic>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3"/>
          <a:stretch>
            <a:fillRect/>
          </a:stretch>
        </p:blipFill>
        <p:spPr>
          <a:xfrm>
            <a:off x="1068388" y="571500"/>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sp>
        <p:nvSpPr>
          <p:cNvPr id="6" name="TextBox 5">
            <a:extLst>
              <a:ext uri="{FF2B5EF4-FFF2-40B4-BE49-F238E27FC236}">
                <a16:creationId xmlns:a16="http://schemas.microsoft.com/office/drawing/2014/main" id="{4799EB69-290B-ED44-9DEC-55DE8C9BD023}"/>
              </a:ext>
            </a:extLst>
          </p:cNvPr>
          <p:cNvSpPr txBox="1"/>
          <p:nvPr/>
        </p:nvSpPr>
        <p:spPr>
          <a:xfrm>
            <a:off x="7126575" y="1143000"/>
            <a:ext cx="39970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41% of visits are to cities – 431 million between 2013 and 2019</a:t>
            </a:r>
          </a:p>
          <a:p>
            <a:pPr marL="285750" indent="-285750">
              <a:buFont typeface="Arial" panose="020B0604020202020204" pitchFamily="34" charset="0"/>
              <a:buChar char="•"/>
            </a:pPr>
            <a:r>
              <a:rPr lang="en-US" dirty="0"/>
              <a:t>68% of average accommodation  occupation is in urban areas</a:t>
            </a:r>
          </a:p>
        </p:txBody>
      </p:sp>
      <p:pic>
        <p:nvPicPr>
          <p:cNvPr id="7" name="Picture 6">
            <a:extLst>
              <a:ext uri="{FF2B5EF4-FFF2-40B4-BE49-F238E27FC236}">
                <a16:creationId xmlns:a16="http://schemas.microsoft.com/office/drawing/2014/main" id="{B1B56940-4C46-0846-BC98-B435DCBD6136}"/>
              </a:ext>
            </a:extLst>
          </p:cNvPr>
          <p:cNvPicPr>
            <a:picLocks noChangeAspect="1"/>
          </p:cNvPicPr>
          <p:nvPr/>
        </p:nvPicPr>
        <p:blipFill>
          <a:blip r:embed="rId4"/>
          <a:stretch>
            <a:fillRect/>
          </a:stretch>
        </p:blipFill>
        <p:spPr>
          <a:xfrm>
            <a:off x="8704373" y="2748541"/>
            <a:ext cx="841440" cy="841440"/>
          </a:xfrm>
          <a:prstGeom prst="rect">
            <a:avLst/>
          </a:prstGeom>
        </p:spPr>
      </p:pic>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2600">
                <a:solidFill>
                  <a:srgbClr val="EBEBEB"/>
                </a:solidFill>
              </a:rPr>
              <a:t>Accommodation</a:t>
            </a:r>
          </a:p>
        </p:txBody>
      </p:sp>
      <p:grpSp>
        <p:nvGrpSpPr>
          <p:cNvPr id="24" name="Group 2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CED12498-0AA4-E546-A0E6-9FDEDE9D714C}"/>
              </a:ext>
            </a:extLst>
          </p:cNvPr>
          <p:cNvPicPr>
            <a:picLocks noChangeAspect="1"/>
          </p:cNvPicPr>
          <p:nvPr/>
        </p:nvPicPr>
        <p:blipFill>
          <a:blip r:embed="rId3"/>
          <a:stretch>
            <a:fillRect/>
          </a:stretch>
        </p:blipFill>
        <p:spPr>
          <a:xfrm>
            <a:off x="1619813" y="1121299"/>
            <a:ext cx="4848121" cy="2993714"/>
          </a:xfrm>
          <a:prstGeom prst="rect">
            <a:avLst/>
          </a:prstGeom>
        </p:spPr>
      </p:pic>
      <p:sp>
        <p:nvSpPr>
          <p:cNvPr id="5" name="TextBox 4">
            <a:extLst>
              <a:ext uri="{FF2B5EF4-FFF2-40B4-BE49-F238E27FC236}">
                <a16:creationId xmlns:a16="http://schemas.microsoft.com/office/drawing/2014/main" id="{D89BC51F-4C18-CB46-BD2B-AA13F5E9B8D2}"/>
              </a:ext>
            </a:extLst>
          </p:cNvPr>
          <p:cNvSpPr txBox="1"/>
          <p:nvPr/>
        </p:nvSpPr>
        <p:spPr>
          <a:xfrm>
            <a:off x="1697622" y="4395019"/>
            <a:ext cx="46925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Hotels and B&amp;Bs are the most popular types of accommodation</a:t>
            </a:r>
          </a:p>
          <a:p>
            <a:pPr marL="285750" indent="-285750">
              <a:buFont typeface="Arial" panose="020B0604020202020204" pitchFamily="34" charset="0"/>
              <a:buChar char="•"/>
            </a:pPr>
            <a:r>
              <a:rPr lang="en-US" dirty="0"/>
              <a:t>Hotels have 86% average room occupancy, and B&amp;B’s have 53% average room occupancy</a:t>
            </a:r>
          </a:p>
        </p:txBody>
      </p:sp>
      <p:pic>
        <p:nvPicPr>
          <p:cNvPr id="6" name="Picture 5">
            <a:extLst>
              <a:ext uri="{FF2B5EF4-FFF2-40B4-BE49-F238E27FC236}">
                <a16:creationId xmlns:a16="http://schemas.microsoft.com/office/drawing/2014/main" id="{E3E7D07B-31F5-7543-B5A8-9CA9273AE1EA}"/>
              </a:ext>
            </a:extLst>
          </p:cNvPr>
          <p:cNvPicPr>
            <a:picLocks noChangeAspect="1"/>
          </p:cNvPicPr>
          <p:nvPr/>
        </p:nvPicPr>
        <p:blipFill>
          <a:blip r:embed="rId4"/>
          <a:stretch>
            <a:fillRect/>
          </a:stretch>
        </p:blipFill>
        <p:spPr>
          <a:xfrm>
            <a:off x="9277917" y="1748195"/>
            <a:ext cx="1369291" cy="1369291"/>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3"/>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
        <p:nvSpPr>
          <p:cNvPr id="7" name="TextBox 6">
            <a:extLst>
              <a:ext uri="{FF2B5EF4-FFF2-40B4-BE49-F238E27FC236}">
                <a16:creationId xmlns:a16="http://schemas.microsoft.com/office/drawing/2014/main" id="{CA1DB599-F5BC-7546-8737-7E35A9960A2F}"/>
              </a:ext>
            </a:extLst>
          </p:cNvPr>
          <p:cNvSpPr txBox="1"/>
          <p:nvPr/>
        </p:nvSpPr>
        <p:spPr>
          <a:xfrm>
            <a:off x="1052623" y="808074"/>
            <a:ext cx="447139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B&amp;B’s are the second most popular type of accommodation, and urban areas are the most popular area</a:t>
            </a:r>
          </a:p>
          <a:p>
            <a:pPr marL="285750" indent="-285750">
              <a:buFont typeface="Arial" panose="020B0604020202020204" pitchFamily="34" charset="0"/>
              <a:buChar char="•"/>
            </a:pPr>
            <a:r>
              <a:rPr lang="en-US" dirty="0"/>
              <a:t>An interesting observation is the steady increase of occupancy in this intersection of data</a:t>
            </a:r>
          </a:p>
        </p:txBody>
      </p:sp>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606</TotalTime>
  <Words>1028</Words>
  <Application>Microsoft Macintosh PowerPoint</Application>
  <PresentationFormat>Widescreen</PresentationFormat>
  <Paragraphs>135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PowerPoint Presentation</vt:lpstr>
      <vt:lpstr>In this presentation</vt:lpstr>
      <vt:lpstr>The brief</vt:lpstr>
      <vt:lpstr>Transport Is there a particular method visitors arrive by?</vt:lpstr>
      <vt:lpstr>Location</vt:lpstr>
      <vt:lpstr>Accommodation</vt:lpstr>
      <vt:lpstr>Accommodation</vt:lpstr>
      <vt:lpstr>Demographics</vt:lpstr>
      <vt:lpstr>Demographics</vt:lpstr>
      <vt:lpstr>Demographics</vt:lpstr>
      <vt:lpstr>Demographics</vt:lpstr>
      <vt:lpstr>Region</vt:lpstr>
      <vt:lpstr>Activities</vt:lpstr>
      <vt:lpstr>Change over time</vt:lpstr>
      <vt:lpstr>Predicting change</vt:lpstr>
      <vt:lpstr>Summary</vt:lpstr>
      <vt:lpstr>Recommendations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58</cp:revision>
  <dcterms:created xsi:type="dcterms:W3CDTF">2022-02-10T09:51:21Z</dcterms:created>
  <dcterms:modified xsi:type="dcterms:W3CDTF">2022-02-15T11:59:16Z</dcterms:modified>
</cp:coreProperties>
</file>