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20"/>
  </p:notesMasterIdLst>
  <p:sldIdLst>
    <p:sldId id="256" r:id="rId2"/>
    <p:sldId id="282" r:id="rId3"/>
    <p:sldId id="283" r:id="rId4"/>
    <p:sldId id="257" r:id="rId5"/>
    <p:sldId id="259" r:id="rId6"/>
    <p:sldId id="285" r:id="rId7"/>
    <p:sldId id="278" r:id="rId8"/>
    <p:sldId id="279" r:id="rId9"/>
    <p:sldId id="265" r:id="rId10"/>
    <p:sldId id="286" r:id="rId11"/>
    <p:sldId id="287" r:id="rId12"/>
    <p:sldId id="281" r:id="rId13"/>
    <p:sldId id="261" r:id="rId14"/>
    <p:sldId id="267" r:id="rId15"/>
    <p:sldId id="288" r:id="rId16"/>
    <p:sldId id="272"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52"/>
    <p:restoredTop sz="88889"/>
  </p:normalViewPr>
  <p:slideViewPr>
    <p:cSldViewPr snapToGrid="0" snapToObjects="1">
      <p:cViewPr>
        <p:scale>
          <a:sx n="90" d="100"/>
          <a:sy n="90" d="100"/>
        </p:scale>
        <p:origin x="1128"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2714493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265052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questions:</a:t>
            </a:r>
          </a:p>
          <a:p>
            <a:r>
              <a:rPr lang="en-US" sz="1200" dirty="0"/>
              <a:t>Which kind of activity generates the most visits to sites?</a:t>
            </a:r>
          </a:p>
          <a:p>
            <a:endParaRPr lang="en-US" dirty="0"/>
          </a:p>
          <a:p>
            <a:r>
              <a:rPr lang="en-US" sz="1200" dirty="0"/>
              <a:t>What kind of tourism activity generates the highest income for Scotland?</a:t>
            </a:r>
            <a:br>
              <a:rPr lang="en-US" sz="1200" dirty="0"/>
            </a:b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 </a:t>
            </a:r>
            <a:r>
              <a:rPr lang="en-US" sz="1200" i="1" dirty="0"/>
              <a:t>How have general tourism rates changed over time?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Trend is one of visits spending more, across fewer visits - but to build an effective and accurate model to predict and explore this. A clear recommendation to change their collection method </a:t>
            </a:r>
            <a:r>
              <a:rPr lang="en-US"/>
              <a:t>to collect monthly. </a:t>
            </a:r>
            <a:endParaRPr lang="en-US" dirty="0"/>
          </a:p>
          <a:p>
            <a:pPr marL="171450" indent="-171450">
              <a:buFontTx/>
              <a:buChar char="-"/>
            </a:pPr>
            <a:endParaRPr lang="en-US" i="1" dirty="0"/>
          </a:p>
          <a:p>
            <a:pPr marL="171450" indent="-171450">
              <a:buFontTx/>
              <a:buChar char="-"/>
            </a:pPr>
            <a:r>
              <a:rPr lang="en-US" i="1" dirty="0"/>
              <a:t>Q: </a:t>
            </a:r>
            <a:r>
              <a:rPr lang="en-US" sz="1200" i="1"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890869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18</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Introduce the brief</a:t>
            </a:r>
          </a:p>
          <a:p>
            <a:pPr marL="171450" indent="-171450">
              <a:buFontTx/>
              <a:buChar char="-"/>
            </a:pPr>
            <a:r>
              <a:rPr lang="en-US" dirty="0"/>
              <a:t>Why my choice</a:t>
            </a:r>
          </a:p>
          <a:p>
            <a:pPr marL="171450" indent="-171450">
              <a:buFontTx/>
              <a:buChar char="-"/>
            </a:pPr>
            <a:r>
              <a:rPr lang="en-US" dirty="0"/>
              <a:t>Main assumptions / caveats (i.e. that there is no missing data, but that much data is filled in as “All” or “Other” which has been excluded from the results presented)</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Spend is the same as visits by location.</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a:t>
            </a:r>
            <a:r>
              <a:rPr lang="en-US" sz="1200" i="1" dirty="0"/>
              <a:t> Is there a difference by 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8839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2645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2/14/22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83BC3FDB-7630-A844-B886-57C4E3BCD088}"/>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283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4600"/>
              <a:t>Demographics</a:t>
            </a:r>
          </a:p>
        </p:txBody>
      </p:sp>
      <p:grpSp>
        <p:nvGrpSpPr>
          <p:cNvPr id="23" name="Group 1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9" name="Rectangle 1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8214EA67-8CB6-FC4C-BB7D-F4C03CF0390D}"/>
              </a:ext>
            </a:extLst>
          </p:cNvPr>
          <p:cNvPicPr>
            <a:picLocks noChangeAspect="1"/>
          </p:cNvPicPr>
          <p:nvPr/>
        </p:nvPicPr>
        <p:blipFill>
          <a:blip r:embed="rId3"/>
          <a:stretch>
            <a:fillRect/>
          </a:stretch>
        </p:blipFill>
        <p:spPr>
          <a:xfrm>
            <a:off x="871538" y="592153"/>
            <a:ext cx="4563358" cy="2817874"/>
          </a:xfrm>
          <a:prstGeom prst="rect">
            <a:avLst/>
          </a:prstGeom>
        </p:spPr>
      </p:pic>
      <p:pic>
        <p:nvPicPr>
          <p:cNvPr id="3" name="Picture 2">
            <a:extLst>
              <a:ext uri="{FF2B5EF4-FFF2-40B4-BE49-F238E27FC236}">
                <a16:creationId xmlns:a16="http://schemas.microsoft.com/office/drawing/2014/main" id="{AF19F7E9-E6F4-C04A-AD2E-8DBD9164D74C}"/>
              </a:ext>
            </a:extLst>
          </p:cNvPr>
          <p:cNvPicPr>
            <a:picLocks noChangeAspect="1"/>
          </p:cNvPicPr>
          <p:nvPr/>
        </p:nvPicPr>
        <p:blipFill>
          <a:blip r:embed="rId4"/>
          <a:stretch>
            <a:fillRect/>
          </a:stretch>
        </p:blipFill>
        <p:spPr>
          <a:xfrm>
            <a:off x="871538" y="3574618"/>
            <a:ext cx="4563354" cy="2817872"/>
          </a:xfrm>
          <a:prstGeom prst="rect">
            <a:avLst/>
          </a:prstGeom>
        </p:spPr>
      </p:pic>
    </p:spTree>
    <p:extLst>
      <p:ext uri="{BB962C8B-B14F-4D97-AF65-F5344CB8AC3E}">
        <p14:creationId xmlns:p14="http://schemas.microsoft.com/office/powerpoint/2010/main" val="15007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9EB0F2-935F-BC43-845D-6EC55DF7F28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B9DEC-0DE8-8044-90FC-9815976C6FB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7" name="Rectangle 36">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EAB513FC-4236-0D44-B97A-C044BD4A6CC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9" name="Freeform: Shape 38">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1"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Activities</a:t>
            </a:r>
          </a:p>
        </p:txBody>
      </p:sp>
    </p:spTree>
    <p:extLst>
      <p:ext uri="{BB962C8B-B14F-4D97-AF65-F5344CB8AC3E}">
        <p14:creationId xmlns:p14="http://schemas.microsoft.com/office/powerpoint/2010/main" val="60996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EDD238D-79DC-C044-A47B-2F16C17B7E3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13" name="Rectangle 1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6815E55-794F-1241-9DE2-35523B79F8C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15" name="Freeform: Shape 1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Change over time</a:t>
            </a:r>
          </a:p>
        </p:txBody>
      </p:sp>
    </p:spTree>
    <p:extLst>
      <p:ext uri="{BB962C8B-B14F-4D97-AF65-F5344CB8AC3E}">
        <p14:creationId xmlns:p14="http://schemas.microsoft.com/office/powerpoint/2010/main" val="248723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Predicting change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US" sz="2000" dirty="0">
                <a:solidFill>
                  <a:schemeClr val="tx1">
                    <a:lumMod val="75000"/>
                    <a:lumOff val="25000"/>
                  </a:schemeClr>
                </a:solidFill>
              </a:rPr>
              <a:t>Graphs show trend</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Insufficient data to build model</a:t>
            </a:r>
          </a:p>
        </p:txBody>
      </p:sp>
    </p:spTree>
    <p:extLst>
      <p:ext uri="{BB962C8B-B14F-4D97-AF65-F5344CB8AC3E}">
        <p14:creationId xmlns:p14="http://schemas.microsoft.com/office/powerpoint/2010/main" val="2149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lstStyle/>
          <a:p>
            <a:pPr marL="285750" indent="-285750">
              <a:buFont typeface="Arial" panose="020B0604020202020204" pitchFamily="34" charset="0"/>
              <a:buChar char="•"/>
            </a:pPr>
            <a:r>
              <a:rPr lang="en-US" dirty="0"/>
              <a:t>Change how demographics data is collected</a:t>
            </a:r>
          </a:p>
          <a:p>
            <a:pPr marL="285750" indent="-285750">
              <a:buFont typeface="Arial" panose="020B0604020202020204" pitchFamily="34" charset="0"/>
              <a:buChar char="•"/>
            </a:pPr>
            <a:r>
              <a:rPr lang="en-US" dirty="0"/>
              <a:t>Collect all data across months, at minimum</a:t>
            </a:r>
          </a:p>
        </p:txBody>
      </p:sp>
    </p:spTree>
    <p:extLst>
      <p:ext uri="{BB962C8B-B14F-4D97-AF65-F5344CB8AC3E}">
        <p14:creationId xmlns:p14="http://schemas.microsoft.com/office/powerpoint/2010/main" val="53620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endParaRPr lang="en-US"/>
          </a:p>
        </p:txBody>
      </p:sp>
    </p:spTree>
    <p:extLst>
      <p:ext uri="{BB962C8B-B14F-4D97-AF65-F5344CB8AC3E}">
        <p14:creationId xmlns:p14="http://schemas.microsoft.com/office/powerpoint/2010/main" val="55017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a:t>Questions?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GB" sz="2000" dirty="0">
                <a:solidFill>
                  <a:schemeClr val="tx1"/>
                </a:solidFill>
              </a:rPr>
              <a:t>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9 questions around 6 key areas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6734976-6D34-B146-9DCE-B8D6FEFB2380}"/>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0" name="Rectangle 4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B60BB42D-D04F-A441-9CD2-6488F61B9353}"/>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1" name="Freeform: Shape 4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2"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Transport</a:t>
            </a:r>
          </a:p>
        </p:txBody>
      </p:sp>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EE696C9-7995-5248-B6C0-4D9BBD47FD9E}"/>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Location</a:t>
            </a:r>
          </a:p>
        </p:txBody>
      </p:sp>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3800">
                <a:solidFill>
                  <a:srgbClr val="EBEBEB"/>
                </a:solidFill>
              </a:rPr>
              <a:t>Accommodation</a:t>
            </a:r>
          </a:p>
        </p:txBody>
      </p:sp>
      <p:grpSp>
        <p:nvGrpSpPr>
          <p:cNvPr id="8" name="Group 7">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9" name="Rectangle 8">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9B7F6766-9AA7-3B44-87B8-610A6AB7F623}"/>
              </a:ext>
            </a:extLst>
          </p:cNvPr>
          <p:cNvPicPr>
            <a:picLocks noChangeAspect="1"/>
          </p:cNvPicPr>
          <p:nvPr/>
        </p:nvPicPr>
        <p:blipFill>
          <a:blip r:embed="rId3"/>
          <a:stretch>
            <a:fillRect/>
          </a:stretch>
        </p:blipFill>
        <p:spPr>
          <a:xfrm>
            <a:off x="1109763" y="1890271"/>
            <a:ext cx="4983737" cy="3077457"/>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003279C-933C-7C4D-BF75-4B2CFB43A104}"/>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spTree>
    <p:extLst>
      <p:ext uri="{BB962C8B-B14F-4D97-AF65-F5344CB8AC3E}">
        <p14:creationId xmlns:p14="http://schemas.microsoft.com/office/powerpoint/2010/main" val="42177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C9CAF8-2AFC-C241-976E-B7935F09755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5" name="Rectangle 3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58C7A4C-B8D1-394D-A7D0-D41E760B2BB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7" name="Freeform: Shape 3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Demographics</a:t>
            </a:r>
          </a:p>
        </p:txBody>
      </p:sp>
    </p:spTree>
    <p:extLst>
      <p:ext uri="{BB962C8B-B14F-4D97-AF65-F5344CB8AC3E}">
        <p14:creationId xmlns:p14="http://schemas.microsoft.com/office/powerpoint/2010/main" val="153817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854DBF47-713A-7E48-B080-E19ACBB36F4A}"/>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365</TotalTime>
  <Words>663</Words>
  <Application>Microsoft Macintosh PowerPoint</Application>
  <PresentationFormat>Widescreen</PresentationFormat>
  <Paragraphs>101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 Boardroom</vt:lpstr>
      <vt:lpstr>PowerPoint Presentation</vt:lpstr>
      <vt:lpstr>In this presentation</vt:lpstr>
      <vt:lpstr>The brief</vt:lpstr>
      <vt:lpstr>Transport</vt:lpstr>
      <vt:lpstr>Location</vt:lpstr>
      <vt:lpstr>Accommodation</vt:lpstr>
      <vt:lpstr>Accommodation</vt:lpstr>
      <vt:lpstr>Demographics</vt:lpstr>
      <vt:lpstr>Demographics</vt:lpstr>
      <vt:lpstr>Demographics</vt:lpstr>
      <vt:lpstr>Demographics</vt:lpstr>
      <vt:lpstr>Region</vt:lpstr>
      <vt:lpstr>Activities</vt:lpstr>
      <vt:lpstr>Change over time</vt:lpstr>
      <vt:lpstr>Predicting change</vt:lpstr>
      <vt:lpstr>Recommendations</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44</cp:revision>
  <dcterms:created xsi:type="dcterms:W3CDTF">2022-02-10T09:51:21Z</dcterms:created>
  <dcterms:modified xsi:type="dcterms:W3CDTF">2022-02-14T13:21:40Z</dcterms:modified>
</cp:coreProperties>
</file>