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5" r:id="rId1"/>
  </p:sldMasterIdLst>
  <p:notesMasterIdLst>
    <p:notesMasterId r:id="rId20"/>
  </p:notesMasterIdLst>
  <p:sldIdLst>
    <p:sldId id="256" r:id="rId2"/>
    <p:sldId id="282" r:id="rId3"/>
    <p:sldId id="283" r:id="rId4"/>
    <p:sldId id="257" r:id="rId5"/>
    <p:sldId id="259" r:id="rId6"/>
    <p:sldId id="285" r:id="rId7"/>
    <p:sldId id="278" r:id="rId8"/>
    <p:sldId id="279" r:id="rId9"/>
    <p:sldId id="265" r:id="rId10"/>
    <p:sldId id="286" r:id="rId11"/>
    <p:sldId id="287" r:id="rId12"/>
    <p:sldId id="281" r:id="rId13"/>
    <p:sldId id="261" r:id="rId14"/>
    <p:sldId id="267" r:id="rId15"/>
    <p:sldId id="288" r:id="rId16"/>
    <p:sldId id="272"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7"/>
    <p:restoredTop sz="88889"/>
  </p:normalViewPr>
  <p:slideViewPr>
    <p:cSldViewPr snapToGrid="0" snapToObjects="1">
      <p:cViewPr>
        <p:scale>
          <a:sx n="110" d="100"/>
          <a:sy n="110" d="100"/>
        </p:scale>
        <p:origin x="-280"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2714493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2650526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a:t>
            </a:r>
            <a:r>
              <a:rPr lang="en-US" sz="1200" i="1" dirty="0"/>
              <a:t> When looking at regional tourism, what insights can we gain? Where are our visitors from? How do they differ in the money they spend, nights they spend in Scotland, or number of visits they do?</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1834328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err="1"/>
              <a:t>Q:</a:t>
            </a:r>
            <a:r>
              <a:rPr lang="en-US" sz="1200" i="1" dirty="0" err="1"/>
              <a:t>Which</a:t>
            </a:r>
            <a:r>
              <a:rPr lang="en-US" sz="1200" i="1" dirty="0"/>
              <a:t> kind of activity generates the most visits to sites?</a:t>
            </a:r>
          </a:p>
          <a:p>
            <a:endParaRPr lang="en-US" dirty="0"/>
          </a:p>
          <a:p>
            <a:r>
              <a:rPr lang="en-US" sz="1200" dirty="0"/>
              <a:t>What kind of tourism activity generates the highest income for Scotland?</a:t>
            </a:r>
            <a:br>
              <a:rPr lang="en-US" sz="1200" dirty="0"/>
            </a:b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13</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 </a:t>
            </a:r>
            <a:r>
              <a:rPr lang="en-US" sz="1200" i="1" dirty="0"/>
              <a:t>How have general tourism rates changed over time?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14</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Trend is one of visits spending more, across fewer visits - but to build an effective and accurate model to predict and explore this. A clear recommendation to change their collection method to collect monthly. </a:t>
            </a:r>
          </a:p>
          <a:p>
            <a:pPr marL="171450" indent="-171450">
              <a:buFontTx/>
              <a:buChar char="-"/>
            </a:pPr>
            <a:endParaRPr lang="en-US" i="1" dirty="0"/>
          </a:p>
          <a:p>
            <a:pPr marL="171450" indent="-171450">
              <a:buFontTx/>
              <a:buChar char="-"/>
            </a:pPr>
            <a:r>
              <a:rPr lang="en-US" i="1" dirty="0"/>
              <a:t>Q: </a:t>
            </a:r>
            <a:r>
              <a:rPr lang="en-US" sz="1200" i="1"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15</a:t>
            </a:fld>
            <a:endParaRPr lang="en-US"/>
          </a:p>
        </p:txBody>
      </p:sp>
    </p:spTree>
    <p:extLst>
      <p:ext uri="{BB962C8B-B14F-4D97-AF65-F5344CB8AC3E}">
        <p14:creationId xmlns:p14="http://schemas.microsoft.com/office/powerpoint/2010/main" val="1890869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16</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17</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18</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4997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Introduce the brief</a:t>
            </a:r>
          </a:p>
          <a:p>
            <a:pPr marL="171450" indent="-171450">
              <a:buFontTx/>
              <a:buChar char="-"/>
            </a:pPr>
            <a:r>
              <a:rPr lang="en-US" dirty="0"/>
              <a:t>Why my choice</a:t>
            </a:r>
          </a:p>
          <a:p>
            <a:pPr marL="171450" indent="-171450">
              <a:buFontTx/>
              <a:buChar char="-"/>
            </a:pPr>
            <a:r>
              <a:rPr lang="en-US" dirty="0"/>
              <a:t>Main assumptions / caveats (i.e. that there is no missing data, but that much data is filled in as “All” or “Other” which has been excluded from the results presented)</a:t>
            </a:r>
          </a:p>
          <a:p>
            <a:pPr marL="171450" indent="-171450">
              <a:buFontTx/>
              <a:buChar char="-"/>
            </a:pPr>
            <a:endParaRPr lang="en-US" dirty="0"/>
          </a:p>
          <a:p>
            <a:pPr marL="171450" indent="-171450">
              <a:buFontTx/>
              <a:buChar char="-"/>
            </a:pPr>
            <a:endParaRPr lang="en-US" dirty="0"/>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211364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65% of people who visit report travelling by car</a:t>
            </a:r>
          </a:p>
          <a:p>
            <a:r>
              <a:rPr lang="en-US" i="0" dirty="0"/>
              <a:t>81% report having access to a car</a:t>
            </a:r>
          </a:p>
          <a:p>
            <a:endParaRPr lang="en-US" i="1" dirty="0"/>
          </a:p>
          <a:p>
            <a:r>
              <a:rPr lang="en-US" i="1" dirty="0"/>
              <a:t>Q:</a:t>
            </a:r>
            <a:r>
              <a:rPr lang="en-US" sz="1200" i="1" dirty="0"/>
              <a:t> Is there a particular method of travel our visitors arrive by? Some of our locations are remote and not easily accessible by public transport, so this would be good information to have.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Spend is the same as visits by location.</a:t>
            </a:r>
          </a:p>
          <a:p>
            <a:endParaRPr lang="en-US" sz="1200" dirty="0"/>
          </a:p>
          <a:p>
            <a:r>
              <a:rPr lang="en-US" sz="1200" dirty="0"/>
              <a:t>41% of visits are to cities</a:t>
            </a:r>
          </a:p>
          <a:p>
            <a:endParaRPr lang="en-US" sz="1200" dirty="0"/>
          </a:p>
          <a:p>
            <a:r>
              <a:rPr lang="en-US" sz="1200" dirty="0"/>
              <a:t>68% on average are to urban areas</a:t>
            </a:r>
          </a:p>
          <a:p>
            <a:endParaRPr lang="en-US" sz="1200" dirty="0"/>
          </a:p>
          <a:p>
            <a:r>
              <a:rPr lang="en-US" sz="1200" i="1" dirty="0"/>
              <a:t>Q: What type of locations receive the most visits? What kinds of locations do people spend the most in?</a:t>
            </a:r>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Hotels are most popular, 66% is the average occupancy – with B&amp;B second at 44%</a:t>
            </a:r>
          </a:p>
          <a:p>
            <a:endParaRPr lang="en-US" i="1" dirty="0"/>
          </a:p>
          <a:p>
            <a:r>
              <a:rPr lang="en-US" i="1" dirty="0"/>
              <a:t>Q:</a:t>
            </a:r>
            <a:r>
              <a:rPr lang="en-US" sz="1200" i="1" dirty="0"/>
              <a:t> What type of accommodation is most popular?</a:t>
            </a:r>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364730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just outlined, the difference between hotels and B&amp;B’s is quite significant when looking overall (20 percentage points) – but when breaking down by urban areas, it is 23% and 18% respectively. </a:t>
            </a:r>
          </a:p>
          <a:p>
            <a:endParaRPr lang="en-US" dirty="0"/>
          </a:p>
          <a:p>
            <a:r>
              <a:rPr lang="en-US" i="1" dirty="0"/>
              <a:t>Q:</a:t>
            </a:r>
            <a:r>
              <a:rPr lang="en-US" sz="1200" i="1" dirty="0"/>
              <a:t> Is there a difference by location?</a:t>
            </a:r>
            <a:endParaRPr lang="en-US" sz="1200" dirty="0"/>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4188394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Who spends the most? Who visits the most? (demographics)</a:t>
            </a:r>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77205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4126452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50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2245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9678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30513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7108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82477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47673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125337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638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38323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62310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30946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73373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1C8135-AB25-DB40-A95F-47B2B066DEC0}" type="datetimeFigureOut">
              <a:rPr lang="en-US" smtClean="0"/>
              <a:t>2/14/22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9343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C8135-AB25-DB40-A95F-47B2B066DEC0}" type="datetimeFigureOut">
              <a:rPr lang="en-US" smtClean="0"/>
              <a:t>2/14/22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7112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09590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46868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1C8135-AB25-DB40-A95F-47B2B066DEC0}" type="datetimeFigureOut">
              <a:rPr lang="en-US" smtClean="0"/>
              <a:t>2/14/22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666577720"/>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61110" y="4591665"/>
            <a:ext cx="4089633" cy="1622322"/>
          </a:xfrm>
        </p:spPr>
        <p:txBody>
          <a:bodyPr>
            <a:normAutofit/>
          </a:bodyPr>
          <a:lstStyle/>
          <a:p>
            <a:r>
              <a:rPr lang="en-US" dirty="0">
                <a:solidFill>
                  <a:schemeClr val="tx1"/>
                </a:solidFill>
              </a:rPr>
              <a:t>Louise </a:t>
            </a:r>
            <a:r>
              <a:rPr lang="en-US" dirty="0" err="1">
                <a:solidFill>
                  <a:schemeClr val="tx1"/>
                </a:solidFill>
              </a:rPr>
              <a:t>Shambrook</a:t>
            </a:r>
            <a:r>
              <a:rPr lang="en-US" dirty="0">
                <a:solidFill>
                  <a:schemeClr val="tx1"/>
                </a:solidFill>
              </a:rPr>
              <a:t> – DE11 CodeClan – Final project</a:t>
            </a:r>
          </a:p>
        </p:txBody>
      </p:sp>
      <p:pic>
        <p:nvPicPr>
          <p:cNvPr id="4" name="Picture 3">
            <a:extLst>
              <a:ext uri="{FF2B5EF4-FFF2-40B4-BE49-F238E27FC236}">
                <a16:creationId xmlns:a16="http://schemas.microsoft.com/office/drawing/2014/main" id="{A0E5A2E3-6389-A940-A352-609DF0753FD2}"/>
              </a:ext>
            </a:extLst>
          </p:cNvPr>
          <p:cNvPicPr>
            <a:picLocks noChangeAspect="1"/>
          </p:cNvPicPr>
          <p:nvPr/>
        </p:nvPicPr>
        <p:blipFill rotWithShape="1">
          <a:blip r:embed="rId3"/>
          <a:srcRect l="-672" r="41582"/>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a:extLst>
              <a:ext uri="{FF2B5EF4-FFF2-40B4-BE49-F238E27FC236}">
                <a16:creationId xmlns:a16="http://schemas.microsoft.com/office/drawing/2014/main" id="{8E90B742-D4EB-094A-A9B9-BB606CEDAD73}"/>
              </a:ext>
            </a:extLst>
          </p:cNvPr>
          <p:cNvPicPr>
            <a:picLocks noChangeAspect="1"/>
          </p:cNvPicPr>
          <p:nvPr/>
        </p:nvPicPr>
        <p:blipFill>
          <a:blip r:embed="rId4"/>
          <a:stretch>
            <a:fillRect/>
          </a:stretch>
        </p:blipFill>
        <p:spPr>
          <a:xfrm>
            <a:off x="427963" y="2762277"/>
            <a:ext cx="4355925" cy="1333446"/>
          </a:xfrm>
          <a:prstGeom prst="rect">
            <a:avLst/>
          </a:prstGeom>
        </p:spPr>
      </p:pic>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83BC3FDB-7630-A844-B886-57C4E3BCD088}"/>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1283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sz="4600"/>
              <a:t>Demographics</a:t>
            </a:r>
          </a:p>
        </p:txBody>
      </p:sp>
      <p:grpSp>
        <p:nvGrpSpPr>
          <p:cNvPr id="23" name="Group 17">
            <a:extLst>
              <a:ext uri="{FF2B5EF4-FFF2-40B4-BE49-F238E27FC236}">
                <a16:creationId xmlns:a16="http://schemas.microsoft.com/office/drawing/2014/main" id="{28F798B8-1C3B-4B89-8B9A-3F9613CD0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9" name="Rectangle 18">
              <a:extLst>
                <a:ext uri="{FF2B5EF4-FFF2-40B4-BE49-F238E27FC236}">
                  <a16:creationId xmlns:a16="http://schemas.microsoft.com/office/drawing/2014/main" id="{86FBC0DC-E9D1-4FE7-A92D-8C0C21E6C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C5B8AD05-BFBB-476E-A552-5125E1F1F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55960B2F-90D8-4D62-B831-C33669F8D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8214EA67-8CB6-FC4C-BB7D-F4C03CF0390D}"/>
              </a:ext>
            </a:extLst>
          </p:cNvPr>
          <p:cNvPicPr>
            <a:picLocks noChangeAspect="1"/>
          </p:cNvPicPr>
          <p:nvPr/>
        </p:nvPicPr>
        <p:blipFill>
          <a:blip r:embed="rId3"/>
          <a:stretch>
            <a:fillRect/>
          </a:stretch>
        </p:blipFill>
        <p:spPr>
          <a:xfrm>
            <a:off x="871538" y="592153"/>
            <a:ext cx="4563358" cy="2817874"/>
          </a:xfrm>
          <a:prstGeom prst="rect">
            <a:avLst/>
          </a:prstGeom>
        </p:spPr>
      </p:pic>
      <p:pic>
        <p:nvPicPr>
          <p:cNvPr id="3" name="Picture 2">
            <a:extLst>
              <a:ext uri="{FF2B5EF4-FFF2-40B4-BE49-F238E27FC236}">
                <a16:creationId xmlns:a16="http://schemas.microsoft.com/office/drawing/2014/main" id="{AF19F7E9-E6F4-C04A-AD2E-8DBD9164D74C}"/>
              </a:ext>
            </a:extLst>
          </p:cNvPr>
          <p:cNvPicPr>
            <a:picLocks noChangeAspect="1"/>
          </p:cNvPicPr>
          <p:nvPr/>
        </p:nvPicPr>
        <p:blipFill>
          <a:blip r:embed="rId4"/>
          <a:stretch>
            <a:fillRect/>
          </a:stretch>
        </p:blipFill>
        <p:spPr>
          <a:xfrm>
            <a:off x="871538" y="3574618"/>
            <a:ext cx="4563354" cy="2817872"/>
          </a:xfrm>
          <a:prstGeom prst="rect">
            <a:avLst/>
          </a:prstGeom>
        </p:spPr>
      </p:pic>
    </p:spTree>
    <p:extLst>
      <p:ext uri="{BB962C8B-B14F-4D97-AF65-F5344CB8AC3E}">
        <p14:creationId xmlns:p14="http://schemas.microsoft.com/office/powerpoint/2010/main" val="15007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dirty="0">
                <a:solidFill>
                  <a:srgbClr val="EBEBEB"/>
                </a:solidFill>
              </a:rPr>
              <a:t>Region</a:t>
            </a:r>
          </a:p>
        </p:txBody>
      </p:sp>
      <p:grpSp>
        <p:nvGrpSpPr>
          <p:cNvPr id="21" name="Group 2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259EB0F2-935F-BC43-845D-6EC55DF7F28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365607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8B9DEC-0DE8-8044-90FC-9815976C6FBF}"/>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7" name="Rectangle 36">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EAB513FC-4236-0D44-B97A-C044BD4A6CC0}"/>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9" name="Freeform: Shape 38">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1"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Activities</a:t>
            </a:r>
          </a:p>
        </p:txBody>
      </p:sp>
    </p:spTree>
    <p:extLst>
      <p:ext uri="{BB962C8B-B14F-4D97-AF65-F5344CB8AC3E}">
        <p14:creationId xmlns:p14="http://schemas.microsoft.com/office/powerpoint/2010/main" val="60996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EDD238D-79DC-C044-A47B-2F16C17B7E3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13" name="Rectangle 1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F6815E55-794F-1241-9DE2-35523B79F8CE}"/>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15" name="Freeform: Shape 1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Change over time</a:t>
            </a:r>
          </a:p>
        </p:txBody>
      </p:sp>
    </p:spTree>
    <p:extLst>
      <p:ext uri="{BB962C8B-B14F-4D97-AF65-F5344CB8AC3E}">
        <p14:creationId xmlns:p14="http://schemas.microsoft.com/office/powerpoint/2010/main" val="248723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Predicting change</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US" sz="2000" dirty="0">
                <a:solidFill>
                  <a:schemeClr val="tx1">
                    <a:lumMod val="75000"/>
                    <a:lumOff val="25000"/>
                  </a:schemeClr>
                </a:solidFill>
              </a:rPr>
              <a:t>Graphs show trend</a:t>
            </a:r>
          </a:p>
          <a:p>
            <a:pPr marL="342900" indent="-342900">
              <a:buFont typeface="Wingdings 3" charset="2"/>
              <a:buChar char=""/>
            </a:pPr>
            <a:endParaRPr lang="en-US" sz="2000" dirty="0">
              <a:solidFill>
                <a:schemeClr val="tx1">
                  <a:lumMod val="75000"/>
                  <a:lumOff val="25000"/>
                </a:schemeClr>
              </a:solidFill>
            </a:endParaRPr>
          </a:p>
          <a:p>
            <a:pPr marL="342900" indent="-342900">
              <a:buFont typeface="Wingdings 3" charset="2"/>
              <a:buChar char=""/>
            </a:pPr>
            <a:r>
              <a:rPr lang="en-US" sz="2000" dirty="0">
                <a:solidFill>
                  <a:schemeClr val="tx1">
                    <a:lumMod val="75000"/>
                    <a:lumOff val="25000"/>
                  </a:schemeClr>
                </a:solidFill>
              </a:rPr>
              <a:t>Insufficient data to build model</a:t>
            </a:r>
          </a:p>
        </p:txBody>
      </p:sp>
    </p:spTree>
    <p:extLst>
      <p:ext uri="{BB962C8B-B14F-4D97-AF65-F5344CB8AC3E}">
        <p14:creationId xmlns:p14="http://schemas.microsoft.com/office/powerpoint/2010/main" val="21497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Recommendations</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52906"/>
            <a:ext cx="8825658" cy="3285893"/>
          </a:xfrm>
        </p:spPr>
        <p:txBody>
          <a:bodyPr/>
          <a:lstStyle/>
          <a:p>
            <a:pPr marL="285750" indent="-285750">
              <a:buFont typeface="Arial" panose="020B0604020202020204" pitchFamily="34" charset="0"/>
              <a:buChar char="•"/>
            </a:pPr>
            <a:r>
              <a:rPr lang="en-US" dirty="0"/>
              <a:t>Change how demographics data is collected</a:t>
            </a:r>
          </a:p>
          <a:p>
            <a:pPr marL="285750" indent="-285750">
              <a:buFont typeface="Arial" panose="020B0604020202020204" pitchFamily="34" charset="0"/>
              <a:buChar char="•"/>
            </a:pPr>
            <a:r>
              <a:rPr lang="en-US" dirty="0"/>
              <a:t>Collect all data across months, at minimum</a:t>
            </a:r>
          </a:p>
        </p:txBody>
      </p:sp>
    </p:spTree>
    <p:extLst>
      <p:ext uri="{BB962C8B-B14F-4D97-AF65-F5344CB8AC3E}">
        <p14:creationId xmlns:p14="http://schemas.microsoft.com/office/powerpoint/2010/main" val="53620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08302"/>
            <a:ext cx="8825658" cy="3330498"/>
          </a:xfrm>
        </p:spPr>
        <p:txBody>
          <a:bodyPr/>
          <a:lstStyle/>
          <a:p>
            <a:endParaRPr lang="en-US"/>
          </a:p>
        </p:txBody>
      </p:sp>
    </p:spTree>
    <p:extLst>
      <p:ext uri="{BB962C8B-B14F-4D97-AF65-F5344CB8AC3E}">
        <p14:creationId xmlns:p14="http://schemas.microsoft.com/office/powerpoint/2010/main" val="550171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a:t>Questions?</a:t>
            </a:r>
            <a:endParaRPr lang="en-US" sz="44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5"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00372" y="1209957"/>
            <a:ext cx="3034580" cy="4438087"/>
          </a:xfrm>
        </p:spPr>
        <p:txBody>
          <a:bodyPr vert="horz" lIns="91440" tIns="45720" rIns="91440" bIns="45720" rtlCol="0" anchor="ctr">
            <a:normAutofit/>
          </a:bodyPr>
          <a:lstStyle/>
          <a:p>
            <a:pPr algn="ctr"/>
            <a:r>
              <a:rPr lang="en-US" sz="3200" dirty="0">
                <a:solidFill>
                  <a:schemeClr val="tx1"/>
                </a:solidFill>
              </a:rPr>
              <a:t>In this presentation</a:t>
            </a:r>
          </a:p>
        </p:txBody>
      </p:sp>
      <p:cxnSp>
        <p:nvCxnSpPr>
          <p:cNvPr id="29" name="Straight Connector 28">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4678424" y="1059025"/>
            <a:ext cx="5302189" cy="4739950"/>
          </a:xfrm>
        </p:spPr>
        <p:txBody>
          <a:bodyPr vert="horz" lIns="91440" tIns="45720" rIns="91440" bIns="45720" rtlCol="0" anchor="ctr">
            <a:normAutofit/>
          </a:bodyPr>
          <a:lstStyle/>
          <a:p>
            <a:pPr marL="342900" indent="-342900">
              <a:buFont typeface="Wingdings 3" charset="2"/>
              <a:buChar char=""/>
            </a:pPr>
            <a:r>
              <a:rPr lang="en-US" dirty="0">
                <a:solidFill>
                  <a:schemeClr val="tx1"/>
                </a:solidFill>
              </a:rPr>
              <a:t>The brief</a:t>
            </a:r>
          </a:p>
          <a:p>
            <a:pPr marL="342900" indent="-342900">
              <a:buFont typeface="Wingdings 3" charset="2"/>
              <a:buChar char=""/>
            </a:pPr>
            <a:r>
              <a:rPr lang="en-US" dirty="0">
                <a:solidFill>
                  <a:schemeClr val="tx1"/>
                </a:solidFill>
              </a:rPr>
              <a:t>Main findings</a:t>
            </a:r>
          </a:p>
          <a:p>
            <a:pPr marL="342900" indent="-342900">
              <a:buFont typeface="Wingdings 3" charset="2"/>
              <a:buChar char=""/>
            </a:pPr>
            <a:r>
              <a:rPr lang="en-US" dirty="0">
                <a:solidFill>
                  <a:schemeClr val="tx1"/>
                </a:solidFill>
              </a:rPr>
              <a:t>recommendations</a:t>
            </a:r>
          </a:p>
        </p:txBody>
      </p:sp>
    </p:spTree>
    <p:extLst>
      <p:ext uri="{BB962C8B-B14F-4D97-AF65-F5344CB8AC3E}">
        <p14:creationId xmlns:p14="http://schemas.microsoft.com/office/powerpoint/2010/main" val="369608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The brief</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GB" sz="2000" dirty="0" err="1">
                <a:solidFill>
                  <a:schemeClr val="tx1"/>
                </a:solidFill>
              </a:rPr>
              <a:t>VisitScotland.com</a:t>
            </a:r>
            <a:r>
              <a:rPr lang="en-GB" sz="2000" dirty="0">
                <a:solidFill>
                  <a:schemeClr val="tx1"/>
                </a:solidFill>
              </a:rPr>
              <a:t> - official consumer website of VisitScotland, Scotland’s national tourist board</a:t>
            </a:r>
          </a:p>
          <a:p>
            <a:pPr marL="342900" indent="-342900">
              <a:buFont typeface="Wingdings 3" charset="2"/>
              <a:buChar char=""/>
            </a:pPr>
            <a:r>
              <a:rPr lang="en-GB" sz="2000" dirty="0">
                <a:solidFill>
                  <a:schemeClr val="tx1"/>
                </a:solidFill>
              </a:rPr>
              <a:t>works to ensure that visitors experience the very best of Scotland</a:t>
            </a:r>
          </a:p>
          <a:p>
            <a:pPr marL="342900" indent="-342900">
              <a:buFont typeface="Wingdings 3" charset="2"/>
              <a:buChar char=""/>
            </a:pPr>
            <a:r>
              <a:rPr lang="en-GB" sz="2000" dirty="0">
                <a:solidFill>
                  <a:schemeClr val="tx1"/>
                </a:solidFill>
              </a:rPr>
              <a:t>that the country makes the most of its outstanding tourism assets and realises its potential</a:t>
            </a:r>
            <a:endParaRPr lang="en-US" sz="2000" dirty="0">
              <a:solidFill>
                <a:schemeClr val="tx1"/>
              </a:solidFill>
            </a:endParaRPr>
          </a:p>
          <a:p>
            <a:pPr marL="342900" indent="-342900">
              <a:buFont typeface="Wingdings 3" charset="2"/>
              <a:buChar char=""/>
            </a:pPr>
            <a:r>
              <a:rPr lang="en-US" sz="2000" dirty="0">
                <a:solidFill>
                  <a:schemeClr val="tx1"/>
                </a:solidFill>
              </a:rPr>
              <a:t>9 questions around 6 key areas</a:t>
            </a:r>
          </a:p>
        </p:txBody>
      </p:sp>
    </p:spTree>
    <p:extLst>
      <p:ext uri="{BB962C8B-B14F-4D97-AF65-F5344CB8AC3E}">
        <p14:creationId xmlns:p14="http://schemas.microsoft.com/office/powerpoint/2010/main" val="340803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67">
            <a:extLst>
              <a:ext uri="{FF2B5EF4-FFF2-40B4-BE49-F238E27FC236}">
                <a16:creationId xmlns:a16="http://schemas.microsoft.com/office/drawing/2014/main" id="{4D564D1C-BBBA-41AB-8D3D-65E651368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9">
            <a:extLst>
              <a:ext uri="{FF2B5EF4-FFF2-40B4-BE49-F238E27FC236}">
                <a16:creationId xmlns:a16="http://schemas.microsoft.com/office/drawing/2014/main" id="{4D63F519-D67F-403F-938E-102A5A37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8" name="Freeform: Shape 71">
            <a:extLst>
              <a:ext uri="{FF2B5EF4-FFF2-40B4-BE49-F238E27FC236}">
                <a16:creationId xmlns:a16="http://schemas.microsoft.com/office/drawing/2014/main" id="{0690B2E9-00B3-4554-8C5C-2D5134AD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79" name="Freeform 5">
            <a:extLst>
              <a:ext uri="{FF2B5EF4-FFF2-40B4-BE49-F238E27FC236}">
                <a16:creationId xmlns:a16="http://schemas.microsoft.com/office/drawing/2014/main" id="{25225EF6-7666-40A5-813B-4BE52C749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6" y="4174067"/>
            <a:ext cx="10893094" cy="1481440"/>
          </a:xfrm>
        </p:spPr>
        <p:txBody>
          <a:bodyPr>
            <a:normAutofit/>
          </a:bodyPr>
          <a:lstStyle/>
          <a:p>
            <a:pPr algn="ctr"/>
            <a:r>
              <a:rPr lang="en-US" sz="7200"/>
              <a:t>Transport</a:t>
            </a:r>
          </a:p>
        </p:txBody>
      </p:sp>
      <p:pic>
        <p:nvPicPr>
          <p:cNvPr id="8" name="Picture 7">
            <a:extLst>
              <a:ext uri="{FF2B5EF4-FFF2-40B4-BE49-F238E27FC236}">
                <a16:creationId xmlns:a16="http://schemas.microsoft.com/office/drawing/2014/main" id="{72352342-1F3A-0646-9C07-BA2F38F66AF0}"/>
              </a:ext>
            </a:extLst>
          </p:cNvPr>
          <p:cNvPicPr>
            <a:picLocks noChangeAspect="1"/>
          </p:cNvPicPr>
          <p:nvPr/>
        </p:nvPicPr>
        <p:blipFill>
          <a:blip r:embed="rId3"/>
          <a:stretch>
            <a:fillRect/>
          </a:stretch>
        </p:blipFill>
        <p:spPr>
          <a:xfrm>
            <a:off x="6502805" y="1202493"/>
            <a:ext cx="3775725" cy="2331510"/>
          </a:xfrm>
          <a:prstGeom prst="roundRect">
            <a:avLst>
              <a:gd name="adj" fmla="val 1858"/>
            </a:avLst>
          </a:prstGeom>
          <a:effectLst/>
        </p:spPr>
      </p:pic>
      <p:pic>
        <p:nvPicPr>
          <p:cNvPr id="7" name="Picture 6">
            <a:extLst>
              <a:ext uri="{FF2B5EF4-FFF2-40B4-BE49-F238E27FC236}">
                <a16:creationId xmlns:a16="http://schemas.microsoft.com/office/drawing/2014/main" id="{06360CCE-C34C-B841-963B-ACC0F53874DF}"/>
              </a:ext>
            </a:extLst>
          </p:cNvPr>
          <p:cNvPicPr>
            <a:picLocks noChangeAspect="1"/>
          </p:cNvPicPr>
          <p:nvPr/>
        </p:nvPicPr>
        <p:blipFill>
          <a:blip r:embed="rId4"/>
          <a:stretch>
            <a:fillRect/>
          </a:stretch>
        </p:blipFill>
        <p:spPr>
          <a:xfrm>
            <a:off x="1913470" y="1073979"/>
            <a:ext cx="4182530" cy="2582712"/>
          </a:xfrm>
          <a:prstGeom prst="roundRect">
            <a:avLst>
              <a:gd name="adj" fmla="val 1858"/>
            </a:avLst>
          </a:prstGeom>
          <a:effectLst/>
        </p:spPr>
      </p:pic>
    </p:spTree>
    <p:extLst>
      <p:ext uri="{BB962C8B-B14F-4D97-AF65-F5344CB8AC3E}">
        <p14:creationId xmlns:p14="http://schemas.microsoft.com/office/powerpoint/2010/main" val="9044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EE696C9-7995-5248-B6C0-4D9BBD47FD9E}"/>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53" name="Rectangle 5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440AACFE-5A25-344E-BD1A-3C3FA23B00C8}"/>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55" name="Freeform: Shape 5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Location</a:t>
            </a:r>
          </a:p>
        </p:txBody>
      </p:sp>
    </p:spTree>
    <p:extLst>
      <p:ext uri="{BB962C8B-B14F-4D97-AF65-F5344CB8AC3E}">
        <p14:creationId xmlns:p14="http://schemas.microsoft.com/office/powerpoint/2010/main" val="103516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sz="3800">
                <a:solidFill>
                  <a:srgbClr val="EBEBEB"/>
                </a:solidFill>
              </a:rPr>
              <a:t>Accommodation</a:t>
            </a:r>
          </a:p>
        </p:txBody>
      </p:sp>
      <p:grpSp>
        <p:nvGrpSpPr>
          <p:cNvPr id="8" name="Group 7">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9" name="Rectangle 8">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9B7F6766-9AA7-3B44-87B8-610A6AB7F623}"/>
              </a:ext>
            </a:extLst>
          </p:cNvPr>
          <p:cNvPicPr>
            <a:picLocks noChangeAspect="1"/>
          </p:cNvPicPr>
          <p:nvPr/>
        </p:nvPicPr>
        <p:blipFill>
          <a:blip r:embed="rId3"/>
          <a:stretch>
            <a:fillRect/>
          </a:stretch>
        </p:blipFill>
        <p:spPr>
          <a:xfrm>
            <a:off x="1109763" y="1890271"/>
            <a:ext cx="4983737" cy="3077457"/>
          </a:xfrm>
          <a:prstGeom prst="rect">
            <a:avLst/>
          </a:prstGeom>
        </p:spPr>
      </p:pic>
    </p:spTree>
    <p:extLst>
      <p:ext uri="{BB962C8B-B14F-4D97-AF65-F5344CB8AC3E}">
        <p14:creationId xmlns:p14="http://schemas.microsoft.com/office/powerpoint/2010/main" val="110388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003279C-933C-7C4D-BF75-4B2CFB43A104}"/>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50" name="Rectangle 49">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0025CCF5-D759-2543-8AB4-52F344C24B19}"/>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52" name="Freeform: Shape 51">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Accommodation</a:t>
            </a:r>
          </a:p>
        </p:txBody>
      </p:sp>
    </p:spTree>
    <p:extLst>
      <p:ext uri="{BB962C8B-B14F-4D97-AF65-F5344CB8AC3E}">
        <p14:creationId xmlns:p14="http://schemas.microsoft.com/office/powerpoint/2010/main" val="421778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C9CAF8-2AFC-C241-976E-B7935F09755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5" name="Rectangle 34">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958C7A4C-B8D1-394D-A7D0-D41E760B2BB1}"/>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7" name="Freeform: Shape 36">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9"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Demographics</a:t>
            </a:r>
          </a:p>
        </p:txBody>
      </p:sp>
    </p:spTree>
    <p:extLst>
      <p:ext uri="{BB962C8B-B14F-4D97-AF65-F5344CB8AC3E}">
        <p14:creationId xmlns:p14="http://schemas.microsoft.com/office/powerpoint/2010/main" val="153817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17" name="Group 1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8" name="Rectangle 1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854DBF47-713A-7E48-B080-E19ACBB36F4A}"/>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576864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{2DB3F1B1-1E2E-B244-B4CD-8606A87E8248}tf10001076</Template>
  <TotalTime>416</TotalTime>
  <Words>755</Words>
  <Application>Microsoft Macintosh PowerPoint</Application>
  <PresentationFormat>Widescreen</PresentationFormat>
  <Paragraphs>108</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 Boardroom</vt:lpstr>
      <vt:lpstr>PowerPoint Presentation</vt:lpstr>
      <vt:lpstr>In this presentation</vt:lpstr>
      <vt:lpstr>The brief</vt:lpstr>
      <vt:lpstr>Transport</vt:lpstr>
      <vt:lpstr>Location</vt:lpstr>
      <vt:lpstr>Accommodation</vt:lpstr>
      <vt:lpstr>Accommodation</vt:lpstr>
      <vt:lpstr>Demographics</vt:lpstr>
      <vt:lpstr>Demographics</vt:lpstr>
      <vt:lpstr>Demographics</vt:lpstr>
      <vt:lpstr>Demographics</vt:lpstr>
      <vt:lpstr>Region</vt:lpstr>
      <vt:lpstr>Activities</vt:lpstr>
      <vt:lpstr>Change over time</vt:lpstr>
      <vt:lpstr>Predicting change</vt:lpstr>
      <vt:lpstr>Recommendations</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47</cp:revision>
  <dcterms:created xsi:type="dcterms:W3CDTF">2022-02-10T09:51:21Z</dcterms:created>
  <dcterms:modified xsi:type="dcterms:W3CDTF">2022-02-14T14:12:04Z</dcterms:modified>
</cp:coreProperties>
</file>