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5" r:id="rId1"/>
  </p:sldMasterIdLst>
  <p:notesMasterIdLst>
    <p:notesMasterId r:id="rId20"/>
  </p:notesMasterIdLst>
  <p:sldIdLst>
    <p:sldId id="256" r:id="rId2"/>
    <p:sldId id="282" r:id="rId3"/>
    <p:sldId id="283" r:id="rId4"/>
    <p:sldId id="257" r:id="rId5"/>
    <p:sldId id="259" r:id="rId6"/>
    <p:sldId id="285" r:id="rId7"/>
    <p:sldId id="278" r:id="rId8"/>
    <p:sldId id="279" r:id="rId9"/>
    <p:sldId id="265" r:id="rId10"/>
    <p:sldId id="286" r:id="rId11"/>
    <p:sldId id="287" r:id="rId12"/>
    <p:sldId id="281" r:id="rId13"/>
    <p:sldId id="261" r:id="rId14"/>
    <p:sldId id="267" r:id="rId15"/>
    <p:sldId id="288" r:id="rId16"/>
    <p:sldId id="274" r:id="rId17"/>
    <p:sldId id="272"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46"/>
    <p:restoredTop sz="88889"/>
  </p:normalViewPr>
  <p:slideViewPr>
    <p:cSldViewPr snapToGrid="0" snapToObjects="1">
      <p:cViewPr varScale="1">
        <p:scale>
          <a:sx n="120" d="100"/>
          <a:sy n="120" d="100"/>
        </p:scale>
        <p:origin x="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2714493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These groups total 10862 million across this period, with 65+ increasing from 638m to 888m</a:t>
            </a:r>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2650526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i="1" dirty="0"/>
              <a:t>Q:</a:t>
            </a:r>
            <a:r>
              <a:rPr lang="en-US" sz="1200" i="1" dirty="0"/>
              <a:t> When looking at regional tourism, what insights can we gain? Where are our visitors from? How do they differ in the money they spend, nights they spend in Scotland, or number of visits they do?</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1834328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Eating out accounts for 13409 million – 17.8% of the total</a:t>
            </a:r>
          </a:p>
          <a:p>
            <a:r>
              <a:rPr lang="en-US" dirty="0"/>
              <a:t>Visiting family/friends 315 million – 18.5%</a:t>
            </a:r>
          </a:p>
          <a:p>
            <a:endParaRPr lang="en-US" dirty="0"/>
          </a:p>
          <a:p>
            <a:r>
              <a:rPr lang="en-US" i="1" dirty="0" err="1"/>
              <a:t>Q:</a:t>
            </a:r>
            <a:r>
              <a:rPr lang="en-US" sz="1200" i="1" dirty="0" err="1"/>
              <a:t>Which</a:t>
            </a:r>
            <a:r>
              <a:rPr lang="en-US" sz="1200" i="1" dirty="0"/>
              <a:t> kind of activity generates the most visits to sites?</a:t>
            </a:r>
          </a:p>
          <a:p>
            <a:endParaRPr lang="en-US" dirty="0"/>
          </a:p>
          <a:p>
            <a:r>
              <a:rPr lang="en-US" sz="1200" dirty="0"/>
              <a:t>What kind of tourism activity generates the highest income for Scotland?</a:t>
            </a:r>
            <a:br>
              <a:rPr lang="en-US" sz="1200" dirty="0"/>
            </a:b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13</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 </a:t>
            </a:r>
            <a:r>
              <a:rPr lang="en-US" sz="1200" i="1" dirty="0"/>
              <a:t>How have general tourism rates changed over time?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14</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Trend is one of visits spending more, across fewer visits - but to build an effective and accurate model to predict and explore this. A clear recommendation to change their collection method to collect monthly. </a:t>
            </a:r>
          </a:p>
          <a:p>
            <a:pPr marL="171450" indent="-171450">
              <a:buFontTx/>
              <a:buChar char="-"/>
            </a:pPr>
            <a:endParaRPr lang="en-US" i="1" dirty="0"/>
          </a:p>
          <a:p>
            <a:pPr marL="171450" indent="-171450">
              <a:buFontTx/>
              <a:buChar char="-"/>
            </a:pPr>
            <a:r>
              <a:rPr lang="en-US" i="1" dirty="0"/>
              <a:t>Q: </a:t>
            </a:r>
            <a:r>
              <a:rPr lang="en-US" sz="1200" i="1"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15</a:t>
            </a:fld>
            <a:endParaRPr lang="en-US"/>
          </a:p>
        </p:txBody>
      </p:sp>
    </p:spTree>
    <p:extLst>
      <p:ext uri="{BB962C8B-B14F-4D97-AF65-F5344CB8AC3E}">
        <p14:creationId xmlns:p14="http://schemas.microsoft.com/office/powerpoint/2010/main" val="1890869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16</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17</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18</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4997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Introduce the brief</a:t>
            </a:r>
          </a:p>
          <a:p>
            <a:pPr marL="171450" indent="-171450">
              <a:buFontTx/>
              <a:buChar char="-"/>
            </a:pPr>
            <a:r>
              <a:rPr lang="en-US" dirty="0"/>
              <a:t>Why my choice</a:t>
            </a:r>
          </a:p>
          <a:p>
            <a:pPr marL="171450" indent="-171450">
              <a:buFontTx/>
              <a:buChar char="-"/>
            </a:pPr>
            <a:r>
              <a:rPr lang="en-US" dirty="0"/>
              <a:t>Main assumptions / caveats (i.e. that there is no missing data, but that much data is filled in as “All” or “Other” which has been excluded from the results presented)</a:t>
            </a:r>
          </a:p>
          <a:p>
            <a:pPr marL="171450" indent="-171450">
              <a:buFontTx/>
              <a:buChar char="-"/>
            </a:pPr>
            <a:endParaRPr lang="en-US" dirty="0"/>
          </a:p>
          <a:p>
            <a:pPr marL="171450" indent="-171450">
              <a:buFontTx/>
              <a:buChar char="-"/>
            </a:pPr>
            <a:endParaRPr lang="en-US" dirty="0"/>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211364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65% of people who visit report travelling by car (605 million)</a:t>
            </a:r>
          </a:p>
          <a:p>
            <a:r>
              <a:rPr lang="en-US" i="0" dirty="0"/>
              <a:t>81% report having access to a car (768 million)</a:t>
            </a:r>
          </a:p>
          <a:p>
            <a:endParaRPr lang="en-US" i="1" dirty="0"/>
          </a:p>
          <a:p>
            <a:r>
              <a:rPr lang="en-US" i="1" dirty="0"/>
              <a:t>Q:</a:t>
            </a:r>
            <a:r>
              <a:rPr lang="en-US" sz="1200" i="1" dirty="0"/>
              <a:t> Is there a particular method of travel our visitors arrive by? Some of our locations are remote and not easily accessible by public transport, so this would be good information to have.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Spend is the same as visits by location.</a:t>
            </a:r>
          </a:p>
          <a:p>
            <a:endParaRPr lang="en-US" sz="1200" dirty="0"/>
          </a:p>
          <a:p>
            <a:r>
              <a:rPr lang="en-US" sz="1200" dirty="0"/>
              <a:t>NOTE TO SELF – the accommodation plot here, or on the accommodation slide needs to go. It’s duplicated.</a:t>
            </a:r>
          </a:p>
          <a:p>
            <a:endParaRPr lang="en-US" sz="1200" dirty="0"/>
          </a:p>
          <a:p>
            <a:r>
              <a:rPr lang="en-US" sz="1200" dirty="0"/>
              <a:t>41% of visits are to cities (431 million)</a:t>
            </a:r>
          </a:p>
          <a:p>
            <a:endParaRPr lang="en-US" sz="1200" dirty="0"/>
          </a:p>
          <a:p>
            <a:r>
              <a:rPr lang="en-US" sz="1200" dirty="0"/>
              <a:t>68% on average are to urban areas (note self: there is no number here)</a:t>
            </a:r>
          </a:p>
          <a:p>
            <a:endParaRPr lang="en-US" sz="1200" dirty="0"/>
          </a:p>
          <a:p>
            <a:r>
              <a:rPr lang="en-US" sz="1200" i="1" dirty="0"/>
              <a:t>Q: What type of locations receive the most visits? What kinds of locations do people spend the most in?</a:t>
            </a:r>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Hotels are most popular, 66% is the average bed occupancy and 86% room occupancy – with B&amp;B second at 44% bed occ, and 53% room occ.</a:t>
            </a:r>
          </a:p>
          <a:p>
            <a:endParaRPr lang="en-US" i="0" dirty="0"/>
          </a:p>
          <a:p>
            <a:endParaRPr lang="en-US" i="1" dirty="0"/>
          </a:p>
          <a:p>
            <a:r>
              <a:rPr lang="en-US" i="1" dirty="0"/>
              <a:t>Q:</a:t>
            </a:r>
            <a:r>
              <a:rPr lang="en-US" sz="1200" i="1" dirty="0"/>
              <a:t> What type of accommodation is most popular?</a:t>
            </a:r>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364730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Urban area – 68%</a:t>
            </a:r>
          </a:p>
          <a:p>
            <a:endParaRPr lang="en-US" dirty="0"/>
          </a:p>
          <a:p>
            <a:r>
              <a:rPr lang="en-US" i="1" dirty="0"/>
              <a:t>Q:</a:t>
            </a:r>
            <a:r>
              <a:rPr lang="en-US" sz="1200" i="1" dirty="0"/>
              <a:t> Is there a difference by location?</a:t>
            </a:r>
            <a:endParaRPr lang="en-US" sz="1200" dirty="0"/>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4188394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dirty="0"/>
              <a:t>Married – 66.9% spend (23928 million)</a:t>
            </a:r>
          </a:p>
          <a:p>
            <a:r>
              <a:rPr lang="en-US" sz="1200" i="0" dirty="0"/>
              <a:t>No children – 72% visits (683 million)</a:t>
            </a:r>
          </a:p>
          <a:p>
            <a:endParaRPr lang="en-US" sz="1200" i="1" dirty="0"/>
          </a:p>
          <a:p>
            <a:r>
              <a:rPr lang="en-US" sz="1200" i="1" dirty="0"/>
              <a:t>Q: Who spends the most? Who visits the most? (demographics)</a:t>
            </a:r>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77205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16-24 year </a:t>
            </a:r>
            <a:r>
              <a:rPr lang="en-US" sz="1200" i="1" dirty="0" err="1"/>
              <a:t>olds</a:t>
            </a:r>
            <a:r>
              <a:rPr lang="en-US" sz="1200" i="1" dirty="0"/>
              <a:t> total 184 million (19%)</a:t>
            </a:r>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4126452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50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224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9678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30513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7108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82477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47673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125337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638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38323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62310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3094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73373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1C8135-AB25-DB40-A95F-47B2B066DEC0}" type="datetimeFigureOut">
              <a:rPr lang="en-US" smtClean="0"/>
              <a:t>2/15/22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934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C8135-AB25-DB40-A95F-47B2B066DEC0}" type="datetimeFigureOut">
              <a:rPr lang="en-US" smtClean="0"/>
              <a:t>2/15/22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7112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09590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46868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1C8135-AB25-DB40-A95F-47B2B066DEC0}" type="datetimeFigureOut">
              <a:rPr lang="en-US" smtClean="0"/>
              <a:t>2/15/22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666577720"/>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61110" y="4591665"/>
            <a:ext cx="4089633" cy="1622322"/>
          </a:xfrm>
        </p:spPr>
        <p:txBody>
          <a:bodyPr>
            <a:normAutofit/>
          </a:bodyPr>
          <a:lstStyle/>
          <a:p>
            <a:r>
              <a:rPr lang="en-US" dirty="0">
                <a:solidFill>
                  <a:schemeClr val="tx1"/>
                </a:solidFill>
              </a:rPr>
              <a:t>Louise </a:t>
            </a:r>
            <a:r>
              <a:rPr lang="en-US" dirty="0" err="1">
                <a:solidFill>
                  <a:schemeClr val="tx1"/>
                </a:solidFill>
              </a:rPr>
              <a:t>Shambrook</a:t>
            </a:r>
            <a:r>
              <a:rPr lang="en-US" dirty="0">
                <a:solidFill>
                  <a:schemeClr val="tx1"/>
                </a:solidFill>
              </a:rPr>
              <a:t> – DE11 CodeClan – Final project</a:t>
            </a:r>
          </a:p>
        </p:txBody>
      </p:sp>
      <p:pic>
        <p:nvPicPr>
          <p:cNvPr id="4" name="Picture 3">
            <a:extLst>
              <a:ext uri="{FF2B5EF4-FFF2-40B4-BE49-F238E27FC236}">
                <a16:creationId xmlns:a16="http://schemas.microsoft.com/office/drawing/2014/main" id="{A0E5A2E3-6389-A940-A352-609DF0753FD2}"/>
              </a:ext>
            </a:extLst>
          </p:cNvPr>
          <p:cNvPicPr>
            <a:picLocks noChangeAspect="1"/>
          </p:cNvPicPr>
          <p:nvPr/>
        </p:nvPicPr>
        <p:blipFill rotWithShape="1">
          <a:blip r:embed="rId3"/>
          <a:srcRect l="-672" r="41582"/>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a:extLst>
              <a:ext uri="{FF2B5EF4-FFF2-40B4-BE49-F238E27FC236}">
                <a16:creationId xmlns:a16="http://schemas.microsoft.com/office/drawing/2014/main" id="{8E90B742-D4EB-094A-A9B9-BB606CEDAD73}"/>
              </a:ext>
            </a:extLst>
          </p:cNvPr>
          <p:cNvPicPr>
            <a:picLocks noChangeAspect="1"/>
          </p:cNvPicPr>
          <p:nvPr/>
        </p:nvPicPr>
        <p:blipFill>
          <a:blip r:embed="rId4"/>
          <a:stretch>
            <a:fillRect/>
          </a:stretch>
        </p:blipFill>
        <p:spPr>
          <a:xfrm>
            <a:off x="427963" y="2762277"/>
            <a:ext cx="4355925" cy="1333446"/>
          </a:xfrm>
          <a:prstGeom prst="rect">
            <a:avLst/>
          </a:prstGeom>
        </p:spPr>
      </p:pic>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83BC3FDB-7630-A844-B886-57C4E3BCD088}"/>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1283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sz="4600"/>
              <a:t>Demographics</a:t>
            </a:r>
          </a:p>
        </p:txBody>
      </p:sp>
      <p:grpSp>
        <p:nvGrpSpPr>
          <p:cNvPr id="23" name="Group 17">
            <a:extLst>
              <a:ext uri="{FF2B5EF4-FFF2-40B4-BE49-F238E27FC236}">
                <a16:creationId xmlns:a16="http://schemas.microsoft.com/office/drawing/2014/main" id="{28F798B8-1C3B-4B89-8B9A-3F9613CD0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9" name="Rectangle 18">
              <a:extLst>
                <a:ext uri="{FF2B5EF4-FFF2-40B4-BE49-F238E27FC236}">
                  <a16:creationId xmlns:a16="http://schemas.microsoft.com/office/drawing/2014/main" id="{86FBC0DC-E9D1-4FE7-A92D-8C0C21E6C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C5B8AD05-BFBB-476E-A552-5125E1F1F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55960B2F-90D8-4D62-B831-C33669F8D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8214EA67-8CB6-FC4C-BB7D-F4C03CF0390D}"/>
              </a:ext>
            </a:extLst>
          </p:cNvPr>
          <p:cNvPicPr>
            <a:picLocks noChangeAspect="1"/>
          </p:cNvPicPr>
          <p:nvPr/>
        </p:nvPicPr>
        <p:blipFill>
          <a:blip r:embed="rId3"/>
          <a:stretch>
            <a:fillRect/>
          </a:stretch>
        </p:blipFill>
        <p:spPr>
          <a:xfrm>
            <a:off x="871538" y="592153"/>
            <a:ext cx="4563358" cy="2817874"/>
          </a:xfrm>
          <a:prstGeom prst="rect">
            <a:avLst/>
          </a:prstGeom>
        </p:spPr>
      </p:pic>
      <p:pic>
        <p:nvPicPr>
          <p:cNvPr id="3" name="Picture 2">
            <a:extLst>
              <a:ext uri="{FF2B5EF4-FFF2-40B4-BE49-F238E27FC236}">
                <a16:creationId xmlns:a16="http://schemas.microsoft.com/office/drawing/2014/main" id="{AF19F7E9-E6F4-C04A-AD2E-8DBD9164D74C}"/>
              </a:ext>
            </a:extLst>
          </p:cNvPr>
          <p:cNvPicPr>
            <a:picLocks noChangeAspect="1"/>
          </p:cNvPicPr>
          <p:nvPr/>
        </p:nvPicPr>
        <p:blipFill>
          <a:blip r:embed="rId4"/>
          <a:stretch>
            <a:fillRect/>
          </a:stretch>
        </p:blipFill>
        <p:spPr>
          <a:xfrm>
            <a:off x="871538" y="3574618"/>
            <a:ext cx="4563354" cy="2817872"/>
          </a:xfrm>
          <a:prstGeom prst="rect">
            <a:avLst/>
          </a:prstGeom>
        </p:spPr>
      </p:pic>
    </p:spTree>
    <p:extLst>
      <p:ext uri="{BB962C8B-B14F-4D97-AF65-F5344CB8AC3E}">
        <p14:creationId xmlns:p14="http://schemas.microsoft.com/office/powerpoint/2010/main" val="15007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dirty="0">
                <a:solidFill>
                  <a:srgbClr val="EBEBEB"/>
                </a:solidFill>
              </a:rPr>
              <a:t>Region</a:t>
            </a:r>
          </a:p>
        </p:txBody>
      </p:sp>
      <p:grpSp>
        <p:nvGrpSpPr>
          <p:cNvPr id="21" name="Group 2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259EB0F2-935F-BC43-845D-6EC55DF7F28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365607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8B9DEC-0DE8-8044-90FC-9815976C6FBF}"/>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7" name="Rectangle 36">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EAB513FC-4236-0D44-B97A-C044BD4A6CC0}"/>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9" name="Freeform: Shape 38">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1"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Activities</a:t>
            </a:r>
          </a:p>
        </p:txBody>
      </p:sp>
    </p:spTree>
    <p:extLst>
      <p:ext uri="{BB962C8B-B14F-4D97-AF65-F5344CB8AC3E}">
        <p14:creationId xmlns:p14="http://schemas.microsoft.com/office/powerpoint/2010/main" val="60996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EDD238D-79DC-C044-A47B-2F16C17B7E3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13" name="Rectangle 1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F6815E55-794F-1241-9DE2-35523B79F8CE}"/>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15" name="Freeform: Shape 1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Change over time</a:t>
            </a:r>
          </a:p>
        </p:txBody>
      </p:sp>
    </p:spTree>
    <p:extLst>
      <p:ext uri="{BB962C8B-B14F-4D97-AF65-F5344CB8AC3E}">
        <p14:creationId xmlns:p14="http://schemas.microsoft.com/office/powerpoint/2010/main" val="248723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Predicting change</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US" sz="2000" dirty="0">
                <a:solidFill>
                  <a:schemeClr val="tx1">
                    <a:lumMod val="75000"/>
                    <a:lumOff val="25000"/>
                  </a:schemeClr>
                </a:solidFill>
              </a:rPr>
              <a:t>Graphs demonstrate trends</a:t>
            </a:r>
          </a:p>
          <a:p>
            <a:pPr marL="342900" indent="-342900">
              <a:buFont typeface="Wingdings 3" charset="2"/>
              <a:buChar char=""/>
            </a:pPr>
            <a:endParaRPr lang="en-US" sz="2000" dirty="0">
              <a:solidFill>
                <a:schemeClr val="tx1">
                  <a:lumMod val="75000"/>
                  <a:lumOff val="25000"/>
                </a:schemeClr>
              </a:solidFill>
            </a:endParaRPr>
          </a:p>
          <a:p>
            <a:pPr marL="342900" indent="-342900">
              <a:buFont typeface="Wingdings 3" charset="2"/>
              <a:buChar char=""/>
            </a:pPr>
            <a:r>
              <a:rPr lang="en-US" sz="2000" dirty="0">
                <a:solidFill>
                  <a:schemeClr val="tx1">
                    <a:lumMod val="75000"/>
                    <a:lumOff val="25000"/>
                  </a:schemeClr>
                </a:solidFill>
              </a:rPr>
              <a:t>Insufficient data to build model</a:t>
            </a:r>
          </a:p>
        </p:txBody>
      </p:sp>
    </p:spTree>
    <p:extLst>
      <p:ext uri="{BB962C8B-B14F-4D97-AF65-F5344CB8AC3E}">
        <p14:creationId xmlns:p14="http://schemas.microsoft.com/office/powerpoint/2010/main" val="2149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08302"/>
            <a:ext cx="8825658" cy="3330498"/>
          </a:xfrm>
        </p:spPr>
        <p:txBody>
          <a:bodyPr/>
          <a:lstStyle/>
          <a:p>
            <a:pPr marL="285750" indent="-285750">
              <a:buFont typeface="Arial" panose="020B0604020202020204" pitchFamily="34" charset="0"/>
              <a:buChar char="•"/>
            </a:pPr>
            <a:r>
              <a:rPr lang="en-US" dirty="0"/>
              <a:t>Majority of visitors have access to / travel by car</a:t>
            </a:r>
          </a:p>
          <a:p>
            <a:pPr marL="285750" indent="-285750">
              <a:buFont typeface="Arial" panose="020B0604020202020204" pitchFamily="34" charset="0"/>
              <a:buChar char="•"/>
            </a:pPr>
            <a:r>
              <a:rPr lang="en-US" dirty="0"/>
              <a:t>Visitors generally visit urban areas / cities</a:t>
            </a:r>
          </a:p>
          <a:p>
            <a:pPr marL="285750" indent="-285750">
              <a:buFont typeface="Arial" panose="020B0604020202020204" pitchFamily="34" charset="0"/>
              <a:buChar char="•"/>
            </a:pPr>
            <a:r>
              <a:rPr lang="en-US" dirty="0"/>
              <a:t>Hotels and b&amp;b most popular accommodation</a:t>
            </a:r>
          </a:p>
          <a:p>
            <a:pPr marL="285750" indent="-285750">
              <a:buFont typeface="Arial" panose="020B0604020202020204" pitchFamily="34" charset="0"/>
              <a:buChar char="•"/>
            </a:pPr>
            <a:r>
              <a:rPr lang="en-US" dirty="0"/>
              <a:t>no children - are married</a:t>
            </a:r>
          </a:p>
          <a:p>
            <a:pPr marL="285750" indent="-285750">
              <a:buFont typeface="Arial" panose="020B0604020202020204" pitchFamily="34" charset="0"/>
              <a:buChar char="•"/>
            </a:pPr>
            <a:r>
              <a:rPr lang="en-US" dirty="0"/>
              <a:t>16-24 most popular age group, but decreasing</a:t>
            </a:r>
          </a:p>
          <a:p>
            <a:pPr marL="285750" indent="-285750">
              <a:buFont typeface="Arial" panose="020B0604020202020204" pitchFamily="34" charset="0"/>
              <a:buChar char="•"/>
            </a:pPr>
            <a:r>
              <a:rPr lang="en-US" dirty="0"/>
              <a:t>England higher in spend and nights, but Scotland higher in visits</a:t>
            </a:r>
          </a:p>
          <a:p>
            <a:pPr marL="285750" indent="-285750">
              <a:buFont typeface="Arial" panose="020B0604020202020204" pitchFamily="34" charset="0"/>
              <a:buChar char="•"/>
            </a:pPr>
            <a:r>
              <a:rPr lang="en-US" dirty="0"/>
              <a:t>Most common activities: eating out, visiting friends/family</a:t>
            </a:r>
          </a:p>
        </p:txBody>
      </p:sp>
    </p:spTree>
    <p:extLst>
      <p:ext uri="{BB962C8B-B14F-4D97-AF65-F5344CB8AC3E}">
        <p14:creationId xmlns:p14="http://schemas.microsoft.com/office/powerpoint/2010/main" val="55017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Recommendations</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52906"/>
            <a:ext cx="8825658" cy="3285893"/>
          </a:xfrm>
        </p:spPr>
        <p:txBody>
          <a:bodyPr>
            <a:normAutofit/>
          </a:bodyPr>
          <a:lstStyle/>
          <a:p>
            <a:pPr marL="285750" indent="-285750">
              <a:buFont typeface="Arial" panose="020B0604020202020204" pitchFamily="34" charset="0"/>
              <a:buChar char="•"/>
            </a:pPr>
            <a:r>
              <a:rPr lang="en-US" dirty="0"/>
              <a:t>Confidently Promote remote locations</a:t>
            </a:r>
          </a:p>
          <a:p>
            <a:pPr marL="285750" indent="-285750">
              <a:buFont typeface="Arial" panose="020B0604020202020204" pitchFamily="34" charset="0"/>
              <a:buChar char="•"/>
            </a:pPr>
            <a:r>
              <a:rPr lang="en-US" dirty="0"/>
              <a:t>Develop partnerships with b&amp;b providers</a:t>
            </a:r>
          </a:p>
          <a:p>
            <a:pPr marL="285750" indent="-285750">
              <a:buFont typeface="Arial" panose="020B0604020202020204" pitchFamily="34" charset="0"/>
              <a:buChar char="•"/>
            </a:pPr>
            <a:r>
              <a:rPr lang="en-US" dirty="0"/>
              <a:t>Focus on urban areas</a:t>
            </a:r>
          </a:p>
          <a:p>
            <a:pPr marL="285750" indent="-285750">
              <a:buFont typeface="Arial" panose="020B0604020202020204" pitchFamily="34" charset="0"/>
              <a:buChar char="•"/>
            </a:pPr>
            <a:r>
              <a:rPr lang="en-US" dirty="0"/>
              <a:t>Target elder age groups</a:t>
            </a:r>
          </a:p>
          <a:p>
            <a:endParaRPr lang="en-US" b="1" dirty="0"/>
          </a:p>
          <a:p>
            <a:pPr marL="285750" indent="-285750">
              <a:buFont typeface="Arial" panose="020B0604020202020204" pitchFamily="34" charset="0"/>
              <a:buChar char="•"/>
            </a:pPr>
            <a:r>
              <a:rPr lang="en-US" dirty="0"/>
              <a:t>Develop the questions asked for demographics</a:t>
            </a:r>
          </a:p>
          <a:p>
            <a:pPr marL="285750" indent="-285750">
              <a:buFont typeface="Arial" panose="020B0604020202020204" pitchFamily="34" charset="0"/>
              <a:buChar char="•"/>
            </a:pPr>
            <a:r>
              <a:rPr lang="en-US" dirty="0"/>
              <a:t>Collect data more frequently  </a:t>
            </a:r>
          </a:p>
        </p:txBody>
      </p:sp>
    </p:spTree>
    <p:extLst>
      <p:ext uri="{BB962C8B-B14F-4D97-AF65-F5344CB8AC3E}">
        <p14:creationId xmlns:p14="http://schemas.microsoft.com/office/powerpoint/2010/main" val="536200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a:solidFill>
                  <a:srgbClr val="EBEBEB"/>
                </a:solidFill>
              </a:rPr>
              <a:t>Questions?</a:t>
            </a:r>
          </a:p>
        </p:txBody>
      </p:sp>
      <p:grpSp>
        <p:nvGrpSpPr>
          <p:cNvPr id="9" name="Group 8">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0" name="Rectangle 9">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Graphic 5" descr="Question mark">
            <a:extLst>
              <a:ext uri="{FF2B5EF4-FFF2-40B4-BE49-F238E27FC236}">
                <a16:creationId xmlns:a16="http://schemas.microsoft.com/office/drawing/2014/main" id="{B75C180F-4EEC-4612-8A1E-4C7AD83CC3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7252" y="1114621"/>
            <a:ext cx="4628758" cy="4628758"/>
          </a:xfrm>
          <a:prstGeom prst="rect">
            <a:avLst/>
          </a:prstGeom>
        </p:spPr>
      </p:pic>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00372" y="1209957"/>
            <a:ext cx="3034580" cy="4438087"/>
          </a:xfrm>
        </p:spPr>
        <p:txBody>
          <a:bodyPr vert="horz" lIns="91440" tIns="45720" rIns="91440" bIns="45720" rtlCol="0" anchor="ctr">
            <a:normAutofit/>
          </a:bodyPr>
          <a:lstStyle/>
          <a:p>
            <a:pPr algn="ctr"/>
            <a:r>
              <a:rPr lang="en-US" sz="3200" dirty="0">
                <a:solidFill>
                  <a:schemeClr val="tx1"/>
                </a:solidFill>
              </a:rPr>
              <a:t>In this presentation</a:t>
            </a:r>
          </a:p>
        </p:txBody>
      </p:sp>
      <p:cxnSp>
        <p:nvCxnSpPr>
          <p:cNvPr id="29" name="Straight Connector 2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4678424" y="1059025"/>
            <a:ext cx="5302189" cy="4739950"/>
          </a:xfrm>
        </p:spPr>
        <p:txBody>
          <a:bodyPr vert="horz" lIns="91440" tIns="45720" rIns="91440" bIns="45720" rtlCol="0" anchor="ctr">
            <a:normAutofit/>
          </a:bodyPr>
          <a:lstStyle/>
          <a:p>
            <a:pPr marL="342900" indent="-342900">
              <a:buFont typeface="Wingdings 3" charset="2"/>
              <a:buChar char=""/>
            </a:pPr>
            <a:r>
              <a:rPr lang="en-US" dirty="0">
                <a:solidFill>
                  <a:schemeClr val="tx1"/>
                </a:solidFill>
              </a:rPr>
              <a:t>The brief</a:t>
            </a:r>
          </a:p>
          <a:p>
            <a:pPr marL="342900" indent="-342900">
              <a:buFont typeface="Wingdings 3" charset="2"/>
              <a:buChar char=""/>
            </a:pPr>
            <a:r>
              <a:rPr lang="en-US" dirty="0">
                <a:solidFill>
                  <a:schemeClr val="tx1"/>
                </a:solidFill>
              </a:rPr>
              <a:t>Main findings</a:t>
            </a:r>
          </a:p>
          <a:p>
            <a:pPr marL="342900" indent="-342900">
              <a:buFont typeface="Wingdings 3" charset="2"/>
              <a:buChar char=""/>
            </a:pPr>
            <a:r>
              <a:rPr lang="en-US" dirty="0">
                <a:solidFill>
                  <a:schemeClr val="tx1"/>
                </a:solidFill>
              </a:rPr>
              <a:t>recommendations</a:t>
            </a:r>
          </a:p>
        </p:txBody>
      </p:sp>
    </p:spTree>
    <p:extLst>
      <p:ext uri="{BB962C8B-B14F-4D97-AF65-F5344CB8AC3E}">
        <p14:creationId xmlns:p14="http://schemas.microsoft.com/office/powerpoint/2010/main" val="369608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The brief</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GB" sz="2000" dirty="0" err="1">
                <a:solidFill>
                  <a:schemeClr val="tx1"/>
                </a:solidFill>
              </a:rPr>
              <a:t>VisitScotland.com</a:t>
            </a:r>
            <a:r>
              <a:rPr lang="en-GB" sz="2000" dirty="0">
                <a:solidFill>
                  <a:schemeClr val="tx1"/>
                </a:solidFill>
              </a:rPr>
              <a:t> - official consumer website of VisitScotland, Scotland’s national tourist board</a:t>
            </a:r>
          </a:p>
          <a:p>
            <a:pPr marL="342900" indent="-342900">
              <a:buFont typeface="Wingdings 3" charset="2"/>
              <a:buChar char=""/>
            </a:pPr>
            <a:r>
              <a:rPr lang="en-GB" sz="2000" dirty="0">
                <a:solidFill>
                  <a:schemeClr val="tx1"/>
                </a:solidFill>
              </a:rPr>
              <a:t>works to ensure that visitors experience the very best of Scotland</a:t>
            </a:r>
          </a:p>
          <a:p>
            <a:pPr marL="342900" indent="-342900">
              <a:buFont typeface="Wingdings 3" charset="2"/>
              <a:buChar char=""/>
            </a:pPr>
            <a:r>
              <a:rPr lang="en-GB" sz="2000" dirty="0">
                <a:solidFill>
                  <a:schemeClr val="tx1"/>
                </a:solidFill>
              </a:rPr>
              <a:t>that the country makes the most of its outstanding tourism assets and realises its potential</a:t>
            </a:r>
            <a:endParaRPr lang="en-US" sz="2000" dirty="0">
              <a:solidFill>
                <a:schemeClr val="tx1"/>
              </a:solidFill>
            </a:endParaRPr>
          </a:p>
          <a:p>
            <a:pPr marL="342900" indent="-342900">
              <a:buFont typeface="Wingdings 3" charset="2"/>
              <a:buChar char=""/>
            </a:pPr>
            <a:r>
              <a:rPr lang="en-US" sz="2000" dirty="0">
                <a:solidFill>
                  <a:schemeClr val="tx1"/>
                </a:solidFill>
              </a:rPr>
              <a:t>9 questions around 6 datasets</a:t>
            </a:r>
          </a:p>
        </p:txBody>
      </p:sp>
    </p:spTree>
    <p:extLst>
      <p:ext uri="{BB962C8B-B14F-4D97-AF65-F5344CB8AC3E}">
        <p14:creationId xmlns:p14="http://schemas.microsoft.com/office/powerpoint/2010/main" val="340803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06360CCE-C34C-B841-963B-ACC0F53874DF}"/>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86" name="Rectangle 85">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Picture 7" descr="Chart, bar chart&#10;&#10;Description automatically generated">
            <a:extLst>
              <a:ext uri="{FF2B5EF4-FFF2-40B4-BE49-F238E27FC236}">
                <a16:creationId xmlns:a16="http://schemas.microsoft.com/office/drawing/2014/main" id="{72352342-1F3A-0646-9C07-BA2F38F66AF0}"/>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88" name="Freeform: Shape 87">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90"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Transport</a:t>
            </a:r>
          </a:p>
        </p:txBody>
      </p:sp>
    </p:spTree>
    <p:extLst>
      <p:ext uri="{BB962C8B-B14F-4D97-AF65-F5344CB8AC3E}">
        <p14:creationId xmlns:p14="http://schemas.microsoft.com/office/powerpoint/2010/main" val="9044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440AACFE-5A25-344E-BD1A-3C3FA23B00C8}"/>
              </a:ext>
            </a:extLst>
          </p:cNvPr>
          <p:cNvPicPr>
            <a:picLocks noChangeAspect="1"/>
          </p:cNvPicPr>
          <p:nvPr/>
        </p:nvPicPr>
        <p:blipFill>
          <a:blip r:embed="rId3"/>
          <a:stretch>
            <a:fillRect/>
          </a:stretch>
        </p:blipFill>
        <p:spPr>
          <a:xfrm>
            <a:off x="6172946" y="535121"/>
            <a:ext cx="5370123" cy="3316051"/>
          </a:xfrm>
          <a:prstGeom prst="roundRect">
            <a:avLst>
              <a:gd name="adj" fmla="val 0"/>
            </a:avLst>
          </a:prstGeom>
          <a:effectLst/>
        </p:spPr>
      </p:pic>
      <p:sp>
        <p:nvSpPr>
          <p:cNvPr id="55" name="Freeform: Shape 5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Location</a:t>
            </a:r>
          </a:p>
        </p:txBody>
      </p:sp>
      <p:pic>
        <p:nvPicPr>
          <p:cNvPr id="4" name="Picture 3">
            <a:extLst>
              <a:ext uri="{FF2B5EF4-FFF2-40B4-BE49-F238E27FC236}">
                <a16:creationId xmlns:a16="http://schemas.microsoft.com/office/drawing/2014/main" id="{5A03F157-7E6E-6844-B93B-6D031557F553}"/>
              </a:ext>
            </a:extLst>
          </p:cNvPr>
          <p:cNvPicPr>
            <a:picLocks noChangeAspect="1"/>
          </p:cNvPicPr>
          <p:nvPr/>
        </p:nvPicPr>
        <p:blipFill>
          <a:blip r:embed="rId4"/>
          <a:stretch>
            <a:fillRect/>
          </a:stretch>
        </p:blipFill>
        <p:spPr>
          <a:xfrm>
            <a:off x="648931" y="569662"/>
            <a:ext cx="5263506" cy="3246968"/>
          </a:xfrm>
          <a:prstGeom prst="rect">
            <a:avLst/>
          </a:prstGeom>
        </p:spPr>
      </p:pic>
    </p:spTree>
    <p:extLst>
      <p:ext uri="{BB962C8B-B14F-4D97-AF65-F5344CB8AC3E}">
        <p14:creationId xmlns:p14="http://schemas.microsoft.com/office/powerpoint/2010/main" val="10351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2600">
                <a:solidFill>
                  <a:srgbClr val="EBEBEB"/>
                </a:solidFill>
              </a:rPr>
              <a:t>Accommodation</a:t>
            </a:r>
          </a:p>
        </p:txBody>
      </p:sp>
      <p:grpSp>
        <p:nvGrpSpPr>
          <p:cNvPr id="24" name="Group 23">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5" name="Rectangle 24">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7"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CED12498-0AA4-E546-A0E6-9FDEDE9D714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110388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0025CCF5-D759-2543-8AB4-52F344C24B19}"/>
              </a:ext>
            </a:extLst>
          </p:cNvPr>
          <p:cNvPicPr>
            <a:picLocks noChangeAspect="1"/>
          </p:cNvPicPr>
          <p:nvPr/>
        </p:nvPicPr>
        <p:blipFill>
          <a:blip r:embed="rId3"/>
          <a:stretch>
            <a:fillRect/>
          </a:stretch>
        </p:blipFill>
        <p:spPr>
          <a:xfrm>
            <a:off x="6172946" y="535121"/>
            <a:ext cx="5370123" cy="3316051"/>
          </a:xfrm>
          <a:prstGeom prst="roundRect">
            <a:avLst>
              <a:gd name="adj" fmla="val 0"/>
            </a:avLst>
          </a:prstGeom>
          <a:effectLst/>
        </p:spPr>
      </p:pic>
      <p:sp>
        <p:nvSpPr>
          <p:cNvPr id="52" name="Freeform: Shape 51">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Accommodation</a:t>
            </a:r>
          </a:p>
        </p:txBody>
      </p:sp>
      <p:pic>
        <p:nvPicPr>
          <p:cNvPr id="6" name="Picture 5">
            <a:extLst>
              <a:ext uri="{FF2B5EF4-FFF2-40B4-BE49-F238E27FC236}">
                <a16:creationId xmlns:a16="http://schemas.microsoft.com/office/drawing/2014/main" id="{FFB0594A-FDF1-1649-ADE6-33D3396D590E}"/>
              </a:ext>
            </a:extLst>
          </p:cNvPr>
          <p:cNvPicPr>
            <a:picLocks noChangeAspect="1"/>
          </p:cNvPicPr>
          <p:nvPr/>
        </p:nvPicPr>
        <p:blipFill>
          <a:blip r:embed="rId4"/>
          <a:stretch>
            <a:fillRect/>
          </a:stretch>
        </p:blipFill>
        <p:spPr>
          <a:xfrm>
            <a:off x="487049" y="359810"/>
            <a:ext cx="5370123" cy="3312738"/>
          </a:xfrm>
          <a:prstGeom prst="rect">
            <a:avLst/>
          </a:prstGeom>
        </p:spPr>
      </p:pic>
    </p:spTree>
    <p:extLst>
      <p:ext uri="{BB962C8B-B14F-4D97-AF65-F5344CB8AC3E}">
        <p14:creationId xmlns:p14="http://schemas.microsoft.com/office/powerpoint/2010/main" val="421778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C9CAF8-2AFC-C241-976E-B7935F09755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5" name="Rectangle 34">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958C7A4C-B8D1-394D-A7D0-D41E760B2BB1}"/>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7" name="Freeform: Shape 36">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9"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Demographics</a:t>
            </a:r>
          </a:p>
        </p:txBody>
      </p:sp>
    </p:spTree>
    <p:extLst>
      <p:ext uri="{BB962C8B-B14F-4D97-AF65-F5344CB8AC3E}">
        <p14:creationId xmlns:p14="http://schemas.microsoft.com/office/powerpoint/2010/main" val="153817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17" name="Group 1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8" name="Rectangle 1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854DBF47-713A-7E48-B080-E19ACBB36F4A}"/>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576864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{2DB3F1B1-1E2E-B244-B4CD-8606A87E8248}tf10001076</Template>
  <TotalTime>571</TotalTime>
  <Words>901</Words>
  <Application>Microsoft Macintosh PowerPoint</Application>
  <PresentationFormat>Widescreen</PresentationFormat>
  <Paragraphs>126</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 Boardroom</vt:lpstr>
      <vt:lpstr>PowerPoint Presentation</vt:lpstr>
      <vt:lpstr>In this presentation</vt:lpstr>
      <vt:lpstr>The brief</vt:lpstr>
      <vt:lpstr>Transport</vt:lpstr>
      <vt:lpstr>Location</vt:lpstr>
      <vt:lpstr>Accommodation</vt:lpstr>
      <vt:lpstr>Accommodation</vt:lpstr>
      <vt:lpstr>Demographics</vt:lpstr>
      <vt:lpstr>Demographics</vt:lpstr>
      <vt:lpstr>Demographics</vt:lpstr>
      <vt:lpstr>Demographics</vt:lpstr>
      <vt:lpstr>Region</vt:lpstr>
      <vt:lpstr>Activities</vt:lpstr>
      <vt:lpstr>Change over time</vt:lpstr>
      <vt:lpstr>Predicting change</vt:lpstr>
      <vt:lpstr>Summary</vt:lpstr>
      <vt:lpstr>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56</cp:revision>
  <dcterms:created xsi:type="dcterms:W3CDTF">2022-02-10T09:51:21Z</dcterms:created>
  <dcterms:modified xsi:type="dcterms:W3CDTF">2022-02-15T11:24:35Z</dcterms:modified>
</cp:coreProperties>
</file>