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45" r:id="rId1"/>
  </p:sldMasterIdLst>
  <p:notesMasterIdLst>
    <p:notesMasterId r:id="rId19"/>
  </p:notesMasterIdLst>
  <p:sldIdLst>
    <p:sldId id="256" r:id="rId2"/>
    <p:sldId id="282" r:id="rId3"/>
    <p:sldId id="283" r:id="rId4"/>
    <p:sldId id="257" r:id="rId5"/>
    <p:sldId id="259" r:id="rId6"/>
    <p:sldId id="261" r:id="rId7"/>
    <p:sldId id="284" r:id="rId8"/>
    <p:sldId id="285" r:id="rId9"/>
    <p:sldId id="278" r:id="rId10"/>
    <p:sldId id="279" r:id="rId11"/>
    <p:sldId id="265" r:id="rId12"/>
    <p:sldId id="281" r:id="rId13"/>
    <p:sldId id="267" r:id="rId14"/>
    <p:sldId id="269" r:id="rId15"/>
    <p:sldId id="272" r:id="rId16"/>
    <p:sldId id="274" r:id="rId17"/>
    <p:sldId id="27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804"/>
    <p:restoredTop sz="88889"/>
  </p:normalViewPr>
  <p:slideViewPr>
    <p:cSldViewPr snapToGrid="0" snapToObjects="1">
      <p:cViewPr varScale="1">
        <p:scale>
          <a:sx n="82" d="100"/>
          <a:sy n="82" d="100"/>
        </p:scale>
        <p:origin x="192" y="9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E45C5B-EFBF-B347-8741-23B5D567B9D2}" type="datetimeFigureOut">
              <a:rPr lang="en-US" smtClean="0"/>
              <a:t>2/14/22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410758-F3B9-454D-81B2-002CA45DB04C}" type="slidenum">
              <a:rPr lang="en-US" smtClean="0"/>
              <a:t>‹#›</a:t>
            </a:fld>
            <a:endParaRPr lang="en-US"/>
          </a:p>
        </p:txBody>
      </p:sp>
    </p:spTree>
    <p:extLst>
      <p:ext uri="{BB962C8B-B14F-4D97-AF65-F5344CB8AC3E}">
        <p14:creationId xmlns:p14="http://schemas.microsoft.com/office/powerpoint/2010/main" val="1605201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a:t>
            </a:fld>
            <a:endParaRPr lang="en-US"/>
          </a:p>
        </p:txBody>
      </p:sp>
    </p:spTree>
    <p:extLst>
      <p:ext uri="{BB962C8B-B14F-4D97-AF65-F5344CB8AC3E}">
        <p14:creationId xmlns:p14="http://schemas.microsoft.com/office/powerpoint/2010/main" val="2611894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i="1" dirty="0"/>
          </a:p>
          <a:p>
            <a:endParaRPr lang="en-US" sz="1200" i="1" dirty="0"/>
          </a:p>
          <a:p>
            <a:r>
              <a:rPr lang="en-US" sz="1200" i="1" dirty="0"/>
              <a:t>Q: Who spends the most? Who visits the most? (demographics)</a:t>
            </a:r>
          </a:p>
        </p:txBody>
      </p:sp>
      <p:sp>
        <p:nvSpPr>
          <p:cNvPr id="4" name="Slide Number Placeholder 3"/>
          <p:cNvSpPr>
            <a:spLocks noGrp="1"/>
          </p:cNvSpPr>
          <p:nvPr>
            <p:ph type="sldNum" sz="quarter" idx="5"/>
          </p:nvPr>
        </p:nvSpPr>
        <p:spPr/>
        <p:txBody>
          <a:bodyPr/>
          <a:lstStyle/>
          <a:p>
            <a:fld id="{FD410758-F3B9-454D-81B2-002CA45DB04C}" type="slidenum">
              <a:rPr lang="en-US" smtClean="0"/>
              <a:t>10</a:t>
            </a:fld>
            <a:endParaRPr lang="en-US"/>
          </a:p>
        </p:txBody>
      </p:sp>
    </p:spTree>
    <p:extLst>
      <p:ext uri="{BB962C8B-B14F-4D97-AF65-F5344CB8AC3E}">
        <p14:creationId xmlns:p14="http://schemas.microsoft.com/office/powerpoint/2010/main" val="7720515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i="1" dirty="0"/>
          </a:p>
          <a:p>
            <a:endParaRPr lang="en-US" sz="1200" i="1" dirty="0"/>
          </a:p>
          <a:p>
            <a:r>
              <a:rPr lang="en-US" sz="1200" i="1" dirty="0"/>
              <a:t>Q: Is there a particular key demographic of visitors we should be focusing on?</a:t>
            </a:r>
          </a:p>
        </p:txBody>
      </p:sp>
      <p:sp>
        <p:nvSpPr>
          <p:cNvPr id="4" name="Slide Number Placeholder 3"/>
          <p:cNvSpPr>
            <a:spLocks noGrp="1"/>
          </p:cNvSpPr>
          <p:nvPr>
            <p:ph type="sldNum" sz="quarter" idx="5"/>
          </p:nvPr>
        </p:nvSpPr>
        <p:spPr/>
        <p:txBody>
          <a:bodyPr/>
          <a:lstStyle/>
          <a:p>
            <a:fld id="{FD410758-F3B9-454D-81B2-002CA45DB04C}" type="slidenum">
              <a:rPr lang="en-US" smtClean="0"/>
              <a:t>11</a:t>
            </a:fld>
            <a:endParaRPr lang="en-US"/>
          </a:p>
        </p:txBody>
      </p:sp>
    </p:spTree>
    <p:extLst>
      <p:ext uri="{BB962C8B-B14F-4D97-AF65-F5344CB8AC3E}">
        <p14:creationId xmlns:p14="http://schemas.microsoft.com/office/powerpoint/2010/main" val="41264523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i="1" dirty="0"/>
              <a:t>Q:</a:t>
            </a:r>
            <a:r>
              <a:rPr lang="en-US" sz="1200" i="1" dirty="0"/>
              <a:t> When looking at regional tourism, what insights can we gain? Where are our visitors from? How do they differ in the money they spend, nights they spend in Scotland, or number of visits they do?</a:t>
            </a:r>
            <a:endParaRPr lang="en-US" i="1" dirty="0"/>
          </a:p>
        </p:txBody>
      </p:sp>
      <p:sp>
        <p:nvSpPr>
          <p:cNvPr id="4" name="Slide Number Placeholder 3"/>
          <p:cNvSpPr>
            <a:spLocks noGrp="1"/>
          </p:cNvSpPr>
          <p:nvPr>
            <p:ph type="sldNum" sz="quarter" idx="5"/>
          </p:nvPr>
        </p:nvSpPr>
        <p:spPr/>
        <p:txBody>
          <a:bodyPr/>
          <a:lstStyle/>
          <a:p>
            <a:fld id="{FD410758-F3B9-454D-81B2-002CA45DB04C}" type="slidenum">
              <a:rPr lang="en-US" smtClean="0"/>
              <a:t>12</a:t>
            </a:fld>
            <a:endParaRPr lang="en-US"/>
          </a:p>
        </p:txBody>
      </p:sp>
    </p:spTree>
    <p:extLst>
      <p:ext uri="{BB962C8B-B14F-4D97-AF65-F5344CB8AC3E}">
        <p14:creationId xmlns:p14="http://schemas.microsoft.com/office/powerpoint/2010/main" val="18343285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q:</a:t>
            </a:r>
          </a:p>
          <a:p>
            <a:r>
              <a:rPr lang="en-US" sz="1200" dirty="0"/>
              <a:t>How have general tourism rates changed over time?</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13</a:t>
            </a:fld>
            <a:endParaRPr lang="en-US"/>
          </a:p>
        </p:txBody>
      </p:sp>
    </p:spTree>
    <p:extLst>
      <p:ext uri="{BB962C8B-B14F-4D97-AF65-F5344CB8AC3E}">
        <p14:creationId xmlns:p14="http://schemas.microsoft.com/office/powerpoint/2010/main" val="15903504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Q:</a:t>
            </a:r>
          </a:p>
          <a:p>
            <a:r>
              <a:rPr lang="en-US" sz="1200" dirty="0"/>
              <a:t>Is there any way to predict spending and visits for Visit Scotland?</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14</a:t>
            </a:fld>
            <a:endParaRPr lang="en-US"/>
          </a:p>
        </p:txBody>
      </p:sp>
    </p:spTree>
    <p:extLst>
      <p:ext uri="{BB962C8B-B14F-4D97-AF65-F5344CB8AC3E}">
        <p14:creationId xmlns:p14="http://schemas.microsoft.com/office/powerpoint/2010/main" val="8629936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Q:</a:t>
            </a:r>
          </a:p>
          <a:p>
            <a:r>
              <a:rPr lang="en-US" sz="1200" dirty="0"/>
              <a:t>Is there any way to predict spending and visits for Visit Scotland?</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15</a:t>
            </a:fld>
            <a:endParaRPr lang="en-US"/>
          </a:p>
        </p:txBody>
      </p:sp>
    </p:spTree>
    <p:extLst>
      <p:ext uri="{BB962C8B-B14F-4D97-AF65-F5344CB8AC3E}">
        <p14:creationId xmlns:p14="http://schemas.microsoft.com/office/powerpoint/2010/main" val="14451344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Q:</a:t>
            </a:r>
          </a:p>
          <a:p>
            <a:r>
              <a:rPr lang="en-US" sz="1200" dirty="0"/>
              <a:t>Is there any way to predict spending and visits for Visit Scotland?</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16</a:t>
            </a:fld>
            <a:endParaRPr lang="en-US"/>
          </a:p>
        </p:txBody>
      </p:sp>
    </p:spTree>
    <p:extLst>
      <p:ext uri="{BB962C8B-B14F-4D97-AF65-F5344CB8AC3E}">
        <p14:creationId xmlns:p14="http://schemas.microsoft.com/office/powerpoint/2010/main" val="40083263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Q:</a:t>
            </a:r>
          </a:p>
          <a:p>
            <a:r>
              <a:rPr lang="en-US" sz="1200" dirty="0"/>
              <a:t>Is there any way to predict spending and visits for Visit Scotland?</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17</a:t>
            </a:fld>
            <a:endParaRPr lang="en-US"/>
          </a:p>
        </p:txBody>
      </p:sp>
    </p:spTree>
    <p:extLst>
      <p:ext uri="{BB962C8B-B14F-4D97-AF65-F5344CB8AC3E}">
        <p14:creationId xmlns:p14="http://schemas.microsoft.com/office/powerpoint/2010/main" val="3770684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what’s the brief</a:t>
            </a:r>
          </a:p>
          <a:p>
            <a:pPr marL="171450" indent="-171450">
              <a:buFontTx/>
              <a:buChar char="-"/>
            </a:pPr>
            <a:r>
              <a:rPr lang="en-US" dirty="0"/>
              <a:t>Why did I pick it</a:t>
            </a:r>
          </a:p>
          <a:p>
            <a:pPr marL="171450" indent="-171450">
              <a:buFontTx/>
              <a:buChar char="-"/>
            </a:pPr>
            <a:r>
              <a:rPr lang="en-US" dirty="0"/>
              <a:t>What will I cover</a:t>
            </a:r>
          </a:p>
          <a:p>
            <a:r>
              <a:rPr lang="en-US" dirty="0"/>
              <a:t>I was drawn to this dataset because I first visited Scotland on my honeymoon, when I went to Edinburgh, Loch Lomond, and the Isle of Skye, and on this holiday my husband and I fell in love with Scotland and decided to move to Scotland one day. I was interested in understanding the demographics.</a:t>
            </a:r>
          </a:p>
          <a:p>
            <a:endParaRPr lang="en-US" dirty="0"/>
          </a:p>
          <a:p>
            <a:r>
              <a:rPr lang="en-US" dirty="0"/>
              <a:t>Limitations of the data / where have I had to make assumptions / what are they.</a:t>
            </a:r>
          </a:p>
        </p:txBody>
      </p:sp>
      <p:sp>
        <p:nvSpPr>
          <p:cNvPr id="4" name="Slide Number Placeholder 3"/>
          <p:cNvSpPr>
            <a:spLocks noGrp="1"/>
          </p:cNvSpPr>
          <p:nvPr>
            <p:ph type="sldNum" sz="quarter" idx="5"/>
          </p:nvPr>
        </p:nvSpPr>
        <p:spPr/>
        <p:txBody>
          <a:bodyPr/>
          <a:lstStyle/>
          <a:p>
            <a:fld id="{FD410758-F3B9-454D-81B2-002CA45DB04C}" type="slidenum">
              <a:rPr lang="en-US" smtClean="0"/>
              <a:t>2</a:t>
            </a:fld>
            <a:endParaRPr lang="en-US"/>
          </a:p>
        </p:txBody>
      </p:sp>
    </p:spTree>
    <p:extLst>
      <p:ext uri="{BB962C8B-B14F-4D97-AF65-F5344CB8AC3E}">
        <p14:creationId xmlns:p14="http://schemas.microsoft.com/office/powerpoint/2010/main" val="49974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what’s the brief</a:t>
            </a:r>
          </a:p>
          <a:p>
            <a:pPr marL="171450" indent="-171450">
              <a:buFontTx/>
              <a:buChar char="-"/>
            </a:pPr>
            <a:r>
              <a:rPr lang="en-US" dirty="0"/>
              <a:t>Why did I pick it</a:t>
            </a:r>
          </a:p>
          <a:p>
            <a:pPr marL="171450" indent="-171450">
              <a:buFontTx/>
              <a:buChar char="-"/>
            </a:pPr>
            <a:r>
              <a:rPr lang="en-US" dirty="0"/>
              <a:t>What will I cover</a:t>
            </a:r>
          </a:p>
          <a:p>
            <a:r>
              <a:rPr lang="en-US" dirty="0"/>
              <a:t>I was drawn to this dataset because I first visited Scotland on my honeymoon, when I went to Edinburgh, Loch Lomond, and the Isle of Skye, and on this holiday my husband and I fell in love with Scotland and decided to move to Scotland one day. I was interested in understanding the demographics.</a:t>
            </a:r>
          </a:p>
          <a:p>
            <a:endParaRPr lang="en-US" dirty="0"/>
          </a:p>
          <a:p>
            <a:r>
              <a:rPr lang="en-US" dirty="0"/>
              <a:t>Limitations of the data / where have I had to make assumptions / what are they.</a:t>
            </a:r>
          </a:p>
        </p:txBody>
      </p:sp>
      <p:sp>
        <p:nvSpPr>
          <p:cNvPr id="4" name="Slide Number Placeholder 3"/>
          <p:cNvSpPr>
            <a:spLocks noGrp="1"/>
          </p:cNvSpPr>
          <p:nvPr>
            <p:ph type="sldNum" sz="quarter" idx="5"/>
          </p:nvPr>
        </p:nvSpPr>
        <p:spPr/>
        <p:txBody>
          <a:bodyPr/>
          <a:lstStyle/>
          <a:p>
            <a:fld id="{FD410758-F3B9-454D-81B2-002CA45DB04C}" type="slidenum">
              <a:rPr lang="en-US" smtClean="0"/>
              <a:t>3</a:t>
            </a:fld>
            <a:endParaRPr lang="en-US"/>
          </a:p>
        </p:txBody>
      </p:sp>
    </p:spTree>
    <p:extLst>
      <p:ext uri="{BB962C8B-B14F-4D97-AF65-F5344CB8AC3E}">
        <p14:creationId xmlns:p14="http://schemas.microsoft.com/office/powerpoint/2010/main" val="2113644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dirty="0"/>
          </a:p>
          <a:p>
            <a:endParaRPr lang="en-US" i="1" dirty="0"/>
          </a:p>
          <a:p>
            <a:r>
              <a:rPr lang="en-US" i="1" dirty="0"/>
              <a:t>Q:</a:t>
            </a:r>
            <a:r>
              <a:rPr lang="en-US" sz="1200" i="1" dirty="0"/>
              <a:t> Is there a particular method of travel our visitors arrive by? Some of our locations are remote and not easily accessible by public transport, so this would be good information to have.</a:t>
            </a:r>
            <a:endParaRPr lang="en-US" i="1" dirty="0"/>
          </a:p>
        </p:txBody>
      </p:sp>
      <p:sp>
        <p:nvSpPr>
          <p:cNvPr id="4" name="Slide Number Placeholder 3"/>
          <p:cNvSpPr>
            <a:spLocks noGrp="1"/>
          </p:cNvSpPr>
          <p:nvPr>
            <p:ph type="sldNum" sz="quarter" idx="5"/>
          </p:nvPr>
        </p:nvSpPr>
        <p:spPr/>
        <p:txBody>
          <a:bodyPr/>
          <a:lstStyle/>
          <a:p>
            <a:fld id="{FD410758-F3B9-454D-81B2-002CA45DB04C}" type="slidenum">
              <a:rPr lang="en-US" smtClean="0"/>
              <a:t>4</a:t>
            </a:fld>
            <a:endParaRPr lang="en-US"/>
          </a:p>
        </p:txBody>
      </p:sp>
    </p:spTree>
    <p:extLst>
      <p:ext uri="{BB962C8B-B14F-4D97-AF65-F5344CB8AC3E}">
        <p14:creationId xmlns:p14="http://schemas.microsoft.com/office/powerpoint/2010/main" val="35414052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Spend is the same as visits by location.</a:t>
            </a:r>
          </a:p>
          <a:p>
            <a:endParaRPr lang="en-US" sz="1200" dirty="0"/>
          </a:p>
          <a:p>
            <a:r>
              <a:rPr lang="en-US" sz="1200" i="1" dirty="0"/>
              <a:t>Q: What type of locations receive the most visits? What kinds of locations do people spend the most in?</a:t>
            </a:r>
          </a:p>
        </p:txBody>
      </p:sp>
      <p:sp>
        <p:nvSpPr>
          <p:cNvPr id="4" name="Slide Number Placeholder 3"/>
          <p:cNvSpPr>
            <a:spLocks noGrp="1"/>
          </p:cNvSpPr>
          <p:nvPr>
            <p:ph type="sldNum" sz="quarter" idx="5"/>
          </p:nvPr>
        </p:nvSpPr>
        <p:spPr/>
        <p:txBody>
          <a:bodyPr/>
          <a:lstStyle/>
          <a:p>
            <a:fld id="{FD410758-F3B9-454D-81B2-002CA45DB04C}" type="slidenum">
              <a:rPr lang="en-US" smtClean="0"/>
              <a:t>5</a:t>
            </a:fld>
            <a:endParaRPr lang="en-US"/>
          </a:p>
        </p:txBody>
      </p:sp>
    </p:spTree>
    <p:extLst>
      <p:ext uri="{BB962C8B-B14F-4D97-AF65-F5344CB8AC3E}">
        <p14:creationId xmlns:p14="http://schemas.microsoft.com/office/powerpoint/2010/main" val="1519833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questions:</a:t>
            </a:r>
          </a:p>
          <a:p>
            <a:r>
              <a:rPr lang="en-US" sz="1200" dirty="0"/>
              <a:t>What kind of tourism activity generates the highest income for Scotland?</a:t>
            </a:r>
            <a:br>
              <a:rPr lang="en-US" sz="1200" dirty="0"/>
            </a:br>
            <a:r>
              <a:rPr lang="en-US" sz="1200" dirty="0"/>
              <a:t>Which kind of activity generates the most visits to sites?</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6</a:t>
            </a:fld>
            <a:endParaRPr lang="en-US"/>
          </a:p>
        </p:txBody>
      </p:sp>
    </p:spTree>
    <p:extLst>
      <p:ext uri="{BB962C8B-B14F-4D97-AF65-F5344CB8AC3E}">
        <p14:creationId xmlns:p14="http://schemas.microsoft.com/office/powerpoint/2010/main" val="25590542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questions:</a:t>
            </a:r>
          </a:p>
          <a:p>
            <a:r>
              <a:rPr lang="en-US" sz="1200" dirty="0"/>
              <a:t>What kind of tourism activity generates the highest income for Scotland?</a:t>
            </a:r>
            <a:br>
              <a:rPr lang="en-US" sz="1200" dirty="0"/>
            </a:br>
            <a:r>
              <a:rPr lang="en-US" sz="1200" dirty="0"/>
              <a:t>Which kind of activity generates the most visits to sites?</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7</a:t>
            </a:fld>
            <a:endParaRPr lang="en-US"/>
          </a:p>
        </p:txBody>
      </p:sp>
    </p:spTree>
    <p:extLst>
      <p:ext uri="{BB962C8B-B14F-4D97-AF65-F5344CB8AC3E}">
        <p14:creationId xmlns:p14="http://schemas.microsoft.com/office/powerpoint/2010/main" val="37231600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1" dirty="0"/>
          </a:p>
          <a:p>
            <a:r>
              <a:rPr lang="en-US" i="1" dirty="0"/>
              <a:t>Q:</a:t>
            </a:r>
            <a:r>
              <a:rPr lang="en-US" sz="1200" i="1" dirty="0"/>
              <a:t> What type of accommodation is most popular?</a:t>
            </a:r>
          </a:p>
          <a:p>
            <a:endParaRPr lang="en-US" sz="1200" dirty="0"/>
          </a:p>
          <a:p>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8</a:t>
            </a:fld>
            <a:endParaRPr lang="en-US"/>
          </a:p>
        </p:txBody>
      </p:sp>
    </p:spTree>
    <p:extLst>
      <p:ext uri="{BB962C8B-B14F-4D97-AF65-F5344CB8AC3E}">
        <p14:creationId xmlns:p14="http://schemas.microsoft.com/office/powerpoint/2010/main" val="36473080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i="1" dirty="0"/>
              <a:t>Q:</a:t>
            </a:r>
            <a:r>
              <a:rPr lang="en-US" sz="1200" i="1" dirty="0"/>
              <a:t> Is there a difference by </a:t>
            </a:r>
            <a:r>
              <a:rPr lang="en-US" sz="1200" i="1"/>
              <a:t>location?</a:t>
            </a:r>
            <a:endParaRPr lang="en-US" sz="1200" dirty="0"/>
          </a:p>
          <a:p>
            <a:endParaRPr lang="en-US" sz="1200" dirty="0"/>
          </a:p>
          <a:p>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9</a:t>
            </a:fld>
            <a:endParaRPr lang="en-US"/>
          </a:p>
        </p:txBody>
      </p:sp>
    </p:spTree>
    <p:extLst>
      <p:ext uri="{BB962C8B-B14F-4D97-AF65-F5344CB8AC3E}">
        <p14:creationId xmlns:p14="http://schemas.microsoft.com/office/powerpoint/2010/main" val="41883945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GB"/>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271C8135-AB25-DB40-A95F-47B2B066DEC0}" type="datetimeFigureOut">
              <a:rPr lang="en-US" smtClean="0"/>
              <a:t>2/14/22</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2495040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71C8135-AB25-DB40-A95F-47B2B066DEC0}" type="datetimeFigureOut">
              <a:rPr lang="en-US" smtClean="0"/>
              <a:t>2/14/22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2622456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GB"/>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271C8135-AB25-DB40-A95F-47B2B066DEC0}" type="datetimeFigureOut">
              <a:rPr lang="en-US" smtClean="0"/>
              <a:t>2/14/22</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1967806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GB"/>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271C8135-AB25-DB40-A95F-47B2B066DEC0}" type="datetimeFigureOut">
              <a:rPr lang="en-US" smtClean="0"/>
              <a:t>2/14/22</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26305138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71C8135-AB25-DB40-A95F-47B2B066DEC0}" type="datetimeFigureOut">
              <a:rPr lang="en-US" smtClean="0"/>
              <a:t>2/14/22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17710839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71C8135-AB25-DB40-A95F-47B2B066DEC0}" type="datetimeFigureOut">
              <a:rPr lang="en-US" smtClean="0"/>
              <a:t>2/14/22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282477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71C8135-AB25-DB40-A95F-47B2B066DEC0}" type="datetimeFigureOut">
              <a:rPr lang="en-US" smtClean="0"/>
              <a:t>2/14/22</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32476736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271C8135-AB25-DB40-A95F-47B2B066DEC0}" type="datetimeFigureOut">
              <a:rPr lang="en-US" smtClean="0"/>
              <a:t>2/14/22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11253374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271C8135-AB25-DB40-A95F-47B2B066DEC0}" type="datetimeFigureOut">
              <a:rPr lang="en-US" smtClean="0"/>
              <a:t>2/14/22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1763800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71C8135-AB25-DB40-A95F-47B2B066DEC0}" type="datetimeFigureOut">
              <a:rPr lang="en-US" smtClean="0"/>
              <a:t>2/14/22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2383235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71C8135-AB25-DB40-A95F-47B2B066DEC0}" type="datetimeFigureOut">
              <a:rPr lang="en-US" smtClean="0"/>
              <a:t>2/14/22</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3623101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271C8135-AB25-DB40-A95F-47B2B066DEC0}" type="datetimeFigureOut">
              <a:rPr lang="en-US" smtClean="0"/>
              <a:t>2/14/22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1309463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271C8135-AB25-DB40-A95F-47B2B066DEC0}" type="datetimeFigureOut">
              <a:rPr lang="en-US" smtClean="0"/>
              <a:t>2/14/22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3733739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271C8135-AB25-DB40-A95F-47B2B066DEC0}" type="datetimeFigureOut">
              <a:rPr lang="en-US" smtClean="0"/>
              <a:t>2/14/22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893437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1C8135-AB25-DB40-A95F-47B2B066DEC0}" type="datetimeFigureOut">
              <a:rPr lang="en-US" smtClean="0"/>
              <a:t>2/14/22</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871123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71C8135-AB25-DB40-A95F-47B2B066DEC0}" type="datetimeFigureOut">
              <a:rPr lang="en-US" smtClean="0"/>
              <a:t>2/14/22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4095904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GB"/>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71C8135-AB25-DB40-A95F-47B2B066DEC0}" type="datetimeFigureOut">
              <a:rPr lang="en-US" smtClean="0"/>
              <a:t>2/14/22</a:t>
            </a:fld>
            <a:endParaRPr lang="en-US"/>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1468685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GB"/>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71C8135-AB25-DB40-A95F-47B2B066DEC0}" type="datetimeFigureOut">
              <a:rPr lang="en-US" smtClean="0"/>
              <a:t>2/14/22</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1DF756BC-15B9-0D4E-B21C-3BA9342FE1FC}" type="slidenum">
              <a:rPr lang="en-US" smtClean="0"/>
              <a:t>‹#›</a:t>
            </a:fld>
            <a:endParaRPr lang="en-US"/>
          </a:p>
        </p:txBody>
      </p:sp>
    </p:spTree>
    <p:extLst>
      <p:ext uri="{BB962C8B-B14F-4D97-AF65-F5344CB8AC3E}">
        <p14:creationId xmlns:p14="http://schemas.microsoft.com/office/powerpoint/2010/main" val="666577720"/>
      </p:ext>
    </p:extLst>
  </p:cSld>
  <p:clrMap bg1="lt1" tx1="dk1" bg2="lt2" tx2="dk2" accent1="accent1" accent2="accent2" accent3="accent3" accent4="accent4" accent5="accent5" accent6="accent6" hlink="hlink" folHlink="folHlink"/>
  <p:sldLayoutIdLst>
    <p:sldLayoutId id="2147484146" r:id="rId1"/>
    <p:sldLayoutId id="2147484147" r:id="rId2"/>
    <p:sldLayoutId id="2147484148" r:id="rId3"/>
    <p:sldLayoutId id="2147484149" r:id="rId4"/>
    <p:sldLayoutId id="2147484150" r:id="rId5"/>
    <p:sldLayoutId id="2147484151" r:id="rId6"/>
    <p:sldLayoutId id="2147484152" r:id="rId7"/>
    <p:sldLayoutId id="2147484153" r:id="rId8"/>
    <p:sldLayoutId id="2147484154" r:id="rId9"/>
    <p:sldLayoutId id="2147484155" r:id="rId10"/>
    <p:sldLayoutId id="2147484156" r:id="rId11"/>
    <p:sldLayoutId id="2147484157" r:id="rId12"/>
    <p:sldLayoutId id="2147484158" r:id="rId13"/>
    <p:sldLayoutId id="2147484159" r:id="rId14"/>
    <p:sldLayoutId id="2147484160" r:id="rId15"/>
    <p:sldLayoutId id="2147484161" r:id="rId16"/>
    <p:sldLayoutId id="2147484162"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56981798-4550-46DA-9172-4846E2FB66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D82EB7D3-3AD8-4ED1-9E1A-2906E14635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flipH="1">
            <a:off x="423335" y="404829"/>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a:xfrm>
            <a:off x="561110" y="4591665"/>
            <a:ext cx="4089633" cy="1622322"/>
          </a:xfrm>
        </p:spPr>
        <p:txBody>
          <a:bodyPr>
            <a:normAutofit/>
          </a:bodyPr>
          <a:lstStyle/>
          <a:p>
            <a:r>
              <a:rPr lang="en-US" dirty="0">
                <a:solidFill>
                  <a:schemeClr val="tx1"/>
                </a:solidFill>
              </a:rPr>
              <a:t>Louise </a:t>
            </a:r>
            <a:r>
              <a:rPr lang="en-US" dirty="0" err="1">
                <a:solidFill>
                  <a:schemeClr val="tx1"/>
                </a:solidFill>
              </a:rPr>
              <a:t>Shambrook</a:t>
            </a:r>
            <a:r>
              <a:rPr lang="en-US" dirty="0">
                <a:solidFill>
                  <a:schemeClr val="tx1"/>
                </a:solidFill>
              </a:rPr>
              <a:t> – DE11 CodeClan – Final project</a:t>
            </a:r>
          </a:p>
        </p:txBody>
      </p:sp>
      <p:pic>
        <p:nvPicPr>
          <p:cNvPr id="4" name="Picture 3">
            <a:extLst>
              <a:ext uri="{FF2B5EF4-FFF2-40B4-BE49-F238E27FC236}">
                <a16:creationId xmlns:a16="http://schemas.microsoft.com/office/drawing/2014/main" id="{A0E5A2E3-6389-A940-A352-609DF0753FD2}"/>
              </a:ext>
            </a:extLst>
          </p:cNvPr>
          <p:cNvPicPr>
            <a:picLocks noChangeAspect="1"/>
          </p:cNvPicPr>
          <p:nvPr/>
        </p:nvPicPr>
        <p:blipFill rotWithShape="1">
          <a:blip r:embed="rId3"/>
          <a:srcRect l="-672" r="41582"/>
          <a:stretch/>
        </p:blipFill>
        <p:spPr>
          <a:xfrm>
            <a:off x="5120117" y="461681"/>
            <a:ext cx="6585549" cy="5934638"/>
          </a:xfrm>
          <a:custGeom>
            <a:avLst/>
            <a:gdLst/>
            <a:ahLst/>
            <a:cxnLst/>
            <a:rect l="l" t="t" r="r" b="b"/>
            <a:pathLst>
              <a:path w="6585549" h="5934638">
                <a:moveTo>
                  <a:pt x="225406" y="0"/>
                </a:moveTo>
                <a:lnTo>
                  <a:pt x="6585549" y="0"/>
                </a:lnTo>
                <a:lnTo>
                  <a:pt x="6585549" y="5934638"/>
                </a:lnTo>
                <a:lnTo>
                  <a:pt x="226600" y="5934638"/>
                </a:lnTo>
                <a:lnTo>
                  <a:pt x="214529" y="5856373"/>
                </a:lnTo>
                <a:lnTo>
                  <a:pt x="203238" y="5780097"/>
                </a:lnTo>
                <a:lnTo>
                  <a:pt x="191320" y="5689292"/>
                </a:lnTo>
                <a:lnTo>
                  <a:pt x="177049" y="5581536"/>
                </a:lnTo>
                <a:lnTo>
                  <a:pt x="161995" y="5462279"/>
                </a:lnTo>
                <a:lnTo>
                  <a:pt x="146156" y="5327888"/>
                </a:lnTo>
                <a:lnTo>
                  <a:pt x="129376" y="5181389"/>
                </a:lnTo>
                <a:lnTo>
                  <a:pt x="112596" y="5022177"/>
                </a:lnTo>
                <a:lnTo>
                  <a:pt x="95503" y="4852675"/>
                </a:lnTo>
                <a:lnTo>
                  <a:pt x="79664" y="4669854"/>
                </a:lnTo>
                <a:lnTo>
                  <a:pt x="64453" y="4478558"/>
                </a:lnTo>
                <a:lnTo>
                  <a:pt x="50652" y="4276365"/>
                </a:lnTo>
                <a:lnTo>
                  <a:pt x="37480" y="4065697"/>
                </a:lnTo>
                <a:lnTo>
                  <a:pt x="25091" y="3845949"/>
                </a:lnTo>
                <a:lnTo>
                  <a:pt x="20700" y="3733351"/>
                </a:lnTo>
                <a:lnTo>
                  <a:pt x="15838" y="3618331"/>
                </a:lnTo>
                <a:lnTo>
                  <a:pt x="11291" y="3501495"/>
                </a:lnTo>
                <a:lnTo>
                  <a:pt x="8311" y="3384054"/>
                </a:lnTo>
                <a:lnTo>
                  <a:pt x="5645" y="3264191"/>
                </a:lnTo>
                <a:lnTo>
                  <a:pt x="2822" y="3143118"/>
                </a:lnTo>
                <a:lnTo>
                  <a:pt x="941" y="3019623"/>
                </a:lnTo>
                <a:lnTo>
                  <a:pt x="941" y="2894918"/>
                </a:lnTo>
                <a:lnTo>
                  <a:pt x="0" y="2769001"/>
                </a:lnTo>
                <a:lnTo>
                  <a:pt x="941" y="2641874"/>
                </a:lnTo>
                <a:lnTo>
                  <a:pt x="2822" y="2512931"/>
                </a:lnTo>
                <a:lnTo>
                  <a:pt x="4547" y="2383988"/>
                </a:lnTo>
                <a:lnTo>
                  <a:pt x="8311" y="2253229"/>
                </a:lnTo>
                <a:lnTo>
                  <a:pt x="12232" y="2121259"/>
                </a:lnTo>
                <a:lnTo>
                  <a:pt x="16779" y="1989289"/>
                </a:lnTo>
                <a:lnTo>
                  <a:pt x="23209" y="1856108"/>
                </a:lnTo>
                <a:lnTo>
                  <a:pt x="30893" y="1721716"/>
                </a:lnTo>
                <a:lnTo>
                  <a:pt x="38264" y="1586720"/>
                </a:lnTo>
                <a:lnTo>
                  <a:pt x="47673" y="1451723"/>
                </a:lnTo>
                <a:lnTo>
                  <a:pt x="58964" y="1314910"/>
                </a:lnTo>
                <a:lnTo>
                  <a:pt x="70255" y="1179913"/>
                </a:lnTo>
                <a:lnTo>
                  <a:pt x="83271" y="1042495"/>
                </a:lnTo>
                <a:lnTo>
                  <a:pt x="97542" y="904471"/>
                </a:lnTo>
                <a:lnTo>
                  <a:pt x="112596" y="768263"/>
                </a:lnTo>
                <a:lnTo>
                  <a:pt x="130160" y="630240"/>
                </a:lnTo>
                <a:lnTo>
                  <a:pt x="148978" y="492821"/>
                </a:lnTo>
                <a:lnTo>
                  <a:pt x="167640" y="354798"/>
                </a:lnTo>
                <a:lnTo>
                  <a:pt x="189438" y="217380"/>
                </a:lnTo>
                <a:lnTo>
                  <a:pt x="211706" y="80567"/>
                </a:lnTo>
                <a:close/>
              </a:path>
            </a:pathLst>
          </a:custGeom>
        </p:spPr>
      </p:pic>
      <p:sp>
        <p:nvSpPr>
          <p:cNvPr id="30" name="Freeform 5">
            <a:extLst>
              <a:ext uri="{FF2B5EF4-FFF2-40B4-BE49-F238E27FC236}">
                <a16:creationId xmlns:a16="http://schemas.microsoft.com/office/drawing/2014/main" id="{2D529E20-662F-4915-ACD7-970C026FD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677511" flipH="1">
            <a:off x="3545327" y="190332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pic>
        <p:nvPicPr>
          <p:cNvPr id="6" name="Picture 5">
            <a:extLst>
              <a:ext uri="{FF2B5EF4-FFF2-40B4-BE49-F238E27FC236}">
                <a16:creationId xmlns:a16="http://schemas.microsoft.com/office/drawing/2014/main" id="{8E90B742-D4EB-094A-A9B9-BB606CEDAD73}"/>
              </a:ext>
            </a:extLst>
          </p:cNvPr>
          <p:cNvPicPr>
            <a:picLocks noChangeAspect="1"/>
          </p:cNvPicPr>
          <p:nvPr/>
        </p:nvPicPr>
        <p:blipFill>
          <a:blip r:embed="rId4"/>
          <a:stretch>
            <a:fillRect/>
          </a:stretch>
        </p:blipFill>
        <p:spPr>
          <a:xfrm>
            <a:off x="427963" y="2762277"/>
            <a:ext cx="4355925" cy="1333446"/>
          </a:xfrm>
          <a:prstGeom prst="rect">
            <a:avLst/>
          </a:prstGeom>
        </p:spPr>
      </p:pic>
    </p:spTree>
    <p:extLst>
      <p:ext uri="{BB962C8B-B14F-4D97-AF65-F5344CB8AC3E}">
        <p14:creationId xmlns:p14="http://schemas.microsoft.com/office/powerpoint/2010/main" val="2675906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1B9CC3E5-EA42-4393-A2C0-5192B91BD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7C9CAF8-2AFC-C241-976E-B7935F09755B}"/>
              </a:ext>
            </a:extLst>
          </p:cNvPr>
          <p:cNvPicPr>
            <a:picLocks noChangeAspect="1"/>
          </p:cNvPicPr>
          <p:nvPr/>
        </p:nvPicPr>
        <p:blipFill>
          <a:blip r:embed="rId3"/>
          <a:stretch>
            <a:fillRect/>
          </a:stretch>
        </p:blipFill>
        <p:spPr>
          <a:xfrm>
            <a:off x="561110" y="511836"/>
            <a:ext cx="5448111" cy="3364208"/>
          </a:xfrm>
          <a:prstGeom prst="roundRect">
            <a:avLst>
              <a:gd name="adj" fmla="val 0"/>
            </a:avLst>
          </a:prstGeom>
          <a:effectLst/>
        </p:spPr>
      </p:pic>
      <p:sp>
        <p:nvSpPr>
          <p:cNvPr id="35" name="Rectangle 34">
            <a:extLst>
              <a:ext uri="{FF2B5EF4-FFF2-40B4-BE49-F238E27FC236}">
                <a16:creationId xmlns:a16="http://schemas.microsoft.com/office/drawing/2014/main" id="{FB8DBC8E-FBA7-466C-8D97-75B15FBE9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 name="Picture 2">
            <a:extLst>
              <a:ext uri="{FF2B5EF4-FFF2-40B4-BE49-F238E27FC236}">
                <a16:creationId xmlns:a16="http://schemas.microsoft.com/office/drawing/2014/main" id="{958C7A4C-B8D1-394D-A7D0-D41E760B2BB1}"/>
              </a:ext>
            </a:extLst>
          </p:cNvPr>
          <p:cNvPicPr>
            <a:picLocks noChangeAspect="1"/>
          </p:cNvPicPr>
          <p:nvPr/>
        </p:nvPicPr>
        <p:blipFill>
          <a:blip r:embed="rId4"/>
          <a:stretch>
            <a:fillRect/>
          </a:stretch>
        </p:blipFill>
        <p:spPr>
          <a:xfrm>
            <a:off x="6172946" y="535121"/>
            <a:ext cx="5370123" cy="3316051"/>
          </a:xfrm>
          <a:prstGeom prst="roundRect">
            <a:avLst>
              <a:gd name="adj" fmla="val 0"/>
            </a:avLst>
          </a:prstGeom>
          <a:effectLst/>
        </p:spPr>
      </p:pic>
      <p:sp>
        <p:nvSpPr>
          <p:cNvPr id="37" name="Freeform: Shape 36">
            <a:extLst>
              <a:ext uri="{FF2B5EF4-FFF2-40B4-BE49-F238E27FC236}">
                <a16:creationId xmlns:a16="http://schemas.microsoft.com/office/drawing/2014/main" id="{E6FFF64E-1FE4-4AE0-9D62-567AA183C1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133850"/>
            <a:ext cx="11277600" cy="2250018"/>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39" name="Freeform 5">
            <a:extLst>
              <a:ext uri="{FF2B5EF4-FFF2-40B4-BE49-F238E27FC236}">
                <a16:creationId xmlns:a16="http://schemas.microsoft.com/office/drawing/2014/main" id="{9C80E52D-DE5C-4267-9C99-8741F2E42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649975" y="4517136"/>
            <a:ext cx="10893095" cy="1174947"/>
          </a:xfrm>
        </p:spPr>
        <p:txBody>
          <a:bodyPr>
            <a:normAutofit/>
          </a:bodyPr>
          <a:lstStyle/>
          <a:p>
            <a:r>
              <a:rPr lang="en-US" sz="6000" dirty="0"/>
              <a:t>Demographics</a:t>
            </a:r>
          </a:p>
        </p:txBody>
      </p:sp>
    </p:spTree>
    <p:extLst>
      <p:ext uri="{BB962C8B-B14F-4D97-AF65-F5344CB8AC3E}">
        <p14:creationId xmlns:p14="http://schemas.microsoft.com/office/powerpoint/2010/main" val="1538173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8382055" y="1241266"/>
            <a:ext cx="3161016" cy="3153753"/>
          </a:xfrm>
        </p:spPr>
        <p:txBody>
          <a:bodyPr>
            <a:normAutofit/>
          </a:bodyPr>
          <a:lstStyle/>
          <a:p>
            <a:r>
              <a:rPr lang="en-US" sz="3000">
                <a:solidFill>
                  <a:srgbClr val="EBEBEB"/>
                </a:solidFill>
              </a:rPr>
              <a:t>Demographics</a:t>
            </a:r>
          </a:p>
        </p:txBody>
      </p:sp>
      <p:grpSp>
        <p:nvGrpSpPr>
          <p:cNvPr id="17" name="Group 16">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8" name="Rectangle 17">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9"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0"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3" name="Picture 2">
            <a:extLst>
              <a:ext uri="{FF2B5EF4-FFF2-40B4-BE49-F238E27FC236}">
                <a16:creationId xmlns:a16="http://schemas.microsoft.com/office/drawing/2014/main" id="{854DBF47-713A-7E48-B080-E19ACBB36F4A}"/>
              </a:ext>
            </a:extLst>
          </p:cNvPr>
          <p:cNvPicPr>
            <a:picLocks noChangeAspect="1"/>
          </p:cNvPicPr>
          <p:nvPr/>
        </p:nvPicPr>
        <p:blipFill>
          <a:blip r:embed="rId3"/>
          <a:stretch>
            <a:fillRect/>
          </a:stretch>
        </p:blipFill>
        <p:spPr>
          <a:xfrm>
            <a:off x="1109763" y="1439668"/>
            <a:ext cx="6443180" cy="3978663"/>
          </a:xfrm>
          <a:prstGeom prst="rect">
            <a:avLst/>
          </a:prstGeom>
        </p:spPr>
      </p:pic>
    </p:spTree>
    <p:extLst>
      <p:ext uri="{BB962C8B-B14F-4D97-AF65-F5344CB8AC3E}">
        <p14:creationId xmlns:p14="http://schemas.microsoft.com/office/powerpoint/2010/main" val="576864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8382055" y="1241266"/>
            <a:ext cx="3161016" cy="3153753"/>
          </a:xfrm>
        </p:spPr>
        <p:txBody>
          <a:bodyPr>
            <a:normAutofit/>
          </a:bodyPr>
          <a:lstStyle/>
          <a:p>
            <a:r>
              <a:rPr lang="en-US" dirty="0">
                <a:solidFill>
                  <a:srgbClr val="EBEBEB"/>
                </a:solidFill>
              </a:rPr>
              <a:t>Region</a:t>
            </a:r>
          </a:p>
        </p:txBody>
      </p:sp>
      <p:grpSp>
        <p:nvGrpSpPr>
          <p:cNvPr id="21" name="Group 20">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22" name="Rectangle 21">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4"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3" name="Picture 2">
            <a:extLst>
              <a:ext uri="{FF2B5EF4-FFF2-40B4-BE49-F238E27FC236}">
                <a16:creationId xmlns:a16="http://schemas.microsoft.com/office/drawing/2014/main" id="{259EB0F2-935F-BC43-845D-6EC55DF7F28C}"/>
              </a:ext>
            </a:extLst>
          </p:cNvPr>
          <p:cNvPicPr>
            <a:picLocks noChangeAspect="1"/>
          </p:cNvPicPr>
          <p:nvPr/>
        </p:nvPicPr>
        <p:blipFill>
          <a:blip r:embed="rId3"/>
          <a:stretch>
            <a:fillRect/>
          </a:stretch>
        </p:blipFill>
        <p:spPr>
          <a:xfrm>
            <a:off x="1109763" y="1439668"/>
            <a:ext cx="6443180" cy="3978663"/>
          </a:xfrm>
          <a:prstGeom prst="rect">
            <a:avLst/>
          </a:prstGeom>
        </p:spPr>
      </p:pic>
    </p:spTree>
    <p:extLst>
      <p:ext uri="{BB962C8B-B14F-4D97-AF65-F5344CB8AC3E}">
        <p14:creationId xmlns:p14="http://schemas.microsoft.com/office/powerpoint/2010/main" val="36560767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649975" y="4517136"/>
            <a:ext cx="9453911" cy="1174947"/>
          </a:xfrm>
        </p:spPr>
        <p:txBody>
          <a:bodyPr>
            <a:normAutofit/>
          </a:bodyPr>
          <a:lstStyle/>
          <a:p>
            <a:r>
              <a:rPr lang="en-US" sz="6000"/>
              <a:t>Across time</a:t>
            </a:r>
          </a:p>
        </p:txBody>
      </p:sp>
      <p:pic>
        <p:nvPicPr>
          <p:cNvPr id="4" name="Picture 3">
            <a:extLst>
              <a:ext uri="{FF2B5EF4-FFF2-40B4-BE49-F238E27FC236}">
                <a16:creationId xmlns:a16="http://schemas.microsoft.com/office/drawing/2014/main" id="{BFFB4731-3F54-704B-8CBE-F127B93C7D55}"/>
              </a:ext>
            </a:extLst>
          </p:cNvPr>
          <p:cNvPicPr>
            <a:picLocks noChangeAspect="1"/>
          </p:cNvPicPr>
          <p:nvPr/>
        </p:nvPicPr>
        <p:blipFill>
          <a:blip r:embed="rId3"/>
          <a:stretch>
            <a:fillRect/>
          </a:stretch>
        </p:blipFill>
        <p:spPr>
          <a:xfrm>
            <a:off x="734845" y="1063144"/>
            <a:ext cx="4602657" cy="2842140"/>
          </a:xfrm>
          <a:prstGeom prst="roundRect">
            <a:avLst>
              <a:gd name="adj" fmla="val 1858"/>
            </a:avLst>
          </a:prstGeom>
          <a:effectLst/>
        </p:spPr>
      </p:pic>
      <p:pic>
        <p:nvPicPr>
          <p:cNvPr id="5" name="Picture 4">
            <a:extLst>
              <a:ext uri="{FF2B5EF4-FFF2-40B4-BE49-F238E27FC236}">
                <a16:creationId xmlns:a16="http://schemas.microsoft.com/office/drawing/2014/main" id="{0E9EBC2E-FF63-9449-8CF3-979E3FD765FC}"/>
              </a:ext>
            </a:extLst>
          </p:cNvPr>
          <p:cNvPicPr>
            <a:picLocks noChangeAspect="1"/>
          </p:cNvPicPr>
          <p:nvPr/>
        </p:nvPicPr>
        <p:blipFill>
          <a:blip r:embed="rId4"/>
          <a:stretch>
            <a:fillRect/>
          </a:stretch>
        </p:blipFill>
        <p:spPr>
          <a:xfrm>
            <a:off x="5501228" y="1063144"/>
            <a:ext cx="4602658" cy="2842141"/>
          </a:xfrm>
          <a:prstGeom prst="roundRect">
            <a:avLst>
              <a:gd name="adj" fmla="val 1858"/>
            </a:avLst>
          </a:prstGeom>
          <a:effectLst/>
        </p:spPr>
      </p:pic>
    </p:spTree>
    <p:extLst>
      <p:ext uri="{BB962C8B-B14F-4D97-AF65-F5344CB8AC3E}">
        <p14:creationId xmlns:p14="http://schemas.microsoft.com/office/powerpoint/2010/main" val="24872312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1069847" y="1298448"/>
            <a:ext cx="8196815" cy="914400"/>
          </a:xfrm>
        </p:spPr>
        <p:txBody>
          <a:bodyPr>
            <a:normAutofit fontScale="90000"/>
          </a:bodyPr>
          <a:lstStyle/>
          <a:p>
            <a:r>
              <a:rPr lang="en-US" dirty="0"/>
              <a:t>Improving visits and spend</a:t>
            </a:r>
            <a:endParaRPr lang="en-US" sz="4400" dirty="0"/>
          </a:p>
        </p:txBody>
      </p:sp>
    </p:spTree>
    <p:extLst>
      <p:ext uri="{BB962C8B-B14F-4D97-AF65-F5344CB8AC3E}">
        <p14:creationId xmlns:p14="http://schemas.microsoft.com/office/powerpoint/2010/main" val="16472057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1069848" y="1298448"/>
            <a:ext cx="7315200" cy="914400"/>
          </a:xfrm>
        </p:spPr>
        <p:txBody>
          <a:bodyPr>
            <a:noAutofit/>
          </a:bodyPr>
          <a:lstStyle/>
          <a:p>
            <a:r>
              <a:rPr lang="en-US" sz="4400" dirty="0"/>
              <a:t>Recommendations</a:t>
            </a:r>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a:xfrm>
            <a:off x="1154955" y="2352906"/>
            <a:ext cx="8825658" cy="3285893"/>
          </a:xfrm>
        </p:spPr>
        <p:txBody>
          <a:bodyPr/>
          <a:lstStyle/>
          <a:p>
            <a:pPr marL="285750" indent="-285750">
              <a:buFont typeface="Arial" panose="020B0604020202020204" pitchFamily="34" charset="0"/>
              <a:buChar char="•"/>
            </a:pPr>
            <a:r>
              <a:rPr lang="en-US" dirty="0"/>
              <a:t>Change how demographics data is collected</a:t>
            </a:r>
          </a:p>
        </p:txBody>
      </p:sp>
    </p:spTree>
    <p:extLst>
      <p:ext uri="{BB962C8B-B14F-4D97-AF65-F5344CB8AC3E}">
        <p14:creationId xmlns:p14="http://schemas.microsoft.com/office/powerpoint/2010/main" val="5362005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1069848" y="1298448"/>
            <a:ext cx="7315200" cy="914400"/>
          </a:xfrm>
        </p:spPr>
        <p:txBody>
          <a:bodyPr>
            <a:noAutofit/>
          </a:bodyPr>
          <a:lstStyle/>
          <a:p>
            <a:r>
              <a:rPr lang="en-US" sz="4400" dirty="0"/>
              <a:t>Summary</a:t>
            </a:r>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a:xfrm>
            <a:off x="1154955" y="2308302"/>
            <a:ext cx="8825658" cy="3330498"/>
          </a:xfrm>
        </p:spPr>
        <p:txBody>
          <a:bodyPr/>
          <a:lstStyle/>
          <a:p>
            <a:endParaRPr lang="en-US"/>
          </a:p>
        </p:txBody>
      </p:sp>
    </p:spTree>
    <p:extLst>
      <p:ext uri="{BB962C8B-B14F-4D97-AF65-F5344CB8AC3E}">
        <p14:creationId xmlns:p14="http://schemas.microsoft.com/office/powerpoint/2010/main" val="5501714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1069848" y="1298448"/>
            <a:ext cx="7315200" cy="914400"/>
          </a:xfrm>
        </p:spPr>
        <p:txBody>
          <a:bodyPr>
            <a:noAutofit/>
          </a:bodyPr>
          <a:lstStyle/>
          <a:p>
            <a:r>
              <a:rPr lang="en-US" sz="4400"/>
              <a:t>Questions?</a:t>
            </a:r>
            <a:endParaRPr lang="en-US" sz="4400" dirty="0"/>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40737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9" name="Rectangle 18">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1" name="Rectangle 20">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25" name="Group 24">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26" name="Rectangle 25">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style>
            <a:lnRef idx="0">
              <a:scrgbClr r="0" g="0" b="0"/>
            </a:lnRef>
            <a:fillRef idx="1002">
              <a:schemeClr val="dk2"/>
            </a:fillRef>
            <a:effectRef idx="0">
              <a:scrgbClr r="0" g="0" b="0"/>
            </a:effectRef>
            <a:fontRef idx="major"/>
          </p:style>
        </p:sp>
      </p:gr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1000372" y="1209957"/>
            <a:ext cx="3034580" cy="4438087"/>
          </a:xfrm>
        </p:spPr>
        <p:txBody>
          <a:bodyPr vert="horz" lIns="91440" tIns="45720" rIns="91440" bIns="45720" rtlCol="0" anchor="ctr">
            <a:normAutofit/>
          </a:bodyPr>
          <a:lstStyle/>
          <a:p>
            <a:pPr algn="ctr"/>
            <a:r>
              <a:rPr lang="en-US" sz="3200" dirty="0">
                <a:solidFill>
                  <a:schemeClr val="tx1"/>
                </a:solidFill>
              </a:rPr>
              <a:t>In this presentation</a:t>
            </a:r>
          </a:p>
        </p:txBody>
      </p:sp>
      <p:cxnSp>
        <p:nvCxnSpPr>
          <p:cNvPr id="29" name="Straight Connector 28">
            <a:extLst>
              <a:ext uri="{FF2B5EF4-FFF2-40B4-BE49-F238E27FC236}">
                <a16:creationId xmlns:a16="http://schemas.microsoft.com/office/drawing/2014/main" id="{AD23B2CD-009B-425A-9616-1E1AD1D5AB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2"/>
            </a:solidFill>
            <a:miter lim="800000"/>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a:xfrm>
            <a:off x="4678424" y="1059025"/>
            <a:ext cx="5302189" cy="4739950"/>
          </a:xfrm>
        </p:spPr>
        <p:txBody>
          <a:bodyPr vert="horz" lIns="91440" tIns="45720" rIns="91440" bIns="45720" rtlCol="0" anchor="ctr">
            <a:normAutofit/>
          </a:bodyPr>
          <a:lstStyle/>
          <a:p>
            <a:pPr marL="342900" indent="-342900">
              <a:buFont typeface="Wingdings 3" charset="2"/>
              <a:buChar char=""/>
            </a:pPr>
            <a:r>
              <a:rPr lang="en-US" dirty="0">
                <a:solidFill>
                  <a:schemeClr val="tx1"/>
                </a:solidFill>
              </a:rPr>
              <a:t>The brief</a:t>
            </a:r>
          </a:p>
          <a:p>
            <a:pPr marL="342900" indent="-342900">
              <a:buFont typeface="Wingdings 3" charset="2"/>
              <a:buChar char=""/>
            </a:pPr>
            <a:r>
              <a:rPr lang="en-US" dirty="0">
                <a:solidFill>
                  <a:schemeClr val="tx1"/>
                </a:solidFill>
              </a:rPr>
              <a:t>Main findings</a:t>
            </a:r>
          </a:p>
          <a:p>
            <a:pPr marL="342900" indent="-342900">
              <a:buFont typeface="Wingdings 3" charset="2"/>
              <a:buChar char=""/>
            </a:pPr>
            <a:r>
              <a:rPr lang="en-US" dirty="0">
                <a:solidFill>
                  <a:schemeClr val="tx1"/>
                </a:solidFill>
              </a:rPr>
              <a:t>recommendations</a:t>
            </a:r>
          </a:p>
        </p:txBody>
      </p:sp>
    </p:spTree>
    <p:extLst>
      <p:ext uri="{BB962C8B-B14F-4D97-AF65-F5344CB8AC3E}">
        <p14:creationId xmlns:p14="http://schemas.microsoft.com/office/powerpoint/2010/main" val="3696081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1" name="Group 7">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2" name="Rectangle 18">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33" name="Rectangle 20">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22">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35"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Shape 26">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36"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994087" y="1130603"/>
            <a:ext cx="3342442" cy="4596794"/>
          </a:xfrm>
        </p:spPr>
        <p:txBody>
          <a:bodyPr vert="horz" lIns="91440" tIns="45720" rIns="91440" bIns="45720" rtlCol="0" anchor="ctr">
            <a:normAutofit/>
          </a:bodyPr>
          <a:lstStyle/>
          <a:p>
            <a:r>
              <a:rPr lang="en-US" sz="3200" dirty="0">
                <a:solidFill>
                  <a:srgbClr val="EBEBEB"/>
                </a:solidFill>
              </a:rPr>
              <a:t>The brief</a:t>
            </a:r>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a:xfrm>
            <a:off x="5290077" y="437513"/>
            <a:ext cx="5502614" cy="5954325"/>
          </a:xfrm>
        </p:spPr>
        <p:txBody>
          <a:bodyPr vert="horz" lIns="91440" tIns="45720" rIns="91440" bIns="45720" rtlCol="0" anchor="ctr">
            <a:normAutofit/>
          </a:bodyPr>
          <a:lstStyle/>
          <a:p>
            <a:pPr marL="342900" indent="-342900">
              <a:buFont typeface="Wingdings 3" charset="2"/>
              <a:buChar char=""/>
            </a:pPr>
            <a:r>
              <a:rPr lang="en-GB" sz="2000" dirty="0" err="1">
                <a:solidFill>
                  <a:schemeClr val="tx1"/>
                </a:solidFill>
              </a:rPr>
              <a:t>VisitScotland.com</a:t>
            </a:r>
            <a:r>
              <a:rPr lang="en-GB" sz="2000" dirty="0">
                <a:solidFill>
                  <a:schemeClr val="tx1"/>
                </a:solidFill>
              </a:rPr>
              <a:t> - official consumer website of VisitScotland, Scotland’s national tourist board</a:t>
            </a:r>
          </a:p>
          <a:p>
            <a:pPr marL="342900" indent="-342900">
              <a:buFont typeface="Wingdings 3" charset="2"/>
              <a:buChar char=""/>
            </a:pPr>
            <a:r>
              <a:rPr lang="en-GB" sz="2000" dirty="0">
                <a:solidFill>
                  <a:schemeClr val="tx1"/>
                </a:solidFill>
              </a:rPr>
              <a:t>works to ensure that visitors experience the very best of Scotland</a:t>
            </a:r>
          </a:p>
          <a:p>
            <a:pPr marL="342900" indent="-342900">
              <a:buFont typeface="Wingdings 3" charset="2"/>
              <a:buChar char=""/>
            </a:pPr>
            <a:r>
              <a:rPr lang="en-GB" sz="2000" dirty="0">
                <a:solidFill>
                  <a:schemeClr val="tx1"/>
                </a:solidFill>
              </a:rPr>
              <a:t>that the country makes the most of its outstanding tourism assets and realises its potential</a:t>
            </a:r>
            <a:endParaRPr lang="en-US" sz="2000" dirty="0">
              <a:solidFill>
                <a:schemeClr val="tx1"/>
              </a:solidFill>
            </a:endParaRPr>
          </a:p>
          <a:p>
            <a:pPr marL="342900" indent="-342900">
              <a:buFont typeface="Wingdings 3" charset="2"/>
              <a:buChar char=""/>
            </a:pPr>
            <a:r>
              <a:rPr lang="en-US" sz="2000" dirty="0">
                <a:solidFill>
                  <a:schemeClr val="tx1"/>
                </a:solidFill>
              </a:rPr>
              <a:t>9 questions around 6 key areas</a:t>
            </a:r>
          </a:p>
        </p:txBody>
      </p:sp>
    </p:spTree>
    <p:extLst>
      <p:ext uri="{BB962C8B-B14F-4D97-AF65-F5344CB8AC3E}">
        <p14:creationId xmlns:p14="http://schemas.microsoft.com/office/powerpoint/2010/main" val="3408036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Rectangle 40">
            <a:extLst>
              <a:ext uri="{FF2B5EF4-FFF2-40B4-BE49-F238E27FC236}">
                <a16:creationId xmlns:a16="http://schemas.microsoft.com/office/drawing/2014/main" id="{1B9CC3E5-EA42-4393-A2C0-5192B91BD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6734976-6D34-B146-9DCE-B8D6FEFB2380}"/>
              </a:ext>
            </a:extLst>
          </p:cNvPr>
          <p:cNvPicPr>
            <a:picLocks noChangeAspect="1"/>
          </p:cNvPicPr>
          <p:nvPr/>
        </p:nvPicPr>
        <p:blipFill>
          <a:blip r:embed="rId3"/>
          <a:stretch>
            <a:fillRect/>
          </a:stretch>
        </p:blipFill>
        <p:spPr>
          <a:xfrm>
            <a:off x="561110" y="511836"/>
            <a:ext cx="5448111" cy="3364208"/>
          </a:xfrm>
          <a:prstGeom prst="roundRect">
            <a:avLst>
              <a:gd name="adj" fmla="val 0"/>
            </a:avLst>
          </a:prstGeom>
          <a:effectLst/>
        </p:spPr>
      </p:pic>
      <p:sp>
        <p:nvSpPr>
          <p:cNvPr id="50" name="Rectangle 42">
            <a:extLst>
              <a:ext uri="{FF2B5EF4-FFF2-40B4-BE49-F238E27FC236}">
                <a16:creationId xmlns:a16="http://schemas.microsoft.com/office/drawing/2014/main" id="{FB8DBC8E-FBA7-466C-8D97-75B15FBE9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 name="Picture 2">
            <a:extLst>
              <a:ext uri="{FF2B5EF4-FFF2-40B4-BE49-F238E27FC236}">
                <a16:creationId xmlns:a16="http://schemas.microsoft.com/office/drawing/2014/main" id="{B60BB42D-D04F-A441-9CD2-6488F61B9353}"/>
              </a:ext>
            </a:extLst>
          </p:cNvPr>
          <p:cNvPicPr>
            <a:picLocks noChangeAspect="1"/>
          </p:cNvPicPr>
          <p:nvPr/>
        </p:nvPicPr>
        <p:blipFill>
          <a:blip r:embed="rId4"/>
          <a:stretch>
            <a:fillRect/>
          </a:stretch>
        </p:blipFill>
        <p:spPr>
          <a:xfrm>
            <a:off x="6172946" y="535121"/>
            <a:ext cx="5370123" cy="3316051"/>
          </a:xfrm>
          <a:prstGeom prst="roundRect">
            <a:avLst>
              <a:gd name="adj" fmla="val 0"/>
            </a:avLst>
          </a:prstGeom>
          <a:effectLst/>
        </p:spPr>
      </p:pic>
      <p:sp>
        <p:nvSpPr>
          <p:cNvPr id="51" name="Freeform: Shape 44">
            <a:extLst>
              <a:ext uri="{FF2B5EF4-FFF2-40B4-BE49-F238E27FC236}">
                <a16:creationId xmlns:a16="http://schemas.microsoft.com/office/drawing/2014/main" id="{E6FFF64E-1FE4-4AE0-9D62-567AA183C1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133850"/>
            <a:ext cx="11277600" cy="2250018"/>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52" name="Freeform 5">
            <a:extLst>
              <a:ext uri="{FF2B5EF4-FFF2-40B4-BE49-F238E27FC236}">
                <a16:creationId xmlns:a16="http://schemas.microsoft.com/office/drawing/2014/main" id="{9C80E52D-DE5C-4267-9C99-8741F2E42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649975" y="4517136"/>
            <a:ext cx="10893095" cy="1174947"/>
          </a:xfrm>
        </p:spPr>
        <p:txBody>
          <a:bodyPr>
            <a:normAutofit/>
          </a:bodyPr>
          <a:lstStyle/>
          <a:p>
            <a:r>
              <a:rPr lang="en-US" sz="6000"/>
              <a:t>Transport</a:t>
            </a:r>
          </a:p>
        </p:txBody>
      </p:sp>
    </p:spTree>
    <p:extLst>
      <p:ext uri="{BB962C8B-B14F-4D97-AF65-F5344CB8AC3E}">
        <p14:creationId xmlns:p14="http://schemas.microsoft.com/office/powerpoint/2010/main" val="90445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1B9CC3E5-EA42-4393-A2C0-5192B91BD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EE696C9-7995-5248-B6C0-4D9BBD47FD9E}"/>
              </a:ext>
            </a:extLst>
          </p:cNvPr>
          <p:cNvPicPr>
            <a:picLocks noChangeAspect="1"/>
          </p:cNvPicPr>
          <p:nvPr/>
        </p:nvPicPr>
        <p:blipFill>
          <a:blip r:embed="rId3"/>
          <a:stretch>
            <a:fillRect/>
          </a:stretch>
        </p:blipFill>
        <p:spPr>
          <a:xfrm>
            <a:off x="561110" y="511836"/>
            <a:ext cx="5448111" cy="3364208"/>
          </a:xfrm>
          <a:prstGeom prst="roundRect">
            <a:avLst>
              <a:gd name="adj" fmla="val 0"/>
            </a:avLst>
          </a:prstGeom>
          <a:effectLst/>
        </p:spPr>
      </p:pic>
      <p:sp>
        <p:nvSpPr>
          <p:cNvPr id="53" name="Rectangle 52">
            <a:extLst>
              <a:ext uri="{FF2B5EF4-FFF2-40B4-BE49-F238E27FC236}">
                <a16:creationId xmlns:a16="http://schemas.microsoft.com/office/drawing/2014/main" id="{FB8DBC8E-FBA7-466C-8D97-75B15FBE9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 name="Picture 2">
            <a:extLst>
              <a:ext uri="{FF2B5EF4-FFF2-40B4-BE49-F238E27FC236}">
                <a16:creationId xmlns:a16="http://schemas.microsoft.com/office/drawing/2014/main" id="{440AACFE-5A25-344E-BD1A-3C3FA23B00C8}"/>
              </a:ext>
            </a:extLst>
          </p:cNvPr>
          <p:cNvPicPr>
            <a:picLocks noChangeAspect="1"/>
          </p:cNvPicPr>
          <p:nvPr/>
        </p:nvPicPr>
        <p:blipFill>
          <a:blip r:embed="rId4"/>
          <a:stretch>
            <a:fillRect/>
          </a:stretch>
        </p:blipFill>
        <p:spPr>
          <a:xfrm>
            <a:off x="6172946" y="535121"/>
            <a:ext cx="5370123" cy="3316051"/>
          </a:xfrm>
          <a:prstGeom prst="roundRect">
            <a:avLst>
              <a:gd name="adj" fmla="val 0"/>
            </a:avLst>
          </a:prstGeom>
          <a:effectLst/>
        </p:spPr>
      </p:pic>
      <p:sp>
        <p:nvSpPr>
          <p:cNvPr id="55" name="Freeform: Shape 54">
            <a:extLst>
              <a:ext uri="{FF2B5EF4-FFF2-40B4-BE49-F238E27FC236}">
                <a16:creationId xmlns:a16="http://schemas.microsoft.com/office/drawing/2014/main" id="{E6FFF64E-1FE4-4AE0-9D62-567AA183C1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133850"/>
            <a:ext cx="11277600" cy="2250018"/>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57" name="Freeform 5">
            <a:extLst>
              <a:ext uri="{FF2B5EF4-FFF2-40B4-BE49-F238E27FC236}">
                <a16:creationId xmlns:a16="http://schemas.microsoft.com/office/drawing/2014/main" id="{9C80E52D-DE5C-4267-9C99-8741F2E42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649975" y="4517136"/>
            <a:ext cx="10893095" cy="1174947"/>
          </a:xfrm>
        </p:spPr>
        <p:txBody>
          <a:bodyPr>
            <a:normAutofit/>
          </a:bodyPr>
          <a:lstStyle/>
          <a:p>
            <a:r>
              <a:rPr lang="en-US" sz="6000" dirty="0"/>
              <a:t>Location</a:t>
            </a:r>
          </a:p>
        </p:txBody>
      </p:sp>
    </p:spTree>
    <p:extLst>
      <p:ext uri="{BB962C8B-B14F-4D97-AF65-F5344CB8AC3E}">
        <p14:creationId xmlns:p14="http://schemas.microsoft.com/office/powerpoint/2010/main" val="1035160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8382055" y="1241266"/>
            <a:ext cx="3161016" cy="3153753"/>
          </a:xfrm>
        </p:spPr>
        <p:txBody>
          <a:bodyPr>
            <a:normAutofit/>
          </a:bodyPr>
          <a:lstStyle/>
          <a:p>
            <a:r>
              <a:rPr lang="en-US">
                <a:solidFill>
                  <a:srgbClr val="EBEBEB"/>
                </a:solidFill>
              </a:rPr>
              <a:t>Activities</a:t>
            </a:r>
          </a:p>
        </p:txBody>
      </p:sp>
      <p:grpSp>
        <p:nvGrpSpPr>
          <p:cNvPr id="10" name="Group 9">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1" name="Rectangle 10">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5" name="Picture 4">
            <a:extLst>
              <a:ext uri="{FF2B5EF4-FFF2-40B4-BE49-F238E27FC236}">
                <a16:creationId xmlns:a16="http://schemas.microsoft.com/office/drawing/2014/main" id="{CFF93EAF-881D-574F-85D7-94CFCB8F68EC}"/>
              </a:ext>
            </a:extLst>
          </p:cNvPr>
          <p:cNvPicPr>
            <a:picLocks noChangeAspect="1"/>
          </p:cNvPicPr>
          <p:nvPr/>
        </p:nvPicPr>
        <p:blipFill>
          <a:blip r:embed="rId3"/>
          <a:stretch>
            <a:fillRect/>
          </a:stretch>
        </p:blipFill>
        <p:spPr>
          <a:xfrm>
            <a:off x="1109763" y="1439668"/>
            <a:ext cx="6443180" cy="3978663"/>
          </a:xfrm>
          <a:prstGeom prst="rect">
            <a:avLst/>
          </a:prstGeom>
        </p:spPr>
      </p:pic>
    </p:spTree>
    <p:extLst>
      <p:ext uri="{BB962C8B-B14F-4D97-AF65-F5344CB8AC3E}">
        <p14:creationId xmlns:p14="http://schemas.microsoft.com/office/powerpoint/2010/main" val="609963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7007145" y="1241266"/>
            <a:ext cx="4535926" cy="3153753"/>
          </a:xfrm>
        </p:spPr>
        <p:txBody>
          <a:bodyPr>
            <a:normAutofit/>
          </a:bodyPr>
          <a:lstStyle/>
          <a:p>
            <a:r>
              <a:rPr lang="en-US">
                <a:solidFill>
                  <a:srgbClr val="EBEBEB"/>
                </a:solidFill>
              </a:rPr>
              <a:t>Activities</a:t>
            </a:r>
          </a:p>
        </p:txBody>
      </p:sp>
      <p:grpSp>
        <p:nvGrpSpPr>
          <p:cNvPr id="9" name="Group 8">
            <a:extLst>
              <a:ext uri="{FF2B5EF4-FFF2-40B4-BE49-F238E27FC236}">
                <a16:creationId xmlns:a16="http://schemas.microsoft.com/office/drawing/2014/main" id="{7E2D86BB-893F-471B-AD66-50E01777C0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3" y="396837"/>
            <a:ext cx="6451503" cy="6058999"/>
            <a:chOff x="423333" y="396837"/>
            <a:chExt cx="6451503" cy="6058999"/>
          </a:xfrm>
        </p:grpSpPr>
        <p:sp>
          <p:nvSpPr>
            <p:cNvPr id="10" name="Rectangle 9">
              <a:extLst>
                <a:ext uri="{FF2B5EF4-FFF2-40B4-BE49-F238E27FC236}">
                  <a16:creationId xmlns:a16="http://schemas.microsoft.com/office/drawing/2014/main" id="{61E3F80D-79C6-468A-83E4-3FEA585566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3" y="402165"/>
              <a:ext cx="522933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a:extLst>
                <a:ext uri="{FF2B5EF4-FFF2-40B4-BE49-F238E27FC236}">
                  <a16:creationId xmlns:a16="http://schemas.microsoft.com/office/drawing/2014/main" id="{009504C1-96CE-44B4-8DF0-613CF9D1D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3161515"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a:extLst>
                <a:ext uri="{FF2B5EF4-FFF2-40B4-BE49-F238E27FC236}">
                  <a16:creationId xmlns:a16="http://schemas.microsoft.com/office/drawing/2014/main" id="{1F299836-4C10-4395-B386-C0FA537C41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5004670"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4" name="Picture 3">
            <a:extLst>
              <a:ext uri="{FF2B5EF4-FFF2-40B4-BE49-F238E27FC236}">
                <a16:creationId xmlns:a16="http://schemas.microsoft.com/office/drawing/2014/main" id="{102003FD-13F5-A645-B350-89676DEB0C07}"/>
              </a:ext>
            </a:extLst>
          </p:cNvPr>
          <p:cNvPicPr>
            <a:picLocks noChangeAspect="1"/>
          </p:cNvPicPr>
          <p:nvPr/>
        </p:nvPicPr>
        <p:blipFill>
          <a:blip r:embed="rId3"/>
          <a:stretch>
            <a:fillRect/>
          </a:stretch>
        </p:blipFill>
        <p:spPr>
          <a:xfrm>
            <a:off x="1109763" y="1890271"/>
            <a:ext cx="4983737" cy="3077457"/>
          </a:xfrm>
          <a:prstGeom prst="rect">
            <a:avLst/>
          </a:prstGeom>
        </p:spPr>
      </p:pic>
    </p:spTree>
    <p:extLst>
      <p:ext uri="{BB962C8B-B14F-4D97-AF65-F5344CB8AC3E}">
        <p14:creationId xmlns:p14="http://schemas.microsoft.com/office/powerpoint/2010/main" val="294437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7007145" y="1241266"/>
            <a:ext cx="4535926" cy="3153753"/>
          </a:xfrm>
        </p:spPr>
        <p:txBody>
          <a:bodyPr>
            <a:normAutofit/>
          </a:bodyPr>
          <a:lstStyle/>
          <a:p>
            <a:r>
              <a:rPr lang="en-US" sz="3800">
                <a:solidFill>
                  <a:srgbClr val="EBEBEB"/>
                </a:solidFill>
              </a:rPr>
              <a:t>Accommodation</a:t>
            </a:r>
          </a:p>
        </p:txBody>
      </p:sp>
      <p:grpSp>
        <p:nvGrpSpPr>
          <p:cNvPr id="8" name="Group 7">
            <a:extLst>
              <a:ext uri="{FF2B5EF4-FFF2-40B4-BE49-F238E27FC236}">
                <a16:creationId xmlns:a16="http://schemas.microsoft.com/office/drawing/2014/main" id="{7E2D86BB-893F-471B-AD66-50E01777C0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3" y="396837"/>
            <a:ext cx="6451503" cy="6058999"/>
            <a:chOff x="423333" y="396837"/>
            <a:chExt cx="6451503" cy="6058999"/>
          </a:xfrm>
        </p:grpSpPr>
        <p:sp>
          <p:nvSpPr>
            <p:cNvPr id="9" name="Rectangle 8">
              <a:extLst>
                <a:ext uri="{FF2B5EF4-FFF2-40B4-BE49-F238E27FC236}">
                  <a16:creationId xmlns:a16="http://schemas.microsoft.com/office/drawing/2014/main" id="{61E3F80D-79C6-468A-83E4-3FEA585566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3" y="402165"/>
              <a:ext cx="522933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a:extLst>
                <a:ext uri="{FF2B5EF4-FFF2-40B4-BE49-F238E27FC236}">
                  <a16:creationId xmlns:a16="http://schemas.microsoft.com/office/drawing/2014/main" id="{009504C1-96CE-44B4-8DF0-613CF9D1D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3161515"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a:extLst>
                <a:ext uri="{FF2B5EF4-FFF2-40B4-BE49-F238E27FC236}">
                  <a16:creationId xmlns:a16="http://schemas.microsoft.com/office/drawing/2014/main" id="{1F299836-4C10-4395-B386-C0FA537C41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5004670"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3" name="Picture 2">
            <a:extLst>
              <a:ext uri="{FF2B5EF4-FFF2-40B4-BE49-F238E27FC236}">
                <a16:creationId xmlns:a16="http://schemas.microsoft.com/office/drawing/2014/main" id="{9B7F6766-9AA7-3B44-87B8-610A6AB7F623}"/>
              </a:ext>
            </a:extLst>
          </p:cNvPr>
          <p:cNvPicPr>
            <a:picLocks noChangeAspect="1"/>
          </p:cNvPicPr>
          <p:nvPr/>
        </p:nvPicPr>
        <p:blipFill>
          <a:blip r:embed="rId3"/>
          <a:stretch>
            <a:fillRect/>
          </a:stretch>
        </p:blipFill>
        <p:spPr>
          <a:xfrm>
            <a:off x="1109763" y="1890271"/>
            <a:ext cx="4983737" cy="3077457"/>
          </a:xfrm>
          <a:prstGeom prst="rect">
            <a:avLst/>
          </a:prstGeom>
        </p:spPr>
      </p:pic>
    </p:spTree>
    <p:extLst>
      <p:ext uri="{BB962C8B-B14F-4D97-AF65-F5344CB8AC3E}">
        <p14:creationId xmlns:p14="http://schemas.microsoft.com/office/powerpoint/2010/main" val="1103887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1B9CC3E5-EA42-4393-A2C0-5192B91BD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003279C-933C-7C4D-BF75-4B2CFB43A104}"/>
              </a:ext>
            </a:extLst>
          </p:cNvPr>
          <p:cNvPicPr>
            <a:picLocks noChangeAspect="1"/>
          </p:cNvPicPr>
          <p:nvPr/>
        </p:nvPicPr>
        <p:blipFill>
          <a:blip r:embed="rId3"/>
          <a:stretch>
            <a:fillRect/>
          </a:stretch>
        </p:blipFill>
        <p:spPr>
          <a:xfrm>
            <a:off x="561110" y="511836"/>
            <a:ext cx="5448111" cy="3364208"/>
          </a:xfrm>
          <a:prstGeom prst="roundRect">
            <a:avLst>
              <a:gd name="adj" fmla="val 0"/>
            </a:avLst>
          </a:prstGeom>
          <a:effectLst/>
        </p:spPr>
      </p:pic>
      <p:sp>
        <p:nvSpPr>
          <p:cNvPr id="50" name="Rectangle 49">
            <a:extLst>
              <a:ext uri="{FF2B5EF4-FFF2-40B4-BE49-F238E27FC236}">
                <a16:creationId xmlns:a16="http://schemas.microsoft.com/office/drawing/2014/main" id="{FB8DBC8E-FBA7-466C-8D97-75B15FBE9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 name="Picture 2">
            <a:extLst>
              <a:ext uri="{FF2B5EF4-FFF2-40B4-BE49-F238E27FC236}">
                <a16:creationId xmlns:a16="http://schemas.microsoft.com/office/drawing/2014/main" id="{0025CCF5-D759-2543-8AB4-52F344C24B19}"/>
              </a:ext>
            </a:extLst>
          </p:cNvPr>
          <p:cNvPicPr>
            <a:picLocks noChangeAspect="1"/>
          </p:cNvPicPr>
          <p:nvPr/>
        </p:nvPicPr>
        <p:blipFill>
          <a:blip r:embed="rId4"/>
          <a:stretch>
            <a:fillRect/>
          </a:stretch>
        </p:blipFill>
        <p:spPr>
          <a:xfrm>
            <a:off x="6172946" y="535121"/>
            <a:ext cx="5370123" cy="3316051"/>
          </a:xfrm>
          <a:prstGeom prst="roundRect">
            <a:avLst>
              <a:gd name="adj" fmla="val 0"/>
            </a:avLst>
          </a:prstGeom>
          <a:effectLst/>
        </p:spPr>
      </p:pic>
      <p:sp>
        <p:nvSpPr>
          <p:cNvPr id="52" name="Freeform: Shape 51">
            <a:extLst>
              <a:ext uri="{FF2B5EF4-FFF2-40B4-BE49-F238E27FC236}">
                <a16:creationId xmlns:a16="http://schemas.microsoft.com/office/drawing/2014/main" id="{E6FFF64E-1FE4-4AE0-9D62-567AA183C1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133850"/>
            <a:ext cx="11277600" cy="2250018"/>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54" name="Freeform 5">
            <a:extLst>
              <a:ext uri="{FF2B5EF4-FFF2-40B4-BE49-F238E27FC236}">
                <a16:creationId xmlns:a16="http://schemas.microsoft.com/office/drawing/2014/main" id="{9C80E52D-DE5C-4267-9C99-8741F2E42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649975" y="4517136"/>
            <a:ext cx="10893095" cy="1174947"/>
          </a:xfrm>
        </p:spPr>
        <p:txBody>
          <a:bodyPr>
            <a:normAutofit/>
          </a:bodyPr>
          <a:lstStyle/>
          <a:p>
            <a:r>
              <a:rPr lang="en-US" sz="6000"/>
              <a:t>Accommodation</a:t>
            </a:r>
          </a:p>
        </p:txBody>
      </p:sp>
    </p:spTree>
    <p:extLst>
      <p:ext uri="{BB962C8B-B14F-4D97-AF65-F5344CB8AC3E}">
        <p14:creationId xmlns:p14="http://schemas.microsoft.com/office/powerpoint/2010/main" val="42177883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{2DB3F1B1-1E2E-B244-B4CD-8606A87E8248}tf10001076</Template>
  <TotalTime>209</TotalTime>
  <Words>582</Words>
  <Application>Microsoft Macintosh PowerPoint</Application>
  <PresentationFormat>Widescreen</PresentationFormat>
  <Paragraphs>86</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Century Gothic</vt:lpstr>
      <vt:lpstr>Wingdings 3</vt:lpstr>
      <vt:lpstr>Ion Boardroom</vt:lpstr>
      <vt:lpstr>PowerPoint Presentation</vt:lpstr>
      <vt:lpstr>In this presentation</vt:lpstr>
      <vt:lpstr>The brief</vt:lpstr>
      <vt:lpstr>Transport</vt:lpstr>
      <vt:lpstr>Location</vt:lpstr>
      <vt:lpstr>Activities</vt:lpstr>
      <vt:lpstr>Activities</vt:lpstr>
      <vt:lpstr>Accommodation</vt:lpstr>
      <vt:lpstr>Accommodation</vt:lpstr>
      <vt:lpstr>Demographics</vt:lpstr>
      <vt:lpstr>Demographics</vt:lpstr>
      <vt:lpstr>Region</vt:lpstr>
      <vt:lpstr>Across time</vt:lpstr>
      <vt:lpstr>Improving visits and spend</vt:lpstr>
      <vt:lpstr>Recommendations</vt:lpstr>
      <vt:lpstr>Summary</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Visit Scotland</dc:title>
  <dc:creator>Louise Green</dc:creator>
  <cp:lastModifiedBy>Louise Green</cp:lastModifiedBy>
  <cp:revision>37</cp:revision>
  <dcterms:created xsi:type="dcterms:W3CDTF">2022-02-10T09:51:21Z</dcterms:created>
  <dcterms:modified xsi:type="dcterms:W3CDTF">2022-02-14T10:45:54Z</dcterms:modified>
</cp:coreProperties>
</file>