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19"/>
  </p:notesMasterIdLst>
  <p:sldIdLst>
    <p:sldId id="256" r:id="rId2"/>
    <p:sldId id="282" r:id="rId3"/>
    <p:sldId id="283" r:id="rId4"/>
    <p:sldId id="257" r:id="rId5"/>
    <p:sldId id="259" r:id="rId6"/>
    <p:sldId id="261" r:id="rId7"/>
    <p:sldId id="284" r:id="rId8"/>
    <p:sldId id="263" r:id="rId9"/>
    <p:sldId id="278" r:id="rId10"/>
    <p:sldId id="279" r:id="rId11"/>
    <p:sldId id="265" r:id="rId12"/>
    <p:sldId id="281" r:id="rId13"/>
    <p:sldId id="267" r:id="rId14"/>
    <p:sldId id="269"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2"/>
    <p:restoredTop sz="88889"/>
  </p:normalViewPr>
  <p:slideViewPr>
    <p:cSldViewPr snapToGrid="0" snapToObjects="1">
      <p:cViewPr varScale="1">
        <p:scale>
          <a:sx n="114" d="100"/>
          <a:sy n="114" d="100"/>
        </p:scale>
        <p:origin x="168"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4126452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key demographic of visitors we should be focusing on? Who spends the most? Who visits the most?</a:t>
            </a:r>
          </a:p>
          <a:p>
            <a:r>
              <a:rPr lang="en-US" sz="1200" dirty="0"/>
              <a:t>When looking at regional tourism, what insights can we gain? Where are our visitors from? How do they differ in the money they spend, nights they spend in Scotland, or number of visits they do?</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How have general tourism rates changed over time?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862993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Is there a particular method of travel our visitors arrive by? Some of our locations are remote and not easily accessible by public transport, so this would be good information to have.</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a:t>
            </a:r>
          </a:p>
          <a:p>
            <a:r>
              <a:rPr lang="en-US" sz="1200" dirty="0"/>
              <a:t>What type of locations receive the most visits? What kinds of locations do people spend the most in?</a:t>
            </a:r>
          </a:p>
          <a:p>
            <a:endParaRPr lang="en-US" sz="1200" dirty="0"/>
          </a:p>
          <a:p>
            <a:r>
              <a:rPr lang="en-US" sz="1200" dirty="0"/>
              <a:t>This is for spend, but it is the same for visits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questions:</a:t>
            </a:r>
          </a:p>
          <a:p>
            <a:r>
              <a:rPr lang="en-US" sz="1200" dirty="0"/>
              <a:t>What kind of tourism activity generates the highest income for Scotland?</a:t>
            </a:r>
            <a:br>
              <a:rPr lang="en-US" sz="1200" dirty="0"/>
            </a:br>
            <a:r>
              <a:rPr lang="en-US" sz="1200" dirty="0"/>
              <a:t>Which kind of activity generates the most visits to sites?</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372316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203690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What type of </a:t>
            </a:r>
            <a:r>
              <a:rPr lang="en-US" sz="1200" dirty="0" err="1"/>
              <a:t>accomodation</a:t>
            </a:r>
            <a:r>
              <a:rPr lang="en-US" sz="1200" dirty="0"/>
              <a:t> is most popular? Is there a difference by location?</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88394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2/13/22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2/13/22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2/13/22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2/13/22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2/13/22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564D1C-BBBA-41AB-8D3D-65E65136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63F519-D67F-403F-938E-102A5A37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0690B2E9-00B3-4554-8C5C-2D5134AD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25225EF6-7666-40A5-813B-4BE52C749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6" y="4174067"/>
            <a:ext cx="10893094" cy="1481440"/>
          </a:xfrm>
        </p:spPr>
        <p:txBody>
          <a:bodyPr>
            <a:normAutofit/>
          </a:bodyPr>
          <a:lstStyle/>
          <a:p>
            <a:pPr algn="ctr"/>
            <a:r>
              <a:rPr lang="en-US" sz="7200"/>
              <a:t>Demographic</a:t>
            </a:r>
          </a:p>
        </p:txBody>
      </p:sp>
      <p:pic>
        <p:nvPicPr>
          <p:cNvPr id="6" name="Picture 5">
            <a:extLst>
              <a:ext uri="{FF2B5EF4-FFF2-40B4-BE49-F238E27FC236}">
                <a16:creationId xmlns:a16="http://schemas.microsoft.com/office/drawing/2014/main" id="{6FEA0154-4C20-6143-B9CD-BBBC11A1C974}"/>
              </a:ext>
            </a:extLst>
          </p:cNvPr>
          <p:cNvPicPr>
            <a:picLocks noChangeAspect="1"/>
          </p:cNvPicPr>
          <p:nvPr/>
        </p:nvPicPr>
        <p:blipFill>
          <a:blip r:embed="rId3"/>
          <a:stretch>
            <a:fillRect/>
          </a:stretch>
        </p:blipFill>
        <p:spPr>
          <a:xfrm>
            <a:off x="2233496" y="1026839"/>
            <a:ext cx="3775725" cy="2331510"/>
          </a:xfrm>
          <a:prstGeom prst="roundRect">
            <a:avLst>
              <a:gd name="adj" fmla="val 1858"/>
            </a:avLst>
          </a:prstGeom>
          <a:effectLst/>
        </p:spPr>
      </p:pic>
      <p:pic>
        <p:nvPicPr>
          <p:cNvPr id="5" name="Picture 4">
            <a:extLst>
              <a:ext uri="{FF2B5EF4-FFF2-40B4-BE49-F238E27FC236}">
                <a16:creationId xmlns:a16="http://schemas.microsoft.com/office/drawing/2014/main" id="{85B0613B-9C93-9841-8BC8-434D5B6CBE84}"/>
              </a:ext>
            </a:extLst>
          </p:cNvPr>
          <p:cNvPicPr>
            <a:picLocks noChangeAspect="1"/>
          </p:cNvPicPr>
          <p:nvPr/>
        </p:nvPicPr>
        <p:blipFill>
          <a:blip r:embed="rId4"/>
          <a:stretch>
            <a:fillRect/>
          </a:stretch>
        </p:blipFill>
        <p:spPr>
          <a:xfrm>
            <a:off x="6172946" y="1021997"/>
            <a:ext cx="3775725" cy="2331510"/>
          </a:xfrm>
          <a:prstGeom prst="roundRect">
            <a:avLst>
              <a:gd name="adj" fmla="val 1858"/>
            </a:avLst>
          </a:prstGeom>
          <a:effectLst/>
        </p:spPr>
      </p:pic>
    </p:spTree>
    <p:extLst>
      <p:ext uri="{BB962C8B-B14F-4D97-AF65-F5344CB8AC3E}">
        <p14:creationId xmlns:p14="http://schemas.microsoft.com/office/powerpoint/2010/main" val="153817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400">
                <a:solidFill>
                  <a:srgbClr val="EBEBEB"/>
                </a:solidFill>
              </a:rPr>
              <a:t>Demographic</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F6B2368-17CD-F546-B61D-6D02E23B8B29}"/>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a:solidFill>
                  <a:srgbClr val="EBEBEB"/>
                </a:solidFill>
              </a:rPr>
              <a:t>By region</a:t>
            </a:r>
          </a:p>
        </p:txBody>
      </p:sp>
      <p:grpSp>
        <p:nvGrpSpPr>
          <p:cNvPr id="13" name="Group 12">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4" name="Rectangle 13">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8" name="Picture 7">
            <a:extLst>
              <a:ext uri="{FF2B5EF4-FFF2-40B4-BE49-F238E27FC236}">
                <a16:creationId xmlns:a16="http://schemas.microsoft.com/office/drawing/2014/main" id="{D3109D7C-1423-814A-864B-34CFAFA51B09}"/>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9453911" cy="1174947"/>
          </a:xfrm>
        </p:spPr>
        <p:txBody>
          <a:bodyPr>
            <a:normAutofit/>
          </a:bodyPr>
          <a:lstStyle/>
          <a:p>
            <a:r>
              <a:rPr lang="en-US" sz="6000"/>
              <a:t>Across time</a:t>
            </a:r>
          </a:p>
        </p:txBody>
      </p:sp>
      <p:pic>
        <p:nvPicPr>
          <p:cNvPr id="4" name="Picture 3">
            <a:extLst>
              <a:ext uri="{FF2B5EF4-FFF2-40B4-BE49-F238E27FC236}">
                <a16:creationId xmlns:a16="http://schemas.microsoft.com/office/drawing/2014/main" id="{BFFB4731-3F54-704B-8CBE-F127B93C7D55}"/>
              </a:ext>
            </a:extLst>
          </p:cNvPr>
          <p:cNvPicPr>
            <a:picLocks noChangeAspect="1"/>
          </p:cNvPicPr>
          <p:nvPr/>
        </p:nvPicPr>
        <p:blipFill>
          <a:blip r:embed="rId3"/>
          <a:stretch>
            <a:fillRect/>
          </a:stretch>
        </p:blipFill>
        <p:spPr>
          <a:xfrm>
            <a:off x="734845" y="1063144"/>
            <a:ext cx="4602657" cy="2842140"/>
          </a:xfrm>
          <a:prstGeom prst="roundRect">
            <a:avLst>
              <a:gd name="adj" fmla="val 1858"/>
            </a:avLst>
          </a:prstGeom>
          <a:effectLst/>
        </p:spPr>
      </p:pic>
      <p:pic>
        <p:nvPicPr>
          <p:cNvPr id="5" name="Picture 4">
            <a:extLst>
              <a:ext uri="{FF2B5EF4-FFF2-40B4-BE49-F238E27FC236}">
                <a16:creationId xmlns:a16="http://schemas.microsoft.com/office/drawing/2014/main" id="{0E9EBC2E-FF63-9449-8CF3-979E3FD765FC}"/>
              </a:ext>
            </a:extLst>
          </p:cNvPr>
          <p:cNvPicPr>
            <a:picLocks noChangeAspect="1"/>
          </p:cNvPicPr>
          <p:nvPr/>
        </p:nvPicPr>
        <p:blipFill>
          <a:blip r:embed="rId4"/>
          <a:stretch>
            <a:fillRect/>
          </a:stretch>
        </p:blipFill>
        <p:spPr>
          <a:xfrm>
            <a:off x="5501228" y="1063144"/>
            <a:ext cx="4602658" cy="2842141"/>
          </a:xfrm>
          <a:prstGeom prst="roundRect">
            <a:avLst>
              <a:gd name="adj" fmla="val 1858"/>
            </a:avLst>
          </a:prstGeom>
          <a:effectLst/>
        </p:spPr>
      </p:pic>
    </p:spTree>
    <p:extLst>
      <p:ext uri="{BB962C8B-B14F-4D97-AF65-F5344CB8AC3E}">
        <p14:creationId xmlns:p14="http://schemas.microsoft.com/office/powerpoint/2010/main" val="248723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7" y="1298448"/>
            <a:ext cx="8196815" cy="914400"/>
          </a:xfrm>
        </p:spPr>
        <p:txBody>
          <a:bodyPr>
            <a:normAutofit fontScale="90000"/>
          </a:bodyPr>
          <a:lstStyle/>
          <a:p>
            <a:r>
              <a:rPr lang="en-US" dirty="0"/>
              <a:t>Improving visits and spend</a:t>
            </a:r>
            <a:endParaRPr lang="en-US" sz="4400" dirty="0"/>
          </a:p>
        </p:txBody>
      </p:sp>
    </p:spTree>
    <p:extLst>
      <p:ext uri="{BB962C8B-B14F-4D97-AF65-F5344CB8AC3E}">
        <p14:creationId xmlns:p14="http://schemas.microsoft.com/office/powerpoint/2010/main" val="164720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p:txBody>
      </p:sp>
    </p:spTree>
    <p:extLst>
      <p:ext uri="{BB962C8B-B14F-4D97-AF65-F5344CB8AC3E}">
        <p14:creationId xmlns:p14="http://schemas.microsoft.com/office/powerpoint/2010/main" val="53620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Future models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is the official consumer website of VisitScotland, Scotland’s national tourist board</a:t>
            </a:r>
          </a:p>
          <a:p>
            <a:pPr marL="342900" indent="-342900">
              <a:buFont typeface="Wingdings 3" charset="2"/>
              <a:buChar char=""/>
            </a:pPr>
            <a:r>
              <a:rPr lang="en-GB" sz="2000" dirty="0" err="1">
                <a:solidFill>
                  <a:schemeClr val="tx1"/>
                </a:solidFill>
              </a:rPr>
              <a:t>Visitscotland</a:t>
            </a:r>
            <a:r>
              <a:rPr lang="en-GB" sz="2000" dirty="0">
                <a:solidFill>
                  <a:schemeClr val="tx1"/>
                </a:solidFill>
              </a:rPr>
              <a:t> works to ensure that visitors experience the very best of Scotland and 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Data for VisitScotland provided</a:t>
            </a:r>
          </a:p>
          <a:p>
            <a:pPr marL="342900" indent="-342900">
              <a:buFont typeface="Wingdings 3" charset="2"/>
              <a:buChar char=""/>
            </a:pPr>
            <a:r>
              <a:rPr lang="en-US" sz="2000" dirty="0">
                <a:solidFill>
                  <a:schemeClr val="tx1"/>
                </a:solidFill>
              </a:rPr>
              <a:t>9 business questions asked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FD47F28-CFFB-9D43-8AE2-2721A7C6FD71}"/>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2" name="Rectangle 3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16A79824-CEED-A847-9C7E-8D830B55422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4" name="Freeform: Shape 3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5E7576D-6D12-2043-8673-9F06BFE693FA}"/>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42" name="Rectangle 41">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57C3CC1D-690B-224B-ACF4-285F58BF345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44" name="Freeform: Shape 43">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6"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Locations</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a:solidFill>
                  <a:srgbClr val="EBEBEB"/>
                </a:solidFill>
              </a:rPr>
              <a:t>Activities</a:t>
            </a:r>
          </a:p>
        </p:txBody>
      </p:sp>
      <p:grpSp>
        <p:nvGrpSpPr>
          <p:cNvPr id="10" name="Group 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 name="Rectangle 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CFF93EAF-881D-574F-85D7-94CFCB8F68E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60996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a:solidFill>
                  <a:srgbClr val="EBEBEB"/>
                </a:solidFill>
              </a:rPr>
              <a:t>Activities</a:t>
            </a:r>
          </a:p>
        </p:txBody>
      </p:sp>
      <p:grpSp>
        <p:nvGrpSpPr>
          <p:cNvPr id="9" name="Group 8">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0" name="Rectangle 9">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102003FD-13F5-A645-B350-89676DEB0C07}"/>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29443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70538"/>
          </a:xfrm>
        </p:spPr>
        <p:txBody>
          <a:bodyPr>
            <a:normAutofit/>
          </a:bodyPr>
          <a:lstStyle/>
          <a:p>
            <a:r>
              <a:rPr lang="en-US" dirty="0"/>
              <a:t>Accommodation</a:t>
            </a:r>
            <a:endParaRPr lang="en-US" sz="4400" dirty="0"/>
          </a:p>
        </p:txBody>
      </p:sp>
      <p:pic>
        <p:nvPicPr>
          <p:cNvPr id="4" name="Picture 3">
            <a:extLst>
              <a:ext uri="{FF2B5EF4-FFF2-40B4-BE49-F238E27FC236}">
                <a16:creationId xmlns:a16="http://schemas.microsoft.com/office/drawing/2014/main" id="{89EBEB71-EFE6-0C4D-8202-9FD22FE79773}"/>
              </a:ext>
            </a:extLst>
          </p:cNvPr>
          <p:cNvPicPr>
            <a:picLocks noChangeAspect="1"/>
          </p:cNvPicPr>
          <p:nvPr/>
        </p:nvPicPr>
        <p:blipFill>
          <a:blip r:embed="rId3"/>
          <a:stretch>
            <a:fillRect/>
          </a:stretch>
        </p:blipFill>
        <p:spPr>
          <a:xfrm>
            <a:off x="3585814" y="2268986"/>
            <a:ext cx="5020371" cy="3096982"/>
          </a:xfrm>
          <a:prstGeom prst="rect">
            <a:avLst/>
          </a:prstGeom>
        </p:spPr>
      </p:pic>
    </p:spTree>
    <p:extLst>
      <p:ext uri="{BB962C8B-B14F-4D97-AF65-F5344CB8AC3E}">
        <p14:creationId xmlns:p14="http://schemas.microsoft.com/office/powerpoint/2010/main" val="421502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2600">
                <a:solidFill>
                  <a:srgbClr val="EBEBEB"/>
                </a:solidFill>
              </a:rPr>
              <a:t>Accommodation</a:t>
            </a:r>
          </a:p>
        </p:txBody>
      </p:sp>
      <p:grpSp>
        <p:nvGrpSpPr>
          <p:cNvPr id="10" name="Group 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 name="Rectangle 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900E951A-9885-5249-AD21-4A6688E3B36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4217788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126</TotalTime>
  <Words>753</Words>
  <Application>Microsoft Macintosh PowerPoint</Application>
  <PresentationFormat>Widescreen</PresentationFormat>
  <Paragraphs>88</Paragraphs>
  <Slides>17</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PowerPoint Presentation</vt:lpstr>
      <vt:lpstr>In this presentation</vt:lpstr>
      <vt:lpstr>The brief</vt:lpstr>
      <vt:lpstr>Transport</vt:lpstr>
      <vt:lpstr>Locations</vt:lpstr>
      <vt:lpstr>Activities</vt:lpstr>
      <vt:lpstr>Activities</vt:lpstr>
      <vt:lpstr>Accommodation</vt:lpstr>
      <vt:lpstr>Accommodation</vt:lpstr>
      <vt:lpstr>Demographic</vt:lpstr>
      <vt:lpstr>Demographic</vt:lpstr>
      <vt:lpstr>By region</vt:lpstr>
      <vt:lpstr>Across time</vt:lpstr>
      <vt:lpstr>Improving visits and spend</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26</cp:revision>
  <dcterms:created xsi:type="dcterms:W3CDTF">2022-02-10T09:51:21Z</dcterms:created>
  <dcterms:modified xsi:type="dcterms:W3CDTF">2022-02-13T15:00:31Z</dcterms:modified>
</cp:coreProperties>
</file>