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261" r:id="rId6"/>
    <p:sldId id="267" r:id="rId7"/>
    <p:sldId id="262" r:id="rId8"/>
    <p:sldId id="263" r:id="rId9"/>
    <p:sldId id="264" r:id="rId10"/>
    <p:sldId id="257" r:id="rId11"/>
    <p:sldId id="272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tshimanga@campus.unimib.it" initials="l" lastIdx="1" clrIdx="0">
    <p:extLst>
      <p:ext uri="{19B8F6BF-5375-455C-9EA6-DF929625EA0E}">
        <p15:presenceInfo xmlns:p15="http://schemas.microsoft.com/office/powerpoint/2012/main" userId="l.tshimanga@campus.unimib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381D0B-A9DD-466A-B5CF-6505A6B447F7}" type="datetime1">
              <a:rPr lang="it-IT" smtClean="0"/>
              <a:t>02/09/2020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DAC83C-4E6E-41C1-9402-F38530AF9B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6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3E034A-22BA-47EC-AC76-20A84E4E9944}" type="datetime1">
              <a:rPr lang="it-IT" noProof="0" smtClean="0"/>
              <a:t>02/09/2020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C112EAA-B504-4DE4-86AF-9234CC185AA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5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12EAA-B504-4DE4-86AF-9234CC185AA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81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84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112EAA-B504-4DE4-86AF-9234CC185AA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3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o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igura a mano libera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igura a mano libera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igura a mano libera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igura a mano libera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igura a mano libera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igura a mano libera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igura a mano libera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igura a mano libera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igura a mano libera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igura a mano libera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igura a mano libera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igura a mano libera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igura a mano libera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po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ttangol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angolo isosce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ttangol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61F7247-DF18-489D-A847-0C2B30F3EC0E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o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po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ttango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tango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38F5B1-BA15-4BDB-B705-801A83425958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o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po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ttango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tango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4A54EDD-4834-4432-8600-368829D80645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po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ttangol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tangol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0C6C4A-56E4-4AA9-9F8B-9B7F869560F7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o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igura a mano libera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igura a mano libera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igura a mano libera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igura a mano libera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po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ttangol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angolo isosce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ttangol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BE4BF3CE-84B7-4799-BD59-443774EF848A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po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ttangol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ttangol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84B5326-785D-4A60-8C4C-555C71A04384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o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po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ttangol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ttangol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E8CCB1F8-92FC-419F-9220-186BC0BF770D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o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po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ttangol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tangol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9B825-36C3-46AA-BE55-3B6DBF02919F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E92A3D54-DD1A-4916-A19F-922419ABB723}" type="datetime1">
              <a:rPr lang="it-IT" noProof="0" smtClean="0"/>
              <a:t>02/09/2020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o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igura a mano libera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igura a mano libera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igura a mano libera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igura a mano libera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igura a mano libera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igura a mano libera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igura a mano libera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po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ttangol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angolo isosce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ttangol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630D33-45E8-4C53-9829-7D5B5D10ECD5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o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igura a mano libera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igura a mano libera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igura a mano libera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igura a mano libera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igura a mano libera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igura a mano libera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igura a mano libera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igura a mano libera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igura a mano libera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igura a mano libera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igura a mano libera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igura a mano libera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igura a mano libera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igura a mano libera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igura a mano libera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igura a mano libera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igura a mano libera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igura a mano libera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igura a mano libera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po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ttangol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angolo isosce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ttangol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31F90669-B6E1-4502-9A46-767F752A0C42}" type="datetime1">
              <a:rPr lang="it-IT" noProof="0" smtClean="0"/>
              <a:t>02/09/2020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1575F47-CCE5-4052-A6D2-3A47DCD306B3}" type="datetime1">
              <a:rPr lang="it-IT" noProof="0" smtClean="0"/>
              <a:t>02/09/2020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0.19/datasets/twenty/_newsgroup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erxst@wam.umd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tangolo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1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igura a mano libera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igura a mano libera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igura a mano libera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igura a mano libera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igura a mano libera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igura a mano libera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igura a mano libera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igura a mano libera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igura a mano libera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igura a mano libera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igura a mano libera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igura a mano libera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igura a mano libera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igura a mano libera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igura a mano libera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igura a mano libera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igura a mano libera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1"/>
          </a:p>
        </p:txBody>
      </p:sp>
      <p:sp>
        <p:nvSpPr>
          <p:cNvPr id="36" name="Ovale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it-IT" sz="4800" noProof="1"/>
              <a:t>Text Mining and Search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it-IT" sz="3600" noProof="1"/>
              <a:t>Text Classification on 20newsgroup dataset</a:t>
            </a:r>
          </a:p>
          <a:p>
            <a:pPr rtl="0"/>
            <a:endParaRPr lang="it-IT" sz="2000" noProof="1"/>
          </a:p>
          <a:p>
            <a:pPr rtl="0"/>
            <a:endParaRPr lang="it-IT" sz="2000" noProof="1"/>
          </a:p>
          <a:p>
            <a:pPr rtl="0"/>
            <a:r>
              <a:rPr lang="it-IT" sz="2000" noProof="1"/>
              <a:t>author: Louis Fabrice Tshimanga – 847529 – </a:t>
            </a:r>
            <a:r>
              <a:rPr lang="it-IT" sz="2000" noProof="1">
                <a:solidFill>
                  <a:schemeClr val="bg1"/>
                </a:solidFill>
              </a:rPr>
              <a:t>l.tshimanga@campus.u</a:t>
            </a:r>
            <a:r>
              <a:rPr lang="it-IT" sz="2000" noProof="1"/>
              <a:t>nimib.it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28959-1906-4444-A467-3E283E54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anchor="ctr">
            <a:normAutofit/>
          </a:bodyPr>
          <a:lstStyle/>
          <a:p>
            <a:r>
              <a:rPr lang="it-IT" noProof="1"/>
              <a:t>METODI</a:t>
            </a:r>
            <a:br>
              <a:rPr lang="it-IT" noProof="1"/>
            </a:br>
            <a:r>
              <a:rPr lang="it-IT" noProof="1"/>
              <a:t>PREPROCESSING E CLASSIFICATORI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111C04-B77F-4B18-9DC5-A6FB79E9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422" y="803187"/>
            <a:ext cx="4198503" cy="238265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3F86F-D0A3-4F48-B826-E14A524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>
            <a:normAutofit/>
          </a:bodyPr>
          <a:lstStyle/>
          <a:p>
            <a:r>
              <a:rPr lang="it-IT" dirty="0"/>
              <a:t>Utilizzando il classificatore </a:t>
            </a:r>
            <a:r>
              <a:rPr lang="it-IT" dirty="0" err="1"/>
              <a:t>bayesiano</a:t>
            </a:r>
            <a:r>
              <a:rPr lang="it-IT" dirty="0"/>
              <a:t> si è notato un simile calo di performance, pur migliore dell’SVM</a:t>
            </a:r>
          </a:p>
          <a:p>
            <a:r>
              <a:rPr lang="it-IT" dirty="0" err="1"/>
              <a:t>Accuracy</a:t>
            </a:r>
            <a:r>
              <a:rPr lang="it-IT" dirty="0"/>
              <a:t> di 69.77% per il modello a features ridotte e normalizzato</a:t>
            </a:r>
          </a:p>
          <a:p>
            <a:r>
              <a:rPr lang="it-IT" dirty="0" err="1"/>
              <a:t>Accuracy</a:t>
            </a:r>
            <a:r>
              <a:rPr lang="it-IT" dirty="0"/>
              <a:t> 69.70% per quello con </a:t>
            </a:r>
            <a:r>
              <a:rPr lang="it-IT" dirty="0" err="1"/>
              <a:t>stemming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1D48EC-8F23-46C9-8F00-B4299D19D252}"/>
              </a:ext>
            </a:extLst>
          </p:cNvPr>
          <p:cNvSpPr txBox="1"/>
          <p:nvPr/>
        </p:nvSpPr>
        <p:spPr>
          <a:xfrm>
            <a:off x="6096000" y="6542072"/>
            <a:ext cx="691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00000"/>
                </a:solidFill>
              </a:rPr>
              <a:t>Immagine da https://commons.wikimedia.org/wiki/File:Bayes%27_formula.svg</a:t>
            </a:r>
          </a:p>
        </p:txBody>
      </p:sp>
    </p:spTree>
    <p:extLst>
      <p:ext uri="{BB962C8B-B14F-4D97-AF65-F5344CB8AC3E}">
        <p14:creationId xmlns:p14="http://schemas.microsoft.com/office/powerpoint/2010/main" val="36737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9D0B0-C838-4FCE-96ED-3D9E5148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2339669"/>
            <a:ext cx="3500828" cy="2470065"/>
          </a:xfrm>
        </p:spPr>
        <p:txBody>
          <a:bodyPr/>
          <a:lstStyle/>
          <a:p>
            <a:r>
              <a:rPr lang="it-IT" noProof="1"/>
              <a:t>METODI</a:t>
            </a:r>
            <a:br>
              <a:rPr lang="it-IT" noProof="1"/>
            </a:br>
            <a:r>
              <a:rPr lang="it-IT" noProof="1"/>
              <a:t>PREPROCESSING E CLASSIFICATORI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46D01C-92D0-4B86-82EF-587A2B9A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5" y="648849"/>
            <a:ext cx="5785703" cy="18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AB2042F-A50F-4E13-B16A-F2A2634E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5" y="2974977"/>
            <a:ext cx="6044593" cy="335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86F475-E800-41BA-8AF1-10479FDC23CD}"/>
              </a:ext>
            </a:extLst>
          </p:cNvPr>
          <p:cNvSpPr txBox="1"/>
          <p:nvPr/>
        </p:nvSpPr>
        <p:spPr>
          <a:xfrm>
            <a:off x="5793398" y="6461268"/>
            <a:ext cx="691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00000"/>
                </a:solidFill>
              </a:rPr>
              <a:t>Immagine da https://miro.medium.com/max/2050/1*ES5bt7IoInIq2YioQp2zcQ.png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12B084-ABD8-419B-934E-66DCFBBE8573}"/>
              </a:ext>
            </a:extLst>
          </p:cNvPr>
          <p:cNvSpPr txBox="1"/>
          <p:nvPr/>
        </p:nvSpPr>
        <p:spPr>
          <a:xfrm>
            <a:off x="5793398" y="2844172"/>
            <a:ext cx="691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00000"/>
                </a:solidFill>
              </a:rPr>
              <a:t>Immagine da https://devopedia.org/images/article/227/6785.1570815200.png</a:t>
            </a:r>
          </a:p>
        </p:txBody>
      </p:sp>
    </p:spTree>
    <p:extLst>
      <p:ext uri="{BB962C8B-B14F-4D97-AF65-F5344CB8AC3E}">
        <p14:creationId xmlns:p14="http://schemas.microsoft.com/office/powerpoint/2010/main" val="178406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F5E16-7C81-4699-9F48-2EA0C382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METODI</a:t>
            </a:r>
            <a:br>
              <a:rPr lang="it-IT" noProof="1"/>
            </a:br>
            <a:r>
              <a:rPr lang="it-IT" noProof="1"/>
              <a:t>PREPROCESSING E CLASSIFICATORI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15725-6DE9-4841-95CE-44C31A72E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2669" y="2383375"/>
            <a:ext cx="6269591" cy="238265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 questo punto si è deciso di optare per la </a:t>
            </a:r>
            <a:r>
              <a:rPr lang="it-IT" dirty="0" err="1"/>
              <a:t>lemmatization</a:t>
            </a:r>
            <a:r>
              <a:rPr lang="it-IT" dirty="0"/>
              <a:t>, che al contrario dello </a:t>
            </a:r>
            <a:r>
              <a:rPr lang="it-IT" dirty="0" err="1"/>
              <a:t>stemming</a:t>
            </a:r>
            <a:r>
              <a:rPr lang="it-IT" dirty="0"/>
              <a:t> riporta le parole al vocabolo da cui derivano, e non ad una più astratta radice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Operando la medesima pipeline con </a:t>
            </a:r>
            <a:r>
              <a:rPr lang="it-IT" dirty="0" err="1"/>
              <a:t>lemmatization</a:t>
            </a:r>
            <a:r>
              <a:rPr lang="it-IT" dirty="0"/>
              <a:t> in luogo dello </a:t>
            </a:r>
            <a:r>
              <a:rPr lang="it-IT" dirty="0" err="1"/>
              <a:t>stemming</a:t>
            </a:r>
            <a:r>
              <a:rPr lang="it-IT" dirty="0"/>
              <a:t>, l'</a:t>
            </a:r>
            <a:r>
              <a:rPr lang="it-IT" dirty="0" err="1"/>
              <a:t>accuracy</a:t>
            </a:r>
            <a:r>
              <a:rPr lang="it-IT" dirty="0"/>
              <a:t> raggiunta è di 70.03%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18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FF1F1-4C4F-47D5-8094-BCC45DF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METODI</a:t>
            </a:r>
            <a:br>
              <a:rPr lang="it-IT" noProof="1"/>
            </a:br>
            <a:r>
              <a:rPr lang="it-IT" noProof="1"/>
              <a:t>PREPROCESSING E CLASSIFICATORI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8BC281-6058-4B5D-81AB-0A731C987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7139" y="1638875"/>
            <a:ext cx="6269591" cy="5079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Essendo i risultati comunque piuttosto vicini tra loro, si è anche ridotto il problema alla classificazione</a:t>
            </a:r>
          </a:p>
          <a:p>
            <a:pPr marL="0" indent="0">
              <a:buNone/>
            </a:pPr>
            <a:r>
              <a:rPr lang="it-IT" dirty="0"/>
              <a:t>per un sottoinsieme di label, scelte utilizzando tutti i prefissi identificativi e mantenendo la prima classe più numerosa tra quelle con lo stesso prefisso, riducendo il problema da 20 a sole 7 classi. </a:t>
            </a:r>
          </a:p>
          <a:p>
            <a:pPr marL="0" indent="0">
              <a:buNone/>
            </a:pPr>
            <a:r>
              <a:rPr lang="it-IT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alt.atheism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comp.windows.x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misc.forsale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rec.sport.hockey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sci.crypt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soc.religion.christian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talk.politics.mideast</a:t>
            </a:r>
            <a:r>
              <a:rPr lang="it-IT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it-IT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it-IT" dirty="0"/>
              <a:t>Il classificatore </a:t>
            </a:r>
            <a:r>
              <a:rPr lang="it-IT" dirty="0" err="1"/>
              <a:t>bayesiano</a:t>
            </a:r>
            <a:r>
              <a:rPr lang="it-IT" dirty="0"/>
              <a:t> è stato in questo caso in grado di raggiungere l'84.51% di </a:t>
            </a:r>
            <a:r>
              <a:rPr lang="it-IT" dirty="0" err="1"/>
              <a:t>accuracy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5090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BF75A25-F79C-43F3-9936-7027A55268D7}"/>
              </a:ext>
            </a:extLst>
          </p:cNvPr>
          <p:cNvSpPr/>
          <p:nvPr/>
        </p:nvSpPr>
        <p:spPr>
          <a:xfrm>
            <a:off x="5001049" y="5424026"/>
            <a:ext cx="6506817" cy="1321331"/>
          </a:xfrm>
          <a:prstGeom prst="rect">
            <a:avLst/>
          </a:prstGeom>
          <a:solidFill>
            <a:srgbClr val="427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4CD0758-A2DB-4871-9454-19B54AC92D77}"/>
              </a:ext>
            </a:extLst>
          </p:cNvPr>
          <p:cNvSpPr/>
          <p:nvPr/>
        </p:nvSpPr>
        <p:spPr>
          <a:xfrm>
            <a:off x="5009322" y="3041375"/>
            <a:ext cx="6506817" cy="21971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B5B0B60-20A8-4957-A80A-57BF9DF3A0B4}"/>
              </a:ext>
            </a:extLst>
          </p:cNvPr>
          <p:cNvSpPr/>
          <p:nvPr/>
        </p:nvSpPr>
        <p:spPr>
          <a:xfrm>
            <a:off x="5009322" y="803187"/>
            <a:ext cx="6506817" cy="2052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3F03C9-4042-4ACA-8B71-18A3137B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D91F72-D0DA-49CF-8EF7-5C992F20C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SVM</a:t>
            </a:r>
          </a:p>
          <a:p>
            <a:pPr marL="0" indent="0">
              <a:buNone/>
            </a:pPr>
            <a:r>
              <a:rPr lang="it-IT" dirty="0"/>
              <a:t>- vettorizzazione TF-IDF: </a:t>
            </a:r>
            <a:r>
              <a:rPr lang="it-IT" dirty="0" err="1"/>
              <a:t>accuracy</a:t>
            </a:r>
            <a:r>
              <a:rPr lang="it-IT" dirty="0"/>
              <a:t> 68.39%</a:t>
            </a:r>
          </a:p>
          <a:p>
            <a:pPr marL="0" indent="0">
              <a:buNone/>
            </a:pPr>
            <a:r>
              <a:rPr lang="it-IT" dirty="0"/>
              <a:t>- stop-words </a:t>
            </a:r>
            <a:r>
              <a:rPr lang="it-IT" dirty="0" err="1"/>
              <a:t>removal</a:t>
            </a:r>
            <a:r>
              <a:rPr lang="it-IT" dirty="0"/>
              <a:t>, normalizzazione, features </a:t>
            </a:r>
            <a:r>
              <a:rPr lang="it-IT" dirty="0" err="1"/>
              <a:t>selection</a:t>
            </a:r>
            <a:r>
              <a:rPr lang="it-IT" dirty="0"/>
              <a:t>: </a:t>
            </a:r>
            <a:r>
              <a:rPr lang="it-IT" dirty="0" err="1"/>
              <a:t>accuracy</a:t>
            </a:r>
            <a:r>
              <a:rPr lang="it-IT" dirty="0"/>
              <a:t> 67.93%</a:t>
            </a:r>
          </a:p>
          <a:p>
            <a:pPr marL="0" indent="0">
              <a:buNone/>
            </a:pPr>
            <a:r>
              <a:rPr lang="it-IT" dirty="0"/>
              <a:t>- con </a:t>
            </a:r>
            <a:r>
              <a:rPr lang="it-IT" dirty="0" err="1"/>
              <a:t>stemming</a:t>
            </a:r>
            <a:r>
              <a:rPr lang="it-IT" dirty="0"/>
              <a:t>: </a:t>
            </a:r>
            <a:r>
              <a:rPr lang="it-IT" dirty="0" err="1"/>
              <a:t>accuracy</a:t>
            </a:r>
            <a:r>
              <a:rPr lang="it-IT" dirty="0"/>
              <a:t> 67.68\%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E64BCD-13F1-40DD-AFA4-79198FC53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3041375"/>
            <a:ext cx="6272022" cy="2383586"/>
          </a:xfrm>
        </p:spPr>
        <p:txBody>
          <a:bodyPr>
            <a:normAutofit/>
          </a:bodyPr>
          <a:lstStyle/>
          <a:p>
            <a:r>
              <a:rPr lang="it-IT" dirty="0"/>
              <a:t>NB</a:t>
            </a:r>
          </a:p>
          <a:p>
            <a:pPr marL="0" indent="0">
              <a:buNone/>
            </a:pPr>
            <a:r>
              <a:rPr lang="it-IT" dirty="0"/>
              <a:t>- stop-words </a:t>
            </a:r>
            <a:r>
              <a:rPr lang="it-IT" dirty="0" err="1"/>
              <a:t>removal</a:t>
            </a:r>
            <a:r>
              <a:rPr lang="it-IT" dirty="0"/>
              <a:t>, normalizzazione, features </a:t>
            </a:r>
            <a:r>
              <a:rPr lang="it-IT" dirty="0" err="1"/>
              <a:t>selection</a:t>
            </a:r>
            <a:r>
              <a:rPr lang="it-IT" dirty="0"/>
              <a:t>: </a:t>
            </a:r>
            <a:r>
              <a:rPr lang="it-IT" dirty="0" err="1"/>
              <a:t>accuracy</a:t>
            </a:r>
            <a:r>
              <a:rPr lang="it-IT" dirty="0"/>
              <a:t> 69.77%</a:t>
            </a:r>
          </a:p>
          <a:p>
            <a:pPr marL="0" indent="0">
              <a:buNone/>
            </a:pPr>
            <a:r>
              <a:rPr lang="it-IT" dirty="0"/>
              <a:t>- con </a:t>
            </a:r>
            <a:r>
              <a:rPr lang="it-IT" dirty="0" err="1"/>
              <a:t>stemming</a:t>
            </a:r>
            <a:r>
              <a:rPr lang="it-IT" dirty="0"/>
              <a:t>: </a:t>
            </a:r>
            <a:r>
              <a:rPr lang="it-IT" dirty="0" err="1"/>
              <a:t>accuracy</a:t>
            </a:r>
            <a:r>
              <a:rPr lang="it-IT" dirty="0"/>
              <a:t> 69.70%</a:t>
            </a:r>
          </a:p>
          <a:p>
            <a:pPr marL="0" indent="0">
              <a:buNone/>
            </a:pPr>
            <a:r>
              <a:rPr lang="it-IT" dirty="0"/>
              <a:t>- con </a:t>
            </a:r>
            <a:r>
              <a:rPr lang="it-IT" dirty="0" err="1"/>
              <a:t>lemmatization</a:t>
            </a:r>
            <a:r>
              <a:rPr lang="it-IT" dirty="0"/>
              <a:t>: </a:t>
            </a:r>
            <a:r>
              <a:rPr lang="it-IT" dirty="0" err="1"/>
              <a:t>accuracy</a:t>
            </a:r>
            <a:r>
              <a:rPr lang="it-IT" dirty="0"/>
              <a:t> 70.03%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6BCCCA25-B158-4844-9A70-991B974FE3EC}"/>
              </a:ext>
            </a:extLst>
          </p:cNvPr>
          <p:cNvSpPr txBox="1">
            <a:spLocks/>
          </p:cNvSpPr>
          <p:nvPr/>
        </p:nvSpPr>
        <p:spPr>
          <a:xfrm>
            <a:off x="5118447" y="5610491"/>
            <a:ext cx="6272022" cy="238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NB on subset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dirty="0"/>
              <a:t>- con </a:t>
            </a:r>
            <a:r>
              <a:rPr lang="it-IT" dirty="0" err="1"/>
              <a:t>lemmatization</a:t>
            </a:r>
            <a:r>
              <a:rPr lang="it-IT" dirty="0"/>
              <a:t>: </a:t>
            </a:r>
            <a:r>
              <a:rPr lang="it-IT" dirty="0" err="1"/>
              <a:t>accuracy</a:t>
            </a:r>
            <a:r>
              <a:rPr lang="it-IT" dirty="0"/>
              <a:t> 84,51%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17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9FAAD-BB2B-4E5E-BD18-2660D03A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FC05D6-E7FD-4DCE-B358-FBC2F4AF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32" y="144929"/>
            <a:ext cx="4386968" cy="29971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62EB7D-C111-49BF-A802-B926AA08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032" y="3715914"/>
            <a:ext cx="4386968" cy="3142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F5ADF4-953F-46D2-BC82-5C6029BEA91B}"/>
              </a:ext>
            </a:extLst>
          </p:cNvPr>
          <p:cNvSpPr txBox="1"/>
          <p:nvPr/>
        </p:nvSpPr>
        <p:spPr>
          <a:xfrm>
            <a:off x="4979963" y="464233"/>
            <a:ext cx="1936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Matrice di confusione per il primo modello SVM su test set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3AE666-D380-400D-BD3A-850E79A345E1}"/>
              </a:ext>
            </a:extLst>
          </p:cNvPr>
          <p:cNvSpPr txBox="1"/>
          <p:nvPr/>
        </p:nvSpPr>
        <p:spPr>
          <a:xfrm>
            <a:off x="4979963" y="3900776"/>
            <a:ext cx="193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Matrice di confusione per l’ultimo modello NB su test set</a:t>
            </a:r>
          </a:p>
        </p:txBody>
      </p:sp>
    </p:spTree>
    <p:extLst>
      <p:ext uri="{BB962C8B-B14F-4D97-AF65-F5344CB8AC3E}">
        <p14:creationId xmlns:p14="http://schemas.microsoft.com/office/powerpoint/2010/main" val="39015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Ovale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 useBgFill="1"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19" y="2349925"/>
            <a:ext cx="2492071" cy="2456442"/>
          </a:xfrm>
        </p:spPr>
        <p:txBody>
          <a:bodyPr rtlCol="0">
            <a:normAutofit/>
          </a:bodyPr>
          <a:lstStyle/>
          <a:p>
            <a:pPr algn="l"/>
            <a:r>
              <a:rPr lang="it-IT" sz="3200" dirty="0"/>
              <a:t>DISCUSSIONE</a:t>
            </a:r>
            <a:endParaRPr lang="it-IT" sz="2000" noProof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280" y="704691"/>
            <a:ext cx="6554001" cy="5746909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In definitiva:</a:t>
            </a:r>
          </a:p>
          <a:p>
            <a:r>
              <a:rPr lang="it-IT" dirty="0"/>
              <a:t>I risultati ottenuti dai due modelli di classificazione mostrano come il </a:t>
            </a:r>
            <a:r>
              <a:rPr lang="it-IT" dirty="0" err="1"/>
              <a:t>preprocessing</a:t>
            </a:r>
            <a:r>
              <a:rPr lang="it-IT" dirty="0"/>
              <a:t> sia fondamentale, ma da scegliersi in base alle specifiche del dataset, del problema e della soluzione che si scelgono di affrontare.</a:t>
            </a:r>
          </a:p>
          <a:p>
            <a:r>
              <a:rPr lang="it-IT" dirty="0"/>
              <a:t>Le performance modeste si spiegano con la semplicità dei modelli rispetto al numero di classi, così come con le specifiche del dataset e ai </a:t>
            </a:r>
            <a:r>
              <a:rPr lang="it-IT" dirty="0" err="1"/>
              <a:t>bias</a:t>
            </a:r>
            <a:r>
              <a:rPr lang="it-IT" dirty="0"/>
              <a:t> nell'identificazione e produzione delle categorie.</a:t>
            </a:r>
          </a:p>
          <a:p>
            <a:r>
              <a:rPr lang="it-IT" dirty="0"/>
              <a:t>Le categorie sono dovute all’arbitrio dei creatori di newsgroup e soggette a commenti off-</a:t>
            </a:r>
            <a:r>
              <a:rPr lang="it-IT" dirty="0" err="1"/>
              <a:t>topic</a:t>
            </a:r>
            <a:r>
              <a:rPr lang="it-IT" dirty="0"/>
              <a:t>,  alcune categorie sono giocoforza vicine per lessico e su queste i modelli confondono di più, inoltre i metadati sono stati rimossi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Per tale ragione, e dati gli specifici errori, i risultati ottenuti riducendo il problema a 7 categorie sono soddisfacenti.</a:t>
            </a:r>
          </a:p>
          <a:p>
            <a:pPr marL="0" indent="0">
              <a:buNone/>
            </a:pPr>
            <a:r>
              <a:rPr lang="it-IT" dirty="0"/>
              <a:t>Non resterebbe che provare a </a:t>
            </a:r>
            <a:r>
              <a:rPr lang="it-IT" dirty="0" err="1"/>
              <a:t>clusterizzare</a:t>
            </a:r>
            <a:r>
              <a:rPr lang="it-IT" dirty="0"/>
              <a:t> o categorizzare internamente i dati, ritentare una classificazione alternativa</a:t>
            </a:r>
          </a:p>
        </p:txBody>
      </p:sp>
    </p:spTree>
    <p:extLst>
      <p:ext uri="{BB962C8B-B14F-4D97-AF65-F5344CB8AC3E}">
        <p14:creationId xmlns:p14="http://schemas.microsoft.com/office/powerpoint/2010/main" val="89964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AA8510-AA63-43F5-B6B9-6D22A7FB7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/>
          <a:lstStyle/>
          <a:p>
            <a:r>
              <a:rPr lang="en-US" dirty="0"/>
              <a:t>GRAZIE PER L’ATTENZIONE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301EA68-B1C0-4382-A269-FBA507F3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F4653-3B6E-48E6-BE6C-839D87DC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598963" cy="2456442"/>
          </a:xfrm>
        </p:spPr>
        <p:txBody>
          <a:bodyPr/>
          <a:lstStyle/>
          <a:p>
            <a:r>
              <a:rPr lang="it-IT" dirty="0"/>
              <a:t>AGENDA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20E18-3176-49AA-B197-216864B2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r>
              <a:rPr lang="it-IT" dirty="0"/>
              <a:t>Dataset</a:t>
            </a:r>
          </a:p>
          <a:p>
            <a:r>
              <a:rPr lang="it-IT" dirty="0"/>
              <a:t>Metodi (</a:t>
            </a:r>
            <a:r>
              <a:rPr lang="it-IT" dirty="0" err="1"/>
              <a:t>Preprocessing</a:t>
            </a:r>
            <a:r>
              <a:rPr lang="it-IT" dirty="0"/>
              <a:t>, Classificatori)</a:t>
            </a:r>
          </a:p>
          <a:p>
            <a:r>
              <a:rPr lang="it-IT" dirty="0"/>
              <a:t>Risultati</a:t>
            </a:r>
          </a:p>
          <a:p>
            <a:r>
              <a:rPr lang="it-IT" dirty="0"/>
              <a:t>Discussione</a:t>
            </a:r>
          </a:p>
        </p:txBody>
      </p:sp>
    </p:spTree>
    <p:extLst>
      <p:ext uri="{BB962C8B-B14F-4D97-AF65-F5344CB8AC3E}">
        <p14:creationId xmlns:p14="http://schemas.microsoft.com/office/powerpoint/2010/main" val="115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Ovale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 useBgFill="1"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2349925"/>
            <a:ext cx="2955235" cy="2456442"/>
          </a:xfrm>
        </p:spPr>
        <p:txBody>
          <a:bodyPr rtlCol="0">
            <a:normAutofit/>
          </a:bodyPr>
          <a:lstStyle/>
          <a:p>
            <a:pPr algn="l"/>
            <a:r>
              <a:rPr lang="it-IT" sz="3200" dirty="0"/>
              <a:t>INTRODUZIONE</a:t>
            </a:r>
            <a:endParaRPr lang="it-IT" sz="2000" noProof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i="1" noProof="1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332EB5-324F-4EA3-A3E8-A39D44183BCF}"/>
              </a:ext>
            </a:extLst>
          </p:cNvPr>
          <p:cNvSpPr txBox="1"/>
          <p:nvPr/>
        </p:nvSpPr>
        <p:spPr>
          <a:xfrm>
            <a:off x="4843122" y="228548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Il 20newsgroup dataset è una collezione di circa 20 000 documenti ripartiti in 20 classi in base al newsgroup originario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 newsgroup è uno spazio virtuale adibito a gruppo di discussione per un determinato argomento (</a:t>
            </a:r>
            <a:r>
              <a:rPr lang="it-IT" dirty="0" err="1"/>
              <a:t>topic</a:t>
            </a:r>
            <a:r>
              <a:rPr lang="it-IT" dirty="0"/>
              <a:t>).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dataset è diventato uno standard per sviluppare algoritmi di Text Mining, </a:t>
            </a:r>
            <a:r>
              <a:rPr lang="it-IT" dirty="0" err="1"/>
              <a:t>Classification</a:t>
            </a:r>
            <a:r>
              <a:rPr lang="it-IT" dirty="0"/>
              <a:t> e Clustering</a:t>
            </a:r>
          </a:p>
        </p:txBody>
      </p:sp>
    </p:spTree>
    <p:extLst>
      <p:ext uri="{BB962C8B-B14F-4D97-AF65-F5344CB8AC3E}">
        <p14:creationId xmlns:p14="http://schemas.microsoft.com/office/powerpoint/2010/main" val="399055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BE224-2EB3-4203-A6FB-280712D6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A680B6-2A42-4948-8046-28D32237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dataset è disponibile tramite il pacchetto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scikit-learn</a:t>
            </a:r>
            <a:r>
              <a:rPr lang="it-IT" dirty="0"/>
              <a:t> (</a:t>
            </a:r>
            <a:r>
              <a:rPr lang="it-IT" dirty="0">
                <a:hlinkClick r:id="rId2"/>
              </a:rPr>
              <a:t>https://scikit-learn.org/0.19/datasets/twenty\_newsgroups.html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scikit-learn</a:t>
            </a:r>
            <a:r>
              <a:rPr lang="it-IT" dirty="0"/>
              <a:t> permette inoltre di caricare separatamente un sottoinsieme di training (11314 istanze) e uno di testing (7532 elementi)</a:t>
            </a:r>
          </a:p>
        </p:txBody>
      </p:sp>
    </p:spTree>
    <p:extLst>
      <p:ext uri="{BB962C8B-B14F-4D97-AF65-F5344CB8AC3E}">
        <p14:creationId xmlns:p14="http://schemas.microsoft.com/office/powerpoint/2010/main" val="376506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4800B-1368-4896-AA0F-46DE2E82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A06846-A5A9-49C3-83EE-D443CA4F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categorie del dataset sono le seguenti:</a:t>
            </a:r>
          </a:p>
          <a:p>
            <a:pPr marL="0" indent="0">
              <a:buNone/>
            </a:pPr>
            <a:r>
              <a:rPr lang="it-IT" b="1" i="0" dirty="0">
                <a:effectLst/>
                <a:latin typeface="Courier New" panose="02070309020205020404" pitchFamily="49" charset="0"/>
              </a:rPr>
              <a:t>[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alt.atheism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comp.graphics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'comp.os.ms-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windows.misc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comp.sys.ibm.pc.hardware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comp.sys.mac.hardware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comp.windows.x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misc.forsale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rec.autos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rec.motorcycles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rec.sport.baseball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rec.sport.hockey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sci.crypt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sci.electronics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sci.med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sci.space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soc.religion.christian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talk.politics.guns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talk.politics.mideast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talk.politics.misc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it-IT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talk.religion.misc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]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00576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1E593-32ED-4310-9A4D-B798C6D7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2D1D0-5E1D-4408-9A82-DBEA77BA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Esempio di istanza del dataset: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From: </a:t>
            </a:r>
            <a: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lerxst@wam.umd.edu</a:t>
            </a:r>
            <a: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(where's my thing) Subject: WHAT car is this!? </a:t>
            </a:r>
            <a:b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Nntp-Posting-Host: rac3.wam.umd.edu </a:t>
            </a:r>
            <a:b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Organization: University of Maryland, College Park </a:t>
            </a:r>
            <a:b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Lines: 15 </a:t>
            </a:r>
            <a:br>
              <a:rPr lang="en-US" sz="17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 was wondering if anyone out there could enlighten me on this car I saw the other day. It was a 2-door sports car, looked to be from the late 60s/ early 70s. It was called a Bricklin. The doors were really small. In addition, the front bumper was separate from the rest of the body. This is all I know. If anyone can </a:t>
            </a:r>
            <a:r>
              <a:rPr lang="en-US" sz="17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tellme</a:t>
            </a:r>
            <a:r>
              <a:rPr lang="en-US" sz="17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 model name, engine specs, years of production, where this car is made, history, or whatever info you have on this funky looking car, please e-mail. </a:t>
            </a:r>
            <a:br>
              <a:rPr lang="en-US" sz="17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Thanks, </a:t>
            </a:r>
            <a:br>
              <a:rPr lang="en-US" sz="17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- IL </a:t>
            </a:r>
            <a:br>
              <a:rPr lang="en-US" sz="17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</a:br>
            <a:r>
              <a:rPr lang="en-US" sz="17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  ---- brought to you by your neighborhood </a:t>
            </a:r>
            <a:r>
              <a:rPr lang="en-US" sz="1700" b="1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Lerxst</a:t>
            </a:r>
            <a:r>
              <a:rPr lang="en-US" sz="17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----</a:t>
            </a:r>
            <a:endParaRPr lang="it-IT" sz="1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5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1"/>
          </a:p>
        </p:txBody>
      </p:sp>
      <p:sp>
        <p:nvSpPr>
          <p:cNvPr id="10" name="Ovale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1"/>
          </a:p>
        </p:txBody>
      </p:sp>
      <p:sp useBgFill="1"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 rtlCol="0">
            <a:normAutofit/>
          </a:bodyPr>
          <a:lstStyle/>
          <a:p>
            <a:pPr algn="l"/>
            <a:r>
              <a:rPr lang="it-IT" sz="3200" noProof="1"/>
              <a:t>METODI</a:t>
            </a:r>
            <a:br>
              <a:rPr lang="it-IT" sz="3200" noProof="1"/>
            </a:br>
            <a:r>
              <a:rPr lang="it-IT" sz="2000" noProof="1"/>
              <a:t>PREPROCESSING E CLASSIFICATORI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noProof="1"/>
              <a:t>I modelli di classificazione utilizzati sono Support Vector Machine e Naive Bayes.</a:t>
            </a:r>
          </a:p>
          <a:p>
            <a:pPr marL="0" indent="0" rtl="0">
              <a:buNone/>
            </a:pPr>
            <a:endParaRPr lang="it-IT" noProof="1"/>
          </a:p>
          <a:p>
            <a:pPr marL="0" indent="0" rtl="0">
              <a:buNone/>
            </a:pPr>
            <a:r>
              <a:rPr lang="it-IT" noProof="1"/>
              <a:t>Il Preprocessing prevede innanzitutto la trasformazione del dato testuale secondo l’input acquisito dal classificatore. In entrambi i casi vettorizzazione dei documenti.</a:t>
            </a:r>
          </a:p>
          <a:p>
            <a:pPr marL="0" indent="0" rtl="0">
              <a:buNone/>
            </a:pPr>
            <a:endParaRPr lang="it-IT" noProof="1"/>
          </a:p>
          <a:p>
            <a:pPr marL="0" indent="0" rtl="0">
              <a:buNone/>
            </a:pPr>
            <a:r>
              <a:rPr lang="it-IT" noProof="1"/>
              <a:t>I valori del vettore delle features sono i pesi TF-IDF</a:t>
            </a:r>
          </a:p>
          <a:p>
            <a:pPr marL="0" indent="0" rtl="0">
              <a:buNone/>
            </a:pPr>
            <a:endParaRPr lang="it-IT" noProof="1"/>
          </a:p>
          <a:p>
            <a:pPr marL="0" indent="0" rtl="0">
              <a:buNone/>
            </a:pPr>
            <a:r>
              <a:rPr lang="it-IT" noProof="1"/>
              <a:t>I meccanismi di preprocessing testuale sono stati aggiustati in base alle performance dei modelli preliminari, includendo </a:t>
            </a:r>
            <a:r>
              <a:rPr lang="it-IT" i="1" noProof="1"/>
              <a:t>tokenization, normalization, stop-words removal</a:t>
            </a:r>
            <a:r>
              <a:rPr lang="it-IT" noProof="1"/>
              <a:t>, e alternativamente </a:t>
            </a:r>
            <a:r>
              <a:rPr lang="it-IT" i="1" noProof="1"/>
              <a:t>stemming</a:t>
            </a:r>
            <a:r>
              <a:rPr lang="it-IT" noProof="1"/>
              <a:t> o </a:t>
            </a:r>
            <a:r>
              <a:rPr lang="it-IT" i="1" noProof="1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930AE-0025-4875-8949-AE1D466D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noProof="1"/>
              <a:t>METODI</a:t>
            </a:r>
            <a:br>
              <a:rPr lang="it-IT" sz="5400" noProof="1"/>
            </a:br>
            <a:r>
              <a:rPr lang="it-IT" sz="4000" noProof="1"/>
              <a:t>PREPROCESSING E CLASSIFICATORI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0B11EB6-27EE-423D-8736-42304167175E}"/>
              </a:ext>
            </a:extLst>
          </p:cNvPr>
          <p:cNvSpPr txBox="1">
            <a:spLocks/>
          </p:cNvSpPr>
          <p:nvPr/>
        </p:nvSpPr>
        <p:spPr>
          <a:xfrm>
            <a:off x="5270847" y="955586"/>
            <a:ext cx="6281873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it-IT" dirty="0"/>
              <a:t>Esempio di istanza del dataset, caricata senza </a:t>
            </a:r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footnotes</a:t>
            </a:r>
            <a:r>
              <a:rPr lang="it-IT" dirty="0"/>
              <a:t>, </a:t>
            </a:r>
            <a:r>
              <a:rPr lang="it-IT" dirty="0" err="1"/>
              <a:t>quotations</a:t>
            </a:r>
            <a:r>
              <a:rPr lang="it-IT" dirty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 was wondering if anyone out there could enlighten me on this car I saw the other day. It was a 2-door sports car, looked to be from the late 60s/ early 70s. It was called a Bricklin. The doors were really small. In addition, the front bumper was separate from the rest of the body. This is all I know. If anyone can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tellme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 model name, engine specs, years of production, where this car is made, history, or whatever info you have on this funky looking car, please e-mail.</a:t>
            </a:r>
            <a:endParaRPr lang="it-IT" sz="1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5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D6E9830-730F-465F-B2EC-19C0C48F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74" y="8439"/>
            <a:ext cx="6660813" cy="24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74780DC-79E3-49AE-B2EA-860B9509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noProof="1"/>
              <a:t>METODI</a:t>
            </a:r>
            <a:br>
              <a:rPr lang="it-IT" sz="5400" noProof="1"/>
            </a:br>
            <a:r>
              <a:rPr lang="it-IT" sz="4000" noProof="1"/>
              <a:t>PREPROCESSING E CLASSIFICATORI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37214-3E8C-49E6-A80F-082B330B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5" y="1735886"/>
            <a:ext cx="6281873" cy="5248622"/>
          </a:xfrm>
        </p:spPr>
        <p:txBody>
          <a:bodyPr/>
          <a:lstStyle/>
          <a:p>
            <a:r>
              <a:rPr lang="it-IT" dirty="0"/>
              <a:t>Inizialmente si è utilizzata la SVM praticando solamente la vettorizzazione in valori TF-IDF, ottenendo un'</a:t>
            </a:r>
            <a:r>
              <a:rPr lang="it-IT" dirty="0" err="1"/>
              <a:t>accuracy</a:t>
            </a:r>
            <a:r>
              <a:rPr lang="it-IT" dirty="0"/>
              <a:t> del 68.39%</a:t>
            </a:r>
          </a:p>
          <a:p>
            <a:r>
              <a:rPr lang="it-IT" dirty="0"/>
              <a:t>Rimuovere le stop-words, normalizzare gli accenti e diminuire le features utilizzate a 20 000 (su 101 631, circa 20%, cfr. Pareto,  </a:t>
            </a:r>
            <a:r>
              <a:rPr lang="it-IT" dirty="0" err="1"/>
              <a:t>Zipf</a:t>
            </a:r>
            <a:r>
              <a:rPr lang="it-IT" dirty="0"/>
              <a:t>) ha reso l'</a:t>
            </a:r>
            <a:r>
              <a:rPr lang="it-IT" dirty="0" err="1"/>
              <a:t>accuracy</a:t>
            </a:r>
            <a:r>
              <a:rPr lang="it-IT" dirty="0"/>
              <a:t> leggermente peggiore, 67.93%</a:t>
            </a:r>
          </a:p>
          <a:p>
            <a:r>
              <a:rPr lang="it-IT" dirty="0"/>
              <a:t>con </a:t>
            </a:r>
            <a:r>
              <a:rPr lang="it-IT" dirty="0" err="1"/>
              <a:t>stemming</a:t>
            </a:r>
            <a:r>
              <a:rPr lang="it-IT" dirty="0"/>
              <a:t> l'</a:t>
            </a:r>
            <a:r>
              <a:rPr lang="it-IT" dirty="0" err="1"/>
              <a:t>accuracy</a:t>
            </a:r>
            <a:r>
              <a:rPr lang="it-IT" dirty="0"/>
              <a:t> è calata ancora leggermente a 67.68%</a:t>
            </a:r>
          </a:p>
          <a:p>
            <a:pPr marL="0" indent="0">
              <a:buNone/>
            </a:pPr>
            <a:r>
              <a:rPr lang="it-IT" dirty="0"/>
              <a:t>Lo </a:t>
            </a:r>
            <a:r>
              <a:rPr lang="it-IT" dirty="0" err="1"/>
              <a:t>stemming</a:t>
            </a:r>
            <a:r>
              <a:rPr lang="it-IT" dirty="0"/>
              <a:t> è inadatto?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FC67DC0-0556-405F-ABDF-4A48B003E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82348" cy="2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2675B-36B4-4E06-B805-988A735697DA}"/>
              </a:ext>
            </a:extLst>
          </p:cNvPr>
          <p:cNvSpPr txBox="1"/>
          <p:nvPr/>
        </p:nvSpPr>
        <p:spPr>
          <a:xfrm>
            <a:off x="4928974" y="6483927"/>
            <a:ext cx="691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C00000"/>
                </a:solidFill>
              </a:rPr>
              <a:t>Immagine da https://commons.wikimedia.org/wiki/File:Nonlinear_SVM_example_illustration.svg</a:t>
            </a:r>
          </a:p>
        </p:txBody>
      </p:sp>
    </p:spTree>
    <p:extLst>
      <p:ext uri="{BB962C8B-B14F-4D97-AF65-F5344CB8AC3E}">
        <p14:creationId xmlns:p14="http://schemas.microsoft.com/office/powerpoint/2010/main" val="20978410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57_TF23154475.potx" id="{3B5B3532-DA56-4F33-ACB6-016279E5735D}" vid="{05404F8F-47BE-4423-A06E-5C5CB4BE08A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1251</Words>
  <Application>Microsoft Office PowerPoint</Application>
  <PresentationFormat>Widescreen</PresentationFormat>
  <Paragraphs>91</Paragraphs>
  <Slides>17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Rockwell</vt:lpstr>
      <vt:lpstr>Wingdings</vt:lpstr>
      <vt:lpstr>Atlante</vt:lpstr>
      <vt:lpstr>Text Mining and Search</vt:lpstr>
      <vt:lpstr>AGENDA DELLA PRESENTAZIONE</vt:lpstr>
      <vt:lpstr>INTRODUZIONE</vt:lpstr>
      <vt:lpstr>DATASET</vt:lpstr>
      <vt:lpstr>DATASET</vt:lpstr>
      <vt:lpstr>DATASET</vt:lpstr>
      <vt:lpstr>METODI PREPROCESSING E CLASSIFICATORI</vt:lpstr>
      <vt:lpstr>METODI PREPROCESSING E CLASSIFICATORI</vt:lpstr>
      <vt:lpstr>METODI PREPROCESSING E CLASSIFICATORI</vt:lpstr>
      <vt:lpstr>METODI PREPROCESSING E CLASSIFICATORI</vt:lpstr>
      <vt:lpstr>METODI PREPROCESSING E CLASSIFICATORI</vt:lpstr>
      <vt:lpstr>METODI PREPROCESSING E CLASSIFICATORI</vt:lpstr>
      <vt:lpstr>METODI PREPROCESSING E CLASSIFICATORI</vt:lpstr>
      <vt:lpstr>RISULTATI</vt:lpstr>
      <vt:lpstr>RISULTATI</vt:lpstr>
      <vt:lpstr>DISCUSSIONE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and Search</dc:title>
  <dc:creator>l.tshimanga@campus.unimib.it</dc:creator>
  <cp:lastModifiedBy>l.tshimanga@campus.unimib.it</cp:lastModifiedBy>
  <cp:revision>3</cp:revision>
  <dcterms:created xsi:type="dcterms:W3CDTF">2020-09-03T08:36:58Z</dcterms:created>
  <dcterms:modified xsi:type="dcterms:W3CDTF">2020-09-03T08:53:14Z</dcterms:modified>
</cp:coreProperties>
</file>