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85" r:id="rId3"/>
    <p:sldId id="275" r:id="rId4"/>
    <p:sldId id="280" r:id="rId5"/>
    <p:sldId id="281" r:id="rId6"/>
    <p:sldId id="286" r:id="rId7"/>
    <p:sldId id="288" r:id="rId8"/>
    <p:sldId id="282" r:id="rId9"/>
    <p:sldId id="283" r:id="rId10"/>
    <p:sldId id="287" r:id="rId11"/>
    <p:sldId id="289" r:id="rId12"/>
    <p:sldId id="27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4D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15" autoAdjust="0"/>
    <p:restoredTop sz="71765" autoAdjust="0"/>
  </p:normalViewPr>
  <p:slideViewPr>
    <p:cSldViewPr snapToGrid="0">
      <p:cViewPr varScale="1">
        <p:scale>
          <a:sx n="49" d="100"/>
          <a:sy n="49" d="100"/>
        </p:scale>
        <p:origin x="1212" y="4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A5E041-4119-4EE3-A227-AD8AC516F74F}" type="datetimeFigureOut">
              <a:rPr lang="en-PH" smtClean="0"/>
              <a:t>09/11/2022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4827CC-8316-45DB-BFE4-76A6FE932D5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60230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949010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514518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021540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59599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66051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27375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86531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27556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792279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17876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095722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78278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52866-4049-A383-57E9-B4DED7BFC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9A4CA4-C62E-88A9-E551-B7A8615C2E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93E80-95FA-CF71-49AB-352844F48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5F931-A6BE-0CD5-36C7-67FA1573E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B3A4A-E6F6-6245-8C95-B86CE1189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48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CE897-B071-0324-24C4-86765C701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5FD031-D432-8D90-2A8B-BF31D4180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4B2B3-B06F-5859-BD2D-173FD582F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D7D3D-BE5A-C368-03CE-1321AB411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D9C0-5444-A20D-1C6F-A8934CBC3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405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64FF17-E885-C7F2-C153-8985FCDD01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415BDE-B222-F2BC-AEF2-395746C27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C6AE3-D234-70EB-DFD9-4F3CC3517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4FEB0-3C30-D38C-771C-8A1ED3D82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503F8-37B7-9003-430C-C81590CA9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62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6022E-946F-42C6-D324-F28169351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3F8C4-1357-508D-9BC6-03AFE5F87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AF410-BAD3-4C01-182A-1B4D3E07A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0AE75-3DCD-C3AA-80FB-C9BEB503C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D38BA-9249-E27A-5C34-8AFB093DB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98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F1F25-7853-E005-7594-898E9C5B3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C9AF1-1A90-AFA5-FAE8-98BEEC296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99997-794C-1D61-CC20-B9783AAFD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BDB74-89EE-10E6-C479-9C66B6BE1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215EF-469C-968C-60C4-16D7E9E44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045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ED500-91A7-10F4-4E20-7B7522192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5E6D0-8542-0853-6AF9-3D317F2140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4DAFCF-68D6-6E16-ADE8-27D2C1EE8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2F52C6-6ADC-3B07-7C3C-B86ACEB9D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1975F1-BDC3-30EE-7CAF-3595C8F19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DC8960-7CD7-CEF3-66DE-E497EAF13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7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4A809-907A-211E-B938-0E567B4C1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85905-8550-4175-BF53-E52A7054D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D93733-F1AE-1444-3915-4FAD793E6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58D90-7F2C-10B0-B87C-0E71E1C9A5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2CFCEC-B248-35AE-BFA2-5724FD7BA9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F8DED3-BFF8-9FB5-686C-42A3DDF2C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9B7369-CBE2-36BC-8C00-CD7499AAC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BC8AB-35AB-0E10-D60A-BAEB2F042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35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66987-EE6E-EDA5-4035-5228CEE98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C0E56A-3154-C4B6-AAE3-E3DC01497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AAC8D6-5964-9A05-0714-79A35932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902666-A25C-6CB8-FFD9-61921B792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30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6BBF55-2DEE-7CC7-A50A-DAC4A0072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068072-46AF-A6A1-C99E-24449471C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0CEA28-1018-DBF1-29CB-B8038900F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570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2DC12-ACBF-E825-D558-ADD3B1FCE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8D3CF-0DF2-4F73-18C2-93F014E8C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A8E43A-4C66-0AFF-8096-A631534ED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98E4B-58B1-0D4A-677F-B6AB65E45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7B06E6-EE05-78D0-1E2B-D5B3A8E26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456936-2284-238D-EE5F-90143325B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31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675F3-520D-875E-9D73-53E96DDFA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5F4C5F-1FD0-81F8-22A8-60405DB19D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14F45C-AAAC-D22F-8D8A-02B104A7A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94A0B-187E-92A6-9B08-60CE59310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6A3826-F8CD-C418-5ACB-B1270EBD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12BBE-9521-66FE-020F-C5C94DB14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74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41F15D-577A-E098-F470-3E7F8B4A0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AA2B5-5775-1EDB-C46C-FB6C1A563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5DA31-1246-6319-4FE4-C0E55586F6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B4B08-0908-49DA-86CF-357934EBB946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C0616-4A5C-C61A-5BCF-F58D5046EB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A7FD5-868F-D5E0-1495-58D695BA52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95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FAEEB-0D68-23FF-EBB0-BCD6B2EC5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0479" y="2084385"/>
            <a:ext cx="7591425" cy="1114425"/>
          </a:xfrm>
        </p:spPr>
        <p:txBody>
          <a:bodyPr>
            <a:normAutofit/>
          </a:bodyPr>
          <a:lstStyle/>
          <a:p>
            <a:r>
              <a:rPr lang="en-PH" b="1" dirty="0" err="1">
                <a:solidFill>
                  <a:srgbClr val="C44D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RegEx</a:t>
            </a:r>
            <a:r>
              <a:rPr lang="en-PH" b="1" dirty="0">
                <a:solidFill>
                  <a:srgbClr val="C44D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CFGs</a:t>
            </a:r>
            <a:endParaRPr lang="en-US" b="1" dirty="0">
              <a:solidFill>
                <a:srgbClr val="C44D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50F970-5378-9E4F-DD54-B9B11C2F40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8649" y="4062413"/>
            <a:ext cx="6435090" cy="1655762"/>
          </a:xfrm>
        </p:spPr>
        <p:txBody>
          <a:bodyPr>
            <a:normAutofit/>
          </a:bodyPr>
          <a:lstStyle/>
          <a:p>
            <a:r>
              <a:rPr lang="en-GB" sz="4400" b="1" dirty="0">
                <a:latin typeface="Arial" panose="020B0604020202020204" pitchFamily="34" charset="0"/>
                <a:cs typeface="Arial" panose="020B0604020202020204" pitchFamily="34" charset="0"/>
              </a:rPr>
              <a:t>Finite Automata and </a:t>
            </a:r>
            <a:r>
              <a:rPr lang="en-GB" sz="4400" b="1" dirty="0" err="1">
                <a:latin typeface="Arial" panose="020B0604020202020204" pitchFamily="34" charset="0"/>
                <a:cs typeface="Arial" panose="020B0604020202020204" pitchFamily="34" charset="0"/>
              </a:rPr>
              <a:t>RegEx</a:t>
            </a:r>
            <a:r>
              <a:rPr lang="en-GB" sz="4400" b="1" dirty="0">
                <a:latin typeface="Arial" panose="020B0604020202020204" pitchFamily="34" charset="0"/>
                <a:cs typeface="Arial" panose="020B0604020202020204" pitchFamily="34" charset="0"/>
              </a:rPr>
              <a:t> Equivalence</a:t>
            </a:r>
            <a:endParaRPr 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6D5937-F757-1AB3-96FE-8F188B2F1DBE}"/>
              </a:ext>
            </a:extLst>
          </p:cNvPr>
          <p:cNvSpPr/>
          <p:nvPr/>
        </p:nvSpPr>
        <p:spPr>
          <a:xfrm>
            <a:off x="4103367" y="3601244"/>
            <a:ext cx="7105650" cy="106362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44D56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CE5966-1A6E-ABA6-1951-DF471E2517F2}"/>
              </a:ext>
            </a:extLst>
          </p:cNvPr>
          <p:cNvSpPr/>
          <p:nvPr/>
        </p:nvSpPr>
        <p:spPr>
          <a:xfrm>
            <a:off x="0" y="0"/>
            <a:ext cx="3338286" cy="6858000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44D56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F24C7D4-AB18-7CD1-B11F-9661711EB33D}"/>
              </a:ext>
            </a:extLst>
          </p:cNvPr>
          <p:cNvSpPr txBox="1">
            <a:spLocks/>
          </p:cNvSpPr>
          <p:nvPr/>
        </p:nvSpPr>
        <p:spPr>
          <a:xfrm>
            <a:off x="631231" y="2492801"/>
            <a:ext cx="1947120" cy="60566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Consolas" panose="020B0609020204030204" pitchFamily="49" charset="0"/>
              </a:rPr>
              <a:t>CSPC 105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63B6E74-CB94-9F8B-9792-C4D2E584F445}"/>
              </a:ext>
            </a:extLst>
          </p:cNvPr>
          <p:cNvSpPr txBox="1">
            <a:spLocks/>
          </p:cNvSpPr>
          <p:nvPr/>
        </p:nvSpPr>
        <p:spPr>
          <a:xfrm>
            <a:off x="237892" y="3198810"/>
            <a:ext cx="2862502" cy="124936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dirty="0">
                <a:solidFill>
                  <a:schemeClr val="bg1"/>
                </a:solidFill>
                <a:latin typeface="Gotham" panose="02000504050000020004" pitchFamily="2" charset="0"/>
                <a:cs typeface="Arial" panose="020B0604020202020204" pitchFamily="34" charset="0"/>
              </a:rPr>
              <a:t>Automata Theory and Formal Languages</a:t>
            </a:r>
            <a:endParaRPr lang="en-US" sz="4000" b="1" dirty="0">
              <a:solidFill>
                <a:schemeClr val="bg1"/>
              </a:solidFill>
              <a:latin typeface="Gotham" panose="02000504050000020004" pitchFamily="2" charset="0"/>
              <a:cs typeface="Arial" panose="020B0604020202020204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3172057-D388-4C5A-AA45-5F90B527ADF9}"/>
              </a:ext>
            </a:extLst>
          </p:cNvPr>
          <p:cNvSpPr txBox="1">
            <a:spLocks/>
          </p:cNvSpPr>
          <p:nvPr/>
        </p:nvSpPr>
        <p:spPr>
          <a:xfrm>
            <a:off x="800147" y="5859918"/>
            <a:ext cx="1947120" cy="6801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solidFill>
                  <a:schemeClr val="bg1"/>
                </a:solidFill>
                <a:latin typeface="Gotham" panose="02000504050000020004" pitchFamily="2" charset="0"/>
              </a:rPr>
              <a:t>L.P.Facun</a:t>
            </a:r>
          </a:p>
        </p:txBody>
      </p:sp>
    </p:spTree>
    <p:extLst>
      <p:ext uri="{BB962C8B-B14F-4D97-AF65-F5344CB8AC3E}">
        <p14:creationId xmlns:p14="http://schemas.microsoft.com/office/powerpoint/2010/main" val="1697233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837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DFA to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RegEx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(3)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78197B-F4C7-4A21-8A98-BE580A1C57A5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44D5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94CE6-A495-4685-8C5D-9BCF5069F3F5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042F5-6E5A-4F11-847F-7F6C4FE314A3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CSPC 105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41817F-E830-EA13-A93A-6A50F8EE4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40" y="1380506"/>
            <a:ext cx="6283388" cy="2814124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70BDD6E-EF8F-6315-46C4-8078CBBE9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611" y="4296711"/>
            <a:ext cx="3867442" cy="107178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600" dirty="0">
                <a:latin typeface="Consolas" panose="020B0609020204030204" pitchFamily="49" charset="0"/>
                <a:cs typeface="Arial" panose="020B0604020202020204" pitchFamily="34" charset="0"/>
              </a:rPr>
              <a:t>0*</a:t>
            </a:r>
            <a:endParaRPr lang="en-GB" sz="36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4679353-A351-6280-4BBE-A5454D7E0F71}"/>
              </a:ext>
            </a:extLst>
          </p:cNvPr>
          <p:cNvSpPr txBox="1">
            <a:spLocks/>
          </p:cNvSpPr>
          <p:nvPr/>
        </p:nvSpPr>
        <p:spPr>
          <a:xfrm>
            <a:off x="7819599" y="635870"/>
            <a:ext cx="3991401" cy="48130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>
                <a:latin typeface="Consolas" panose="020B0609020204030204" pitchFamily="49" charset="0"/>
                <a:cs typeface="Arial" panose="020B0604020202020204" pitchFamily="34" charset="0"/>
              </a:rPr>
              <a:t>Example strings: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>
                <a:latin typeface="Consolas" panose="020B0609020204030204" pitchFamily="49" charset="0"/>
                <a:cs typeface="Arial" panose="020B0604020202020204" pitchFamily="34" charset="0"/>
              </a:rPr>
              <a:t>00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>
                <a:latin typeface="Consolas" panose="020B0609020204030204" pitchFamily="49" charset="0"/>
                <a:cs typeface="Arial" panose="020B0604020202020204" pitchFamily="34" charset="0"/>
              </a:rPr>
              <a:t>000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>
                <a:latin typeface="Consolas" panose="020B0609020204030204" pitchFamily="49" charset="0"/>
                <a:cs typeface="Arial" panose="020B0604020202020204" pitchFamily="34" charset="0"/>
              </a:rPr>
              <a:t>0000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>
                <a:latin typeface="Consolas" panose="020B0609020204030204" pitchFamily="49" charset="0"/>
                <a:cs typeface="Arial" panose="020B0604020202020204" pitchFamily="34" charset="0"/>
              </a:rPr>
              <a:t>00000</a:t>
            </a:r>
          </a:p>
        </p:txBody>
      </p:sp>
    </p:spTree>
    <p:extLst>
      <p:ext uri="{BB962C8B-B14F-4D97-AF65-F5344CB8AC3E}">
        <p14:creationId xmlns:p14="http://schemas.microsoft.com/office/powerpoint/2010/main" val="4172011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837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DFA to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RegEx</a:t>
            </a:r>
            <a:r>
              <a:rPr lang="en-US" sz="3600" b="1">
                <a:latin typeface="Arial" panose="020B0604020202020204" pitchFamily="34" charset="0"/>
                <a:cs typeface="Arial" panose="020B0604020202020204" pitchFamily="34" charset="0"/>
              </a:rPr>
              <a:t> (4)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78197B-F4C7-4A21-8A98-BE580A1C57A5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44D5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94CE6-A495-4685-8C5D-9BCF5069F3F5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042F5-6E5A-4F11-847F-7F6C4FE314A3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CSPC 105</a:t>
            </a:r>
          </a:p>
        </p:txBody>
      </p:sp>
      <p:pic>
        <p:nvPicPr>
          <p:cNvPr id="3074" name="Picture 2" descr="Examples of NFA">
            <a:extLst>
              <a:ext uri="{FF2B5EF4-FFF2-40B4-BE49-F238E27FC236}">
                <a16:creationId xmlns:a16="http://schemas.microsoft.com/office/drawing/2014/main" id="{4C97CD7E-A2DB-B0B3-0B38-DF32E23BF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31" y="1250270"/>
            <a:ext cx="7126583" cy="393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3132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570" y="3158967"/>
            <a:ext cx="11452860" cy="540066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94CE6-A495-4685-8C5D-9BCF5069F3F5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</p:spTree>
    <p:extLst>
      <p:ext uri="{BB962C8B-B14F-4D97-AF65-F5344CB8AC3E}">
        <p14:creationId xmlns:p14="http://schemas.microsoft.com/office/powerpoint/2010/main" val="1881914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570" y="1722923"/>
            <a:ext cx="11452860" cy="540066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For every automaton there is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RegEx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that defines its language. </a:t>
            </a:r>
            <a:r>
              <a:rPr lang="en-US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(Converting </a:t>
            </a:r>
            <a:r>
              <a:rPr lang="en-US" sz="3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RegEx</a:t>
            </a:r>
            <a:r>
              <a:rPr lang="en-US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DFA)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78197B-F4C7-4A21-8A98-BE580A1C57A5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44D5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94CE6-A495-4685-8C5D-9BCF5069F3F5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042F5-6E5A-4F11-847F-7F6C4FE314A3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CSPC 105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6654221-41E5-0D25-C05B-8F10A189A727}"/>
              </a:ext>
            </a:extLst>
          </p:cNvPr>
          <p:cNvSpPr txBox="1">
            <a:spLocks/>
          </p:cNvSpPr>
          <p:nvPr/>
        </p:nvSpPr>
        <p:spPr>
          <a:xfrm>
            <a:off x="369570" y="3973060"/>
            <a:ext cx="11452860" cy="54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Also, for every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RegEx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, there is automaton that accepts the language that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RegEx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represents. </a:t>
            </a:r>
            <a:r>
              <a:rPr lang="en-US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(Converting DFA to </a:t>
            </a:r>
            <a:r>
              <a:rPr lang="en-US" sz="3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RegEx</a:t>
            </a:r>
            <a:r>
              <a:rPr lang="en-US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48021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837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RegEx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to DFA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EF5F6-FFB2-635C-4AC8-3C97214F7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79525"/>
            <a:ext cx="1404257" cy="107178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600" dirty="0">
                <a:latin typeface="Consolas" panose="020B0609020204030204" pitchFamily="49" charset="0"/>
              </a:rPr>
              <a:t>a*b</a:t>
            </a:r>
            <a:endParaRPr lang="en-GB" sz="36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78197B-F4C7-4A21-8A98-BE580A1C57A5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44D5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94CE6-A495-4685-8C5D-9BCF5069F3F5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042F5-6E5A-4F11-847F-7F6C4FE314A3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CSPC 105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A4E81D-671C-B254-AD39-AE380B4B3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490498"/>
            <a:ext cx="6400717" cy="2376924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7EFCC7D-DAA9-ECD7-5F84-E902B4632F63}"/>
              </a:ext>
            </a:extLst>
          </p:cNvPr>
          <p:cNvSpPr txBox="1">
            <a:spLocks/>
          </p:cNvSpPr>
          <p:nvPr/>
        </p:nvSpPr>
        <p:spPr>
          <a:xfrm>
            <a:off x="7793502" y="571500"/>
            <a:ext cx="3801598" cy="48130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>
                <a:latin typeface="Consolas" panose="020B0609020204030204" pitchFamily="49" charset="0"/>
                <a:cs typeface="Arial" panose="020B0604020202020204" pitchFamily="34" charset="0"/>
              </a:rPr>
              <a:t>Example strings: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>
                <a:latin typeface="Consolas" panose="020B0609020204030204" pitchFamily="49" charset="0"/>
                <a:cs typeface="Arial" panose="020B0604020202020204" pitchFamily="34" charset="0"/>
              </a:rPr>
              <a:t>a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 err="1">
                <a:latin typeface="Consolas" panose="020B0609020204030204" pitchFamily="49" charset="0"/>
                <a:cs typeface="Arial" panose="020B0604020202020204" pitchFamily="34" charset="0"/>
              </a:rPr>
              <a:t>aab</a:t>
            </a:r>
            <a:endParaRPr lang="en-US" sz="32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 err="1">
                <a:latin typeface="Consolas" panose="020B0609020204030204" pitchFamily="49" charset="0"/>
                <a:cs typeface="Arial" panose="020B0604020202020204" pitchFamily="34" charset="0"/>
              </a:rPr>
              <a:t>aaab</a:t>
            </a:r>
            <a:endParaRPr lang="en-US" sz="32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 err="1">
                <a:latin typeface="Consolas" panose="020B0609020204030204" pitchFamily="49" charset="0"/>
                <a:cs typeface="Arial" panose="020B0604020202020204" pitchFamily="34" charset="0"/>
              </a:rPr>
              <a:t>aaaab</a:t>
            </a:r>
            <a:endParaRPr lang="en-US" sz="32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 err="1">
                <a:latin typeface="Consolas" panose="020B0609020204030204" pitchFamily="49" charset="0"/>
                <a:cs typeface="Arial" panose="020B0604020202020204" pitchFamily="34" charset="0"/>
              </a:rPr>
              <a:t>aaaaab</a:t>
            </a:r>
            <a:endParaRPr lang="en-GB" sz="32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516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837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RegEx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to DFA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EF5F6-FFB2-635C-4AC8-3C97214F7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79525"/>
            <a:ext cx="1404257" cy="107178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600" dirty="0">
                <a:latin typeface="Consolas" panose="020B0609020204030204" pitchFamily="49" charset="0"/>
              </a:rPr>
              <a:t>a*b*</a:t>
            </a:r>
            <a:endParaRPr lang="en-GB" sz="36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78197B-F4C7-4A21-8A98-BE580A1C57A5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44D5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94CE6-A495-4685-8C5D-9BCF5069F3F5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042F5-6E5A-4F11-847F-7F6C4FE314A3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CSPC 105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37B65CA-9853-634C-96E2-9129B0E01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82" y="2044700"/>
            <a:ext cx="5690618" cy="2488735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0A328A-2CDF-7FAF-8D30-1F51641FE36E}"/>
              </a:ext>
            </a:extLst>
          </p:cNvPr>
          <p:cNvSpPr txBox="1">
            <a:spLocks/>
          </p:cNvSpPr>
          <p:nvPr/>
        </p:nvSpPr>
        <p:spPr>
          <a:xfrm>
            <a:off x="7695028" y="571500"/>
            <a:ext cx="3900072" cy="48130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>
                <a:latin typeface="Consolas" panose="020B0609020204030204" pitchFamily="49" charset="0"/>
                <a:cs typeface="Arial" panose="020B0604020202020204" pitchFamily="34" charset="0"/>
              </a:rPr>
              <a:t>Example strings: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>
                <a:latin typeface="Consolas" panose="020B0609020204030204" pitchFamily="49" charset="0"/>
                <a:cs typeface="Arial" panose="020B0604020202020204" pitchFamily="34" charset="0"/>
              </a:rPr>
              <a:t>a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>
                <a:latin typeface="Consolas" panose="020B0609020204030204" pitchFamily="49" charset="0"/>
                <a:cs typeface="Arial" panose="020B0604020202020204" pitchFamily="34" charset="0"/>
              </a:rPr>
              <a:t>ab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 err="1">
                <a:latin typeface="Consolas" panose="020B0609020204030204" pitchFamily="49" charset="0"/>
                <a:cs typeface="Arial" panose="020B0604020202020204" pitchFamily="34" charset="0"/>
              </a:rPr>
              <a:t>aab</a:t>
            </a:r>
            <a:endParaRPr lang="en-US" sz="32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>
                <a:latin typeface="Consolas" panose="020B0609020204030204" pitchFamily="49" charset="0"/>
                <a:cs typeface="Arial" panose="020B0604020202020204" pitchFamily="34" charset="0"/>
              </a:rPr>
              <a:t>abb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 err="1">
                <a:latin typeface="Consolas" panose="020B0609020204030204" pitchFamily="49" charset="0"/>
                <a:cs typeface="Arial" panose="020B0604020202020204" pitchFamily="34" charset="0"/>
              </a:rPr>
              <a:t>aaabbb</a:t>
            </a:r>
            <a:endParaRPr lang="en-GB" sz="32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201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837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RegEx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to DFA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EF5F6-FFB2-635C-4AC8-3C97214F7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79525"/>
            <a:ext cx="1404257" cy="1071789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600" dirty="0">
                <a:latin typeface="Consolas" panose="020B0609020204030204" pitchFamily="49" charset="0"/>
              </a:rPr>
              <a:t>1*01*</a:t>
            </a:r>
            <a:endParaRPr lang="en-GB" sz="36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78197B-F4C7-4A21-8A98-BE580A1C57A5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44D5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94CE6-A495-4685-8C5D-9BCF5069F3F5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042F5-6E5A-4F11-847F-7F6C4FE314A3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CSPC 105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87D37E-33F3-0FF3-48FD-B4C55EBC96E9}"/>
              </a:ext>
            </a:extLst>
          </p:cNvPr>
          <p:cNvSpPr txBox="1">
            <a:spLocks/>
          </p:cNvSpPr>
          <p:nvPr/>
        </p:nvSpPr>
        <p:spPr>
          <a:xfrm>
            <a:off x="7819599" y="635870"/>
            <a:ext cx="3991401" cy="48130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>
                <a:latin typeface="Consolas" panose="020B0609020204030204" pitchFamily="49" charset="0"/>
                <a:cs typeface="Arial" panose="020B0604020202020204" pitchFamily="34" charset="0"/>
              </a:rPr>
              <a:t>Example strings: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>
                <a:latin typeface="Consolas" panose="020B0609020204030204" pitchFamily="49" charset="0"/>
                <a:cs typeface="Arial" panose="020B0604020202020204" pitchFamily="34" charset="0"/>
              </a:rPr>
              <a:t>01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>
                <a:latin typeface="Consolas" panose="020B0609020204030204" pitchFamily="49" charset="0"/>
                <a:cs typeface="Arial" panose="020B0604020202020204" pitchFamily="34" charset="0"/>
              </a:rPr>
              <a:t>101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>
                <a:latin typeface="Consolas" panose="020B0609020204030204" pitchFamily="49" charset="0"/>
                <a:cs typeface="Arial" panose="020B0604020202020204" pitchFamily="34" charset="0"/>
              </a:rPr>
              <a:t>1101111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BD30C1-54C1-EAEB-EC76-F57D76F32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06" y="2423578"/>
            <a:ext cx="6458862" cy="271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86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837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RegEx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to DFA (4)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EF5F6-FFB2-635C-4AC8-3C97214F7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79525"/>
            <a:ext cx="8051800" cy="107178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600" dirty="0">
                <a:latin typeface="Consolas" panose="020B0609020204030204" pitchFamily="49" charset="0"/>
              </a:rPr>
              <a:t>(</a:t>
            </a:r>
            <a:r>
              <a:rPr lang="en-US" sz="3600" dirty="0" err="1">
                <a:latin typeface="Consolas" panose="020B0609020204030204" pitchFamily="49" charset="0"/>
              </a:rPr>
              <a:t>a|b</a:t>
            </a:r>
            <a:r>
              <a:rPr lang="en-US" sz="3600" dirty="0">
                <a:latin typeface="Consolas" panose="020B0609020204030204" pitchFamily="49" charset="0"/>
              </a:rPr>
              <a:t>)(</a:t>
            </a:r>
            <a:r>
              <a:rPr lang="en-US" sz="3600" dirty="0" err="1">
                <a:latin typeface="Consolas" panose="020B0609020204030204" pitchFamily="49" charset="0"/>
              </a:rPr>
              <a:t>b|a</a:t>
            </a:r>
            <a:r>
              <a:rPr lang="en-US" sz="3600" dirty="0">
                <a:latin typeface="Consolas" panose="020B0609020204030204" pitchFamily="49" charset="0"/>
              </a:rPr>
              <a:t>)(</a:t>
            </a:r>
            <a:r>
              <a:rPr lang="en-US" sz="3600" dirty="0" err="1">
                <a:latin typeface="Consolas" panose="020B0609020204030204" pitchFamily="49" charset="0"/>
              </a:rPr>
              <a:t>a|b</a:t>
            </a:r>
            <a:r>
              <a:rPr lang="en-US" sz="3600" dirty="0">
                <a:latin typeface="Consolas" panose="020B0609020204030204" pitchFamily="49" charset="0"/>
              </a:rPr>
              <a:t>)</a:t>
            </a:r>
            <a:endParaRPr lang="en-GB" sz="36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78197B-F4C7-4A21-8A98-BE580A1C57A5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44D5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94CE6-A495-4685-8C5D-9BCF5069F3F5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042F5-6E5A-4F11-847F-7F6C4FE314A3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CSPC 105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CA82DF5-C139-AE4A-9C38-052DE1B6BC17}"/>
              </a:ext>
            </a:extLst>
          </p:cNvPr>
          <p:cNvSpPr txBox="1">
            <a:spLocks/>
          </p:cNvSpPr>
          <p:nvPr/>
        </p:nvSpPr>
        <p:spPr>
          <a:xfrm>
            <a:off x="9308807" y="632324"/>
            <a:ext cx="2724443" cy="49806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>
                <a:latin typeface="Consolas" panose="020B0609020204030204" pitchFamily="49" charset="0"/>
                <a:cs typeface="Arial" panose="020B0604020202020204" pitchFamily="34" charset="0"/>
              </a:rPr>
              <a:t>Example 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>
                <a:latin typeface="Consolas" panose="020B0609020204030204" pitchFamily="49" charset="0"/>
                <a:cs typeface="Arial" panose="020B0604020202020204" pitchFamily="34" charset="0"/>
              </a:rPr>
              <a:t>strings: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 err="1">
                <a:latin typeface="Consolas" panose="020B0609020204030204" pitchFamily="49" charset="0"/>
                <a:cs typeface="Arial" panose="020B0604020202020204" pitchFamily="34" charset="0"/>
              </a:rPr>
              <a:t>aaa</a:t>
            </a:r>
            <a:endParaRPr lang="en-US" sz="32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 err="1">
                <a:latin typeface="Consolas" panose="020B0609020204030204" pitchFamily="49" charset="0"/>
                <a:cs typeface="Arial" panose="020B0604020202020204" pitchFamily="34" charset="0"/>
              </a:rPr>
              <a:t>aab</a:t>
            </a:r>
            <a:endParaRPr lang="en-US" sz="32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>
                <a:latin typeface="Consolas" panose="020B0609020204030204" pitchFamily="49" charset="0"/>
                <a:cs typeface="Arial" panose="020B0604020202020204" pitchFamily="34" charset="0"/>
              </a:rPr>
              <a:t>abb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 err="1">
                <a:latin typeface="Consolas" panose="020B0609020204030204" pitchFamily="49" charset="0"/>
                <a:cs typeface="Arial" panose="020B0604020202020204" pitchFamily="34" charset="0"/>
              </a:rPr>
              <a:t>bbb</a:t>
            </a:r>
            <a:endParaRPr lang="en-US" sz="32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 err="1">
                <a:latin typeface="Consolas" panose="020B0609020204030204" pitchFamily="49" charset="0"/>
                <a:cs typeface="Arial" panose="020B0604020202020204" pitchFamily="34" charset="0"/>
              </a:rPr>
              <a:t>bba</a:t>
            </a:r>
            <a:endParaRPr lang="en-US" sz="32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49B4472-4D97-A552-AB22-D4EA1B045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48" y="2556977"/>
            <a:ext cx="8140829" cy="220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363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837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RegEx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to DFA (5)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EF5F6-FFB2-635C-4AC8-3C97214F7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79525"/>
            <a:ext cx="8051800" cy="107178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600" dirty="0">
                <a:latin typeface="Consolas" panose="020B0609020204030204" pitchFamily="49" charset="0"/>
              </a:rPr>
              <a:t>x(</a:t>
            </a:r>
            <a:r>
              <a:rPr lang="en-US" sz="3600" dirty="0" err="1">
                <a:latin typeface="Consolas" panose="020B0609020204030204" pitchFamily="49" charset="0"/>
              </a:rPr>
              <a:t>y|x</a:t>
            </a:r>
            <a:r>
              <a:rPr lang="en-US" sz="3600" dirty="0">
                <a:latin typeface="Consolas" panose="020B0609020204030204" pitchFamily="49" charset="0"/>
              </a:rPr>
              <a:t>)y*</a:t>
            </a:r>
            <a:endParaRPr lang="en-GB" sz="36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78197B-F4C7-4A21-8A98-BE580A1C57A5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44D5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94CE6-A495-4685-8C5D-9BCF5069F3F5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042F5-6E5A-4F11-847F-7F6C4FE314A3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CSPC 105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85EDDB-2653-BFA4-2CE8-B31BDF167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689" y="2096816"/>
            <a:ext cx="4341056" cy="3481659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59275EE-B8A1-24E9-A390-473721515DD3}"/>
              </a:ext>
            </a:extLst>
          </p:cNvPr>
          <p:cNvSpPr txBox="1">
            <a:spLocks/>
          </p:cNvSpPr>
          <p:nvPr/>
        </p:nvSpPr>
        <p:spPr>
          <a:xfrm>
            <a:off x="7819599" y="635870"/>
            <a:ext cx="3991401" cy="48130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>
                <a:latin typeface="Consolas" panose="020B0609020204030204" pitchFamily="49" charset="0"/>
                <a:cs typeface="Arial" panose="020B0604020202020204" pitchFamily="34" charset="0"/>
              </a:rPr>
              <a:t>Example strings: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 err="1">
                <a:latin typeface="Consolas" panose="020B0609020204030204" pitchFamily="49" charset="0"/>
                <a:cs typeface="Arial" panose="020B0604020202020204" pitchFamily="34" charset="0"/>
              </a:rPr>
              <a:t>xy</a:t>
            </a:r>
            <a:endParaRPr lang="en-US" sz="32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>
                <a:latin typeface="Consolas" panose="020B0609020204030204" pitchFamily="49" charset="0"/>
                <a:cs typeface="Arial" panose="020B0604020202020204" pitchFamily="34" charset="0"/>
              </a:rPr>
              <a:t>xx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 err="1">
                <a:latin typeface="Consolas" panose="020B0609020204030204" pitchFamily="49" charset="0"/>
                <a:cs typeface="Arial" panose="020B0604020202020204" pitchFamily="34" charset="0"/>
              </a:rPr>
              <a:t>xyy</a:t>
            </a:r>
            <a:endParaRPr lang="en-US" sz="32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 err="1">
                <a:latin typeface="Consolas" panose="020B0609020204030204" pitchFamily="49" charset="0"/>
                <a:cs typeface="Arial" panose="020B0604020202020204" pitchFamily="34" charset="0"/>
              </a:rPr>
              <a:t>xxyyyy</a:t>
            </a:r>
            <a:endParaRPr lang="en-US" sz="32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 err="1">
                <a:latin typeface="Consolas" panose="020B0609020204030204" pitchFamily="49" charset="0"/>
                <a:cs typeface="Arial" panose="020B0604020202020204" pitchFamily="34" charset="0"/>
              </a:rPr>
              <a:t>xxyyyyy</a:t>
            </a:r>
            <a:endParaRPr lang="en-US" sz="32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722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837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DFA to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RegEx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(1)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78197B-F4C7-4A21-8A98-BE580A1C57A5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44D5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94CE6-A495-4685-8C5D-9BCF5069F3F5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042F5-6E5A-4F11-847F-7F6C4FE314A3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CSPC 105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9AAAB6-7EB2-C93A-50A7-E6E1A0E64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045087"/>
            <a:ext cx="5362575" cy="240982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15D52FE-FD2B-5F65-4695-0818DBF62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611" y="4296711"/>
            <a:ext cx="3867442" cy="107178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600" dirty="0">
                <a:latin typeface="Consolas" panose="020B0609020204030204" pitchFamily="49" charset="0"/>
                <a:cs typeface="Arial" panose="020B0604020202020204" pitchFamily="34" charset="0"/>
              </a:rPr>
              <a:t>(0|1)(0|1)*</a:t>
            </a:r>
            <a:endParaRPr lang="en-GB" sz="36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9524C5F-0EFB-0497-A9A5-0D2D94F0ED30}"/>
              </a:ext>
            </a:extLst>
          </p:cNvPr>
          <p:cNvSpPr txBox="1">
            <a:spLocks/>
          </p:cNvSpPr>
          <p:nvPr/>
        </p:nvSpPr>
        <p:spPr>
          <a:xfrm>
            <a:off x="7819599" y="635870"/>
            <a:ext cx="3991401" cy="48130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>
                <a:latin typeface="Consolas" panose="020B0609020204030204" pitchFamily="49" charset="0"/>
                <a:cs typeface="Arial" panose="020B0604020202020204" pitchFamily="34" charset="0"/>
              </a:rPr>
              <a:t>Example strings: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>
                <a:latin typeface="Consolas" panose="020B0609020204030204" pitchFamily="49" charset="0"/>
                <a:cs typeface="Arial" panose="020B0604020202020204" pitchFamily="34" charset="0"/>
              </a:rPr>
              <a:t>1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>
                <a:latin typeface="Consolas" panose="020B0609020204030204" pitchFamily="49" charset="0"/>
                <a:cs typeface="Arial" panose="020B0604020202020204" pitchFamily="34" charset="0"/>
              </a:rPr>
              <a:t>010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>
                <a:latin typeface="Consolas" panose="020B0609020204030204" pitchFamily="49" charset="0"/>
                <a:cs typeface="Arial" panose="020B0604020202020204" pitchFamily="34" charset="0"/>
              </a:rPr>
              <a:t>01010101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>
                <a:latin typeface="Consolas" panose="020B0609020204030204" pitchFamily="49" charset="0"/>
                <a:cs typeface="Arial" panose="020B0604020202020204" pitchFamily="34" charset="0"/>
              </a:rPr>
              <a:t>01010101011111</a:t>
            </a:r>
          </a:p>
        </p:txBody>
      </p:sp>
    </p:spTree>
    <p:extLst>
      <p:ext uri="{BB962C8B-B14F-4D97-AF65-F5344CB8AC3E}">
        <p14:creationId xmlns:p14="http://schemas.microsoft.com/office/powerpoint/2010/main" val="1149274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837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DFA to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RegEx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78197B-F4C7-4A21-8A98-BE580A1C57A5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44D5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94CE6-A495-4685-8C5D-9BCF5069F3F5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042F5-6E5A-4F11-847F-7F6C4FE314A3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CSPC 105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F9CB7E-375D-8281-BF6E-51856A990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02" y="1490662"/>
            <a:ext cx="6436247" cy="3360738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05C0D1B-08BC-7638-736A-CC163E01F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611" y="4296711"/>
            <a:ext cx="3867442" cy="107178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600" dirty="0">
                <a:latin typeface="Consolas" panose="020B0609020204030204" pitchFamily="49" charset="0"/>
                <a:cs typeface="Arial" panose="020B0604020202020204" pitchFamily="34" charset="0"/>
              </a:rPr>
              <a:t>1(0|1)*110</a:t>
            </a:r>
            <a:endParaRPr lang="en-GB" sz="36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839F705-F2B4-A0B2-386D-58C1B0C5D8C2}"/>
              </a:ext>
            </a:extLst>
          </p:cNvPr>
          <p:cNvSpPr txBox="1">
            <a:spLocks/>
          </p:cNvSpPr>
          <p:nvPr/>
        </p:nvSpPr>
        <p:spPr>
          <a:xfrm>
            <a:off x="7819599" y="635870"/>
            <a:ext cx="3991401" cy="48130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>
                <a:latin typeface="Consolas" panose="020B0609020204030204" pitchFamily="49" charset="0"/>
                <a:cs typeface="Arial" panose="020B0604020202020204" pitchFamily="34" charset="0"/>
              </a:rPr>
              <a:t>Example strings: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>
                <a:latin typeface="Consolas" panose="020B0609020204030204" pitchFamily="49" charset="0"/>
                <a:cs typeface="Arial" panose="020B0604020202020204" pitchFamily="34" charset="0"/>
              </a:rPr>
              <a:t>1110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>
                <a:latin typeface="Consolas" panose="020B0609020204030204" pitchFamily="49" charset="0"/>
                <a:cs typeface="Arial" panose="020B0604020202020204" pitchFamily="34" charset="0"/>
              </a:rPr>
              <a:t>10110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>
                <a:latin typeface="Consolas" panose="020B0609020204030204" pitchFamily="49" charset="0"/>
                <a:cs typeface="Arial" panose="020B0604020202020204" pitchFamily="34" charset="0"/>
              </a:rPr>
              <a:t>11110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>
                <a:latin typeface="Consolas" panose="020B0609020204030204" pitchFamily="49" charset="0"/>
                <a:cs typeface="Arial" panose="020B0604020202020204" pitchFamily="34" charset="0"/>
              </a:rPr>
              <a:t>1000110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dirty="0">
                <a:latin typeface="Consolas" panose="020B0609020204030204" pitchFamily="49" charset="0"/>
                <a:cs typeface="Arial" panose="020B0604020202020204" pitchFamily="34" charset="0"/>
              </a:rPr>
              <a:t>10101010110</a:t>
            </a:r>
          </a:p>
        </p:txBody>
      </p:sp>
    </p:spTree>
    <p:extLst>
      <p:ext uri="{BB962C8B-B14F-4D97-AF65-F5344CB8AC3E}">
        <p14:creationId xmlns:p14="http://schemas.microsoft.com/office/powerpoint/2010/main" val="3297832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2190</TotalTime>
  <Words>285</Words>
  <Application>Microsoft Office PowerPoint</Application>
  <PresentationFormat>Widescreen</PresentationFormat>
  <Paragraphs>107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Gotham</vt:lpstr>
      <vt:lpstr>Office Theme</vt:lpstr>
      <vt:lpstr>RegEx and CFGs</vt:lpstr>
      <vt:lpstr>For every automaton there is RegEx that defines its language. (Converting RegEx to DFA)</vt:lpstr>
      <vt:lpstr>RegEx to DFA (1)</vt:lpstr>
      <vt:lpstr>RegEx to DFA (2)</vt:lpstr>
      <vt:lpstr>RegEx to DFA (3)</vt:lpstr>
      <vt:lpstr>RegEx to DFA (4)</vt:lpstr>
      <vt:lpstr>RegEx to DFA (5)</vt:lpstr>
      <vt:lpstr>DFA to RegEx (1)</vt:lpstr>
      <vt:lpstr>DFA to RegEx (2)</vt:lpstr>
      <vt:lpstr>DFA to RegEx (3)</vt:lpstr>
      <vt:lpstr>DFA to RegEx (4)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Louis Philippe Facun</dc:creator>
  <cp:lastModifiedBy>Louis</cp:lastModifiedBy>
  <cp:revision>170</cp:revision>
  <dcterms:created xsi:type="dcterms:W3CDTF">2022-08-20T15:01:04Z</dcterms:created>
  <dcterms:modified xsi:type="dcterms:W3CDTF">2022-11-09T05:25:37Z</dcterms:modified>
</cp:coreProperties>
</file>