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9" autoAdjust="0"/>
    <p:restoredTop sz="94660"/>
  </p:normalViewPr>
  <p:slideViewPr>
    <p:cSldViewPr snapToGrid="0">
      <p:cViewPr>
        <p:scale>
          <a:sx n="50" d="100"/>
          <a:sy n="50" d="100"/>
        </p:scale>
        <p:origin x="4128" y="2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5E041-4119-4EE3-A227-AD8AC516F74F}" type="datetimeFigureOut">
              <a:rPr lang="en-PH" smtClean="0"/>
              <a:t>21/08/2022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827CC-8316-45DB-BFE4-76A6FE932D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023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333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514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2866-4049-A383-57E9-B4DED7BFC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A4CA4-C62E-88A9-E551-B7A8615C2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3E80-95FA-CF71-49AB-352844F4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F931-A6BE-0CD5-36C7-67FA1573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B3A4A-E6F6-6245-8C95-B86CE118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E897-B071-0324-24C4-86765C70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FD031-D432-8D90-2A8B-BF31D418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B2B3-B06F-5859-BD2D-173FD582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7D3D-BE5A-C368-03CE-1321AB41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D9C0-5444-A20D-1C6F-A8934CBC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0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4FF17-E885-C7F2-C153-8985FCDD0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15BDE-B222-F2BC-AEF2-395746C27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AE3-D234-70EB-DFD9-4F3CC351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4FEB0-3C30-D38C-771C-8A1ED3D8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03F8-37B7-9003-430C-C81590CA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022E-946F-42C6-D324-F2816935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F8C4-1357-508D-9BC6-03AFE5F8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F410-BAD3-4C01-182A-1B4D3E07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AE75-3DCD-C3AA-80FB-C9BEB503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D38BA-9249-E27A-5C34-8AFB093D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9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1F25-7853-E005-7594-898E9C5B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C9AF1-1A90-AFA5-FAE8-98BEEC296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99997-794C-1D61-CC20-B9783AAF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DB74-89EE-10E6-C479-9C66B6BE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215EF-469C-968C-60C4-16D7E9E4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4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D500-91A7-10F4-4E20-7B752219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E6D0-8542-0853-6AF9-3D317F214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DAFCF-68D6-6E16-ADE8-27D2C1EE8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F52C6-6ADC-3B07-7C3C-B86ACEB9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975F1-BDC3-30EE-7CAF-3595C8F1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C8960-7CD7-CEF3-66DE-E497EAF1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A809-907A-211E-B938-0E567B4C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85905-8550-4175-BF53-E52A7054D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3733-F1AE-1444-3915-4FAD793E6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58D90-7F2C-10B0-B87C-0E71E1C9A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CFCEC-B248-35AE-BFA2-5724FD7BA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8DED3-BFF8-9FB5-686C-42A3DDF2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B7369-CBE2-36BC-8C00-CD7499AA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BC8AB-35AB-0E10-D60A-BAEB2F04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3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6987-EE6E-EDA5-4035-5228CEE9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0E56A-3154-C4B6-AAE3-E3DC0149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AC8D6-5964-9A05-0714-79A35932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02666-A25C-6CB8-FFD9-61921B79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BBF55-2DEE-7CC7-A50A-DAC4A007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68072-46AF-A6A1-C99E-24449471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CEA28-1018-DBF1-29CB-B8038900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7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DC12-ACBF-E825-D558-ADD3B1FC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D3CF-0DF2-4F73-18C2-93F014E8C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8E43A-4C66-0AFF-8096-A631534ED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98E4B-58B1-0D4A-677F-B6AB65E4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B06E6-EE05-78D0-1E2B-D5B3A8E2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56936-2284-238D-EE5F-90143325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75F3-520D-875E-9D73-53E96DDF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F4C5F-1FD0-81F8-22A8-60405DB19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4F45C-AAAC-D22F-8D8A-02B104A7A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94A0B-187E-92A6-9B08-60CE5931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A3826-F8CD-C418-5ACB-B1270EBD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12BBE-9521-66FE-020F-C5C94DB1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7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1F15D-577A-E098-F470-3E7F8B4A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AA2B5-5775-1EDB-C46C-FB6C1A563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DA31-1246-6319-4FE4-C0E55586F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4B08-0908-49DA-86CF-357934EBB94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0616-4A5C-C61A-5BCF-F58D5046E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7FD5-868F-D5E0-1495-58D695BA5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9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AEEB-0D68-23FF-EBB0-BCD6B2EC5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481" y="1525588"/>
            <a:ext cx="7591425" cy="11144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  <a:latin typeface="Gotham" panose="02000504050000020004" pitchFamily="2" charset="0"/>
              </a:rPr>
              <a:t>Welcome to Intelligent Systems!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0F970-5378-9E4F-DD54-B9B11C2F4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8649" y="4062413"/>
            <a:ext cx="6435090" cy="1655762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Gotham" panose="02000504050000020004" pitchFamily="2" charset="0"/>
              </a:rPr>
              <a:t>Introduction</a:t>
            </a:r>
          </a:p>
          <a:p>
            <a:endParaRPr lang="en-US" sz="4400" b="1" dirty="0">
              <a:latin typeface="Gotham" panose="0200050405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D5937-F757-1AB3-96FE-8F188B2F1DBE}"/>
              </a:ext>
            </a:extLst>
          </p:cNvPr>
          <p:cNvSpPr/>
          <p:nvPr/>
        </p:nvSpPr>
        <p:spPr>
          <a:xfrm>
            <a:off x="4103368" y="3375819"/>
            <a:ext cx="7105650" cy="1063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CE5966-1A6E-ABA6-1951-DF471E2517F2}"/>
              </a:ext>
            </a:extLst>
          </p:cNvPr>
          <p:cNvSpPr/>
          <p:nvPr/>
        </p:nvSpPr>
        <p:spPr>
          <a:xfrm>
            <a:off x="0" y="0"/>
            <a:ext cx="3338286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24C7D4-AB18-7CD1-B11F-9661711EB33D}"/>
              </a:ext>
            </a:extLst>
          </p:cNvPr>
          <p:cNvSpPr txBox="1">
            <a:spLocks/>
          </p:cNvSpPr>
          <p:nvPr/>
        </p:nvSpPr>
        <p:spPr>
          <a:xfrm>
            <a:off x="631231" y="2492801"/>
            <a:ext cx="1947120" cy="605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63B6E74-CB94-9F8B-9792-C4D2E584F445}"/>
              </a:ext>
            </a:extLst>
          </p:cNvPr>
          <p:cNvSpPr txBox="1">
            <a:spLocks/>
          </p:cNvSpPr>
          <p:nvPr/>
        </p:nvSpPr>
        <p:spPr>
          <a:xfrm>
            <a:off x="237892" y="3198810"/>
            <a:ext cx="2862502" cy="8636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Gotham" panose="02000504050000020004" pitchFamily="2" charset="0"/>
                <a:cs typeface="Arial" panose="020B0604020202020204" pitchFamily="34" charset="0"/>
              </a:rPr>
              <a:t>Intelligent Systems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172057-D388-4C5A-AA45-5F90B527ADF9}"/>
              </a:ext>
            </a:extLst>
          </p:cNvPr>
          <p:cNvSpPr txBox="1">
            <a:spLocks/>
          </p:cNvSpPr>
          <p:nvPr/>
        </p:nvSpPr>
        <p:spPr>
          <a:xfrm>
            <a:off x="800147" y="5859918"/>
            <a:ext cx="1947120" cy="6801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Gotham" panose="02000504050000020004" pitchFamily="2" charset="0"/>
              </a:rPr>
              <a:t>L.P.Facun</a:t>
            </a:r>
          </a:p>
        </p:txBody>
      </p:sp>
    </p:spTree>
    <p:extLst>
      <p:ext uri="{BB962C8B-B14F-4D97-AF65-F5344CB8AC3E}">
        <p14:creationId xmlns:p14="http://schemas.microsoft.com/office/powerpoint/2010/main" val="169723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Gotham" panose="02000504050000020004" pitchFamily="2" charset="0"/>
              </a:rPr>
              <a:t>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53389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b="1" dirty="0">
                <a:solidFill>
                  <a:srgbClr val="00B0F0"/>
                </a:solidFill>
                <a:latin typeface="Gotham" panose="02000504050000020004" pitchFamily="2" charset="0"/>
              </a:rPr>
              <a:t>Module 1			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Gotham" panose="02000504050000020004" pitchFamily="2" charset="0"/>
              </a:rPr>
              <a:t>	Lesson 1		Overview of Artificial Intelligence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Gotham" panose="02000504050000020004" pitchFamily="2" charset="0"/>
              </a:rPr>
              <a:t>	Lesson 2		Overview of Intelligent Systems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Gotham" panose="02000504050000020004" pitchFamily="2" charset="0"/>
              </a:rPr>
              <a:t>	Lesson 3		Application of Intelligent Systems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Gotham" panose="02000504050000020004" pitchFamily="2" charset="0"/>
              </a:rPr>
              <a:t>	Lesson 4		Goals of Intelligent Systems</a:t>
            </a:r>
          </a:p>
        </p:txBody>
      </p:sp>
    </p:spTree>
    <p:extLst>
      <p:ext uri="{BB962C8B-B14F-4D97-AF65-F5344CB8AC3E}">
        <p14:creationId xmlns:p14="http://schemas.microsoft.com/office/powerpoint/2010/main" val="409381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Gotham" panose="02000504050000020004" pitchFamily="2" charset="0"/>
              </a:rPr>
              <a:t>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53389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b="1" dirty="0">
                <a:solidFill>
                  <a:srgbClr val="00B0F0"/>
                </a:solidFill>
                <a:latin typeface="Gotham" panose="02000504050000020004" pitchFamily="2" charset="0"/>
              </a:rPr>
              <a:t>Module 2		Algorithms and Frameworks for Intelligent Systems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Gotham" panose="02000504050000020004" pitchFamily="2" charset="0"/>
              </a:rPr>
              <a:t>	Lesson 1		Rule-based Systems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Gotham" panose="02000504050000020004" pitchFamily="2" charset="0"/>
              </a:rPr>
              <a:t>	Lesson 2		Fuzzy Expert Systems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Gotham" panose="02000504050000020004" pitchFamily="2" charset="0"/>
              </a:rPr>
              <a:t>	Lesson 3		Data Mining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Gotham" panose="02000504050000020004" pitchFamily="2" charset="0"/>
              </a:rPr>
              <a:t>	Lesson 4		Building an Intelligent Assistant</a:t>
            </a:r>
          </a:p>
        </p:txBody>
      </p:sp>
    </p:spTree>
    <p:extLst>
      <p:ext uri="{BB962C8B-B14F-4D97-AF65-F5344CB8AC3E}">
        <p14:creationId xmlns:p14="http://schemas.microsoft.com/office/powerpoint/2010/main" val="46505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Gotham" panose="02000504050000020004" pitchFamily="2" charset="0"/>
              </a:rPr>
              <a:t>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53389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b="1" dirty="0">
                <a:solidFill>
                  <a:srgbClr val="00B0F0"/>
                </a:solidFill>
                <a:latin typeface="Gotham" panose="02000504050000020004" pitchFamily="2" charset="0"/>
              </a:rPr>
              <a:t>Module 3		Algorithms and Frameworks for Intelligent Systems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Gotham" panose="02000504050000020004" pitchFamily="2" charset="0"/>
              </a:rPr>
              <a:t>	Lesson 1		Artificial Neural Networks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Gotham" panose="02000504050000020004" pitchFamily="2" charset="0"/>
              </a:rPr>
              <a:t>	Lesson 2		Hybrid Intelligent Systems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Gotham" panose="02000504050000020004" pitchFamily="2" charset="0"/>
              </a:rPr>
              <a:t>	Lesson 3		Intelligent Agents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Gotham" panose="02000504050000020004" pitchFamily="2" charset="0"/>
              </a:rPr>
              <a:t>	Lesson 4		Knowledge Engineering</a:t>
            </a:r>
          </a:p>
        </p:txBody>
      </p:sp>
    </p:spTree>
    <p:extLst>
      <p:ext uri="{BB962C8B-B14F-4D97-AF65-F5344CB8AC3E}">
        <p14:creationId xmlns:p14="http://schemas.microsoft.com/office/powerpoint/2010/main" val="37586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Gotham" panose="02000504050000020004" pitchFamily="2" charset="0"/>
              </a:rPr>
              <a:t>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53389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b="1" dirty="0">
                <a:solidFill>
                  <a:srgbClr val="00B0F0"/>
                </a:solidFill>
                <a:latin typeface="Gotham" panose="02000504050000020004" pitchFamily="2" charset="0"/>
              </a:rPr>
              <a:t>Module 4         Implementing Machine Learning Algorithms using Python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Gotham" panose="02000504050000020004" pitchFamily="2" charset="0"/>
              </a:rPr>
              <a:t>	Lesson 1		Regression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Gotham" panose="02000504050000020004" pitchFamily="2" charset="0"/>
              </a:rPr>
              <a:t>	Lesson 2		Classification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Gotham" panose="02000504050000020004" pitchFamily="2" charset="0"/>
              </a:rPr>
              <a:t>	Lesson 3		Clustering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Gotham" panose="02000504050000020004" pitchFamily="2" charset="0"/>
              </a:rPr>
              <a:t>	Lesson 4		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20272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Gotham" panose="02000504050000020004" pitchFamily="2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533898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sz="2400" dirty="0" err="1">
                <a:latin typeface="Gotham" panose="02000504050000020004" pitchFamily="2" charset="0"/>
              </a:rPr>
              <a:t>Géron</a:t>
            </a:r>
            <a:r>
              <a:rPr lang="en-GB" sz="2400" dirty="0">
                <a:latin typeface="Gotham" panose="02000504050000020004" pitchFamily="2" charset="0"/>
              </a:rPr>
              <a:t>, A. (2019). Hands-On Machine Learning with Scikit-Learn, </a:t>
            </a:r>
            <a:r>
              <a:rPr lang="en-GB" sz="2400" dirty="0" err="1">
                <a:latin typeface="Gotham" panose="02000504050000020004" pitchFamily="2" charset="0"/>
              </a:rPr>
              <a:t>Keras</a:t>
            </a:r>
            <a:r>
              <a:rPr lang="en-GB" sz="2400" dirty="0">
                <a:latin typeface="Gotham" panose="02000504050000020004" pitchFamily="2" charset="0"/>
              </a:rPr>
              <a:t>, and TensorFlow: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Gotham" panose="02000504050000020004" pitchFamily="2" charset="0"/>
              </a:rPr>
              <a:t>Concepts, Tools, and Techniques to Build Intelligent Systems. O'Reilly Media.</a:t>
            </a:r>
          </a:p>
          <a:p>
            <a:pPr>
              <a:lnSpc>
                <a:spcPct val="150000"/>
              </a:lnSpc>
            </a:pPr>
            <a:r>
              <a:rPr lang="en-GB" sz="2400" dirty="0" err="1">
                <a:latin typeface="Gotham" panose="02000504050000020004" pitchFamily="2" charset="0"/>
              </a:rPr>
              <a:t>Wilamowski</a:t>
            </a:r>
            <a:r>
              <a:rPr lang="en-GB" sz="2400" dirty="0">
                <a:latin typeface="Gotham" panose="02000504050000020004" pitchFamily="2" charset="0"/>
              </a:rPr>
              <a:t>, B. M., &amp; Irwin, J. D. (Eds.). (2018). Intelligent systems. CRC press.</a:t>
            </a:r>
          </a:p>
          <a:p>
            <a:pPr>
              <a:lnSpc>
                <a:spcPct val="150000"/>
              </a:lnSpc>
            </a:pPr>
            <a:r>
              <a:rPr lang="en-GB" sz="2400" dirty="0" err="1">
                <a:latin typeface="Gotham" panose="02000504050000020004" pitchFamily="2" charset="0"/>
              </a:rPr>
              <a:t>Hulten</a:t>
            </a:r>
            <a:r>
              <a:rPr lang="en-GB" sz="2400" dirty="0">
                <a:latin typeface="Gotham" panose="02000504050000020004" pitchFamily="2" charset="0"/>
              </a:rPr>
              <a:t>, G. (2018). Building Intelligent Systems.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Gotham" panose="02000504050000020004" pitchFamily="2" charset="0"/>
              </a:rPr>
              <a:t>Shin, Y. C., &amp; Xu, C. (2017). Intelligent systems: </a:t>
            </a:r>
            <a:r>
              <a:rPr lang="en-GB" sz="2400" dirty="0" err="1">
                <a:latin typeface="Gotham" panose="02000504050000020004" pitchFamily="2" charset="0"/>
              </a:rPr>
              <a:t>modeling</a:t>
            </a:r>
            <a:r>
              <a:rPr lang="en-GB" sz="2400" dirty="0">
                <a:latin typeface="Gotham" panose="02000504050000020004" pitchFamily="2" charset="0"/>
              </a:rPr>
              <a:t>, optimization, and control. CRC press.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Gotham" panose="02000504050000020004" pitchFamily="2" charset="0"/>
              </a:rPr>
              <a:t>Hopgood, A. A. (2012). Intelligent systems for engineers and scientists. CRC press.</a:t>
            </a:r>
          </a:p>
          <a:p>
            <a:pPr>
              <a:lnSpc>
                <a:spcPct val="150000"/>
              </a:lnSpc>
            </a:pPr>
            <a:r>
              <a:rPr lang="en-GB" sz="2400" dirty="0" err="1">
                <a:latin typeface="Gotham" panose="02000504050000020004" pitchFamily="2" charset="0"/>
              </a:rPr>
              <a:t>Negnevitsky</a:t>
            </a:r>
            <a:r>
              <a:rPr lang="en-GB" sz="2400" dirty="0">
                <a:latin typeface="Gotham" panose="02000504050000020004" pitchFamily="2" charset="0"/>
              </a:rPr>
              <a:t>, M. (2005). Artificial intelligence: a guide to intelligent systems. Pearson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Gotham" panose="02000504050000020004" pitchFamily="2" charset="0"/>
              </a:rPr>
              <a:t>education.</a:t>
            </a:r>
            <a:endParaRPr lang="en-GB" sz="3200" dirty="0">
              <a:latin typeface="Gotham" panose="02000504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676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651" y="2802670"/>
            <a:ext cx="8284698" cy="12526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>
                <a:latin typeface="Gotham" panose="02000504050000020004" pitchFamily="2" charset="0"/>
              </a:rPr>
              <a:t>Any Questions or Clarifications?</a:t>
            </a:r>
          </a:p>
        </p:txBody>
      </p:sp>
    </p:spTree>
    <p:extLst>
      <p:ext uri="{BB962C8B-B14F-4D97-AF65-F5344CB8AC3E}">
        <p14:creationId xmlns:p14="http://schemas.microsoft.com/office/powerpoint/2010/main" val="187350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Gotham" panose="02000504050000020004" pitchFamily="2" charset="0"/>
              </a:rPr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4206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Gotham" panose="02000504050000020004" pitchFamily="2" charset="0"/>
              </a:rPr>
              <a:t>Hi, I’m </a:t>
            </a:r>
            <a:r>
              <a:rPr lang="en-US" b="1" dirty="0">
                <a:latin typeface="Gotham" panose="02000504050000020004" pitchFamily="2" charset="0"/>
              </a:rPr>
              <a:t>Louis Philippe </a:t>
            </a:r>
            <a:r>
              <a:rPr lang="en-US" b="1" dirty="0" err="1">
                <a:latin typeface="Gotham" panose="02000504050000020004" pitchFamily="2" charset="0"/>
              </a:rPr>
              <a:t>Facun</a:t>
            </a:r>
            <a:endParaRPr lang="en-US" b="1" dirty="0">
              <a:latin typeface="Gotham" panose="0200050405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Gotham" panose="02000504050000020004" pitchFamily="2" charset="0"/>
              </a:rPr>
              <a:t>From </a:t>
            </a:r>
            <a:r>
              <a:rPr lang="en-US" b="1" dirty="0" err="1">
                <a:latin typeface="Gotham" panose="02000504050000020004" pitchFamily="2" charset="0"/>
              </a:rPr>
              <a:t>Sison</a:t>
            </a:r>
            <a:r>
              <a:rPr lang="en-US" b="1" dirty="0">
                <a:latin typeface="Gotham" panose="02000504050000020004" pitchFamily="2" charset="0"/>
              </a:rPr>
              <a:t>, Pangasinan</a:t>
            </a:r>
            <a:endParaRPr lang="en-US" dirty="0">
              <a:latin typeface="Gotham" panose="0200050405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Gotham" panose="02000504050000020004" pitchFamily="2" charset="0"/>
              </a:rPr>
              <a:t>Graduated </a:t>
            </a:r>
            <a:r>
              <a:rPr lang="en-US" b="1" dirty="0">
                <a:latin typeface="Gotham" panose="02000504050000020004" pitchFamily="2" charset="0"/>
              </a:rPr>
              <a:t>BS in Computer Science </a:t>
            </a:r>
            <a:r>
              <a:rPr lang="en-US" dirty="0">
                <a:latin typeface="Gotham" panose="02000504050000020004" pitchFamily="2" charset="0"/>
              </a:rPr>
              <a:t>(Batch 2021)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otham" panose="02000504050000020004" pitchFamily="2" charset="0"/>
              </a:rPr>
              <a:t>Taking </a:t>
            </a:r>
            <a:r>
              <a:rPr lang="en-US" b="1" dirty="0">
                <a:latin typeface="Gotham" panose="02000504050000020004" pitchFamily="2" charset="0"/>
              </a:rPr>
              <a:t>MS in Computer Science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Gotham" panose="02000504050000020004" pitchFamily="2" charset="0"/>
              </a:rPr>
              <a:t>Focusing in Artificial Intelligence, Deep Learning</a:t>
            </a:r>
          </a:p>
          <a:p>
            <a:pPr>
              <a:lnSpc>
                <a:spcPct val="150000"/>
              </a:lnSpc>
            </a:pPr>
            <a:endParaRPr lang="en-US" dirty="0">
              <a:latin typeface="Gotham" panose="02000504050000020004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Gotham" panose="02000504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3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Gotham" panose="02000504050000020004" pitchFamily="2" charset="0"/>
              </a:rPr>
              <a:t>Schedule &amp; Consultation Hours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4206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Gotham" panose="02000504050000020004" pitchFamily="2" charset="0"/>
              </a:rPr>
              <a:t>To be announced</a:t>
            </a:r>
          </a:p>
        </p:txBody>
      </p:sp>
    </p:spTree>
    <p:extLst>
      <p:ext uri="{BB962C8B-B14F-4D97-AF65-F5344CB8AC3E}">
        <p14:creationId xmlns:p14="http://schemas.microsoft.com/office/powerpoint/2010/main" val="34745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Gotham" panose="02000504050000020004" pitchFamily="2" charset="0"/>
              </a:rPr>
              <a:t>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4206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otham" panose="02000504050000020004" pitchFamily="2" charset="0"/>
              </a:rPr>
              <a:t>Facebook Group Chat: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Gotham" panose="02000504050000020004" pitchFamily="2" charset="0"/>
              </a:rPr>
              <a:t>D289-CCS-3H-INTELSYS</a:t>
            </a:r>
          </a:p>
          <a:p>
            <a:pPr>
              <a:lnSpc>
                <a:spcPct val="150000"/>
              </a:lnSpc>
            </a:pPr>
            <a:endParaRPr lang="en-US" dirty="0">
              <a:latin typeface="Gotham" panose="0200050405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Gotham" panose="02000504050000020004" pitchFamily="2" charset="0"/>
              </a:rPr>
              <a:t>Last Name, First Name, Middle Initial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otham" panose="02000504050000020004" pitchFamily="2" charset="0"/>
              </a:rPr>
              <a:t>Facebook username (e.g. facebook.com/&lt;username&gt;)</a:t>
            </a:r>
          </a:p>
        </p:txBody>
      </p:sp>
    </p:spTree>
    <p:extLst>
      <p:ext uri="{BB962C8B-B14F-4D97-AF65-F5344CB8AC3E}">
        <p14:creationId xmlns:p14="http://schemas.microsoft.com/office/powerpoint/2010/main" val="274948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4235" y="2085216"/>
            <a:ext cx="5963529" cy="2317971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200" b="1" dirty="0">
                <a:latin typeface="Gotham" panose="02000504050000020004" pitchFamily="2" charset="0"/>
              </a:rPr>
              <a:t>Introduction to the Course: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dirty="0">
                <a:latin typeface="Gotham" panose="02000504050000020004" pitchFamily="2" charset="0"/>
              </a:rPr>
              <a:t>INTELLIGENT SYSTEMS (CSPE 102)</a:t>
            </a:r>
          </a:p>
        </p:txBody>
      </p:sp>
    </p:spTree>
    <p:extLst>
      <p:ext uri="{BB962C8B-B14F-4D97-AF65-F5344CB8AC3E}">
        <p14:creationId xmlns:p14="http://schemas.microsoft.com/office/powerpoint/2010/main" val="237569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Gotham" panose="02000504050000020004" pitchFamily="2" charset="0"/>
              </a:rPr>
              <a:t>Course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42068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Gotham" panose="02000504050000020004" pitchFamily="2" charset="0"/>
              </a:rPr>
              <a:t>This course will provide an understanding of the nature and application of </a:t>
            </a:r>
            <a:r>
              <a:rPr lang="en-GB" b="1" dirty="0">
                <a:latin typeface="Gotham" panose="02000504050000020004" pitchFamily="2" charset="0"/>
              </a:rPr>
              <a:t>intelligent systems</a:t>
            </a:r>
            <a:r>
              <a:rPr lang="en-GB" dirty="0">
                <a:latin typeface="Gotham" panose="02000504050000020004" pitchFamily="2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Gotham" panose="02000504050000020004" pitchFamily="2" charset="0"/>
              </a:rPr>
              <a:t>This aims to guide the learners to explore the ideas of the subject to some extent.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Gotham" panose="02000504050000020004" pitchFamily="2" charset="0"/>
              </a:rPr>
              <a:t>The learners will also able to explore essential theories and implementations of known AI methodologies for developing systems </a:t>
            </a:r>
            <a:r>
              <a:rPr lang="en-GB" b="1" dirty="0">
                <a:latin typeface="Gotham" panose="02000504050000020004" pitchFamily="2" charset="0"/>
              </a:rPr>
              <a:t>that demonstrate intelligent behaviour</a:t>
            </a:r>
            <a:r>
              <a:rPr lang="en-GB" dirty="0">
                <a:latin typeface="Gotham" panose="0200050405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91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Gotham" panose="02000504050000020004" pitchFamily="2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53389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Gotham" panose="02000504050000020004" pitchFamily="2" charset="0"/>
              </a:rPr>
              <a:t>At the end of the course, the students should have been able to have: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400" dirty="0">
                <a:latin typeface="Gotham" panose="02000504050000020004" pitchFamily="2" charset="0"/>
              </a:rPr>
              <a:t>determine the nature and applications of intelligent systems;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400" dirty="0">
                <a:latin typeface="Gotham" panose="02000504050000020004" pitchFamily="2" charset="0"/>
              </a:rPr>
              <a:t>create a simple intelligent assistant;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400" dirty="0">
                <a:latin typeface="Gotham" panose="02000504050000020004" pitchFamily="2" charset="0"/>
              </a:rPr>
              <a:t>examine the different methodologies used in intelligent systems;</a:t>
            </a:r>
          </a:p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en-GB" sz="2400" dirty="0">
                <a:latin typeface="Gotham" panose="02000504050000020004" pitchFamily="2" charset="0"/>
              </a:rPr>
              <a:t>implement intelligent system methodologies using Python in </a:t>
            </a:r>
            <a:r>
              <a:rPr lang="en-GB" sz="2400" dirty="0" err="1">
                <a:latin typeface="Gotham" panose="02000504050000020004" pitchFamily="2" charset="0"/>
              </a:rPr>
              <a:t>Jupyter</a:t>
            </a:r>
            <a:r>
              <a:rPr lang="en-GB" sz="2400" dirty="0">
                <a:latin typeface="Gotham" panose="02000504050000020004" pitchFamily="2" charset="0"/>
              </a:rPr>
              <a:t> Notebook;</a:t>
            </a:r>
          </a:p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en-GB" sz="2400" dirty="0">
                <a:latin typeface="Gotham" panose="02000504050000020004" pitchFamily="2" charset="0"/>
              </a:rPr>
              <a:t>write a review paper on different google AI experiments.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GB" sz="2400" dirty="0">
              <a:latin typeface="Gotham" panose="02000504050000020004" pitchFamily="2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GB" sz="2400" dirty="0">
              <a:latin typeface="Gotham" panose="02000504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6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Gotham" panose="02000504050000020004" pitchFamily="2" charset="0"/>
              </a:rPr>
              <a:t>Course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533898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400" dirty="0">
                <a:latin typeface="Gotham" panose="02000504050000020004" pitchFamily="2" charset="0"/>
              </a:rPr>
              <a:t>Regularly attend the class.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400" dirty="0">
                <a:latin typeface="Gotham" panose="02000504050000020004" pitchFamily="2" charset="0"/>
              </a:rPr>
              <a:t>Have active class participation.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400" dirty="0">
                <a:latin typeface="Gotham" panose="02000504050000020004" pitchFamily="2" charset="0"/>
              </a:rPr>
              <a:t>Take the oral and written quizzes.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400" dirty="0">
                <a:latin typeface="Gotham" panose="02000504050000020004" pitchFamily="2" charset="0"/>
              </a:rPr>
              <a:t>Take and pass the required periodical examination; and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400" dirty="0">
                <a:latin typeface="Gotham" panose="02000504050000020004" pitchFamily="2" charset="0"/>
              </a:rPr>
              <a:t>Submit the required reaction papers and reports before the end of the term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GB" sz="2400" dirty="0">
              <a:latin typeface="Gotham" panose="02000504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7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Gotham" panose="02000504050000020004" pitchFamily="2" charset="0"/>
              </a:rPr>
              <a:t>Grading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53389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Gotham" panose="02000504050000020004" pitchFamily="2" charset="0"/>
              </a:rPr>
              <a:t>Class Standing                                                 - 60%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Gotham" panose="02000504050000020004" pitchFamily="2" charset="0"/>
              </a:rPr>
              <a:t>      Attendance                                       – 10%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Gotham" panose="02000504050000020004" pitchFamily="2" charset="0"/>
              </a:rPr>
              <a:t>      Lecture Activities, Assignments      - 10%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Gotham" panose="02000504050000020004" pitchFamily="2" charset="0"/>
              </a:rPr>
              <a:t>      Minor Quizzes                                   - 10%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Gotham" panose="02000504050000020004" pitchFamily="2" charset="0"/>
              </a:rPr>
              <a:t>      Laboratory Work                              - 30%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Gotham" panose="02000504050000020004" pitchFamily="2" charset="0"/>
              </a:rPr>
              <a:t>Midterm/Final Examination                            - 40%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b="1" dirty="0">
                <a:latin typeface="Gotham" panose="02000504050000020004" pitchFamily="2" charset="0"/>
              </a:rPr>
              <a:t>                                                                 Total 100%</a:t>
            </a:r>
          </a:p>
        </p:txBody>
      </p:sp>
    </p:spTree>
    <p:extLst>
      <p:ext uri="{BB962C8B-B14F-4D97-AF65-F5344CB8AC3E}">
        <p14:creationId xmlns:p14="http://schemas.microsoft.com/office/powerpoint/2010/main" val="273452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601</Words>
  <Application>Microsoft Office PowerPoint</Application>
  <PresentationFormat>Widescreen</PresentationFormat>
  <Paragraphs>82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Gotham</vt:lpstr>
      <vt:lpstr>Office Theme</vt:lpstr>
      <vt:lpstr>Welcome to Intelligent Systems!</vt:lpstr>
      <vt:lpstr>Welcome!</vt:lpstr>
      <vt:lpstr>Schedule &amp; Consultation Hours </vt:lpstr>
      <vt:lpstr>Groups</vt:lpstr>
      <vt:lpstr>PowerPoint Presentation</vt:lpstr>
      <vt:lpstr>Course Description</vt:lpstr>
      <vt:lpstr>Objectives</vt:lpstr>
      <vt:lpstr>Course Requirements</vt:lpstr>
      <vt:lpstr>Grading System</vt:lpstr>
      <vt:lpstr>Course Content</vt:lpstr>
      <vt:lpstr>Course Content</vt:lpstr>
      <vt:lpstr>Course Content</vt:lpstr>
      <vt:lpstr>Course Content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Philippe Facun</dc:creator>
  <cp:lastModifiedBy>Louis Philippe Facun</cp:lastModifiedBy>
  <cp:revision>47</cp:revision>
  <dcterms:created xsi:type="dcterms:W3CDTF">2022-08-20T15:01:04Z</dcterms:created>
  <dcterms:modified xsi:type="dcterms:W3CDTF">2022-08-21T12:44:59Z</dcterms:modified>
</cp:coreProperties>
</file>