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8" r:id="rId6"/>
    <p:sldId id="26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3" autoAdjust="0"/>
    <p:restoredTop sz="64554" autoAdjust="0"/>
  </p:normalViewPr>
  <p:slideViewPr>
    <p:cSldViewPr snapToGrid="0">
      <p:cViewPr varScale="1">
        <p:scale>
          <a:sx n="43" d="100"/>
          <a:sy n="43" d="100"/>
        </p:scale>
        <p:origin x="138" y="54"/>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04603-A7F9-4608-ADA5-13EB08EE7965}"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3BB03-5EF8-4B58-B8FA-28D4639B4200}" type="slidenum">
              <a:rPr lang="en-US" smtClean="0"/>
              <a:t>‹#›</a:t>
            </a:fld>
            <a:endParaRPr lang="en-US"/>
          </a:p>
        </p:txBody>
      </p:sp>
    </p:spTree>
    <p:extLst>
      <p:ext uri="{BB962C8B-B14F-4D97-AF65-F5344CB8AC3E}">
        <p14:creationId xmlns:p14="http://schemas.microsoft.com/office/powerpoint/2010/main" val="71879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latin typeface="Google Sans"/>
                <a:ea typeface="Times New Roman" panose="02020603050405020304" pitchFamily="18" charset="0"/>
                <a:cs typeface="Times New Roman" panose="02020603050405020304" pitchFamily="18" charset="0"/>
              </a:rPr>
              <a:t>Intelligent systems play an important role in shaping our daily lives and future. We may not be aware of it, but it has been affecting our decisions and lifestyles every day. This lesson focuses on the different examples of intelligent systems and how these technologies are being applied.</a:t>
            </a:r>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2</a:t>
            </a:fld>
            <a:endParaRPr lang="en-US"/>
          </a:p>
        </p:txBody>
      </p:sp>
    </p:spTree>
    <p:extLst>
      <p:ext uri="{BB962C8B-B14F-4D97-AF65-F5344CB8AC3E}">
        <p14:creationId xmlns:p14="http://schemas.microsoft.com/office/powerpoint/2010/main" val="238463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Intelligent personal assistants can provide services and perform tasks based on user input and awareness. These applications can access online resources such as weather, location, contacts, and many more. In our smartphones, the most common intelligent assistants are Google Assistant, Siri, and Cortana. They usually accept commands as either text or audio inputs. In smart homes, some employ Amazon, Alexa or Google Home. Recently, a similar assistant called Olly was designed to have an evolving personality. Olly can understand a user’s facial expressions, voice inflections, and verbal patterns to proactively start conversations and make pertinent suggestions.</a:t>
            </a:r>
            <a:endParaRPr lang="en-PH"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11</a:t>
            </a:fld>
            <a:endParaRPr lang="en-US"/>
          </a:p>
        </p:txBody>
      </p:sp>
    </p:spTree>
    <p:extLst>
      <p:ext uri="{BB962C8B-B14F-4D97-AF65-F5344CB8AC3E}">
        <p14:creationId xmlns:p14="http://schemas.microsoft.com/office/powerpoint/2010/main" val="367075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12</a:t>
            </a:fld>
            <a:endParaRPr lang="en-US"/>
          </a:p>
        </p:txBody>
      </p:sp>
    </p:spTree>
    <p:extLst>
      <p:ext uri="{BB962C8B-B14F-4D97-AF65-F5344CB8AC3E}">
        <p14:creationId xmlns:p14="http://schemas.microsoft.com/office/powerpoint/2010/main" val="97411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Intelligent personal assistants can provide services and perform tasks based on user input and awareness. These applications can access online resources such as weather, location, contacts, and many more. In our smartphones, the most common intelligent assistants are Google Assistant, Siri, and Cortana. They usually accept commands as either text or audio inputs. In smart homes, some employ Amazon, Alexa or Google Home. Recently, a similar assistant called  was designed to have an evolving personality. Olly can understand a user’s facial expressions, voice inflections, and verbal patterns to proactively start conversations and make pertinent suggestions.</a:t>
            </a:r>
            <a:endParaRPr lang="en-PH"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3</a:t>
            </a:fld>
            <a:endParaRPr lang="en-US"/>
          </a:p>
        </p:txBody>
      </p:sp>
    </p:spTree>
    <p:extLst>
      <p:ext uri="{BB962C8B-B14F-4D97-AF65-F5344CB8AC3E}">
        <p14:creationId xmlns:p14="http://schemas.microsoft.com/office/powerpoint/2010/main" val="377324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1200"/>
              </a:spcAft>
            </a:pPr>
            <a:r>
              <a:rPr lang="en-US" sz="1800" dirty="0">
                <a:solidFill>
                  <a:srgbClr val="333333"/>
                </a:solidFill>
                <a:effectLst/>
                <a:latin typeface="Google Sans"/>
                <a:ea typeface="Times New Roman" panose="02020603050405020304" pitchFamily="18" charset="0"/>
              </a:rPr>
              <a:t>With the introduction of AI-powered machines, it’s become a bit easier to detect disease and diagnosis. Moreover, it’s also playing a significant role in making the treatment and management processes more simplified. As a result, hospitals and healthcare centers are fast embracing AI-enabled technologies to facilitate everything from research to the detection of diseases.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1200"/>
              </a:spcAft>
            </a:pPr>
            <a:r>
              <a:rPr lang="en-US" sz="1800" dirty="0">
                <a:solidFill>
                  <a:srgbClr val="333333"/>
                </a:solidFill>
                <a:effectLst/>
                <a:latin typeface="Google Sans"/>
                <a:ea typeface="Times New Roman" panose="02020603050405020304" pitchFamily="18" charset="0"/>
              </a:rPr>
              <a:t>AI-enabled virtual assistants are reducing unnecessary hospital visits and giving nurses 20% of their time back in the process; workflow assistants are helping doctors free up 17% of their schedules; pharmaceutical companies are researching life-saving medicines in a fraction of the time and cost it traditionally takes, and AI is even being used to help bring healthcare to underdeveloped nations. Some intelligent systems help pathologists analyze tissue samples and make more accurate diagnoses. The aim is to not only improve diagnostic accuracy, but also treatment. The Pager app allows any user to chat with a nurse via text 24/7, talk to a doctor via video chat and have prescriptions filled as needed.</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1200"/>
              </a:spcAft>
            </a:pPr>
            <a:r>
              <a:rPr lang="en-US" sz="1800" dirty="0">
                <a:solidFill>
                  <a:srgbClr val="333333"/>
                </a:solidFill>
                <a:effectLst/>
                <a:latin typeface="Google Sans"/>
                <a:ea typeface="Times New Roman" panose="02020603050405020304" pitchFamily="18" charset="0"/>
              </a:rPr>
              <a:t>Using technology based on convolutional neural networks, </a:t>
            </a:r>
            <a:r>
              <a:rPr lang="en-US" sz="1800" dirty="0" err="1">
                <a:solidFill>
                  <a:srgbClr val="333333"/>
                </a:solidFill>
                <a:effectLst/>
                <a:latin typeface="Google Sans"/>
                <a:ea typeface="Times New Roman" panose="02020603050405020304" pitchFamily="18" charset="0"/>
              </a:rPr>
              <a:t>Atomwise's</a:t>
            </a:r>
            <a:r>
              <a:rPr lang="en-US" sz="1800" dirty="0">
                <a:solidFill>
                  <a:srgbClr val="333333"/>
                </a:solidFill>
                <a:effectLst/>
                <a:latin typeface="Google Sans"/>
                <a:ea typeface="Times New Roman" panose="02020603050405020304" pitchFamily="18" charset="0"/>
              </a:rPr>
              <a:t> algorithms can "extract insights from millions of experimental affinity measures and thousands of protein structures to predict the binding of small molecules to proteins."</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4</a:t>
            </a:fld>
            <a:endParaRPr lang="en-US"/>
          </a:p>
        </p:txBody>
      </p:sp>
    </p:spTree>
    <p:extLst>
      <p:ext uri="{BB962C8B-B14F-4D97-AF65-F5344CB8AC3E}">
        <p14:creationId xmlns:p14="http://schemas.microsoft.com/office/powerpoint/2010/main" val="248876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Intelligent systems are a computer-based approach to decision-making. Notably, they are used in autonomous transportation systems and interact with the world in a way that helps humans get from point A to point B safely. Transportation companies like Tesla have made so much progress that we already have a fleet of semi-automatic cars on the road.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333333"/>
              </a:solidFill>
              <a:effectLst/>
              <a:latin typeface="Google Sans"/>
              <a:ea typeface="Times New Roman" panose="02020603050405020304" pitchFamily="18" charset="0"/>
            </a:endParaRPr>
          </a:p>
          <a:p>
            <a:pPr algn="ctr" fontAlgn="ctr"/>
            <a:br>
              <a:rPr lang="en-GB" sz="2800" b="1" i="0" dirty="0">
                <a:solidFill>
                  <a:srgbClr val="FFFFFF"/>
                </a:solidFill>
                <a:effectLst/>
                <a:latin typeface="Roboto" panose="02000000000000000000" pitchFamily="2" charset="0"/>
              </a:rPr>
            </a:br>
            <a:r>
              <a:rPr lang="en-GB" sz="2800" b="1" i="0" dirty="0">
                <a:solidFill>
                  <a:srgbClr val="FFFFFF"/>
                </a:solidFill>
                <a:effectLst/>
                <a:latin typeface="Roboto" panose="02000000000000000000" pitchFamily="2" charset="0"/>
              </a:rPr>
              <a:t>0:32</a:t>
            </a:r>
          </a:p>
          <a:p>
            <a:pPr algn="l" fontAlgn="ctr"/>
            <a:r>
              <a:rPr lang="en-GB" sz="2800" b="1" i="0" u="none" strike="noStrike" dirty="0">
                <a:solidFill>
                  <a:srgbClr val="FFFFFF"/>
                </a:solidFill>
                <a:effectLst/>
                <a:latin typeface="Google Sans"/>
              </a:rPr>
              <a:t>This Is What Tesla's Autopilot Sees On The Road</a:t>
            </a:r>
            <a:endParaRPr lang="en-US" sz="1800" dirty="0">
              <a:effectLst/>
              <a:latin typeface="Times New Roman" panose="02020603050405020304" pitchFamily="18" charset="0"/>
              <a:ea typeface="Times New Roman" panose="02020603050405020304" pitchFamily="18" charset="0"/>
            </a:endParaRPr>
          </a:p>
          <a:p>
            <a:r>
              <a:rPr lang="en-US" dirty="0"/>
              <a:t>https://www.youtube.com/watch?v=fKXztwtXaGo</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effectLst/>
                <a:latin typeface="Roboto" panose="02000000000000000000" pitchFamily="2" charset="0"/>
              </a:rPr>
              <a:t>AI-powered drone fights off tornadoes</a:t>
            </a:r>
            <a:endParaRPr lang="en-US" b="1" dirty="0"/>
          </a:p>
          <a:p>
            <a:r>
              <a:rPr lang="en-US" dirty="0"/>
              <a:t>https://www.youtube.com/watch?v=R1S5BnKgJxs</a:t>
            </a:r>
          </a:p>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5</a:t>
            </a:fld>
            <a:endParaRPr lang="en-US"/>
          </a:p>
        </p:txBody>
      </p:sp>
    </p:spTree>
    <p:extLst>
      <p:ext uri="{BB962C8B-B14F-4D97-AF65-F5344CB8AC3E}">
        <p14:creationId xmlns:p14="http://schemas.microsoft.com/office/powerpoint/2010/main" val="307362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AI-powered robots are capable of solving problems and "thinking" in a limited capacity even without natural general intelligence. Smart homes usually employ robotic vacuums that can scan the room size and remember the most efficient routes for cleaning. We also have humanoid robots, one of the most prominent that exists is Sophia, which can have immediate applications as media personalities in movies and TV shows, entertainment animatronics in museums and theme parks, and for university research and medical training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333333"/>
              </a:solidFill>
              <a:effectLst/>
              <a:latin typeface="Google Sans"/>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effectLst/>
                <a:latin typeface="Roboto" panose="02000000000000000000" pitchFamily="2" charset="0"/>
              </a:rPr>
              <a:t>Spot's Got an Arm!</a:t>
            </a:r>
            <a:endParaRPr lang="en-US" sz="1800" dirty="0">
              <a:effectLst/>
              <a:latin typeface="Times New Roman" panose="02020603050405020304" pitchFamily="18" charset="0"/>
              <a:ea typeface="Times New Roman" panose="02020603050405020304" pitchFamily="18" charset="0"/>
            </a:endParaRPr>
          </a:p>
          <a:p>
            <a:r>
              <a:rPr lang="en-US" dirty="0"/>
              <a:t>https://www.youtube.com/watch?v=6Zbhvaac68Y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Atlas | Partners in Parkour</a:t>
            </a:r>
            <a:endParaRPr lang="en-US" dirty="0"/>
          </a:p>
          <a:p>
            <a:r>
              <a:rPr lang="en-US" dirty="0"/>
              <a:t>https://www.youtube.com/watch?v=tF4DML7FIWk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Introducing Stretch | Boston Dynamics</a:t>
            </a:r>
          </a:p>
          <a:p>
            <a:r>
              <a:rPr lang="en-US" dirty="0"/>
              <a:t>https://www.youtube.com/watch?v=yYUuWWnfRsk</a:t>
            </a:r>
          </a:p>
        </p:txBody>
      </p:sp>
      <p:sp>
        <p:nvSpPr>
          <p:cNvPr id="4" name="Slide Number Placeholder 3"/>
          <p:cNvSpPr>
            <a:spLocks noGrp="1"/>
          </p:cNvSpPr>
          <p:nvPr>
            <p:ph type="sldNum" sz="quarter" idx="5"/>
          </p:nvPr>
        </p:nvSpPr>
        <p:spPr/>
        <p:txBody>
          <a:bodyPr/>
          <a:lstStyle/>
          <a:p>
            <a:fld id="{9F33BB03-5EF8-4B58-B8FA-28D4639B4200}" type="slidenum">
              <a:rPr lang="en-US" smtClean="0"/>
              <a:t>6</a:t>
            </a:fld>
            <a:endParaRPr lang="en-US"/>
          </a:p>
        </p:txBody>
      </p:sp>
    </p:spTree>
    <p:extLst>
      <p:ext uri="{BB962C8B-B14F-4D97-AF65-F5344CB8AC3E}">
        <p14:creationId xmlns:p14="http://schemas.microsoft.com/office/powerpoint/2010/main" val="563966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If you are using social media, most of your decisions are being impacted by artificial intelligence. From the feeds that you see in your timeline to the notifications that you receive from these apps, everything is curated by AI. AI takes all your past behavior, web searches, interactions, and everything else that you do when you are on these websites and tailors the experience just for you. The sole purpose of AI here is to make the apps so addictive that you come back to them again and again, and I am ready to place a bet that AI is winning this war against you.</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7</a:t>
            </a:fld>
            <a:endParaRPr lang="en-US"/>
          </a:p>
        </p:txBody>
      </p:sp>
    </p:spTree>
    <p:extLst>
      <p:ext uri="{BB962C8B-B14F-4D97-AF65-F5344CB8AC3E}">
        <p14:creationId xmlns:p14="http://schemas.microsoft.com/office/powerpoint/2010/main" val="335486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Another great example of how AI impacts our lives are the music and media streaming services that we are using daily. These systems can recommend songs and videos based on your taste.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8</a:t>
            </a:fld>
            <a:endParaRPr lang="en-US"/>
          </a:p>
        </p:txBody>
      </p:sp>
    </p:spTree>
    <p:extLst>
      <p:ext uri="{BB962C8B-B14F-4D97-AF65-F5344CB8AC3E}">
        <p14:creationId xmlns:p14="http://schemas.microsoft.com/office/powerpoint/2010/main" val="55027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One of the biggest users of artificial intelligence is the online ad industry which uses AI to not only track user statistics but also serves our ads based on those statistics. Without AI, the online ad industry will just fail as it would show random ads to users with no connection to their preferences whatsoever. AI has become so successful in determining our interests and serving us ads that the global digital ad industry has crossed 250 billion US dollars with the industry projected to cross the 300 billion mark in 2019. So next time when you are going online and see ads or product recommendations, know that AI is impacting your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9</a:t>
            </a:fld>
            <a:endParaRPr lang="en-US"/>
          </a:p>
        </p:txBody>
      </p:sp>
    </p:spTree>
    <p:extLst>
      <p:ext uri="{BB962C8B-B14F-4D97-AF65-F5344CB8AC3E}">
        <p14:creationId xmlns:p14="http://schemas.microsoft.com/office/powerpoint/2010/main" val="2587358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1200"/>
              </a:spcAft>
            </a:pPr>
            <a:r>
              <a:rPr lang="en-US" sz="1800" dirty="0">
                <a:solidFill>
                  <a:srgbClr val="333333"/>
                </a:solidFill>
                <a:effectLst/>
                <a:latin typeface="Google Sans"/>
                <a:ea typeface="Times New Roman" panose="02020603050405020304" pitchFamily="18" charset="0"/>
              </a:rPr>
              <a:t>While we can all debate the ethics of using a broad surveillance system, there’s no denying the fact that it is being used and AI is playing a big part in that. Humans can't keep monitoring multiple monitors with feeds from hundreds if not thousands of cameras at the same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Google Sans"/>
                <a:ea typeface="Times New Roman" panose="02020603050405020304" pitchFamily="18" charset="0"/>
              </a:rPr>
              <a:t>Think</a:t>
            </a:r>
            <a:endParaRPr lang="en-US" sz="1800" dirty="0">
              <a:effectLst/>
              <a:latin typeface="Times New Roman" panose="02020603050405020304" pitchFamily="18" charset="0"/>
              <a:ea typeface="Times New Roman" panose="02020603050405020304" pitchFamily="18" charset="0"/>
            </a:endParaRPr>
          </a:p>
          <a:p>
            <a:r>
              <a:rPr lang="en-US" dirty="0">
                <a:solidFill>
                  <a:srgbClr val="333333"/>
                </a:solidFill>
                <a:effectLst/>
                <a:latin typeface="Google Sans"/>
              </a:rPr>
              <a:t>Whether we are using our smartphones, surfing the internet, buying products online, using navigation, wasting time on social media, or listening to songs on our favorite music streaming service, AI is impacting our choices in one way or another.</a:t>
            </a:r>
            <a:r>
              <a:rPr lang="en-US" dirty="0">
                <a:effectLst/>
              </a:rPr>
              <a:t> </a:t>
            </a:r>
            <a:endParaRPr lang="en-US" dirty="0"/>
          </a:p>
        </p:txBody>
      </p:sp>
      <p:sp>
        <p:nvSpPr>
          <p:cNvPr id="4" name="Slide Number Placeholder 3"/>
          <p:cNvSpPr>
            <a:spLocks noGrp="1"/>
          </p:cNvSpPr>
          <p:nvPr>
            <p:ph type="sldNum" sz="quarter" idx="5"/>
          </p:nvPr>
        </p:nvSpPr>
        <p:spPr/>
        <p:txBody>
          <a:bodyPr/>
          <a:lstStyle/>
          <a:p>
            <a:fld id="{9F33BB03-5EF8-4B58-B8FA-28D4639B4200}" type="slidenum">
              <a:rPr lang="en-US" smtClean="0"/>
              <a:t>10</a:t>
            </a:fld>
            <a:endParaRPr lang="en-US"/>
          </a:p>
        </p:txBody>
      </p:sp>
    </p:spTree>
    <p:extLst>
      <p:ext uri="{BB962C8B-B14F-4D97-AF65-F5344CB8AC3E}">
        <p14:creationId xmlns:p14="http://schemas.microsoft.com/office/powerpoint/2010/main" val="262229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2866-4049-A383-57E9-B4DED7BFC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9A4CA4-C62E-88A9-E551-B7A8615C2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793E80-95FA-CF71-49AB-352844F489B6}"/>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5" name="Footer Placeholder 4">
            <a:extLst>
              <a:ext uri="{FF2B5EF4-FFF2-40B4-BE49-F238E27FC236}">
                <a16:creationId xmlns:a16="http://schemas.microsoft.com/office/drawing/2014/main" id="{8E35F931-A6BE-0CD5-36C7-67FA1573E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B3A4A-E6F6-6245-8C95-B86CE1189E5A}"/>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89404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E897-B071-0324-24C4-86765C7012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FD031-D432-8D90-2A8B-BF31D4180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4B2B3-B06F-5859-BD2D-173FD582F981}"/>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5" name="Footer Placeholder 4">
            <a:extLst>
              <a:ext uri="{FF2B5EF4-FFF2-40B4-BE49-F238E27FC236}">
                <a16:creationId xmlns:a16="http://schemas.microsoft.com/office/drawing/2014/main" id="{838D7D3D-BE5A-C368-03CE-1321AB411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D9C0-5444-A20D-1C6F-A8934CBC32D4}"/>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289240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4FF17-E885-C7F2-C153-8985FCDD01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15BDE-B222-F2BC-AEF2-395746C27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C6AE3-D234-70EB-DFD9-4F3CC351706C}"/>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5" name="Footer Placeholder 4">
            <a:extLst>
              <a:ext uri="{FF2B5EF4-FFF2-40B4-BE49-F238E27FC236}">
                <a16:creationId xmlns:a16="http://schemas.microsoft.com/office/drawing/2014/main" id="{7304FEB0-3C30-D38C-771C-8A1ED3D82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503F8-37B7-9003-430C-C81590CA9F84}"/>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174976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022E-946F-42C6-D324-F28169351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3F8C4-1357-508D-9BC6-03AFE5F87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AF410-BAD3-4C01-182A-1B4D3E07AC8C}"/>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5" name="Footer Placeholder 4">
            <a:extLst>
              <a:ext uri="{FF2B5EF4-FFF2-40B4-BE49-F238E27FC236}">
                <a16:creationId xmlns:a16="http://schemas.microsoft.com/office/drawing/2014/main" id="{CAD0AE75-3DCD-C3AA-80FB-C9BEB503C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D38BA-9249-E27A-5C34-8AFB093DB93B}"/>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211139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1F25-7853-E005-7594-898E9C5B3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C9AF1-1A90-AFA5-FAE8-98BEEC296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99997-794C-1D61-CC20-B9783AAFD39D}"/>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5" name="Footer Placeholder 4">
            <a:extLst>
              <a:ext uri="{FF2B5EF4-FFF2-40B4-BE49-F238E27FC236}">
                <a16:creationId xmlns:a16="http://schemas.microsoft.com/office/drawing/2014/main" id="{A4BBDB74-89EE-10E6-C479-9C66B6BE1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215EF-469C-968C-60C4-16D7E9E442AF}"/>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226904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D500-91A7-10F4-4E20-7B7522192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5E6D0-8542-0853-6AF9-3D317F214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DAFCF-68D6-6E16-ADE8-27D2C1EE85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2F52C6-6ADC-3B07-7C3C-B86ACEB9D467}"/>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6" name="Footer Placeholder 5">
            <a:extLst>
              <a:ext uri="{FF2B5EF4-FFF2-40B4-BE49-F238E27FC236}">
                <a16:creationId xmlns:a16="http://schemas.microsoft.com/office/drawing/2014/main" id="{611975F1-BDC3-30EE-7CAF-3595C8F19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C8960-7CD7-CEF3-66DE-E497EAF130BB}"/>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2190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A809-907A-211E-B938-0E567B4C1D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85905-8550-4175-BF53-E52A7054D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93733-F1AE-1444-3915-4FAD793E61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58D90-7F2C-10B0-B87C-0E71E1C9A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CFCEC-B248-35AE-BFA2-5724FD7BA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8DED3-BFF8-9FB5-686C-42A3DDF2C1F5}"/>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8" name="Footer Placeholder 7">
            <a:extLst>
              <a:ext uri="{FF2B5EF4-FFF2-40B4-BE49-F238E27FC236}">
                <a16:creationId xmlns:a16="http://schemas.microsoft.com/office/drawing/2014/main" id="{B29B7369-CBE2-36BC-8C00-CD7499AACD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BC8AB-35AB-0E10-D60A-BAEB2F042BF7}"/>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44783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6987-EE6E-EDA5-4035-5228CEE987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C0E56A-3154-C4B6-AAE3-E3DC014970F4}"/>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4" name="Footer Placeholder 3">
            <a:extLst>
              <a:ext uri="{FF2B5EF4-FFF2-40B4-BE49-F238E27FC236}">
                <a16:creationId xmlns:a16="http://schemas.microsoft.com/office/drawing/2014/main" id="{64AAC8D6-5964-9A05-0714-79A359329E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902666-A25C-6CB8-FFD9-61921B792B27}"/>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93973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BBF55-2DEE-7CC7-A50A-DAC4A00726D1}"/>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3" name="Footer Placeholder 2">
            <a:extLst>
              <a:ext uri="{FF2B5EF4-FFF2-40B4-BE49-F238E27FC236}">
                <a16:creationId xmlns:a16="http://schemas.microsoft.com/office/drawing/2014/main" id="{BF068072-46AF-A6A1-C99E-24449471C7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CEA28-1018-DBF1-29CB-B8038900FDA6}"/>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410957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DC12-ACBF-E825-D558-ADD3B1FCE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8D3CF-0DF2-4F73-18C2-93F014E8C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A8E43A-4C66-0AFF-8096-A631534ED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98E4B-58B1-0D4A-677F-B6AB65E45E67}"/>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6" name="Footer Placeholder 5">
            <a:extLst>
              <a:ext uri="{FF2B5EF4-FFF2-40B4-BE49-F238E27FC236}">
                <a16:creationId xmlns:a16="http://schemas.microsoft.com/office/drawing/2014/main" id="{837B06E6-EE05-78D0-1E2B-D5B3A8E26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56936-2284-238D-EE5F-90143325B976}"/>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44773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75F3-520D-875E-9D73-53E96DDFA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5F4C5F-1FD0-81F8-22A8-60405DB19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4F45C-AAAC-D22F-8D8A-02B104A7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94A0B-187E-92A6-9B08-60CE59310863}"/>
              </a:ext>
            </a:extLst>
          </p:cNvPr>
          <p:cNvSpPr>
            <a:spLocks noGrp="1"/>
          </p:cNvSpPr>
          <p:nvPr>
            <p:ph type="dt" sz="half" idx="10"/>
          </p:nvPr>
        </p:nvSpPr>
        <p:spPr/>
        <p:txBody>
          <a:bodyPr/>
          <a:lstStyle/>
          <a:p>
            <a:fld id="{BE2B4B08-0908-49DA-86CF-357934EBB946}" type="datetimeFigureOut">
              <a:rPr lang="en-US" smtClean="0"/>
              <a:t>9/13/2022</a:t>
            </a:fld>
            <a:endParaRPr lang="en-US"/>
          </a:p>
        </p:txBody>
      </p:sp>
      <p:sp>
        <p:nvSpPr>
          <p:cNvPr id="6" name="Footer Placeholder 5">
            <a:extLst>
              <a:ext uri="{FF2B5EF4-FFF2-40B4-BE49-F238E27FC236}">
                <a16:creationId xmlns:a16="http://schemas.microsoft.com/office/drawing/2014/main" id="{1D6A3826-F8CD-C418-5ACB-B1270EBD2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12BBE-9521-66FE-020F-C5C94DB14270}"/>
              </a:ext>
            </a:extLst>
          </p:cNvPr>
          <p:cNvSpPr>
            <a:spLocks noGrp="1"/>
          </p:cNvSpPr>
          <p:nvPr>
            <p:ph type="sldNum" sz="quarter" idx="12"/>
          </p:nvPr>
        </p:nvSpPr>
        <p:spPr/>
        <p:txBody>
          <a:bodyPr/>
          <a:lstStyle/>
          <a:p>
            <a:fld id="{A5E15626-7465-4438-9BE6-A161DC170BB4}" type="slidenum">
              <a:rPr lang="en-US" smtClean="0"/>
              <a:t>‹#›</a:t>
            </a:fld>
            <a:endParaRPr lang="en-US"/>
          </a:p>
        </p:txBody>
      </p:sp>
    </p:spTree>
    <p:extLst>
      <p:ext uri="{BB962C8B-B14F-4D97-AF65-F5344CB8AC3E}">
        <p14:creationId xmlns:p14="http://schemas.microsoft.com/office/powerpoint/2010/main" val="124077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1F15D-577A-E098-F470-3E7F8B4A0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8AA2B5-5775-1EDB-C46C-FB6C1A563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5DA31-1246-6319-4FE4-C0E55586F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B4B08-0908-49DA-86CF-357934EBB946}" type="datetimeFigureOut">
              <a:rPr lang="en-US" smtClean="0"/>
              <a:t>9/13/2022</a:t>
            </a:fld>
            <a:endParaRPr lang="en-US"/>
          </a:p>
        </p:txBody>
      </p:sp>
      <p:sp>
        <p:nvSpPr>
          <p:cNvPr id="5" name="Footer Placeholder 4">
            <a:extLst>
              <a:ext uri="{FF2B5EF4-FFF2-40B4-BE49-F238E27FC236}">
                <a16:creationId xmlns:a16="http://schemas.microsoft.com/office/drawing/2014/main" id="{B84C0616-4A5C-C61A-5BCF-F58D5046E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A7FD5-868F-D5E0-1495-58D695BA5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15626-7465-4438-9BE6-A161DC170BB4}" type="slidenum">
              <a:rPr lang="en-US" smtClean="0"/>
              <a:t>‹#›</a:t>
            </a:fld>
            <a:endParaRPr lang="en-US"/>
          </a:p>
        </p:txBody>
      </p:sp>
    </p:spTree>
    <p:extLst>
      <p:ext uri="{BB962C8B-B14F-4D97-AF65-F5344CB8AC3E}">
        <p14:creationId xmlns:p14="http://schemas.microsoft.com/office/powerpoint/2010/main" val="402249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AEEB-0D68-23FF-EBB0-BCD6B2EC51D1}"/>
              </a:ext>
            </a:extLst>
          </p:cNvPr>
          <p:cNvSpPr>
            <a:spLocks noGrp="1"/>
          </p:cNvSpPr>
          <p:nvPr>
            <p:ph type="ctrTitle"/>
          </p:nvPr>
        </p:nvSpPr>
        <p:spPr>
          <a:xfrm>
            <a:off x="3860481" y="1525588"/>
            <a:ext cx="7591425" cy="1114425"/>
          </a:xfrm>
        </p:spPr>
        <p:txBody>
          <a:bodyPr>
            <a:normAutofit/>
          </a:bodyPr>
          <a:lstStyle/>
          <a:p>
            <a:r>
              <a:rPr lang="en-US" dirty="0">
                <a:solidFill>
                  <a:srgbClr val="00B0F0"/>
                </a:solidFill>
                <a:latin typeface="Arial" panose="020B0604020202020204" pitchFamily="34" charset="0"/>
                <a:cs typeface="Arial" panose="020B0604020202020204" pitchFamily="34" charset="0"/>
              </a:rPr>
              <a:t>Introduction</a:t>
            </a:r>
          </a:p>
        </p:txBody>
      </p:sp>
      <p:sp>
        <p:nvSpPr>
          <p:cNvPr id="3" name="Subtitle 2">
            <a:extLst>
              <a:ext uri="{FF2B5EF4-FFF2-40B4-BE49-F238E27FC236}">
                <a16:creationId xmlns:a16="http://schemas.microsoft.com/office/drawing/2014/main" id="{7B50F970-5378-9E4F-DD54-B9B11C2F4096}"/>
              </a:ext>
            </a:extLst>
          </p:cNvPr>
          <p:cNvSpPr>
            <a:spLocks noGrp="1"/>
          </p:cNvSpPr>
          <p:nvPr>
            <p:ph type="subTitle" idx="1"/>
          </p:nvPr>
        </p:nvSpPr>
        <p:spPr>
          <a:xfrm>
            <a:off x="4438649" y="4062413"/>
            <a:ext cx="6435090" cy="1655762"/>
          </a:xfrm>
        </p:spPr>
        <p:txBody>
          <a:bodyPr>
            <a:normAutofit/>
          </a:bodyPr>
          <a:lstStyle/>
          <a:p>
            <a:r>
              <a:rPr lang="en-US" sz="4400" dirty="0">
                <a:latin typeface="Arial" panose="020B0604020202020204" pitchFamily="34" charset="0"/>
                <a:cs typeface="Arial" panose="020B0604020202020204" pitchFamily="34" charset="0"/>
              </a:rPr>
              <a:t>Applications of Intelligent Systems</a:t>
            </a:r>
          </a:p>
        </p:txBody>
      </p:sp>
      <p:sp>
        <p:nvSpPr>
          <p:cNvPr id="4" name="Rectangle 3">
            <a:extLst>
              <a:ext uri="{FF2B5EF4-FFF2-40B4-BE49-F238E27FC236}">
                <a16:creationId xmlns:a16="http://schemas.microsoft.com/office/drawing/2014/main" id="{25643AC4-916F-CA57-CD5C-5CBBBCED9E03}"/>
              </a:ext>
            </a:extLst>
          </p:cNvPr>
          <p:cNvSpPr/>
          <p:nvPr/>
        </p:nvSpPr>
        <p:spPr>
          <a:xfrm>
            <a:off x="0" y="0"/>
            <a:ext cx="3338286"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16D5937-F757-1AB3-96FE-8F188B2F1DBE}"/>
              </a:ext>
            </a:extLst>
          </p:cNvPr>
          <p:cNvSpPr/>
          <p:nvPr/>
        </p:nvSpPr>
        <p:spPr>
          <a:xfrm>
            <a:off x="4103368" y="3375819"/>
            <a:ext cx="7105650" cy="1063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5CBD6E2-6DFC-34CE-9B90-C35F0C83297F}"/>
              </a:ext>
            </a:extLst>
          </p:cNvPr>
          <p:cNvSpPr txBox="1">
            <a:spLocks/>
          </p:cNvSpPr>
          <p:nvPr/>
        </p:nvSpPr>
        <p:spPr>
          <a:xfrm>
            <a:off x="631231" y="2492801"/>
            <a:ext cx="1947120" cy="605668"/>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Consolas" panose="020B0609020204030204" pitchFamily="49" charset="0"/>
              </a:rPr>
              <a:t>CSPE 102</a:t>
            </a:r>
          </a:p>
        </p:txBody>
      </p:sp>
      <p:sp>
        <p:nvSpPr>
          <p:cNvPr id="7" name="Title 1">
            <a:extLst>
              <a:ext uri="{FF2B5EF4-FFF2-40B4-BE49-F238E27FC236}">
                <a16:creationId xmlns:a16="http://schemas.microsoft.com/office/drawing/2014/main" id="{7215CFB9-02CE-AF19-EBFC-8C25898404F6}"/>
              </a:ext>
            </a:extLst>
          </p:cNvPr>
          <p:cNvSpPr txBox="1">
            <a:spLocks/>
          </p:cNvSpPr>
          <p:nvPr/>
        </p:nvSpPr>
        <p:spPr>
          <a:xfrm>
            <a:off x="237892" y="3198810"/>
            <a:ext cx="2862502" cy="8636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Gotham" panose="02000504050000020004" pitchFamily="2" charset="0"/>
                <a:cs typeface="Arial" panose="020B0604020202020204" pitchFamily="34" charset="0"/>
              </a:rPr>
              <a:t>Intelligent Systems</a:t>
            </a:r>
          </a:p>
        </p:txBody>
      </p:sp>
      <p:sp>
        <p:nvSpPr>
          <p:cNvPr id="8" name="Title 1">
            <a:extLst>
              <a:ext uri="{FF2B5EF4-FFF2-40B4-BE49-F238E27FC236}">
                <a16:creationId xmlns:a16="http://schemas.microsoft.com/office/drawing/2014/main" id="{FAAD9BA6-1021-5C03-FF3E-FC7999262A1E}"/>
              </a:ext>
            </a:extLst>
          </p:cNvPr>
          <p:cNvSpPr txBox="1">
            <a:spLocks/>
          </p:cNvSpPr>
          <p:nvPr/>
        </p:nvSpPr>
        <p:spPr>
          <a:xfrm>
            <a:off x="800147" y="5859918"/>
            <a:ext cx="1947120" cy="68018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chemeClr val="bg1"/>
                </a:solidFill>
                <a:latin typeface="Gotham" panose="02000504050000020004" pitchFamily="2" charset="0"/>
              </a:rPr>
              <a:t>L.P.Facun</a:t>
            </a:r>
          </a:p>
        </p:txBody>
      </p:sp>
    </p:spTree>
    <p:extLst>
      <p:ext uri="{BB962C8B-B14F-4D97-AF65-F5344CB8AC3E}">
        <p14:creationId xmlns:p14="http://schemas.microsoft.com/office/powerpoint/2010/main" val="169723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Security </a:t>
            </a:r>
            <a:r>
              <a:rPr lang="en-US" sz="3600" b="1">
                <a:latin typeface="Arial" panose="020B0604020202020204" pitchFamily="34" charset="0"/>
                <a:cs typeface="Arial" panose="020B0604020202020204" pitchFamily="34" charset="0"/>
              </a:rPr>
              <a:t>and Surveillance</a:t>
            </a:r>
            <a:endParaRPr lang="en-US" sz="3600"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06095263-CB86-F621-4823-6438770C21CC}"/>
              </a:ext>
            </a:extLst>
          </p:cNvPr>
          <p:cNvPicPr>
            <a:picLocks noChangeAspect="1"/>
          </p:cNvPicPr>
          <p:nvPr/>
        </p:nvPicPr>
        <p:blipFill>
          <a:blip r:embed="rId3"/>
          <a:stretch>
            <a:fillRect/>
          </a:stretch>
        </p:blipFill>
        <p:spPr>
          <a:xfrm>
            <a:off x="1642151" y="1861446"/>
            <a:ext cx="3680378" cy="2724759"/>
          </a:xfrm>
          <a:prstGeom prst="rect">
            <a:avLst/>
          </a:prstGeom>
        </p:spPr>
      </p:pic>
      <p:sp>
        <p:nvSpPr>
          <p:cNvPr id="14" name="TextBox 13">
            <a:extLst>
              <a:ext uri="{FF2B5EF4-FFF2-40B4-BE49-F238E27FC236}">
                <a16:creationId xmlns:a16="http://schemas.microsoft.com/office/drawing/2014/main" id="{56DB56C8-AA56-31B4-CA3F-0512D9E52A23}"/>
              </a:ext>
            </a:extLst>
          </p:cNvPr>
          <p:cNvSpPr txBox="1"/>
          <p:nvPr/>
        </p:nvSpPr>
        <p:spPr>
          <a:xfrm>
            <a:off x="1282205" y="4725389"/>
            <a:ext cx="4189681" cy="461665"/>
          </a:xfrm>
          <a:prstGeom prst="rect">
            <a:avLst/>
          </a:prstGeom>
          <a:noFill/>
        </p:spPr>
        <p:txBody>
          <a:bodyPr wrap="square" rtlCol="0">
            <a:spAutoFit/>
          </a:bodyPr>
          <a:lstStyle/>
          <a:p>
            <a:pPr algn="ctr"/>
            <a:r>
              <a:rPr lang="en-GB" sz="2400" dirty="0">
                <a:latin typeface="Arial" panose="020B0604020202020204" pitchFamily="34" charset="0"/>
                <a:cs typeface="Arial" panose="020B0604020202020204" pitchFamily="34" charset="0"/>
              </a:rPr>
              <a:t>License Plate Recognition</a:t>
            </a:r>
            <a:endParaRPr lang="en-PH" sz="24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30DF5094-84B2-1BFA-8CA4-2172888F82C3}"/>
              </a:ext>
            </a:extLst>
          </p:cNvPr>
          <p:cNvPicPr>
            <a:picLocks noChangeAspect="1"/>
          </p:cNvPicPr>
          <p:nvPr/>
        </p:nvPicPr>
        <p:blipFill>
          <a:blip r:embed="rId4"/>
          <a:stretch>
            <a:fillRect/>
          </a:stretch>
        </p:blipFill>
        <p:spPr>
          <a:xfrm>
            <a:off x="6743958" y="710893"/>
            <a:ext cx="4114800" cy="2028825"/>
          </a:xfrm>
          <a:prstGeom prst="rect">
            <a:avLst/>
          </a:prstGeom>
        </p:spPr>
      </p:pic>
      <p:sp>
        <p:nvSpPr>
          <p:cNvPr id="17" name="TextBox 16">
            <a:extLst>
              <a:ext uri="{FF2B5EF4-FFF2-40B4-BE49-F238E27FC236}">
                <a16:creationId xmlns:a16="http://schemas.microsoft.com/office/drawing/2014/main" id="{94738055-A3C5-E21D-9B38-0F72AC596E96}"/>
              </a:ext>
            </a:extLst>
          </p:cNvPr>
          <p:cNvSpPr txBox="1"/>
          <p:nvPr/>
        </p:nvSpPr>
        <p:spPr>
          <a:xfrm>
            <a:off x="6461646" y="2730491"/>
            <a:ext cx="4679424" cy="461665"/>
          </a:xfrm>
          <a:prstGeom prst="rect">
            <a:avLst/>
          </a:prstGeom>
          <a:noFill/>
        </p:spPr>
        <p:txBody>
          <a:bodyPr wrap="square" rtlCol="0">
            <a:spAutoFit/>
          </a:bodyPr>
          <a:lstStyle/>
          <a:p>
            <a:pPr algn="ctr"/>
            <a:r>
              <a:rPr lang="en-GB" sz="2400" dirty="0">
                <a:latin typeface="Arial" panose="020B0604020202020204" pitchFamily="34" charset="0"/>
                <a:cs typeface="Arial" panose="020B0604020202020204" pitchFamily="34" charset="0"/>
              </a:rPr>
              <a:t>Wearing of Face Mask Detection</a:t>
            </a:r>
            <a:endParaRPr lang="en-PH" sz="2400" dirty="0">
              <a:latin typeface="Arial" panose="020B0604020202020204" pitchFamily="34" charset="0"/>
              <a:cs typeface="Arial" panose="020B0604020202020204" pitchFamily="34" charset="0"/>
            </a:endParaRPr>
          </a:p>
        </p:txBody>
      </p:sp>
      <p:pic>
        <p:nvPicPr>
          <p:cNvPr id="8210" name="Picture 18" descr="Measuring social distance using TensorFlow in the time of COVID-19 - IMMUNE  Technology Institute | Towards Data Science">
            <a:extLst>
              <a:ext uri="{FF2B5EF4-FFF2-40B4-BE49-F238E27FC236}">
                <a16:creationId xmlns:a16="http://schemas.microsoft.com/office/drawing/2014/main" id="{93D5ECCA-BC13-D42C-A2AD-3B89607806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658" y="3699488"/>
            <a:ext cx="2819400" cy="16192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006CFFF-2EA8-DF1E-2DBB-E7FF32E34B51}"/>
              </a:ext>
            </a:extLst>
          </p:cNvPr>
          <p:cNvSpPr txBox="1"/>
          <p:nvPr/>
        </p:nvSpPr>
        <p:spPr>
          <a:xfrm>
            <a:off x="6461646" y="5410037"/>
            <a:ext cx="4679424" cy="461665"/>
          </a:xfrm>
          <a:prstGeom prst="rect">
            <a:avLst/>
          </a:prstGeom>
          <a:noFill/>
        </p:spPr>
        <p:txBody>
          <a:bodyPr wrap="square" rtlCol="0">
            <a:spAutoFit/>
          </a:bodyPr>
          <a:lstStyle/>
          <a:p>
            <a:pPr algn="ctr"/>
            <a:r>
              <a:rPr lang="en-GB" sz="2400" dirty="0">
                <a:latin typeface="Arial" panose="020B0604020202020204" pitchFamily="34" charset="0"/>
                <a:cs typeface="Arial" panose="020B0604020202020204" pitchFamily="34" charset="0"/>
              </a:rPr>
              <a:t>Social Distancing Detector</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6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Intelligent Assistants</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8C7FAB-9DFE-B750-DC55-DFE2108D7F71}"/>
              </a:ext>
            </a:extLst>
          </p:cNvPr>
          <p:cNvSpPr txBox="1"/>
          <p:nvPr/>
        </p:nvSpPr>
        <p:spPr>
          <a:xfrm>
            <a:off x="465563" y="1577053"/>
            <a:ext cx="11260873"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Steps to process the command:</a:t>
            </a:r>
          </a:p>
        </p:txBody>
      </p:sp>
      <p:sp>
        <p:nvSpPr>
          <p:cNvPr id="8" name="TextBox 7">
            <a:extLst>
              <a:ext uri="{FF2B5EF4-FFF2-40B4-BE49-F238E27FC236}">
                <a16:creationId xmlns:a16="http://schemas.microsoft.com/office/drawing/2014/main" id="{FE2C0A2C-5054-5B9B-A4EE-0C71CBC992E0}"/>
              </a:ext>
            </a:extLst>
          </p:cNvPr>
          <p:cNvSpPr txBox="1"/>
          <p:nvPr/>
        </p:nvSpPr>
        <p:spPr>
          <a:xfrm>
            <a:off x="380999" y="929858"/>
            <a:ext cx="11260873" cy="584775"/>
          </a:xfrm>
          <a:prstGeom prst="rect">
            <a:avLst/>
          </a:prstGeom>
          <a:noFill/>
        </p:spPr>
        <p:txBody>
          <a:bodyPr wrap="square" rtlCol="0">
            <a:spAutoFit/>
          </a:bodyPr>
          <a:lstStyle/>
          <a:p>
            <a:r>
              <a:rPr lang="en-US" sz="3200" i="1" dirty="0">
                <a:latin typeface="Arial" panose="020B0604020202020204" pitchFamily="34" charset="0"/>
                <a:cs typeface="Arial" panose="020B0604020202020204" pitchFamily="34" charset="0"/>
              </a:rPr>
              <a:t>“Hi assistant, open calculator”</a:t>
            </a:r>
          </a:p>
        </p:txBody>
      </p:sp>
      <p:sp>
        <p:nvSpPr>
          <p:cNvPr id="9" name="TextBox 8">
            <a:extLst>
              <a:ext uri="{FF2B5EF4-FFF2-40B4-BE49-F238E27FC236}">
                <a16:creationId xmlns:a16="http://schemas.microsoft.com/office/drawing/2014/main" id="{3CFAFC5D-3FA4-C167-853A-4608B0C1FC8D}"/>
              </a:ext>
            </a:extLst>
          </p:cNvPr>
          <p:cNvSpPr txBox="1"/>
          <p:nvPr/>
        </p:nvSpPr>
        <p:spPr>
          <a:xfrm>
            <a:off x="465563" y="2210303"/>
            <a:ext cx="4766314"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1. </a:t>
            </a:r>
            <a:r>
              <a:rPr lang="en-US" sz="3200" dirty="0" err="1">
                <a:latin typeface="Arial" panose="020B0604020202020204" pitchFamily="34" charset="0"/>
                <a:cs typeface="Arial" panose="020B0604020202020204" pitchFamily="34" charset="0"/>
              </a:rPr>
              <a:t>Wakeword</a:t>
            </a:r>
            <a:r>
              <a:rPr lang="en-US" sz="3200" dirty="0">
                <a:latin typeface="Arial" panose="020B0604020202020204" pitchFamily="34" charset="0"/>
                <a:cs typeface="Arial" panose="020B0604020202020204" pitchFamily="34" charset="0"/>
              </a:rPr>
              <a:t> detection</a:t>
            </a:r>
          </a:p>
        </p:txBody>
      </p:sp>
      <p:sp>
        <p:nvSpPr>
          <p:cNvPr id="10" name="TextBox 9">
            <a:extLst>
              <a:ext uri="{FF2B5EF4-FFF2-40B4-BE49-F238E27FC236}">
                <a16:creationId xmlns:a16="http://schemas.microsoft.com/office/drawing/2014/main" id="{A41DCB2C-E5FA-1E9E-CD20-4931CB297F66}"/>
              </a:ext>
            </a:extLst>
          </p:cNvPr>
          <p:cNvSpPr txBox="1"/>
          <p:nvPr/>
        </p:nvSpPr>
        <p:spPr>
          <a:xfrm>
            <a:off x="465563" y="2847943"/>
            <a:ext cx="4766314"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2. Speech recognition</a:t>
            </a:r>
          </a:p>
        </p:txBody>
      </p:sp>
      <p:sp>
        <p:nvSpPr>
          <p:cNvPr id="11" name="TextBox 10">
            <a:extLst>
              <a:ext uri="{FF2B5EF4-FFF2-40B4-BE49-F238E27FC236}">
                <a16:creationId xmlns:a16="http://schemas.microsoft.com/office/drawing/2014/main" id="{29EED2DF-645D-28F0-1838-E563C5F9F3AB}"/>
              </a:ext>
            </a:extLst>
          </p:cNvPr>
          <p:cNvSpPr txBox="1"/>
          <p:nvPr/>
        </p:nvSpPr>
        <p:spPr>
          <a:xfrm>
            <a:off x="465563" y="3551059"/>
            <a:ext cx="4766314"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3. Intent recognition</a:t>
            </a:r>
          </a:p>
        </p:txBody>
      </p:sp>
      <p:sp>
        <p:nvSpPr>
          <p:cNvPr id="12" name="TextBox 11">
            <a:extLst>
              <a:ext uri="{FF2B5EF4-FFF2-40B4-BE49-F238E27FC236}">
                <a16:creationId xmlns:a16="http://schemas.microsoft.com/office/drawing/2014/main" id="{C267F62D-3709-A22F-FE3B-0A82D1A6DEFA}"/>
              </a:ext>
            </a:extLst>
          </p:cNvPr>
          <p:cNvSpPr txBox="1"/>
          <p:nvPr/>
        </p:nvSpPr>
        <p:spPr>
          <a:xfrm>
            <a:off x="465563" y="4210238"/>
            <a:ext cx="4766314"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4. Execute intent</a:t>
            </a:r>
          </a:p>
        </p:txBody>
      </p:sp>
      <p:sp>
        <p:nvSpPr>
          <p:cNvPr id="13" name="TextBox 12">
            <a:extLst>
              <a:ext uri="{FF2B5EF4-FFF2-40B4-BE49-F238E27FC236}">
                <a16:creationId xmlns:a16="http://schemas.microsoft.com/office/drawing/2014/main" id="{1DDFDF04-0C96-DA32-7CF6-992B7AB7DCDB}"/>
              </a:ext>
            </a:extLst>
          </p:cNvPr>
          <p:cNvSpPr txBox="1"/>
          <p:nvPr/>
        </p:nvSpPr>
        <p:spPr>
          <a:xfrm>
            <a:off x="6095999" y="2338783"/>
            <a:ext cx="890797"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Audio</a:t>
            </a:r>
          </a:p>
        </p:txBody>
      </p:sp>
      <p:sp>
        <p:nvSpPr>
          <p:cNvPr id="14" name="TextBox 13">
            <a:extLst>
              <a:ext uri="{FF2B5EF4-FFF2-40B4-BE49-F238E27FC236}">
                <a16:creationId xmlns:a16="http://schemas.microsoft.com/office/drawing/2014/main" id="{444ABBE7-6E32-4B2D-8DDD-70D547D240E9}"/>
              </a:ext>
            </a:extLst>
          </p:cNvPr>
          <p:cNvSpPr txBox="1"/>
          <p:nvPr/>
        </p:nvSpPr>
        <p:spPr>
          <a:xfrm>
            <a:off x="7528559" y="2338783"/>
            <a:ext cx="1927861"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“Hi assistant”?</a:t>
            </a:r>
          </a:p>
        </p:txBody>
      </p:sp>
      <p:sp>
        <p:nvSpPr>
          <p:cNvPr id="15" name="TextBox 14">
            <a:extLst>
              <a:ext uri="{FF2B5EF4-FFF2-40B4-BE49-F238E27FC236}">
                <a16:creationId xmlns:a16="http://schemas.microsoft.com/office/drawing/2014/main" id="{35EA6272-71E2-F60F-8783-75B367B1BBF9}"/>
              </a:ext>
            </a:extLst>
          </p:cNvPr>
          <p:cNvSpPr txBox="1"/>
          <p:nvPr/>
        </p:nvSpPr>
        <p:spPr>
          <a:xfrm>
            <a:off x="6069328" y="2940275"/>
            <a:ext cx="890797"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Audio</a:t>
            </a:r>
          </a:p>
        </p:txBody>
      </p:sp>
      <p:sp>
        <p:nvSpPr>
          <p:cNvPr id="16" name="TextBox 15">
            <a:extLst>
              <a:ext uri="{FF2B5EF4-FFF2-40B4-BE49-F238E27FC236}">
                <a16:creationId xmlns:a16="http://schemas.microsoft.com/office/drawing/2014/main" id="{3209C680-D3A6-B42C-78AE-1BA7E52D515B}"/>
              </a:ext>
            </a:extLst>
          </p:cNvPr>
          <p:cNvSpPr txBox="1"/>
          <p:nvPr/>
        </p:nvSpPr>
        <p:spPr>
          <a:xfrm>
            <a:off x="7528559" y="2940275"/>
            <a:ext cx="2118361"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“open calculator”</a:t>
            </a:r>
          </a:p>
        </p:txBody>
      </p:sp>
      <p:sp>
        <p:nvSpPr>
          <p:cNvPr id="17" name="TextBox 16">
            <a:extLst>
              <a:ext uri="{FF2B5EF4-FFF2-40B4-BE49-F238E27FC236}">
                <a16:creationId xmlns:a16="http://schemas.microsoft.com/office/drawing/2014/main" id="{98EB7180-14B6-44A2-F156-E99288C4E3A2}"/>
              </a:ext>
            </a:extLst>
          </p:cNvPr>
          <p:cNvSpPr txBox="1"/>
          <p:nvPr/>
        </p:nvSpPr>
        <p:spPr>
          <a:xfrm>
            <a:off x="6054833" y="3569018"/>
            <a:ext cx="244983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“open calculator”</a:t>
            </a:r>
          </a:p>
        </p:txBody>
      </p:sp>
      <p:sp>
        <p:nvSpPr>
          <p:cNvPr id="18" name="TextBox 17">
            <a:extLst>
              <a:ext uri="{FF2B5EF4-FFF2-40B4-BE49-F238E27FC236}">
                <a16:creationId xmlns:a16="http://schemas.microsoft.com/office/drawing/2014/main" id="{C9CF3216-F113-3AB9-4802-4A53850DAC03}"/>
              </a:ext>
            </a:extLst>
          </p:cNvPr>
          <p:cNvSpPr txBox="1"/>
          <p:nvPr/>
        </p:nvSpPr>
        <p:spPr>
          <a:xfrm>
            <a:off x="8298943" y="3551198"/>
            <a:ext cx="2118361"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open?</a:t>
            </a:r>
          </a:p>
          <a:p>
            <a:r>
              <a:rPr lang="en-US" sz="2000" dirty="0">
                <a:latin typeface="Arial" panose="020B0604020202020204" pitchFamily="34" charset="0"/>
                <a:cs typeface="Arial" panose="020B0604020202020204" pitchFamily="34" charset="0"/>
              </a:rPr>
              <a:t>music?</a:t>
            </a:r>
          </a:p>
          <a:p>
            <a:r>
              <a:rPr lang="en-US" sz="2000" dirty="0">
                <a:latin typeface="Arial" panose="020B0604020202020204" pitchFamily="34" charset="0"/>
                <a:cs typeface="Arial" panose="020B0604020202020204" pitchFamily="34" charset="0"/>
              </a:rPr>
              <a:t>time?</a:t>
            </a:r>
          </a:p>
          <a:p>
            <a:r>
              <a:rPr lang="en-US" sz="2000" dirty="0">
                <a:latin typeface="Arial" panose="020B0604020202020204" pitchFamily="34" charset="0"/>
                <a:cs typeface="Arial" panose="020B0604020202020204" pitchFamily="34" charset="0"/>
              </a:rPr>
              <a:t>alarm?</a:t>
            </a:r>
          </a:p>
          <a:p>
            <a:r>
              <a:rPr lang="en-US" sz="2000" dirty="0">
                <a:latin typeface="Arial" panose="020B0604020202020204" pitchFamily="34" charset="0"/>
                <a:cs typeface="Arial" panose="020B0604020202020204" pitchFamily="34" charset="0"/>
              </a:rPr>
              <a:t>weather?</a:t>
            </a:r>
          </a:p>
        </p:txBody>
      </p:sp>
      <p:sp>
        <p:nvSpPr>
          <p:cNvPr id="19" name="TextBox 18">
            <a:extLst>
              <a:ext uri="{FF2B5EF4-FFF2-40B4-BE49-F238E27FC236}">
                <a16:creationId xmlns:a16="http://schemas.microsoft.com/office/drawing/2014/main" id="{5CED201F-2582-BC64-8B4A-7FDB6032F45A}"/>
              </a:ext>
            </a:extLst>
          </p:cNvPr>
          <p:cNvSpPr txBox="1"/>
          <p:nvPr/>
        </p:nvSpPr>
        <p:spPr>
          <a:xfrm>
            <a:off x="4727056" y="4252996"/>
            <a:ext cx="2449832"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Open calculator software</a:t>
            </a:r>
          </a:p>
        </p:txBody>
      </p:sp>
    </p:spTree>
    <p:extLst>
      <p:ext uri="{BB962C8B-B14F-4D97-AF65-F5344CB8AC3E}">
        <p14:creationId xmlns:p14="http://schemas.microsoft.com/office/powerpoint/2010/main" val="305969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267F62D-3709-A22F-FE3B-0A82D1A6DEFA}"/>
              </a:ext>
            </a:extLst>
          </p:cNvPr>
          <p:cNvSpPr txBox="1"/>
          <p:nvPr/>
        </p:nvSpPr>
        <p:spPr>
          <a:xfrm>
            <a:off x="3628279" y="2943413"/>
            <a:ext cx="4766314"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88454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Introduction</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4031873"/>
          </a:xfrm>
          <a:prstGeom prst="rect">
            <a:avLst/>
          </a:prstGeom>
          <a:noFill/>
        </p:spPr>
        <p:txBody>
          <a:bodyPr wrap="square" rtlCol="0">
            <a:spAutoFit/>
          </a:bodyPr>
          <a:lstStyle/>
          <a:p>
            <a:pPr marL="457200" indent="-457200">
              <a:buFont typeface="Arial" panose="020B0604020202020204" pitchFamily="34" charset="0"/>
              <a:buChar char="•"/>
            </a:pPr>
            <a:r>
              <a:rPr lang="en-PH" sz="3200" dirty="0">
                <a:latin typeface="Arial" panose="020B0604020202020204" pitchFamily="34" charset="0"/>
                <a:cs typeface="Arial" panose="020B0604020202020204" pitchFamily="34" charset="0"/>
              </a:rPr>
              <a:t>Intelligent Assistants</a:t>
            </a:r>
          </a:p>
          <a:p>
            <a:pPr marL="457200" indent="-457200">
              <a:buFont typeface="Arial" panose="020B0604020202020204" pitchFamily="34" charset="0"/>
              <a:buChar char="•"/>
            </a:pPr>
            <a:r>
              <a:rPr lang="en-PH" sz="3200" dirty="0">
                <a:latin typeface="Arial" panose="020B0604020202020204" pitchFamily="34" charset="0"/>
                <a:cs typeface="Arial" panose="020B0604020202020204" pitchFamily="34" charset="0"/>
              </a:rPr>
              <a:t>Healthcare</a:t>
            </a:r>
          </a:p>
          <a:p>
            <a:pPr marL="457200" indent="-457200">
              <a:buFont typeface="Arial" panose="020B0604020202020204" pitchFamily="34" charset="0"/>
              <a:buChar char="•"/>
            </a:pPr>
            <a:r>
              <a:rPr lang="en-PH" sz="3200" dirty="0">
                <a:latin typeface="Arial" panose="020B0604020202020204" pitchFamily="34" charset="0"/>
                <a:cs typeface="Arial" panose="020B0604020202020204" pitchFamily="34" charset="0"/>
              </a:rPr>
              <a:t>Smart Cars and Drones</a:t>
            </a:r>
          </a:p>
          <a:p>
            <a:pPr marL="457200" indent="-457200">
              <a:buFont typeface="Arial" panose="020B0604020202020204" pitchFamily="34" charset="0"/>
              <a:buChar char="•"/>
            </a:pPr>
            <a:r>
              <a:rPr lang="en-PH" sz="3200" dirty="0">
                <a:latin typeface="Arial" panose="020B0604020202020204" pitchFamily="34" charset="0"/>
                <a:cs typeface="Arial" panose="020B0604020202020204" pitchFamily="34" charset="0"/>
              </a:rPr>
              <a:t>Robotics</a:t>
            </a:r>
          </a:p>
          <a:p>
            <a:pPr marL="457200" indent="-457200">
              <a:buFont typeface="Arial" panose="020B0604020202020204" pitchFamily="34" charset="0"/>
              <a:buChar char="•"/>
            </a:pPr>
            <a:r>
              <a:rPr lang="en-PH" sz="3200" dirty="0">
                <a:latin typeface="Arial" panose="020B0604020202020204" pitchFamily="34" charset="0"/>
                <a:cs typeface="Arial" panose="020B0604020202020204" pitchFamily="34" charset="0"/>
              </a:rPr>
              <a:t>Social Media Feeds</a:t>
            </a:r>
          </a:p>
          <a:p>
            <a:pPr marL="457200"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Music and Media Streaming Services</a:t>
            </a:r>
          </a:p>
          <a:p>
            <a:pPr marL="457200" indent="-457200">
              <a:buFont typeface="Arial" panose="020B0604020202020204" pitchFamily="34" charset="0"/>
              <a:buChar char="•"/>
            </a:pPr>
            <a:r>
              <a:rPr lang="en-PH" sz="3200" dirty="0">
                <a:latin typeface="Arial" panose="020B0604020202020204" pitchFamily="34" charset="0"/>
                <a:cs typeface="Arial" panose="020B0604020202020204" pitchFamily="34" charset="0"/>
              </a:rPr>
              <a:t>Online Ads Network</a:t>
            </a:r>
          </a:p>
          <a:p>
            <a:pPr marL="457200" indent="-457200">
              <a:buFont typeface="Arial" panose="020B0604020202020204" pitchFamily="34" charset="0"/>
              <a:buChar char="•"/>
            </a:pPr>
            <a:r>
              <a:rPr lang="en-PH" sz="3200" dirty="0">
                <a:latin typeface="Arial" panose="020B0604020202020204" pitchFamily="34" charset="0"/>
                <a:cs typeface="Arial" panose="020B0604020202020204" pitchFamily="34" charset="0"/>
              </a:rPr>
              <a:t>Security and Surveillance</a:t>
            </a:r>
          </a:p>
        </p:txBody>
      </p:sp>
    </p:spTree>
    <p:extLst>
      <p:ext uri="{BB962C8B-B14F-4D97-AF65-F5344CB8AC3E}">
        <p14:creationId xmlns:p14="http://schemas.microsoft.com/office/powerpoint/2010/main" val="292423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Intelligent Assistants</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1026" name="Picture 2" descr="How to unlock your phone with your voice using Google Assistant - Dignited">
            <a:extLst>
              <a:ext uri="{FF2B5EF4-FFF2-40B4-BE49-F238E27FC236}">
                <a16:creationId xmlns:a16="http://schemas.microsoft.com/office/drawing/2014/main" id="{A6CE0035-4E7F-28B0-66C9-21E42F0F6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32" y="1177945"/>
            <a:ext cx="3170937" cy="17836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C22242B-A9F7-CE95-8406-06FFDB245B11}"/>
              </a:ext>
            </a:extLst>
          </p:cNvPr>
          <p:cNvSpPr txBox="1"/>
          <p:nvPr/>
        </p:nvSpPr>
        <p:spPr>
          <a:xfrm>
            <a:off x="689058" y="3036197"/>
            <a:ext cx="2814687"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Google Assistant</a:t>
            </a:r>
            <a:endParaRPr lang="en-PH" sz="2400" dirty="0">
              <a:latin typeface="Arial" panose="020B0604020202020204" pitchFamily="34" charset="0"/>
              <a:cs typeface="Arial" panose="020B0604020202020204" pitchFamily="34" charset="0"/>
            </a:endParaRPr>
          </a:p>
        </p:txBody>
      </p:sp>
      <p:pic>
        <p:nvPicPr>
          <p:cNvPr id="1028" name="Picture 4" descr="Apple's Siri: A cheat sheet | What is Siri &amp; How Does it Work?">
            <a:extLst>
              <a:ext uri="{FF2B5EF4-FFF2-40B4-BE49-F238E27FC236}">
                <a16:creationId xmlns:a16="http://schemas.microsoft.com/office/drawing/2014/main" id="{90E72CD8-91BB-C6AA-3878-4E3BA6FA2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776" y="1177945"/>
            <a:ext cx="2531349" cy="189950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256251C-51B1-347A-5681-ACD46D12C34A}"/>
              </a:ext>
            </a:extLst>
          </p:cNvPr>
          <p:cNvSpPr txBox="1"/>
          <p:nvPr/>
        </p:nvSpPr>
        <p:spPr>
          <a:xfrm>
            <a:off x="4797579" y="3107639"/>
            <a:ext cx="2814687"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Siri</a:t>
            </a:r>
            <a:endParaRPr lang="en-PH" sz="2400" dirty="0">
              <a:latin typeface="Arial" panose="020B0604020202020204" pitchFamily="34" charset="0"/>
              <a:cs typeface="Arial" panose="020B0604020202020204" pitchFamily="34" charset="0"/>
            </a:endParaRPr>
          </a:p>
        </p:txBody>
      </p:sp>
      <p:pic>
        <p:nvPicPr>
          <p:cNvPr id="1030" name="Picture 6" descr="How to Disable Cortana on Windows 10 | Gadgets 360">
            <a:extLst>
              <a:ext uri="{FF2B5EF4-FFF2-40B4-BE49-F238E27FC236}">
                <a16:creationId xmlns:a16="http://schemas.microsoft.com/office/drawing/2014/main" id="{695D9C18-D135-11DB-F844-44AC40AD7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6100" y="1229596"/>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6B6F709-0D0C-A016-69EE-6A1454C12649}"/>
              </a:ext>
            </a:extLst>
          </p:cNvPr>
          <p:cNvSpPr txBox="1"/>
          <p:nvPr/>
        </p:nvSpPr>
        <p:spPr>
          <a:xfrm>
            <a:off x="8732831" y="3123354"/>
            <a:ext cx="2814687"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Cortana</a:t>
            </a:r>
            <a:endParaRPr lang="en-PH" sz="2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02793A5D-0E1A-4F9E-9E75-34A8F01FB994}"/>
              </a:ext>
            </a:extLst>
          </p:cNvPr>
          <p:cNvSpPr txBox="1"/>
          <p:nvPr/>
        </p:nvSpPr>
        <p:spPr>
          <a:xfrm>
            <a:off x="765328" y="5560245"/>
            <a:ext cx="2814687"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Google Home</a:t>
            </a:r>
            <a:endParaRPr lang="en-PH" sz="24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B3F796F3-B514-2060-E9B2-6ADA6D0A845F}"/>
              </a:ext>
            </a:extLst>
          </p:cNvPr>
          <p:cNvSpPr txBox="1"/>
          <p:nvPr/>
        </p:nvSpPr>
        <p:spPr>
          <a:xfrm>
            <a:off x="4807556" y="5586036"/>
            <a:ext cx="2814687"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Amazon Alexa</a:t>
            </a:r>
            <a:endParaRPr lang="en-PH" sz="2400" dirty="0">
              <a:latin typeface="Arial" panose="020B0604020202020204" pitchFamily="34" charset="0"/>
              <a:cs typeface="Arial" panose="020B0604020202020204" pitchFamily="34" charset="0"/>
            </a:endParaRPr>
          </a:p>
        </p:txBody>
      </p:sp>
      <p:pic>
        <p:nvPicPr>
          <p:cNvPr id="1032" name="Picture 8" descr="Amazon says Alexa will soon be able to mimic the voice of dead loved ones |  Mashable">
            <a:extLst>
              <a:ext uri="{FF2B5EF4-FFF2-40B4-BE49-F238E27FC236}">
                <a16:creationId xmlns:a16="http://schemas.microsoft.com/office/drawing/2014/main" id="{84C1A427-B463-3634-B655-D8F8B09C6B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4701" y="397779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verything you need to know about Google Home - CNET">
            <a:extLst>
              <a:ext uri="{FF2B5EF4-FFF2-40B4-BE49-F238E27FC236}">
                <a16:creationId xmlns:a16="http://schemas.microsoft.com/office/drawing/2014/main" id="{CC7FDF37-E8DF-85F6-018F-A179EF41BF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328" y="403161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lly - The First Home Robot with Personality | Indiegogo">
            <a:extLst>
              <a:ext uri="{FF2B5EF4-FFF2-40B4-BE49-F238E27FC236}">
                <a16:creationId xmlns:a16="http://schemas.microsoft.com/office/drawing/2014/main" id="{4BBA9EF0-F60F-EBAE-10C4-64BB16F7A2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6847" y="3985836"/>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6442B3A-10A9-0369-97ED-A399F8402886}"/>
              </a:ext>
            </a:extLst>
          </p:cNvPr>
          <p:cNvSpPr txBox="1"/>
          <p:nvPr/>
        </p:nvSpPr>
        <p:spPr>
          <a:xfrm>
            <a:off x="8666847" y="5603487"/>
            <a:ext cx="2814687"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Olly</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29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Healthcare</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7" name="Picture 2" descr="How to unlock your phone with your voice using Google Assistant - Dignited">
            <a:extLst>
              <a:ext uri="{FF2B5EF4-FFF2-40B4-BE49-F238E27FC236}">
                <a16:creationId xmlns:a16="http://schemas.microsoft.com/office/drawing/2014/main" id="{46CA7DE0-A5ED-EA59-0164-DE7F62004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13" y="1095713"/>
            <a:ext cx="2334401" cy="1313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pple's Siri: A cheat sheet | What is Siri &amp; How Does it Work?">
            <a:extLst>
              <a:ext uri="{FF2B5EF4-FFF2-40B4-BE49-F238E27FC236}">
                <a16:creationId xmlns:a16="http://schemas.microsoft.com/office/drawing/2014/main" id="{7999D0E1-5093-E884-C2CB-B2FA4422DA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546" y="2703170"/>
            <a:ext cx="1990081" cy="14933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ow to Disable Cortana on Windows 10 | Gadgets 360">
            <a:extLst>
              <a:ext uri="{FF2B5EF4-FFF2-40B4-BE49-F238E27FC236}">
                <a16:creationId xmlns:a16="http://schemas.microsoft.com/office/drawing/2014/main" id="{15B6D79D-8573-8E3E-B0FF-68DE6576F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546" y="4451004"/>
            <a:ext cx="2086389" cy="15627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racks forming in Japan's premium-based universal health care system | The  Japan Times">
            <a:extLst>
              <a:ext uri="{FF2B5EF4-FFF2-40B4-BE49-F238E27FC236}">
                <a16:creationId xmlns:a16="http://schemas.microsoft.com/office/drawing/2014/main" id="{3869039D-365A-12A6-62DD-22B5C0354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137" y="2586038"/>
            <a:ext cx="2619375" cy="17430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48327977-931D-63A6-F0D6-CB90B874B5A0}"/>
              </a:ext>
            </a:extLst>
          </p:cNvPr>
          <p:cNvCxnSpPr/>
          <p:nvPr/>
        </p:nvCxnSpPr>
        <p:spPr>
          <a:xfrm>
            <a:off x="2971800" y="1858613"/>
            <a:ext cx="510540" cy="79409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31E6F8F-8CA3-F7C4-C4DD-A82A8916BA52}"/>
              </a:ext>
            </a:extLst>
          </p:cNvPr>
          <p:cNvCxnSpPr>
            <a:cxnSpLocks/>
          </p:cNvCxnSpPr>
          <p:nvPr/>
        </p:nvCxnSpPr>
        <p:spPr>
          <a:xfrm>
            <a:off x="2818874" y="3507173"/>
            <a:ext cx="64267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C1A7228-820A-4ADF-3F4C-C01D5A1C9B66}"/>
              </a:ext>
            </a:extLst>
          </p:cNvPr>
          <p:cNvCxnSpPr>
            <a:cxnSpLocks/>
          </p:cNvCxnSpPr>
          <p:nvPr/>
        </p:nvCxnSpPr>
        <p:spPr>
          <a:xfrm flipV="1">
            <a:off x="2884528" y="4198620"/>
            <a:ext cx="597812" cy="127451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052" name="Picture 4" descr="Frontiers | Explainable Machine Learning for COVID-19 Pneumonia  Classification With Texture-Based Features Extraction in Chest Radiography">
            <a:extLst>
              <a:ext uri="{FF2B5EF4-FFF2-40B4-BE49-F238E27FC236}">
                <a16:creationId xmlns:a16="http://schemas.microsoft.com/office/drawing/2014/main" id="{39097DD1-3E32-F8D2-288A-11E5D262E3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9858" y="313231"/>
            <a:ext cx="3305175" cy="178220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8E76110-68F2-A590-E3E6-E4DE0C60EA16}"/>
              </a:ext>
            </a:extLst>
          </p:cNvPr>
          <p:cNvSpPr txBox="1"/>
          <p:nvPr/>
        </p:nvSpPr>
        <p:spPr>
          <a:xfrm>
            <a:off x="7597368" y="2233887"/>
            <a:ext cx="4034819"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COVID-19 Diagnosis using Chest X-ray</a:t>
            </a:r>
            <a:endParaRPr lang="en-PH" sz="2400" dirty="0">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5C1ECEF7-9410-7115-242A-B93C4375C409}"/>
              </a:ext>
            </a:extLst>
          </p:cNvPr>
          <p:cNvPicPr>
            <a:picLocks noChangeAspect="1"/>
          </p:cNvPicPr>
          <p:nvPr/>
        </p:nvPicPr>
        <p:blipFill>
          <a:blip r:embed="rId8"/>
          <a:stretch>
            <a:fillRect/>
          </a:stretch>
        </p:blipFill>
        <p:spPr>
          <a:xfrm>
            <a:off x="8103070" y="3587506"/>
            <a:ext cx="3262114" cy="1809454"/>
          </a:xfrm>
          <a:prstGeom prst="rect">
            <a:avLst/>
          </a:prstGeom>
        </p:spPr>
      </p:pic>
      <p:sp>
        <p:nvSpPr>
          <p:cNvPr id="25" name="TextBox 24">
            <a:extLst>
              <a:ext uri="{FF2B5EF4-FFF2-40B4-BE49-F238E27FC236}">
                <a16:creationId xmlns:a16="http://schemas.microsoft.com/office/drawing/2014/main" id="{AB757F1C-E07E-28BF-51CE-0C832C853FD9}"/>
              </a:ext>
            </a:extLst>
          </p:cNvPr>
          <p:cNvSpPr txBox="1"/>
          <p:nvPr/>
        </p:nvSpPr>
        <p:spPr>
          <a:xfrm>
            <a:off x="7370022" y="5514789"/>
            <a:ext cx="472821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Alzheimer’s Disease Detection</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05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Smart Cars and Drones</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4098" name="Picture 2" descr="Should Tesla carry the burden of teaching the public about artificial  intelligence?">
            <a:extLst>
              <a:ext uri="{FF2B5EF4-FFF2-40B4-BE49-F238E27FC236}">
                <a16:creationId xmlns:a16="http://schemas.microsoft.com/office/drawing/2014/main" id="{1BEDA51B-652F-4BCD-9AC1-EF828B9E6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290" y="2109215"/>
            <a:ext cx="4480003" cy="23199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D5431F-5665-0BF9-7607-9C0BC1119012}"/>
              </a:ext>
            </a:extLst>
          </p:cNvPr>
          <p:cNvSpPr txBox="1"/>
          <p:nvPr/>
        </p:nvSpPr>
        <p:spPr>
          <a:xfrm>
            <a:off x="872490" y="4568317"/>
            <a:ext cx="472821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Tesla’s Autopilot</a:t>
            </a:r>
            <a:endParaRPr lang="en-PH" sz="2400" dirty="0">
              <a:latin typeface="Arial" panose="020B0604020202020204" pitchFamily="34" charset="0"/>
              <a:cs typeface="Arial" panose="020B0604020202020204" pitchFamily="34" charset="0"/>
            </a:endParaRPr>
          </a:p>
        </p:txBody>
      </p:sp>
      <p:pic>
        <p:nvPicPr>
          <p:cNvPr id="4100" name="Picture 4" descr="AI-powered Drones in Construction – DeepAI.space">
            <a:extLst>
              <a:ext uri="{FF2B5EF4-FFF2-40B4-BE49-F238E27FC236}">
                <a16:creationId xmlns:a16="http://schemas.microsoft.com/office/drawing/2014/main" id="{D6053CC4-DC66-87CC-7553-0B92D84E0B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276" y="1928291"/>
            <a:ext cx="3664778" cy="24387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78C3D69-8C54-9AF7-41BA-982383F183D9}"/>
              </a:ext>
            </a:extLst>
          </p:cNvPr>
          <p:cNvSpPr txBox="1"/>
          <p:nvPr/>
        </p:nvSpPr>
        <p:spPr>
          <a:xfrm>
            <a:off x="6506560" y="4535223"/>
            <a:ext cx="472821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AI-Powered Drones</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4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Robotics</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5124" name="Picture 4" descr="Boston Dynamics' latest Atlas robot struts its stuff">
            <a:extLst>
              <a:ext uri="{FF2B5EF4-FFF2-40B4-BE49-F238E27FC236}">
                <a16:creationId xmlns:a16="http://schemas.microsoft.com/office/drawing/2014/main" id="{55F07416-44FC-4F57-D4F2-C1EA5D612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939" y="1789107"/>
            <a:ext cx="4874260" cy="2743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E52527-B29B-259D-28E4-41E69DD69D99}"/>
              </a:ext>
            </a:extLst>
          </p:cNvPr>
          <p:cNvSpPr txBox="1"/>
          <p:nvPr/>
        </p:nvSpPr>
        <p:spPr>
          <a:xfrm>
            <a:off x="968964" y="4719140"/>
            <a:ext cx="472821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Agile Robots (Boston Dynamics)</a:t>
            </a:r>
            <a:endParaRPr lang="en-PH"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F98CFD0-6ABB-C3A7-EBB4-D9E1772A7124}"/>
              </a:ext>
            </a:extLst>
          </p:cNvPr>
          <p:cNvSpPr txBox="1"/>
          <p:nvPr/>
        </p:nvSpPr>
        <p:spPr>
          <a:xfrm>
            <a:off x="6653153" y="4719139"/>
            <a:ext cx="472821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Sophia (</a:t>
            </a:r>
            <a:r>
              <a:rPr lang="en-US" sz="2400" b="0" i="0" dirty="0">
                <a:effectLst/>
                <a:latin typeface="arial" panose="020B0604020202020204" pitchFamily="34" charset="0"/>
              </a:rPr>
              <a:t>Humanoid Robot)</a:t>
            </a:r>
            <a:endParaRPr lang="en-PH" sz="2400" dirty="0">
              <a:latin typeface="Arial" panose="020B0604020202020204" pitchFamily="34" charset="0"/>
              <a:cs typeface="Arial" panose="020B0604020202020204" pitchFamily="34" charset="0"/>
            </a:endParaRPr>
          </a:p>
        </p:txBody>
      </p:sp>
      <p:pic>
        <p:nvPicPr>
          <p:cNvPr id="5128" name="Picture 8" descr="Sophia the Robot – Keynote Speaker | London Speaker Bureau">
            <a:extLst>
              <a:ext uri="{FF2B5EF4-FFF2-40B4-BE49-F238E27FC236}">
                <a16:creationId xmlns:a16="http://schemas.microsoft.com/office/drawing/2014/main" id="{AF277646-7CF4-7CD2-E065-153887854B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695" y="228751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8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Social Media Feeds</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6148" name="Picture 4" descr="Top 12 Most Popular Social Media Sites In 2022">
            <a:extLst>
              <a:ext uri="{FF2B5EF4-FFF2-40B4-BE49-F238E27FC236}">
                <a16:creationId xmlns:a16="http://schemas.microsoft.com/office/drawing/2014/main" id="{77FDE274-4022-FE3C-50C7-E1835A792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300" y="1389459"/>
            <a:ext cx="7251700" cy="40790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AB7388-FA69-ABF8-DAAE-14F7752D999E}"/>
              </a:ext>
            </a:extLst>
          </p:cNvPr>
          <p:cNvSpPr txBox="1"/>
          <p:nvPr/>
        </p:nvSpPr>
        <p:spPr>
          <a:xfrm>
            <a:off x="2372488" y="5635807"/>
            <a:ext cx="7053323" cy="461665"/>
          </a:xfrm>
          <a:prstGeom prst="rect">
            <a:avLst/>
          </a:prstGeom>
          <a:noFill/>
        </p:spPr>
        <p:txBody>
          <a:bodyPr wrap="square" rtlCol="0">
            <a:spAutoFit/>
          </a:bodyPr>
          <a:lstStyle/>
          <a:p>
            <a:pPr algn="ctr"/>
            <a:r>
              <a:rPr lang="en-GB" sz="2400" dirty="0">
                <a:latin typeface="Arial" panose="020B0604020202020204" pitchFamily="34" charset="0"/>
                <a:cs typeface="Arial" panose="020B0604020202020204" pitchFamily="34" charset="0"/>
              </a:rPr>
              <a:t>Top 12 Most Popular Social Media Sites In 2022</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25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Music and Media Streaming Services</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7170" name="Picture 2" descr="10 Best Music Streaming Services | Popular Music Sites 2022">
            <a:extLst>
              <a:ext uri="{FF2B5EF4-FFF2-40B4-BE49-F238E27FC236}">
                <a16:creationId xmlns:a16="http://schemas.microsoft.com/office/drawing/2014/main" id="{8E941048-DCE9-7344-9053-3CAA7486D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5" y="1519238"/>
            <a:ext cx="6115050" cy="3000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31B03DF-5F22-CCAD-5F40-ED9AE780E61A}"/>
              </a:ext>
            </a:extLst>
          </p:cNvPr>
          <p:cNvSpPr txBox="1"/>
          <p:nvPr/>
        </p:nvSpPr>
        <p:spPr>
          <a:xfrm>
            <a:off x="2569338" y="4929336"/>
            <a:ext cx="7053323" cy="461665"/>
          </a:xfrm>
          <a:prstGeom prst="rect">
            <a:avLst/>
          </a:prstGeom>
          <a:noFill/>
        </p:spPr>
        <p:txBody>
          <a:bodyPr wrap="square" rtlCol="0">
            <a:spAutoFit/>
          </a:bodyPr>
          <a:lstStyle/>
          <a:p>
            <a:pPr algn="ctr"/>
            <a:r>
              <a:rPr lang="en-GB" sz="2400" dirty="0">
                <a:latin typeface="Arial" panose="020B0604020202020204" pitchFamily="34" charset="0"/>
                <a:cs typeface="Arial" panose="020B0604020202020204" pitchFamily="34" charset="0"/>
              </a:rPr>
              <a:t>10 Best Music Streaming Services Sites 2022</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405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165-D2D5-806C-C076-68C2E4038715}"/>
              </a:ext>
            </a:extLst>
          </p:cNvPr>
          <p:cNvSpPr>
            <a:spLocks noGrp="1"/>
          </p:cNvSpPr>
          <p:nvPr>
            <p:ph type="title"/>
          </p:nvPr>
        </p:nvSpPr>
        <p:spPr>
          <a:xfrm>
            <a:off x="381000" y="298134"/>
            <a:ext cx="11452860" cy="540066"/>
          </a:xfrm>
        </p:spPr>
        <p:txBody>
          <a:bodyPr>
            <a:noAutofit/>
          </a:bodyPr>
          <a:lstStyle/>
          <a:p>
            <a:r>
              <a:rPr lang="en-US" sz="3600" b="1" dirty="0">
                <a:latin typeface="Arial" panose="020B0604020202020204" pitchFamily="34" charset="0"/>
                <a:cs typeface="Arial" panose="020B0604020202020204" pitchFamily="34" charset="0"/>
              </a:rPr>
              <a:t>Online Ads Network</a:t>
            </a:r>
          </a:p>
        </p:txBody>
      </p:sp>
      <p:sp>
        <p:nvSpPr>
          <p:cNvPr id="4" name="Rectangle 3">
            <a:extLst>
              <a:ext uri="{FF2B5EF4-FFF2-40B4-BE49-F238E27FC236}">
                <a16:creationId xmlns:a16="http://schemas.microsoft.com/office/drawing/2014/main" id="{4F9A05BB-D3DE-3A2F-6BF4-C72737474848}"/>
              </a:ext>
            </a:extLst>
          </p:cNvPr>
          <p:cNvSpPr/>
          <p:nvPr/>
        </p:nvSpPr>
        <p:spPr>
          <a:xfrm>
            <a:off x="0" y="6210300"/>
            <a:ext cx="12192000"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61924F-720D-1150-FD56-ED336C8797CB}"/>
              </a:ext>
            </a:extLst>
          </p:cNvPr>
          <p:cNvSpPr txBox="1"/>
          <p:nvPr/>
        </p:nvSpPr>
        <p:spPr>
          <a:xfrm>
            <a:off x="8801358" y="6349484"/>
            <a:ext cx="3231892" cy="369332"/>
          </a:xfrm>
          <a:prstGeom prst="rect">
            <a:avLst/>
          </a:prstGeom>
          <a:noFill/>
        </p:spPr>
        <p:txBody>
          <a:bodyPr wrap="square" rtlCol="0">
            <a:spAutoFit/>
          </a:bodyPr>
          <a:lstStyle/>
          <a:p>
            <a:pPr algn="r"/>
            <a:r>
              <a:rPr lang="en-US" dirty="0">
                <a:solidFill>
                  <a:schemeClr val="bg1"/>
                </a:solidFill>
                <a:latin typeface="Consolas" panose="020B0609020204030204" pitchFamily="49" charset="0"/>
              </a:rPr>
              <a:t>Louis Philippe Facun</a:t>
            </a:r>
          </a:p>
        </p:txBody>
      </p:sp>
      <p:sp>
        <p:nvSpPr>
          <p:cNvPr id="6" name="TextBox 5">
            <a:extLst>
              <a:ext uri="{FF2B5EF4-FFF2-40B4-BE49-F238E27FC236}">
                <a16:creationId xmlns:a16="http://schemas.microsoft.com/office/drawing/2014/main" id="{CC04A4A0-069B-0B4A-8142-22220AD933D7}"/>
              </a:ext>
            </a:extLst>
          </p:cNvPr>
          <p:cNvSpPr txBox="1"/>
          <p:nvPr/>
        </p:nvSpPr>
        <p:spPr>
          <a:xfrm>
            <a:off x="250448" y="6349484"/>
            <a:ext cx="3231892" cy="369332"/>
          </a:xfrm>
          <a:prstGeom prst="rect">
            <a:avLst/>
          </a:prstGeom>
          <a:noFill/>
        </p:spPr>
        <p:txBody>
          <a:bodyPr wrap="square" rtlCol="0">
            <a:spAutoFit/>
          </a:bodyPr>
          <a:lstStyle/>
          <a:p>
            <a:r>
              <a:rPr lang="en-US" dirty="0">
                <a:solidFill>
                  <a:schemeClr val="bg1"/>
                </a:solidFill>
                <a:latin typeface="Consolas" panose="020B0609020204030204" pitchFamily="49" charset="0"/>
              </a:rPr>
              <a:t>CSPE 102</a:t>
            </a:r>
          </a:p>
        </p:txBody>
      </p:sp>
      <p:sp>
        <p:nvSpPr>
          <p:cNvPr id="3" name="TextBox 2">
            <a:extLst>
              <a:ext uri="{FF2B5EF4-FFF2-40B4-BE49-F238E27FC236}">
                <a16:creationId xmlns:a16="http://schemas.microsoft.com/office/drawing/2014/main" id="{F6A38B44-3BCB-4FFC-A73A-B4D5FEB21670}"/>
              </a:ext>
            </a:extLst>
          </p:cNvPr>
          <p:cNvSpPr txBox="1"/>
          <p:nvPr/>
        </p:nvSpPr>
        <p:spPr>
          <a:xfrm>
            <a:off x="381000" y="1204332"/>
            <a:ext cx="11260873" cy="584775"/>
          </a:xfrm>
          <a:prstGeom prst="rect">
            <a:avLst/>
          </a:prstGeom>
          <a:noFill/>
        </p:spPr>
        <p:txBody>
          <a:bodyPr wrap="square" rtlCol="0">
            <a:spAutoFit/>
          </a:bodyPr>
          <a:lstStyle/>
          <a:p>
            <a:pPr marL="457200" indent="-457200">
              <a:buFont typeface="Arial" panose="020B0604020202020204" pitchFamily="34" charset="0"/>
              <a:buChar char="•"/>
            </a:pPr>
            <a:endParaRPr lang="en-PH" sz="3200" dirty="0">
              <a:latin typeface="Arial" panose="020B0604020202020204" pitchFamily="34" charset="0"/>
              <a:cs typeface="Arial" panose="020B0604020202020204" pitchFamily="34" charset="0"/>
            </a:endParaRPr>
          </a:p>
        </p:txBody>
      </p:sp>
      <p:pic>
        <p:nvPicPr>
          <p:cNvPr id="7" name="Picture 4" descr="22 Examples of Artificial Intelligence in Daily Life (2022) | Beebom">
            <a:extLst>
              <a:ext uri="{FF2B5EF4-FFF2-40B4-BE49-F238E27FC236}">
                <a16:creationId xmlns:a16="http://schemas.microsoft.com/office/drawing/2014/main" id="{DD7DB4CD-2527-D307-E6DF-2ABE61D3E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57325"/>
            <a:ext cx="60960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60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1355</Words>
  <Application>Microsoft Office PowerPoint</Application>
  <PresentationFormat>Widescreen</PresentationFormat>
  <Paragraphs>121</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vt:lpstr>
      <vt:lpstr>Calibri</vt:lpstr>
      <vt:lpstr>Calibri Light</vt:lpstr>
      <vt:lpstr>Consolas</vt:lpstr>
      <vt:lpstr>Google Sans</vt:lpstr>
      <vt:lpstr>Gotham</vt:lpstr>
      <vt:lpstr>Roboto</vt:lpstr>
      <vt:lpstr>Times New Roman</vt:lpstr>
      <vt:lpstr>Office Theme</vt:lpstr>
      <vt:lpstr>Introduction</vt:lpstr>
      <vt:lpstr>Introduction</vt:lpstr>
      <vt:lpstr>Intelligent Assistants</vt:lpstr>
      <vt:lpstr>Healthcare</vt:lpstr>
      <vt:lpstr>Smart Cars and Drones</vt:lpstr>
      <vt:lpstr>Robotics</vt:lpstr>
      <vt:lpstr>Social Media Feeds</vt:lpstr>
      <vt:lpstr>Music and Media Streaming Services</vt:lpstr>
      <vt:lpstr>Online Ads Network</vt:lpstr>
      <vt:lpstr>Security and Surveillance</vt:lpstr>
      <vt:lpstr>Intelligent Assistants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Philippe Facun</dc:creator>
  <cp:lastModifiedBy>Louis</cp:lastModifiedBy>
  <cp:revision>231</cp:revision>
  <dcterms:created xsi:type="dcterms:W3CDTF">2022-08-20T15:01:04Z</dcterms:created>
  <dcterms:modified xsi:type="dcterms:W3CDTF">2022-09-13T04:57:54Z</dcterms:modified>
</cp:coreProperties>
</file>