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74" r:id="rId6"/>
    <p:sldId id="261" r:id="rId7"/>
    <p:sldId id="266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6" r:id="rId16"/>
    <p:sldId id="277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69" autoAdjust="0"/>
    <p:restoredTop sz="94249" autoAdjust="0"/>
  </p:normalViewPr>
  <p:slideViewPr>
    <p:cSldViewPr snapToGrid="0">
      <p:cViewPr>
        <p:scale>
          <a:sx n="75" d="100"/>
          <a:sy n="75" d="100"/>
        </p:scale>
        <p:origin x="174" y="-7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04603-A7F9-4608-ADA5-13EB08EE7965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3BB03-5EF8-4B58-B8FA-28D4639B4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96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[Ask them, what is “intelligence] to them?</a:t>
            </a:r>
          </a:p>
          <a:p>
            <a:endParaRPr lang="en-US" dirty="0"/>
          </a:p>
          <a:p>
            <a:r>
              <a:rPr lang="en-US" dirty="0"/>
              <a:t>[Give them 5 minutes to think]</a:t>
            </a:r>
          </a:p>
          <a:p>
            <a:endParaRPr lang="en-US" dirty="0"/>
          </a:p>
          <a:p>
            <a:r>
              <a:rPr lang="en-US" dirty="0"/>
              <a:t>[Choose volunteer, if none pick to the list]</a:t>
            </a:r>
          </a:p>
          <a:p>
            <a:endParaRPr lang="en-US" dirty="0"/>
          </a:p>
          <a:p>
            <a:r>
              <a:rPr lang="en-US" dirty="0"/>
              <a:t>[1]</a:t>
            </a:r>
          </a:p>
          <a:p>
            <a:r>
              <a:rPr lang="en-US" dirty="0"/>
              <a:t>First def, intel. is a quality possessed by humans.</a:t>
            </a:r>
          </a:p>
          <a:p>
            <a:endParaRPr lang="en-US" dirty="0"/>
          </a:p>
          <a:p>
            <a:r>
              <a:rPr lang="en-US" dirty="0"/>
              <a:t>[2]</a:t>
            </a:r>
          </a:p>
          <a:p>
            <a:r>
              <a:rPr lang="en-US" dirty="0"/>
              <a:t>Second def, not specific if someone or something can think and understand.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3BB03-5EF8-4B58-B8FA-28D4639B42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3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3BB03-5EF8-4B58-B8FA-28D4639B420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29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[3]</a:t>
            </a:r>
          </a:p>
          <a:p>
            <a:r>
              <a:rPr lang="en-US" dirty="0"/>
              <a:t>-Different person approaches an encountered problems.</a:t>
            </a:r>
          </a:p>
          <a:p>
            <a:r>
              <a:rPr lang="en-US" dirty="0"/>
              <a:t>-We all can think, learn and understand: </a:t>
            </a:r>
            <a:r>
              <a:rPr lang="en-US" dirty="0" err="1"/>
              <a:t>tho</a:t>
            </a:r>
            <a:r>
              <a:rPr lang="en-US" dirty="0"/>
              <a:t>, abilities are not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3BB03-5EF8-4B58-B8FA-28D4639B42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71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[E.g. </a:t>
            </a:r>
            <a:r>
              <a:rPr lang="en-US" dirty="0" err="1"/>
              <a:t>nagpopogram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E.g</a:t>
            </a:r>
            <a:r>
              <a:rPr lang="en-US" dirty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3BB03-5EF8-4B58-B8FA-28D4639B42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84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1923 Karel </a:t>
            </a:r>
            <a:r>
              <a:rPr lang="en-GB" dirty="0" err="1"/>
              <a:t>Čapek’s</a:t>
            </a:r>
            <a:r>
              <a:rPr lang="en-GB" dirty="0"/>
              <a:t> play named “Rossum's Universal Robots” (RUR) opens in London, first use of the word "robot" in English. </a:t>
            </a:r>
          </a:p>
          <a:p>
            <a:endParaRPr lang="en-GB" dirty="0"/>
          </a:p>
          <a:p>
            <a:r>
              <a:rPr lang="en-GB" dirty="0"/>
              <a:t>1943 Foundations for neural networks laid. </a:t>
            </a:r>
          </a:p>
          <a:p>
            <a:endParaRPr lang="en-GB" dirty="0"/>
          </a:p>
          <a:p>
            <a:r>
              <a:rPr lang="en-GB" dirty="0"/>
              <a:t>1945 Isaac Asimov, a Columbia University alumni, coined the term Robotics. </a:t>
            </a:r>
          </a:p>
          <a:p>
            <a:endParaRPr lang="en-GB" dirty="0"/>
          </a:p>
          <a:p>
            <a:r>
              <a:rPr lang="en-GB" dirty="0"/>
              <a:t>1950 Alan Turing introduced Turing Test for evaluation of intelligence and published Computing Machinery and Intelligence. Claude Shannon published Detailed Analysis of Chess Playing as a search. </a:t>
            </a:r>
          </a:p>
          <a:p>
            <a:endParaRPr lang="en-GB" dirty="0"/>
          </a:p>
          <a:p>
            <a:r>
              <a:rPr lang="en-GB" dirty="0"/>
              <a:t>1956 John McCarthy coined the term Artificial Intelligence. Demonstration of the first running AI program at Carnegie Mellon University. </a:t>
            </a:r>
          </a:p>
          <a:p>
            <a:endParaRPr lang="en-GB" dirty="0"/>
          </a:p>
          <a:p>
            <a:r>
              <a:rPr lang="en-GB" dirty="0"/>
              <a:t>1958 John McCarthy invents LISP programming language for AI. </a:t>
            </a:r>
          </a:p>
          <a:p>
            <a:endParaRPr lang="en-GB" dirty="0"/>
          </a:p>
          <a:p>
            <a:r>
              <a:rPr lang="en-GB" dirty="0"/>
              <a:t>1964 Danny </a:t>
            </a:r>
            <a:r>
              <a:rPr lang="en-GB" dirty="0" err="1"/>
              <a:t>Bobrow's</a:t>
            </a:r>
            <a:r>
              <a:rPr lang="en-GB" dirty="0"/>
              <a:t> dissertation at MIT showed that computers can understand natural language well enough to solve algebra word problems correctly. </a:t>
            </a:r>
          </a:p>
          <a:p>
            <a:endParaRPr lang="en-GB" dirty="0"/>
          </a:p>
          <a:p>
            <a:r>
              <a:rPr lang="en-GB" dirty="0"/>
              <a:t>1965 Joseph </a:t>
            </a:r>
            <a:r>
              <a:rPr lang="en-GB" dirty="0" err="1"/>
              <a:t>Weizenbaum</a:t>
            </a:r>
            <a:r>
              <a:rPr lang="en-GB" dirty="0"/>
              <a:t> at MIT built ELIZA, an interactive problem that carries on a dialogue in English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3BB03-5EF8-4B58-B8FA-28D4639B42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39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1969 Scientists at Stanford Research Institute Developed Shakey, a robot, equipped with locomotion, perception, and problem solving. </a:t>
            </a:r>
          </a:p>
          <a:p>
            <a:endParaRPr lang="en-GB" dirty="0"/>
          </a:p>
          <a:p>
            <a:r>
              <a:rPr lang="en-GB" dirty="0"/>
              <a:t>1973 The Assembly Robotics group at Edinburgh University built Freddy, the Famous Scottish Robot, capable of using vision to locate and assemble models.</a:t>
            </a:r>
          </a:p>
          <a:p>
            <a:endParaRPr lang="en-GB" dirty="0"/>
          </a:p>
          <a:p>
            <a:r>
              <a:rPr lang="en-GB" dirty="0"/>
              <a:t>1979 The first computer-controlled autonomous vehicle, Stanford Cart, was built.</a:t>
            </a:r>
          </a:p>
          <a:p>
            <a:endParaRPr lang="en-GB" dirty="0"/>
          </a:p>
          <a:p>
            <a:r>
              <a:rPr lang="en-GB" dirty="0"/>
              <a:t>1985 Harold Cohen created and demonstrated the drawing program, Aaron.</a:t>
            </a:r>
          </a:p>
          <a:p>
            <a:endParaRPr lang="en-GB" dirty="0"/>
          </a:p>
          <a:p>
            <a:r>
              <a:rPr lang="en-GB" dirty="0"/>
              <a:t>1990 Major advances in all areas of AI: </a:t>
            </a:r>
          </a:p>
          <a:p>
            <a:r>
              <a:rPr lang="en-GB" dirty="0"/>
              <a:t>• Significant demonstrations in machine learning</a:t>
            </a:r>
          </a:p>
          <a:p>
            <a:r>
              <a:rPr lang="en-GB" dirty="0"/>
              <a:t>• Case-based reasoning</a:t>
            </a:r>
          </a:p>
          <a:p>
            <a:r>
              <a:rPr lang="en-GB" dirty="0"/>
              <a:t>• Multi-agent planning</a:t>
            </a:r>
          </a:p>
          <a:p>
            <a:r>
              <a:rPr lang="en-GB" dirty="0"/>
              <a:t>• Scheduling</a:t>
            </a:r>
          </a:p>
          <a:p>
            <a:r>
              <a:rPr lang="en-GB" dirty="0"/>
              <a:t>• Data mining, Web Crawler</a:t>
            </a:r>
          </a:p>
          <a:p>
            <a:r>
              <a:rPr lang="en-GB" dirty="0"/>
              <a:t>• Natural language understanding and translation</a:t>
            </a:r>
          </a:p>
          <a:p>
            <a:r>
              <a:rPr lang="en-GB" dirty="0"/>
              <a:t>• Vision, Virtual Reality</a:t>
            </a:r>
          </a:p>
          <a:p>
            <a:r>
              <a:rPr lang="en-GB" dirty="0"/>
              <a:t>• Games </a:t>
            </a:r>
          </a:p>
          <a:p>
            <a:endParaRPr lang="en-GB" dirty="0"/>
          </a:p>
          <a:p>
            <a:r>
              <a:rPr lang="en-GB" dirty="0"/>
              <a:t>1997 The Deep Blue Chess Program beats the then world chess champion, Garry Kasparov. </a:t>
            </a:r>
          </a:p>
          <a:p>
            <a:endParaRPr lang="en-GB" dirty="0"/>
          </a:p>
          <a:p>
            <a:r>
              <a:rPr lang="en-GB" dirty="0"/>
              <a:t>2000 Interactive robot pets become commercially available. MIT displays Kismet, a robot with a face that expresses emotions. The robot Nomad explores remote regions of Antarctica and locates meteorites. </a:t>
            </a:r>
          </a:p>
          <a:p>
            <a:endParaRPr lang="en-GB" dirty="0"/>
          </a:p>
          <a:p>
            <a:r>
              <a:rPr lang="en-GB" dirty="0"/>
              <a:t>2007 ImageNet, a large database of annotated images designed to aid in visual object recognition software research.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3BB03-5EF8-4B58-B8FA-28D4639B42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28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3BB03-5EF8-4B58-B8FA-28D4639B42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30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3BB03-5EF8-4B58-B8FA-28D4639B42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58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3BB03-5EF8-4B58-B8FA-28D4639B42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94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 developed to determine or test if machine is truly intelligent 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3BB03-5EF8-4B58-B8FA-28D4639B42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03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52866-4049-A383-57E9-B4DED7BFC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A4CA4-C62E-88A9-E551-B7A8615C2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93E80-95FA-CF71-49AB-352844F4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5F931-A6BE-0CD5-36C7-67FA1573E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B3A4A-E6F6-6245-8C95-B86CE1189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4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CE897-B071-0324-24C4-86765C70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FD031-D432-8D90-2A8B-BF31D4180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4B2B3-B06F-5859-BD2D-173FD582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D7D3D-BE5A-C368-03CE-1321AB41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D9C0-5444-A20D-1C6F-A8934CBC3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0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4FF17-E885-C7F2-C153-8985FCDD0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15BDE-B222-F2BC-AEF2-395746C27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6AE3-D234-70EB-DFD9-4F3CC351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4FEB0-3C30-D38C-771C-8A1ED3D8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503F8-37B7-9003-430C-C81590CA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6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022E-946F-42C6-D324-F2816935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3F8C4-1357-508D-9BC6-03AFE5F87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AF410-BAD3-4C01-182A-1B4D3E07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0AE75-3DCD-C3AA-80FB-C9BEB503C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D38BA-9249-E27A-5C34-8AFB093D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9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1F25-7853-E005-7594-898E9C5B3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C9AF1-1A90-AFA5-FAE8-98BEEC296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99997-794C-1D61-CC20-B9783AAF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BDB74-89EE-10E6-C479-9C66B6BE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215EF-469C-968C-60C4-16D7E9E4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4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D500-91A7-10F4-4E20-7B752219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5E6D0-8542-0853-6AF9-3D317F214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DAFCF-68D6-6E16-ADE8-27D2C1EE8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F52C6-6ADC-3B07-7C3C-B86ACEB9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975F1-BDC3-30EE-7CAF-3595C8F19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C8960-7CD7-CEF3-66DE-E497EAF1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4A809-907A-211E-B938-0E567B4C1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85905-8550-4175-BF53-E52A7054D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93733-F1AE-1444-3915-4FAD793E6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58D90-7F2C-10B0-B87C-0E71E1C9A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2CFCEC-B248-35AE-BFA2-5724FD7BA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8DED3-BFF8-9FB5-686C-42A3DDF2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9B7369-CBE2-36BC-8C00-CD7499AA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BC8AB-35AB-0E10-D60A-BAEB2F042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3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6987-EE6E-EDA5-4035-5228CEE98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C0E56A-3154-C4B6-AAE3-E3DC0149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AC8D6-5964-9A05-0714-79A35932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02666-A25C-6CB8-FFD9-61921B79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3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6BBF55-2DEE-7CC7-A50A-DAC4A007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068072-46AF-A6A1-C99E-24449471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CEA28-1018-DBF1-29CB-B8038900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7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DC12-ACBF-E825-D558-ADD3B1FC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8D3CF-0DF2-4F73-18C2-93F014E8C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8E43A-4C66-0AFF-8096-A631534ED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98E4B-58B1-0D4A-677F-B6AB65E45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B06E6-EE05-78D0-1E2B-D5B3A8E26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56936-2284-238D-EE5F-90143325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3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75F3-520D-875E-9D73-53E96DDF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F4C5F-1FD0-81F8-22A8-60405DB19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4F45C-AAAC-D22F-8D8A-02B104A7A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94A0B-187E-92A6-9B08-60CE5931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A3826-F8CD-C418-5ACB-B1270EBD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12BBE-9521-66FE-020F-C5C94DB1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7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41F15D-577A-E098-F470-3E7F8B4A0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AA2B5-5775-1EDB-C46C-FB6C1A563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5DA31-1246-6319-4FE4-C0E55586F6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B4B08-0908-49DA-86CF-357934EBB94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C0616-4A5C-C61A-5BCF-F58D5046E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A7FD5-868F-D5E0-1495-58D695BA5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9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10" Type="http://schemas.openxmlformats.org/officeDocument/2006/relationships/image" Target="../media/image22.jpeg"/><Relationship Id="rId4" Type="http://schemas.openxmlformats.org/officeDocument/2006/relationships/image" Target="../media/image16.jpeg"/><Relationship Id="rId9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trsnpwzhmI?t=29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D0MD4sRHj1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AEEB-0D68-23FF-EBB0-BCD6B2EC5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0481" y="1525588"/>
            <a:ext cx="7591425" cy="1114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0F970-5378-9E4F-DD54-B9B11C2F4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8649" y="4062413"/>
            <a:ext cx="6435090" cy="1655762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Overview of Artificial Intelligence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643AC4-916F-CA57-CD5C-5CBBBCED9E03}"/>
              </a:ext>
            </a:extLst>
          </p:cNvPr>
          <p:cNvSpPr/>
          <p:nvPr/>
        </p:nvSpPr>
        <p:spPr>
          <a:xfrm>
            <a:off x="0" y="0"/>
            <a:ext cx="3338286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6D5937-F757-1AB3-96FE-8F188B2F1DBE}"/>
              </a:ext>
            </a:extLst>
          </p:cNvPr>
          <p:cNvSpPr/>
          <p:nvPr/>
        </p:nvSpPr>
        <p:spPr>
          <a:xfrm>
            <a:off x="4103368" y="3375819"/>
            <a:ext cx="7105650" cy="10636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5CBD6E2-6DFC-34CE-9B90-C35F0C83297F}"/>
              </a:ext>
            </a:extLst>
          </p:cNvPr>
          <p:cNvSpPr txBox="1">
            <a:spLocks/>
          </p:cNvSpPr>
          <p:nvPr/>
        </p:nvSpPr>
        <p:spPr>
          <a:xfrm>
            <a:off x="631231" y="2492801"/>
            <a:ext cx="1947120" cy="6056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CSPE 102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15CFB9-02CE-AF19-EBFC-8C25898404F6}"/>
              </a:ext>
            </a:extLst>
          </p:cNvPr>
          <p:cNvSpPr txBox="1">
            <a:spLocks/>
          </p:cNvSpPr>
          <p:nvPr/>
        </p:nvSpPr>
        <p:spPr>
          <a:xfrm>
            <a:off x="237892" y="3198810"/>
            <a:ext cx="2862502" cy="8636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Gotham" panose="02000504050000020004" pitchFamily="2" charset="0"/>
                <a:cs typeface="Arial" panose="020B0604020202020204" pitchFamily="34" charset="0"/>
              </a:rPr>
              <a:t>Intelligent Systems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AAD9BA6-1021-5C03-FF3E-FC7999262A1E}"/>
              </a:ext>
            </a:extLst>
          </p:cNvPr>
          <p:cNvSpPr txBox="1">
            <a:spLocks/>
          </p:cNvSpPr>
          <p:nvPr/>
        </p:nvSpPr>
        <p:spPr>
          <a:xfrm>
            <a:off x="800147" y="5859918"/>
            <a:ext cx="1947120" cy="6801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bg1"/>
                </a:solidFill>
                <a:latin typeface="Gotham" panose="02000504050000020004" pitchFamily="2" charset="0"/>
              </a:rPr>
              <a:t>L.P.Facun</a:t>
            </a:r>
          </a:p>
        </p:txBody>
      </p:sp>
    </p:spTree>
    <p:extLst>
      <p:ext uri="{BB962C8B-B14F-4D97-AF65-F5344CB8AC3E}">
        <p14:creationId xmlns:p14="http://schemas.microsoft.com/office/powerpoint/2010/main" val="1697233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98134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Disciplines Important to AI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05BB-D3DE-3A2F-6BF4-C72737474848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1924F-720D-1150-FD56-ED336C8797CB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4A4A0-069B-0B4A-8142-22220AD933D7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CSPE 102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E8082BC-7979-2881-B5C1-912AA8F75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8868" y="2575851"/>
            <a:ext cx="5400973" cy="2191481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Fundamental topics in math such as linear algebra, calculus, probability, and optimization are important in AI.</a:t>
            </a:r>
            <a:endParaRPr lang="en-US" sz="3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1D79FD-EAFF-31EF-9E85-7A3543EA571B}"/>
              </a:ext>
            </a:extLst>
          </p:cNvPr>
          <p:cNvSpPr txBox="1">
            <a:spLocks/>
          </p:cNvSpPr>
          <p:nvPr/>
        </p:nvSpPr>
        <p:spPr>
          <a:xfrm>
            <a:off x="5968869" y="1450748"/>
            <a:ext cx="5400972" cy="126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4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Mathematics</a:t>
            </a:r>
            <a:endParaRPr lang="en-US" sz="40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Main Branches of Mathematics Tree | PDF | Pure &amp; Applied | Leverage Edu">
            <a:extLst>
              <a:ext uri="{FF2B5EF4-FFF2-40B4-BE49-F238E27FC236}">
                <a16:creationId xmlns:a16="http://schemas.microsoft.com/office/drawing/2014/main" id="{28729A24-CAE4-1937-64DC-B7C0F201B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29" y="1810618"/>
            <a:ext cx="4727321" cy="295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241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98134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Disciplines Important to AI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05BB-D3DE-3A2F-6BF4-C72737474848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1924F-720D-1150-FD56-ED336C8797CB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4A4A0-069B-0B4A-8142-22220AD933D7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CSPE 102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E8082BC-7979-2881-B5C1-912AA8F75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8868" y="2575851"/>
            <a:ext cx="5400973" cy="219148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concept of logic, methods of reasoning, language and foundation of learning are essential in stablishing on how the computers will rationalize.</a:t>
            </a:r>
            <a:endParaRPr lang="en-US" sz="24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1D79FD-EAFF-31EF-9E85-7A3543EA571B}"/>
              </a:ext>
            </a:extLst>
          </p:cNvPr>
          <p:cNvSpPr txBox="1">
            <a:spLocks/>
          </p:cNvSpPr>
          <p:nvPr/>
        </p:nvSpPr>
        <p:spPr>
          <a:xfrm>
            <a:off x="5968869" y="1450748"/>
            <a:ext cx="5400972" cy="126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4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Philosophy</a:t>
            </a:r>
            <a:endParaRPr lang="en-US" sz="40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6154" name="Picture 10" descr="Home | Philosophy | The University of Winnipeg">
            <a:extLst>
              <a:ext uri="{FF2B5EF4-FFF2-40B4-BE49-F238E27FC236}">
                <a16:creationId xmlns:a16="http://schemas.microsoft.com/office/drawing/2014/main" id="{89C74834-4FB1-B736-27EA-7DA38AD5D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59" y="1886244"/>
            <a:ext cx="4710350" cy="265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309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Legacy of Rossum's Universal Robots | Den of Geek">
            <a:extLst>
              <a:ext uri="{FF2B5EF4-FFF2-40B4-BE49-F238E27FC236}">
                <a16:creationId xmlns:a16="http://schemas.microsoft.com/office/drawing/2014/main" id="{5B7F4398-882A-6887-2F76-586952303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89" y="1474633"/>
            <a:ext cx="2209564" cy="126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98134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Milestones in AI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05BB-D3DE-3A2F-6BF4-C72737474848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1924F-720D-1150-FD56-ED336C8797CB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4A4A0-069B-0B4A-8142-22220AD933D7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CSPE 102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E8082BC-7979-2881-B5C1-912AA8F75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148" y="2828111"/>
            <a:ext cx="3107997" cy="6477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Rossum's Universal Robots</a:t>
            </a:r>
            <a:endParaRPr lang="en-US" sz="2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1D79FD-EAFF-31EF-9E85-7A3543EA571B}"/>
              </a:ext>
            </a:extLst>
          </p:cNvPr>
          <p:cNvSpPr txBox="1">
            <a:spLocks/>
          </p:cNvSpPr>
          <p:nvPr/>
        </p:nvSpPr>
        <p:spPr>
          <a:xfrm>
            <a:off x="4398230" y="834295"/>
            <a:ext cx="1072011" cy="72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1943</a:t>
            </a:r>
            <a:endParaRPr lang="en-US" sz="2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032" name="Picture 8" descr="The McCulloch and Pitts (1943) model of a single neuron Source: Adapted...  | Download Scientific Diagram">
            <a:extLst>
              <a:ext uri="{FF2B5EF4-FFF2-40B4-BE49-F238E27FC236}">
                <a16:creationId xmlns:a16="http://schemas.microsoft.com/office/drawing/2014/main" id="{B80916E3-6C66-14DD-FD75-176F44069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806" y="1439899"/>
            <a:ext cx="2574502" cy="138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E713DF-C75C-5598-672A-6A3D42B88DFD}"/>
              </a:ext>
            </a:extLst>
          </p:cNvPr>
          <p:cNvSpPr txBox="1">
            <a:spLocks/>
          </p:cNvSpPr>
          <p:nvPr/>
        </p:nvSpPr>
        <p:spPr>
          <a:xfrm>
            <a:off x="1239838" y="799538"/>
            <a:ext cx="1072011" cy="72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1923</a:t>
            </a:r>
            <a:endParaRPr lang="en-US" sz="2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57BA4AF-D94B-8933-213E-BC40F8A81F73}"/>
              </a:ext>
            </a:extLst>
          </p:cNvPr>
          <p:cNvSpPr txBox="1">
            <a:spLocks/>
          </p:cNvSpPr>
          <p:nvPr/>
        </p:nvSpPr>
        <p:spPr>
          <a:xfrm>
            <a:off x="3532928" y="2920909"/>
            <a:ext cx="3107997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4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29C56B-7B07-08F4-B9E1-9ECCA2FDCC3F}"/>
              </a:ext>
            </a:extLst>
          </p:cNvPr>
          <p:cNvSpPr txBox="1"/>
          <p:nvPr/>
        </p:nvSpPr>
        <p:spPr>
          <a:xfrm>
            <a:off x="3331396" y="2920909"/>
            <a:ext cx="2776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Foundation of Artificial Neural </a:t>
            </a:r>
            <a:r>
              <a:rPr lang="en-US" sz="16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Networks</a:t>
            </a:r>
            <a:endParaRPr lang="en-US" sz="2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endParaRPr lang="en-US" sz="16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1E87CB3-6439-4299-F41F-A7D0CBD765C8}"/>
              </a:ext>
            </a:extLst>
          </p:cNvPr>
          <p:cNvSpPr txBox="1">
            <a:spLocks/>
          </p:cNvSpPr>
          <p:nvPr/>
        </p:nvSpPr>
        <p:spPr>
          <a:xfrm>
            <a:off x="7350297" y="858751"/>
            <a:ext cx="1072011" cy="72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1945</a:t>
            </a:r>
            <a:endParaRPr lang="en-US" sz="2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1E19FD-2013-6AED-862A-00455F9B5EB2}"/>
              </a:ext>
            </a:extLst>
          </p:cNvPr>
          <p:cNvSpPr txBox="1"/>
          <p:nvPr/>
        </p:nvSpPr>
        <p:spPr>
          <a:xfrm>
            <a:off x="6564021" y="2856127"/>
            <a:ext cx="2637260" cy="421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Coined the term “Robotics”</a:t>
            </a:r>
            <a:endParaRPr lang="en-US" sz="1600" dirty="0"/>
          </a:p>
        </p:txBody>
      </p:sp>
      <p:pic>
        <p:nvPicPr>
          <p:cNvPr id="1034" name="Picture 10" descr="Fathers of Robotics: Isaac Asimov | RobotShop Community">
            <a:extLst>
              <a:ext uri="{FF2B5EF4-FFF2-40B4-BE49-F238E27FC236}">
                <a16:creationId xmlns:a16="http://schemas.microsoft.com/office/drawing/2014/main" id="{D200AAD1-DDAC-8172-800B-367B4FD8D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333" y="1474675"/>
            <a:ext cx="2244636" cy="126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0E1B3C2-B816-1080-D406-A78C6EE44668}"/>
              </a:ext>
            </a:extLst>
          </p:cNvPr>
          <p:cNvSpPr txBox="1">
            <a:spLocks/>
          </p:cNvSpPr>
          <p:nvPr/>
        </p:nvSpPr>
        <p:spPr>
          <a:xfrm>
            <a:off x="10352671" y="894652"/>
            <a:ext cx="1072011" cy="72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1950</a:t>
            </a:r>
            <a:endParaRPr lang="en-US" sz="2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CD39B6-C45B-A8E2-F8AB-6247D8BEE94E}"/>
              </a:ext>
            </a:extLst>
          </p:cNvPr>
          <p:cNvSpPr txBox="1"/>
          <p:nvPr/>
        </p:nvSpPr>
        <p:spPr>
          <a:xfrm>
            <a:off x="10202067" y="2856126"/>
            <a:ext cx="1187697" cy="421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Turing Test</a:t>
            </a:r>
            <a:endParaRPr lang="en-US" sz="1600" dirty="0"/>
          </a:p>
        </p:txBody>
      </p:sp>
      <p:pic>
        <p:nvPicPr>
          <p:cNvPr id="1036" name="Picture 12" descr="Turing Test, Reading University: Did Eugene Goostman finally make the grade?">
            <a:extLst>
              <a:ext uri="{FF2B5EF4-FFF2-40B4-BE49-F238E27FC236}">
                <a16:creationId xmlns:a16="http://schemas.microsoft.com/office/drawing/2014/main" id="{8496037A-69C3-EE8E-5B22-8E5EDF221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178" y="1499089"/>
            <a:ext cx="1945476" cy="138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170C81F-F230-89A4-AB78-B09D02BECD36}"/>
              </a:ext>
            </a:extLst>
          </p:cNvPr>
          <p:cNvSpPr txBox="1">
            <a:spLocks/>
          </p:cNvSpPr>
          <p:nvPr/>
        </p:nvSpPr>
        <p:spPr>
          <a:xfrm>
            <a:off x="49121" y="5696586"/>
            <a:ext cx="3231891" cy="647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Coined the term “Artificial Intelligence”</a:t>
            </a:r>
            <a:endParaRPr lang="en-US" sz="2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C7E8598-725D-39FD-714A-1E00A3714F81}"/>
              </a:ext>
            </a:extLst>
          </p:cNvPr>
          <p:cNvSpPr txBox="1">
            <a:spLocks/>
          </p:cNvSpPr>
          <p:nvPr/>
        </p:nvSpPr>
        <p:spPr>
          <a:xfrm>
            <a:off x="1268705" y="3668013"/>
            <a:ext cx="1072011" cy="72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1956</a:t>
            </a:r>
            <a:endParaRPr lang="en-US" sz="2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AE15F72-27B4-98E0-A3B8-8A99135C4A8F}"/>
              </a:ext>
            </a:extLst>
          </p:cNvPr>
          <p:cNvSpPr txBox="1">
            <a:spLocks/>
          </p:cNvSpPr>
          <p:nvPr/>
        </p:nvSpPr>
        <p:spPr>
          <a:xfrm>
            <a:off x="3226953" y="5664865"/>
            <a:ext cx="3107997" cy="647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LISP programming language for AI</a:t>
            </a:r>
            <a:endParaRPr lang="en-US" sz="2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26A0384-9CC6-90C4-779E-D3ECA8E1A149}"/>
              </a:ext>
            </a:extLst>
          </p:cNvPr>
          <p:cNvSpPr txBox="1">
            <a:spLocks/>
          </p:cNvSpPr>
          <p:nvPr/>
        </p:nvSpPr>
        <p:spPr>
          <a:xfrm>
            <a:off x="4347835" y="3675144"/>
            <a:ext cx="1072011" cy="72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1958</a:t>
            </a:r>
            <a:endParaRPr lang="en-US" sz="2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9BFC227-A9A0-CD13-71DB-2E21F52D3A11}"/>
              </a:ext>
            </a:extLst>
          </p:cNvPr>
          <p:cNvSpPr txBox="1">
            <a:spLocks/>
          </p:cNvSpPr>
          <p:nvPr/>
        </p:nvSpPr>
        <p:spPr>
          <a:xfrm>
            <a:off x="6280891" y="5672676"/>
            <a:ext cx="3107997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Algebra world problem solver</a:t>
            </a:r>
            <a:endParaRPr lang="en-US" sz="2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57A9564-3640-96FA-DF94-C31CFA66B7EF}"/>
              </a:ext>
            </a:extLst>
          </p:cNvPr>
          <p:cNvSpPr txBox="1">
            <a:spLocks/>
          </p:cNvSpPr>
          <p:nvPr/>
        </p:nvSpPr>
        <p:spPr>
          <a:xfrm>
            <a:off x="7376581" y="3644103"/>
            <a:ext cx="1072011" cy="72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1964</a:t>
            </a:r>
            <a:endParaRPr lang="en-US" sz="2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D7B41AB-F906-1775-881A-DA26B63739FB}"/>
              </a:ext>
            </a:extLst>
          </p:cNvPr>
          <p:cNvSpPr txBox="1">
            <a:spLocks/>
          </p:cNvSpPr>
          <p:nvPr/>
        </p:nvSpPr>
        <p:spPr>
          <a:xfrm>
            <a:off x="9177922" y="5657714"/>
            <a:ext cx="3107997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First chatbot “ELIZA”</a:t>
            </a:r>
            <a:endParaRPr lang="en-US" sz="2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5323463-A68D-2C46-FDF2-4E2CFFB8551C}"/>
              </a:ext>
            </a:extLst>
          </p:cNvPr>
          <p:cNvSpPr txBox="1">
            <a:spLocks/>
          </p:cNvSpPr>
          <p:nvPr/>
        </p:nvSpPr>
        <p:spPr>
          <a:xfrm>
            <a:off x="10273612" y="3629141"/>
            <a:ext cx="1072011" cy="72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1965</a:t>
            </a:r>
            <a:endParaRPr lang="en-US" sz="2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038" name="Picture 14" descr="John McCarthy: Computer scientist known as the father of AI | The  Independent | The Independent">
            <a:extLst>
              <a:ext uri="{FF2B5EF4-FFF2-40B4-BE49-F238E27FC236}">
                <a16:creationId xmlns:a16="http://schemas.microsoft.com/office/drawing/2014/main" id="{A1B8B8E5-9108-DE51-9EB1-22015E79D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46" y="4231495"/>
            <a:ext cx="1946524" cy="145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I Programming: 5 Most Popular AI Programming Languages | NCube">
            <a:extLst>
              <a:ext uri="{FF2B5EF4-FFF2-40B4-BE49-F238E27FC236}">
                <a16:creationId xmlns:a16="http://schemas.microsoft.com/office/drawing/2014/main" id="{4D10F496-3FE4-B653-6FDD-72FFE74E5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214" y="4395106"/>
            <a:ext cx="2250628" cy="112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n Memoriam: Daniel G. Bobrow">
            <a:extLst>
              <a:ext uri="{FF2B5EF4-FFF2-40B4-BE49-F238E27FC236}">
                <a16:creationId xmlns:a16="http://schemas.microsoft.com/office/drawing/2014/main" id="{C398B308-441E-D95E-8AE3-6F1B7A177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588" y="4339050"/>
            <a:ext cx="1492601" cy="132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is eliza the first chatbot">
            <a:extLst>
              <a:ext uri="{FF2B5EF4-FFF2-40B4-BE49-F238E27FC236}">
                <a16:creationId xmlns:a16="http://schemas.microsoft.com/office/drawing/2014/main" id="{43278703-E3A6-115B-0B31-DACFAE1E1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157" y="4309595"/>
            <a:ext cx="2194703" cy="142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51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  <p:bldP spid="8" grpId="0"/>
      <p:bldP spid="12" grpId="0"/>
      <p:bldP spid="13" grpId="0"/>
      <p:bldP spid="14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98134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Milestones in AI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05BB-D3DE-3A2F-6BF4-C72737474848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1924F-720D-1150-FD56-ED336C8797CB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4A4A0-069B-0B4A-8142-22220AD933D7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CSPE 102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E8082BC-7979-2881-B5C1-912AA8F75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148" y="2828111"/>
            <a:ext cx="3107997" cy="6477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First mobile robot “Shakey”</a:t>
            </a:r>
            <a:endParaRPr lang="en-US" sz="2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1D79FD-EAFF-31EF-9E85-7A3543EA571B}"/>
              </a:ext>
            </a:extLst>
          </p:cNvPr>
          <p:cNvSpPr txBox="1">
            <a:spLocks/>
          </p:cNvSpPr>
          <p:nvPr/>
        </p:nvSpPr>
        <p:spPr>
          <a:xfrm>
            <a:off x="4398230" y="834295"/>
            <a:ext cx="1072011" cy="72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1973</a:t>
            </a:r>
            <a:endParaRPr lang="en-US" sz="2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E713DF-C75C-5598-672A-6A3D42B88DFD}"/>
              </a:ext>
            </a:extLst>
          </p:cNvPr>
          <p:cNvSpPr txBox="1">
            <a:spLocks/>
          </p:cNvSpPr>
          <p:nvPr/>
        </p:nvSpPr>
        <p:spPr>
          <a:xfrm>
            <a:off x="1239838" y="799538"/>
            <a:ext cx="1072011" cy="72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1969</a:t>
            </a:r>
            <a:endParaRPr lang="en-US" sz="2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57BA4AF-D94B-8933-213E-BC40F8A81F73}"/>
              </a:ext>
            </a:extLst>
          </p:cNvPr>
          <p:cNvSpPr txBox="1">
            <a:spLocks/>
          </p:cNvSpPr>
          <p:nvPr/>
        </p:nvSpPr>
        <p:spPr>
          <a:xfrm>
            <a:off x="3532928" y="2920909"/>
            <a:ext cx="3107997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4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29C56B-7B07-08F4-B9E1-9ECCA2FDCC3F}"/>
              </a:ext>
            </a:extLst>
          </p:cNvPr>
          <p:cNvSpPr txBox="1"/>
          <p:nvPr/>
        </p:nvSpPr>
        <p:spPr>
          <a:xfrm>
            <a:off x="3331396" y="2920909"/>
            <a:ext cx="2776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First robot with vision and hand “Freddy”</a:t>
            </a:r>
            <a:endParaRPr lang="en-US" sz="2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1E87CB3-6439-4299-F41F-A7D0CBD765C8}"/>
              </a:ext>
            </a:extLst>
          </p:cNvPr>
          <p:cNvSpPr txBox="1">
            <a:spLocks/>
          </p:cNvSpPr>
          <p:nvPr/>
        </p:nvSpPr>
        <p:spPr>
          <a:xfrm>
            <a:off x="7350297" y="858751"/>
            <a:ext cx="1072011" cy="72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1979</a:t>
            </a:r>
            <a:endParaRPr lang="en-US" sz="2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1E19FD-2013-6AED-862A-00455F9B5EB2}"/>
              </a:ext>
            </a:extLst>
          </p:cNvPr>
          <p:cNvSpPr txBox="1"/>
          <p:nvPr/>
        </p:nvSpPr>
        <p:spPr>
          <a:xfrm>
            <a:off x="6107430" y="2757059"/>
            <a:ext cx="3395161" cy="791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First computer-controlled, autonomous vehicle “Stanford Cart”</a:t>
            </a:r>
            <a:endParaRPr lang="en-US" sz="16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0E1B3C2-B816-1080-D406-A78C6EE44668}"/>
              </a:ext>
            </a:extLst>
          </p:cNvPr>
          <p:cNvSpPr txBox="1">
            <a:spLocks/>
          </p:cNvSpPr>
          <p:nvPr/>
        </p:nvSpPr>
        <p:spPr>
          <a:xfrm>
            <a:off x="10352671" y="894652"/>
            <a:ext cx="1072011" cy="72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1985 </a:t>
            </a:r>
            <a:endParaRPr lang="en-US" sz="2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CD39B6-C45B-A8E2-F8AB-6247D8BEE94E}"/>
              </a:ext>
            </a:extLst>
          </p:cNvPr>
          <p:cNvSpPr txBox="1"/>
          <p:nvPr/>
        </p:nvSpPr>
        <p:spPr>
          <a:xfrm>
            <a:off x="9629638" y="2856126"/>
            <a:ext cx="2332563" cy="421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Art making AI “AARON”</a:t>
            </a: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170C81F-F230-89A4-AB78-B09D02BECD36}"/>
              </a:ext>
            </a:extLst>
          </p:cNvPr>
          <p:cNvSpPr txBox="1">
            <a:spLocks/>
          </p:cNvSpPr>
          <p:nvPr/>
        </p:nvSpPr>
        <p:spPr>
          <a:xfrm>
            <a:off x="49121" y="5696586"/>
            <a:ext cx="3231891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Major advances in all areas of AI</a:t>
            </a:r>
            <a:endParaRPr lang="en-US" sz="2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C7E8598-725D-39FD-714A-1E00A3714F81}"/>
              </a:ext>
            </a:extLst>
          </p:cNvPr>
          <p:cNvSpPr txBox="1">
            <a:spLocks/>
          </p:cNvSpPr>
          <p:nvPr/>
        </p:nvSpPr>
        <p:spPr>
          <a:xfrm>
            <a:off x="1268705" y="3668013"/>
            <a:ext cx="1072011" cy="72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1990</a:t>
            </a:r>
            <a:endParaRPr lang="en-US" sz="2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AE15F72-27B4-98E0-A3B8-8A99135C4A8F}"/>
              </a:ext>
            </a:extLst>
          </p:cNvPr>
          <p:cNvSpPr txBox="1">
            <a:spLocks/>
          </p:cNvSpPr>
          <p:nvPr/>
        </p:nvSpPr>
        <p:spPr>
          <a:xfrm>
            <a:off x="3241344" y="5617638"/>
            <a:ext cx="3107997" cy="647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“Deep Blue Chess Program” beats world chess champion</a:t>
            </a:r>
            <a:endParaRPr lang="en-US" sz="2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26A0384-9CC6-90C4-779E-D3ECA8E1A149}"/>
              </a:ext>
            </a:extLst>
          </p:cNvPr>
          <p:cNvSpPr txBox="1">
            <a:spLocks/>
          </p:cNvSpPr>
          <p:nvPr/>
        </p:nvSpPr>
        <p:spPr>
          <a:xfrm>
            <a:off x="4347835" y="3675144"/>
            <a:ext cx="1072011" cy="72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1997</a:t>
            </a:r>
            <a:endParaRPr lang="en-US" sz="2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9BFC227-A9A0-CD13-71DB-2E21F52D3A11}"/>
              </a:ext>
            </a:extLst>
          </p:cNvPr>
          <p:cNvSpPr txBox="1">
            <a:spLocks/>
          </p:cNvSpPr>
          <p:nvPr/>
        </p:nvSpPr>
        <p:spPr>
          <a:xfrm>
            <a:off x="6280891" y="5672676"/>
            <a:ext cx="3107997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First social robot “Kismet”</a:t>
            </a:r>
            <a:endParaRPr lang="en-US" sz="2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57A9564-3640-96FA-DF94-C31CFA66B7EF}"/>
              </a:ext>
            </a:extLst>
          </p:cNvPr>
          <p:cNvSpPr txBox="1">
            <a:spLocks/>
          </p:cNvSpPr>
          <p:nvPr/>
        </p:nvSpPr>
        <p:spPr>
          <a:xfrm>
            <a:off x="7376581" y="3644103"/>
            <a:ext cx="1072011" cy="72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2000</a:t>
            </a:r>
            <a:endParaRPr lang="en-US" sz="2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D7B41AB-F906-1775-881A-DA26B63739FB}"/>
              </a:ext>
            </a:extLst>
          </p:cNvPr>
          <p:cNvSpPr txBox="1">
            <a:spLocks/>
          </p:cNvSpPr>
          <p:nvPr/>
        </p:nvSpPr>
        <p:spPr>
          <a:xfrm>
            <a:off x="9177922" y="5657714"/>
            <a:ext cx="3107997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ImageNet for object recognition</a:t>
            </a:r>
            <a:endParaRPr lang="en-US" sz="2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5323463-A68D-2C46-FDF2-4E2CFFB8551C}"/>
              </a:ext>
            </a:extLst>
          </p:cNvPr>
          <p:cNvSpPr txBox="1">
            <a:spLocks/>
          </p:cNvSpPr>
          <p:nvPr/>
        </p:nvSpPr>
        <p:spPr>
          <a:xfrm>
            <a:off x="10273612" y="3629141"/>
            <a:ext cx="1072011" cy="72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2007</a:t>
            </a:r>
            <a:endParaRPr lang="en-US" sz="2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SRI's Pioneering Mobile Robot Shakey Honored as IEEE Milestone - IEEE  Spectrum">
            <a:extLst>
              <a:ext uri="{FF2B5EF4-FFF2-40B4-BE49-F238E27FC236}">
                <a16:creationId xmlns:a16="http://schemas.microsoft.com/office/drawing/2014/main" id="{FF67E31C-58FF-416E-3E20-098F1E155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38" y="1431497"/>
            <a:ext cx="1767416" cy="132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reddy the Robot">
            <a:extLst>
              <a:ext uri="{FF2B5EF4-FFF2-40B4-BE49-F238E27FC236}">
                <a16:creationId xmlns:a16="http://schemas.microsoft.com/office/drawing/2014/main" id="{306AB2AE-7AD5-EE7D-BB9C-FB5065D63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877" y="1414254"/>
            <a:ext cx="1451653" cy="138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I &amp; Robotics | Timeline of Computer History | Computer History Museum">
            <a:extLst>
              <a:ext uri="{FF2B5EF4-FFF2-40B4-BE49-F238E27FC236}">
                <a16:creationId xmlns:a16="http://schemas.microsoft.com/office/drawing/2014/main" id="{DBF4AA49-3594-2A04-DDBE-66CE2DB2A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514" y="1438095"/>
            <a:ext cx="1956212" cy="146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arold Cohen and AARON—A 40-Year Collaboration - CHM">
            <a:extLst>
              <a:ext uri="{FF2B5EF4-FFF2-40B4-BE49-F238E27FC236}">
                <a16:creationId xmlns:a16="http://schemas.microsoft.com/office/drawing/2014/main" id="{E7E66817-70F5-243C-83AF-F4DFC1039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720" y="1578283"/>
            <a:ext cx="1676400" cy="125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1: Different Areas Under Artificial Intelligence [2] | Download Scientific  Diagram">
            <a:extLst>
              <a:ext uri="{FF2B5EF4-FFF2-40B4-BE49-F238E27FC236}">
                <a16:creationId xmlns:a16="http://schemas.microsoft.com/office/drawing/2014/main" id="{A2677C4C-4B9F-BEA3-3FD4-2EA3E24D2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58" y="4237995"/>
            <a:ext cx="1791570" cy="147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20 Years after Deep Blue: How AI Has Advanced Since Conquering Chess -  Scientific American">
            <a:extLst>
              <a:ext uri="{FF2B5EF4-FFF2-40B4-BE49-F238E27FC236}">
                <a16:creationId xmlns:a16="http://schemas.microsoft.com/office/drawing/2014/main" id="{4BB0E4E7-9490-5803-35BE-835E4157B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633" y="4410723"/>
            <a:ext cx="1692140" cy="113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Kismet - ROBOTS: Your Guide to the World of Robotics">
            <a:extLst>
              <a:ext uri="{FF2B5EF4-FFF2-40B4-BE49-F238E27FC236}">
                <a16:creationId xmlns:a16="http://schemas.microsoft.com/office/drawing/2014/main" id="{B94531F2-E3F2-9A57-E965-6658B432E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695" y="4247314"/>
            <a:ext cx="1908663" cy="143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SenseTime Trains ImageNet/AlexNet In Record 1.5 minutes | by Synced |  SyncedReview | Medium">
            <a:extLst>
              <a:ext uri="{FF2B5EF4-FFF2-40B4-BE49-F238E27FC236}">
                <a16:creationId xmlns:a16="http://schemas.microsoft.com/office/drawing/2014/main" id="{083F0883-CDCB-0793-A434-81FED1869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082" y="4427201"/>
            <a:ext cx="2793675" cy="111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89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  <p:bldP spid="8" grpId="0"/>
      <p:bldP spid="12" grpId="0"/>
      <p:bldP spid="13" grpId="0"/>
      <p:bldP spid="14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98134"/>
            <a:ext cx="11452860" cy="540066"/>
          </a:xfrm>
        </p:spPr>
        <p:txBody>
          <a:bodyPr>
            <a:noAutofit/>
          </a:bodyPr>
          <a:lstStyle/>
          <a:p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What can AI do today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05BB-D3DE-3A2F-6BF4-C72737474848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1924F-720D-1150-FD56-ED336C8797CB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4A4A0-069B-0B4A-8142-22220AD933D7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CSPE 102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78D9C0-08AF-7D3B-2C50-AF0251757B7A}"/>
              </a:ext>
            </a:extLst>
          </p:cNvPr>
          <p:cNvSpPr txBox="1">
            <a:spLocks/>
          </p:cNvSpPr>
          <p:nvPr/>
        </p:nvSpPr>
        <p:spPr>
          <a:xfrm>
            <a:off x="381000" y="1300660"/>
            <a:ext cx="10950615" cy="4417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Robotic vehicles: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self-driving cars, self-driving drones, planes etc.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Legged locomotion: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BigDog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Spot, Atlas etc. by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BostonDynamics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Autonomous planning and scheduling: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NASA’s Mars rovers, Uber, Google Maps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Machine translation: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language translation in over 100 languages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Speech recognition: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Alex, Siri, Cortana, and Google Assistant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Recommendations: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Amazon, Facebook, Netflix, YouTube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Game Playing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Chess (Deep Blue), Dota 2 (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OpenAI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 Go (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AlpaGO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89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98134"/>
            <a:ext cx="11452860" cy="540066"/>
          </a:xfrm>
        </p:spPr>
        <p:txBody>
          <a:bodyPr>
            <a:noAutofit/>
          </a:bodyPr>
          <a:lstStyle/>
          <a:p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What can AI do today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05BB-D3DE-3A2F-6BF4-C72737474848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1924F-720D-1150-FD56-ED336C8797CB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4A4A0-069B-0B4A-8142-22220AD933D7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CSPE 102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78D9C0-08AF-7D3B-2C50-AF0251757B7A}"/>
              </a:ext>
            </a:extLst>
          </p:cNvPr>
          <p:cNvSpPr txBox="1">
            <a:spLocks/>
          </p:cNvSpPr>
          <p:nvPr/>
        </p:nvSpPr>
        <p:spPr>
          <a:xfrm>
            <a:off x="381000" y="1300660"/>
            <a:ext cx="10950615" cy="4417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Image understanding: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Image captioning</a:t>
            </a:r>
            <a:endParaRPr lang="en-US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Computer vision: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face detection &amp; recognition, image classification, object detection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Medicine: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disease diagnosis (COVID-19, Cancer, Alzheimer’s)</a:t>
            </a:r>
            <a:endParaRPr lang="en-US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Climate science: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detailed information about weather events</a:t>
            </a:r>
            <a:endParaRPr lang="en-US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2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98134"/>
            <a:ext cx="11452860" cy="540066"/>
          </a:xfrm>
        </p:spPr>
        <p:txBody>
          <a:bodyPr>
            <a:noAutofit/>
          </a:bodyPr>
          <a:lstStyle/>
          <a:p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Risks of AI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05BB-D3DE-3A2F-6BF4-C72737474848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1924F-720D-1150-FD56-ED336C8797CB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4A4A0-069B-0B4A-8142-22220AD933D7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CSPE 102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78D9C0-08AF-7D3B-2C50-AF0251757B7A}"/>
              </a:ext>
            </a:extLst>
          </p:cNvPr>
          <p:cNvSpPr txBox="1">
            <a:spLocks/>
          </p:cNvSpPr>
          <p:nvPr/>
        </p:nvSpPr>
        <p:spPr>
          <a:xfrm>
            <a:off x="381000" y="1300660"/>
            <a:ext cx="10950615" cy="4417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2E93E-88F3-DE15-1695-546C8B6D1B85}"/>
              </a:ext>
            </a:extLst>
          </p:cNvPr>
          <p:cNvSpPr txBox="1">
            <a:spLocks/>
          </p:cNvSpPr>
          <p:nvPr/>
        </p:nvSpPr>
        <p:spPr>
          <a:xfrm>
            <a:off x="533400" y="1453060"/>
            <a:ext cx="10950615" cy="44172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Lethal autonomous weapons: </a:t>
            </a:r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e.g. homing missiles, killer drones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Surveillance and persuasion:</a:t>
            </a:r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e.g. </a:t>
            </a:r>
            <a:r>
              <a:rPr lang="en-US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cctv</a:t>
            </a:r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social media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Biased decision making: </a:t>
            </a:r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e.g. loan applications biased race, gender, etc.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Employment/Jobs:</a:t>
            </a:r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replacing of standard worker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Safety-critical applications: </a:t>
            </a:r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self-driving cars (fatal accidents)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Cybersecurity: </a:t>
            </a:r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ai-powered malicious cyberattacks: blackmail, phishing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Super AI: </a:t>
            </a:r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robots dominating humans in the future?</a:t>
            </a:r>
            <a:endParaRPr lang="en-US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510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98134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Turing Test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05BB-D3DE-3A2F-6BF4-C72737474848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1924F-720D-1150-FD56-ED336C8797CB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4A4A0-069B-0B4A-8142-22220AD933D7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CSPE 102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78D9C0-08AF-7D3B-2C50-AF0251757B7A}"/>
              </a:ext>
            </a:extLst>
          </p:cNvPr>
          <p:cNvSpPr txBox="1">
            <a:spLocks/>
          </p:cNvSpPr>
          <p:nvPr/>
        </p:nvSpPr>
        <p:spPr>
          <a:xfrm>
            <a:off x="2557781" y="1203254"/>
            <a:ext cx="2019300" cy="782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First phase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BE9437-2E99-528B-37BE-0CC22CED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80" y="2296337"/>
            <a:ext cx="5871079" cy="3284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CCC23A-F549-6FC4-EBD5-39524A9333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279" y="2296337"/>
            <a:ext cx="5262917" cy="328269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0A3269-3151-BB59-C0A3-D4D2417FC08F}"/>
              </a:ext>
            </a:extLst>
          </p:cNvPr>
          <p:cNvSpPr txBox="1">
            <a:spLocks/>
          </p:cNvSpPr>
          <p:nvPr/>
        </p:nvSpPr>
        <p:spPr>
          <a:xfrm>
            <a:off x="7731884" y="1267144"/>
            <a:ext cx="2843551" cy="782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Second phase</a:t>
            </a:r>
          </a:p>
        </p:txBody>
      </p:sp>
    </p:spTree>
    <p:extLst>
      <p:ext uri="{BB962C8B-B14F-4D97-AF65-F5344CB8AC3E}">
        <p14:creationId xmlns:p14="http://schemas.microsoft.com/office/powerpoint/2010/main" val="22163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98134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Assignment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05BB-D3DE-3A2F-6BF4-C72737474848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1924F-720D-1150-FD56-ED336C8797CB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4A4A0-069B-0B4A-8142-22220AD933D7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CSPE 102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78D9C0-08AF-7D3B-2C50-AF0251757B7A}"/>
              </a:ext>
            </a:extLst>
          </p:cNvPr>
          <p:cNvSpPr txBox="1">
            <a:spLocks/>
          </p:cNvSpPr>
          <p:nvPr/>
        </p:nvSpPr>
        <p:spPr>
          <a:xfrm>
            <a:off x="381000" y="1300660"/>
            <a:ext cx="10950615" cy="44172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Watch this two videos about “Chinese Room Argument and Experiment”: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https://youtu.be/htrsnpwzhmI?t=29</a:t>
            </a:r>
            <a:endParaRPr lang="en-GB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4"/>
              </a:rPr>
              <a:t>https://www.youtube.com/watch?v=D0MD4sRHj1M</a:t>
            </a:r>
            <a:endParaRPr lang="en-GB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Briefly explain the: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GB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Process of the Experiment.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GB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Conclusion/Argument of the Experiment.</a:t>
            </a:r>
            <a:endParaRPr lang="en-US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302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98134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What is “intelligence”?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7520940" cy="420687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Someone’s intelligence is their ability to understand and learn things.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Intelligence is the ability to think and understand instead of doing things by instinct or automatically.</a:t>
            </a:r>
            <a:endParaRPr lang="en-US" sz="3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05BB-D3DE-3A2F-6BF4-C72737474848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1924F-720D-1150-FD56-ED336C8797CB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4A4A0-069B-0B4A-8142-22220AD933D7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CSPE 102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05A57F-9D29-3E40-5BBA-3CAA6F8EC040}"/>
              </a:ext>
            </a:extLst>
          </p:cNvPr>
          <p:cNvSpPr txBox="1">
            <a:spLocks/>
          </p:cNvSpPr>
          <p:nvPr/>
        </p:nvSpPr>
        <p:spPr>
          <a:xfrm>
            <a:off x="8408904" y="3037959"/>
            <a:ext cx="4016800" cy="2448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GB" sz="32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Can computers think, or can be intelligent?</a:t>
            </a:r>
            <a:endParaRPr lang="en-US" sz="32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23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98134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What is “Artificial Intelligence”?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279525"/>
            <a:ext cx="11971421" cy="42068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 way of making computers, a software or computer-controlled robot think </a:t>
            </a:r>
            <a:r>
              <a:rPr lang="en-GB" sz="3200" u="sng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intelligently</a:t>
            </a:r>
            <a:r>
              <a:rPr lang="en-GB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GB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AI is accomplished on how humans </a:t>
            </a:r>
            <a:r>
              <a:rPr lang="en-GB" sz="36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</a:t>
            </a:r>
            <a:r>
              <a:rPr lang="en-GB" sz="32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earn, decide</a:t>
            </a:r>
            <a:r>
              <a:rPr lang="en-US" sz="32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work </a:t>
            </a:r>
            <a:r>
              <a:rPr lang="en-US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while trying to solve a problem.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Can machines think? Answer: unclear (not a yes or not a no)</a:t>
            </a:r>
            <a:endParaRPr lang="en-US" sz="28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05BB-D3DE-3A2F-6BF4-C72737474848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1924F-720D-1150-FD56-ED336C8797CB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4A4A0-069B-0B4A-8142-22220AD933D7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CSPE 102</a:t>
            </a:r>
          </a:p>
        </p:txBody>
      </p:sp>
    </p:spTree>
    <p:extLst>
      <p:ext uri="{BB962C8B-B14F-4D97-AF65-F5344CB8AC3E}">
        <p14:creationId xmlns:p14="http://schemas.microsoft.com/office/powerpoint/2010/main" val="69618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98134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Goals of Artificial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7459980" cy="42068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Implement human </a:t>
            </a:r>
            <a:r>
              <a:rPr lang="en-GB" sz="3200" u="sng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intelligence</a:t>
            </a:r>
            <a:r>
              <a:rPr lang="en-GB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in machines.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Make machines answer problems and do things that would require </a:t>
            </a:r>
            <a:r>
              <a:rPr lang="en-GB" sz="3200" u="sng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intelligence</a:t>
            </a:r>
            <a:r>
              <a:rPr lang="en-GB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done by humans. </a:t>
            </a:r>
            <a:endParaRPr lang="en-US" sz="3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05BB-D3DE-3A2F-6BF4-C72737474848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1924F-720D-1150-FD56-ED336C8797CB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4A4A0-069B-0B4A-8142-22220AD933D7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CSPE 102</a:t>
            </a:r>
          </a:p>
        </p:txBody>
      </p:sp>
    </p:spTree>
    <p:extLst>
      <p:ext uri="{BB962C8B-B14F-4D97-AF65-F5344CB8AC3E}">
        <p14:creationId xmlns:p14="http://schemas.microsoft.com/office/powerpoint/2010/main" val="282977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98134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Disciplines Important to AI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05BB-D3DE-3A2F-6BF4-C72737474848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1924F-720D-1150-FD56-ED336C8797CB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4A4A0-069B-0B4A-8142-22220AD933D7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CSPE 102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44EB26-341B-047D-0B4B-E84655420D9A}"/>
              </a:ext>
            </a:extLst>
          </p:cNvPr>
          <p:cNvSpPr/>
          <p:nvPr/>
        </p:nvSpPr>
        <p:spPr>
          <a:xfrm>
            <a:off x="2973705" y="2841995"/>
            <a:ext cx="2331720" cy="982244"/>
          </a:xfrm>
          <a:prstGeom prst="rect">
            <a:avLst/>
          </a:pr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Intelligence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2D45-C0A0-3FF8-EC1C-AE265DC8A2E9}"/>
              </a:ext>
            </a:extLst>
          </p:cNvPr>
          <p:cNvSpPr/>
          <p:nvPr/>
        </p:nvSpPr>
        <p:spPr>
          <a:xfrm>
            <a:off x="6871593" y="1180981"/>
            <a:ext cx="2331720" cy="463034"/>
          </a:xfrm>
          <a:prstGeom prst="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Science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28D315-4123-2750-5D16-FF7017E5ADF2}"/>
              </a:ext>
            </a:extLst>
          </p:cNvPr>
          <p:cNvSpPr/>
          <p:nvPr/>
        </p:nvSpPr>
        <p:spPr>
          <a:xfrm>
            <a:off x="6886575" y="1957387"/>
            <a:ext cx="2331720" cy="463034"/>
          </a:xfrm>
          <a:prstGeom prst="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Psychology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FEE1F2-94F1-CFA4-0C22-57F61CEA83CF}"/>
              </a:ext>
            </a:extLst>
          </p:cNvPr>
          <p:cNvSpPr/>
          <p:nvPr/>
        </p:nvSpPr>
        <p:spPr>
          <a:xfrm>
            <a:off x="6886575" y="2731888"/>
            <a:ext cx="2331720" cy="463034"/>
          </a:xfrm>
          <a:prstGeom prst="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Neuroscience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7B1329-D1F2-6AF6-7FAE-0D505AFC3079}"/>
              </a:ext>
            </a:extLst>
          </p:cNvPr>
          <p:cNvSpPr/>
          <p:nvPr/>
        </p:nvSpPr>
        <p:spPr>
          <a:xfrm>
            <a:off x="6871593" y="3510200"/>
            <a:ext cx="2331720" cy="463034"/>
          </a:xfrm>
          <a:prstGeom prst="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Biology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E894E9-85FA-E045-1908-F3049CAAACD9}"/>
              </a:ext>
            </a:extLst>
          </p:cNvPr>
          <p:cNvSpPr/>
          <p:nvPr/>
        </p:nvSpPr>
        <p:spPr>
          <a:xfrm>
            <a:off x="6886575" y="4284701"/>
            <a:ext cx="2331720" cy="463034"/>
          </a:xfrm>
          <a:prstGeom prst="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Mathematics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4ABA7B-BB38-34DE-7C6D-963A033A246B}"/>
              </a:ext>
            </a:extLst>
          </p:cNvPr>
          <p:cNvSpPr/>
          <p:nvPr/>
        </p:nvSpPr>
        <p:spPr>
          <a:xfrm>
            <a:off x="6886575" y="5059202"/>
            <a:ext cx="2331720" cy="463034"/>
          </a:xfrm>
          <a:prstGeom prst="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Philosophy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F64249-CA12-6DA1-B892-A75FD64503F1}"/>
              </a:ext>
            </a:extLst>
          </p:cNvPr>
          <p:cNvCxnSpPr/>
          <p:nvPr/>
        </p:nvCxnSpPr>
        <p:spPr>
          <a:xfrm flipV="1">
            <a:off x="5379720" y="1412498"/>
            <a:ext cx="1363980" cy="1550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E4EA6F-AAF2-4556-38D3-E6F388E90F4D}"/>
              </a:ext>
            </a:extLst>
          </p:cNvPr>
          <p:cNvCxnSpPr>
            <a:cxnSpLocks/>
          </p:cNvCxnSpPr>
          <p:nvPr/>
        </p:nvCxnSpPr>
        <p:spPr>
          <a:xfrm flipV="1">
            <a:off x="5397500" y="2181243"/>
            <a:ext cx="1295400" cy="946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36A987-380B-3DCA-706E-D88777E18587}"/>
              </a:ext>
            </a:extLst>
          </p:cNvPr>
          <p:cNvCxnSpPr>
            <a:cxnSpLocks/>
          </p:cNvCxnSpPr>
          <p:nvPr/>
        </p:nvCxnSpPr>
        <p:spPr>
          <a:xfrm flipV="1">
            <a:off x="5374005" y="2908469"/>
            <a:ext cx="1346835" cy="38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F16E29D-7150-E4CE-94B6-074CD786C2CF}"/>
              </a:ext>
            </a:extLst>
          </p:cNvPr>
          <p:cNvCxnSpPr>
            <a:cxnSpLocks/>
          </p:cNvCxnSpPr>
          <p:nvPr/>
        </p:nvCxnSpPr>
        <p:spPr>
          <a:xfrm>
            <a:off x="5397500" y="3429000"/>
            <a:ext cx="1323340" cy="30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30BE74C-6371-9833-EE91-2210214A1496}"/>
              </a:ext>
            </a:extLst>
          </p:cNvPr>
          <p:cNvCxnSpPr>
            <a:cxnSpLocks/>
          </p:cNvCxnSpPr>
          <p:nvPr/>
        </p:nvCxnSpPr>
        <p:spPr>
          <a:xfrm>
            <a:off x="5397500" y="3568701"/>
            <a:ext cx="1272540" cy="930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74A88C-746F-FD41-CF46-8A9816EA548E}"/>
              </a:ext>
            </a:extLst>
          </p:cNvPr>
          <p:cNvCxnSpPr>
            <a:cxnSpLocks/>
          </p:cNvCxnSpPr>
          <p:nvPr/>
        </p:nvCxnSpPr>
        <p:spPr>
          <a:xfrm>
            <a:off x="5397500" y="3732150"/>
            <a:ext cx="1300480" cy="149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26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7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98134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Disciplines Important to AI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05BB-D3DE-3A2F-6BF4-C72737474848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1924F-720D-1150-FD56-ED336C8797CB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4A4A0-069B-0B4A-8142-22220AD933D7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CSPE 102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E8082BC-7979-2881-B5C1-912AA8F75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8868" y="2575851"/>
            <a:ext cx="5400973" cy="219148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Foundation of computer systems are built using algorithms. </a:t>
            </a:r>
            <a:endParaRPr lang="en-US" sz="3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1D79FD-EAFF-31EF-9E85-7A3543EA571B}"/>
              </a:ext>
            </a:extLst>
          </p:cNvPr>
          <p:cNvSpPr txBox="1">
            <a:spLocks/>
          </p:cNvSpPr>
          <p:nvPr/>
        </p:nvSpPr>
        <p:spPr>
          <a:xfrm>
            <a:off x="5968869" y="1450748"/>
            <a:ext cx="5400972" cy="126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4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Computer Science</a:t>
            </a:r>
            <a:endParaRPr lang="en-US" sz="40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What to expect when studying computer science">
            <a:extLst>
              <a:ext uri="{FF2B5EF4-FFF2-40B4-BE49-F238E27FC236}">
                <a16:creationId xmlns:a16="http://schemas.microsoft.com/office/drawing/2014/main" id="{E8C30556-F8FC-670C-A5DE-D0DD07A03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72" y="1726444"/>
            <a:ext cx="4667250" cy="303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99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98134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Disciplines Important to AI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05BB-D3DE-3A2F-6BF4-C72737474848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1924F-720D-1150-FD56-ED336C8797CB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4A4A0-069B-0B4A-8142-22220AD933D7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CSPE 102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E8082BC-7979-2881-B5C1-912AA8F75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8868" y="2575851"/>
            <a:ext cx="5400973" cy="2427949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Since AI mimics on how human think, it is important to understand on how people behave and perceive and on how human process information and represent knowledge. </a:t>
            </a:r>
            <a:endParaRPr lang="en-US" sz="3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1D79FD-EAFF-31EF-9E85-7A3543EA571B}"/>
              </a:ext>
            </a:extLst>
          </p:cNvPr>
          <p:cNvSpPr txBox="1">
            <a:spLocks/>
          </p:cNvSpPr>
          <p:nvPr/>
        </p:nvSpPr>
        <p:spPr>
          <a:xfrm>
            <a:off x="5968869" y="1450748"/>
            <a:ext cx="5400972" cy="126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4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Psychology</a:t>
            </a:r>
            <a:endParaRPr lang="en-US" sz="40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Why we love social psychology - Marbella International University Centre">
            <a:extLst>
              <a:ext uri="{FF2B5EF4-FFF2-40B4-BE49-F238E27FC236}">
                <a16:creationId xmlns:a16="http://schemas.microsoft.com/office/drawing/2014/main" id="{9A5E738C-B66B-EDB6-8235-179F468C4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59" y="1878835"/>
            <a:ext cx="4507992" cy="284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64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98134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Disciplines Important to AI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05BB-D3DE-3A2F-6BF4-C72737474848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1924F-720D-1150-FD56-ED336C8797CB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4A4A0-069B-0B4A-8142-22220AD933D7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CSPE 102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E8082BC-7979-2881-B5C1-912AA8F75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8868" y="2575851"/>
            <a:ext cx="5400973" cy="2191481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Helps in emulating human intelligence and is used to build neural networks that mimics brain structure.</a:t>
            </a:r>
            <a:endParaRPr lang="en-US" sz="3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1D79FD-EAFF-31EF-9E85-7A3543EA571B}"/>
              </a:ext>
            </a:extLst>
          </p:cNvPr>
          <p:cNvSpPr txBox="1">
            <a:spLocks/>
          </p:cNvSpPr>
          <p:nvPr/>
        </p:nvSpPr>
        <p:spPr>
          <a:xfrm>
            <a:off x="5968869" y="1450748"/>
            <a:ext cx="5400972" cy="126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4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Neuroscience</a:t>
            </a:r>
            <a:endParaRPr lang="en-US" sz="40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Putting Nigerian neuroscience research under the microscope">
            <a:extLst>
              <a:ext uri="{FF2B5EF4-FFF2-40B4-BE49-F238E27FC236}">
                <a16:creationId xmlns:a16="http://schemas.microsoft.com/office/drawing/2014/main" id="{3946B572-8917-EA9C-F37D-4E72A4D4F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58" y="1803693"/>
            <a:ext cx="4663440" cy="311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653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98134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Disciplines Important to AI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05BB-D3DE-3A2F-6BF4-C72737474848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1924F-720D-1150-FD56-ED336C8797CB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4A4A0-069B-0B4A-8142-22220AD933D7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CSPE 102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E8082BC-7979-2881-B5C1-912AA8F75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8868" y="2575851"/>
            <a:ext cx="5400973" cy="2191481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Often used as an inspiration to AI because it aims to create approximative models of human brain. </a:t>
            </a:r>
            <a:endParaRPr lang="en-US" sz="3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1D79FD-EAFF-31EF-9E85-7A3543EA571B}"/>
              </a:ext>
            </a:extLst>
          </p:cNvPr>
          <p:cNvSpPr txBox="1">
            <a:spLocks/>
          </p:cNvSpPr>
          <p:nvPr/>
        </p:nvSpPr>
        <p:spPr>
          <a:xfrm>
            <a:off x="5968869" y="1450748"/>
            <a:ext cx="5400972" cy="126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4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Biology</a:t>
            </a:r>
            <a:endParaRPr lang="en-US" sz="40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Biology - Human Brain">
            <a:extLst>
              <a:ext uri="{FF2B5EF4-FFF2-40B4-BE49-F238E27FC236}">
                <a16:creationId xmlns:a16="http://schemas.microsoft.com/office/drawing/2014/main" id="{E64024D0-F273-DF1E-EF76-C8CD425D3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59" y="1735874"/>
            <a:ext cx="4758199" cy="338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739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1226</Words>
  <Application>Microsoft Office PowerPoint</Application>
  <PresentationFormat>Widescreen</PresentationFormat>
  <Paragraphs>209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Gotham</vt:lpstr>
      <vt:lpstr>Wingdings</vt:lpstr>
      <vt:lpstr>Office Theme</vt:lpstr>
      <vt:lpstr>Introduction</vt:lpstr>
      <vt:lpstr>What is “intelligence”?</vt:lpstr>
      <vt:lpstr>What is “Artificial Intelligence”?</vt:lpstr>
      <vt:lpstr>Goals of Artificial Intelligence</vt:lpstr>
      <vt:lpstr>Disciplines Important to AI</vt:lpstr>
      <vt:lpstr>Disciplines Important to AI</vt:lpstr>
      <vt:lpstr>Disciplines Important to AI</vt:lpstr>
      <vt:lpstr>Disciplines Important to AI</vt:lpstr>
      <vt:lpstr>Disciplines Important to AI</vt:lpstr>
      <vt:lpstr>Disciplines Important to AI</vt:lpstr>
      <vt:lpstr>Disciplines Important to AI</vt:lpstr>
      <vt:lpstr>Milestones in AI</vt:lpstr>
      <vt:lpstr>Milestones in AI</vt:lpstr>
      <vt:lpstr>What can AI do today</vt:lpstr>
      <vt:lpstr>What can AI do today</vt:lpstr>
      <vt:lpstr>Risks of AI</vt:lpstr>
      <vt:lpstr>Turing Test</vt:lpstr>
      <vt:lpstr>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Philippe Facun</dc:creator>
  <cp:lastModifiedBy>Louis</cp:lastModifiedBy>
  <cp:revision>147</cp:revision>
  <dcterms:created xsi:type="dcterms:W3CDTF">2022-08-20T15:01:04Z</dcterms:created>
  <dcterms:modified xsi:type="dcterms:W3CDTF">2022-08-22T07:43:42Z</dcterms:modified>
</cp:coreProperties>
</file>