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ree Serif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reeSerif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abe188e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abe188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Louis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4855f9b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4855f9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Laura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4855f9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4855f9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4855f9b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4855f9b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Louis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4855f9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4855f9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acb924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acb924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4855f9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4855f9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Louis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abe188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abe188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Louis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4855f9b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4855f9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4855f9b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4855f9b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Louis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Soutenance BE Graphes</a:t>
            </a:r>
            <a:endParaRPr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09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Laura Burlon--Roux et Louis Girard | 3 MIC C | 04/06/2019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63175"/>
            <a:ext cx="9217301" cy="1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-887200" y="-295373"/>
            <a:ext cx="7906550" cy="1470875"/>
          </a:xfrm>
          <a:custGeom>
            <a:rect b="b" l="l" r="r" t="t"/>
            <a:pathLst>
              <a:path extrusionOk="0" h="58835" w="316262">
                <a:moveTo>
                  <a:pt x="0" y="55435"/>
                </a:moveTo>
                <a:cubicBezTo>
                  <a:pt x="1700" y="48350"/>
                  <a:pt x="4156" y="12359"/>
                  <a:pt x="10202" y="12926"/>
                </a:cubicBezTo>
                <a:cubicBezTo>
                  <a:pt x="16248" y="13493"/>
                  <a:pt x="29378" y="58835"/>
                  <a:pt x="36274" y="58835"/>
                </a:cubicBezTo>
                <a:cubicBezTo>
                  <a:pt x="43170" y="58835"/>
                  <a:pt x="41281" y="16232"/>
                  <a:pt x="51577" y="12926"/>
                </a:cubicBezTo>
                <a:cubicBezTo>
                  <a:pt x="61874" y="9620"/>
                  <a:pt x="85112" y="37109"/>
                  <a:pt x="98053" y="38998"/>
                </a:cubicBezTo>
                <a:cubicBezTo>
                  <a:pt x="110994" y="40887"/>
                  <a:pt x="119590" y="21995"/>
                  <a:pt x="129225" y="24262"/>
                </a:cubicBezTo>
                <a:cubicBezTo>
                  <a:pt x="138860" y="26529"/>
                  <a:pt x="145945" y="56096"/>
                  <a:pt x="155864" y="52601"/>
                </a:cubicBezTo>
                <a:cubicBezTo>
                  <a:pt x="165783" y="49106"/>
                  <a:pt x="173340" y="2441"/>
                  <a:pt x="188737" y="3291"/>
                </a:cubicBezTo>
                <a:cubicBezTo>
                  <a:pt x="204135" y="4141"/>
                  <a:pt x="230868" y="57891"/>
                  <a:pt x="248249" y="57702"/>
                </a:cubicBezTo>
                <a:cubicBezTo>
                  <a:pt x="265630" y="57513"/>
                  <a:pt x="281689" y="9810"/>
                  <a:pt x="293024" y="2158"/>
                </a:cubicBezTo>
                <a:cubicBezTo>
                  <a:pt x="304360" y="-5493"/>
                  <a:pt x="312389" y="10187"/>
                  <a:pt x="316262" y="1179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Problème ouvert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2166825" y="841800"/>
            <a:ext cx="2997900" cy="2778600"/>
          </a:xfrm>
          <a:prstGeom prst="ellipse">
            <a:avLst/>
          </a:prstGeom>
          <a:noFill/>
          <a:ln cap="flat" cmpd="sng" w="19050">
            <a:solidFill>
              <a:srgbClr val="00C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684700" y="841800"/>
            <a:ext cx="2997900" cy="277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3039150" y="2227100"/>
            <a:ext cx="499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O1</a:t>
            </a:r>
            <a:endParaRPr b="1" sz="1800"/>
          </a:p>
        </p:txBody>
      </p:sp>
      <p:sp>
        <p:nvSpPr>
          <p:cNvPr id="149" name="Google Shape;149;p22"/>
          <p:cNvSpPr txBox="1"/>
          <p:nvPr/>
        </p:nvSpPr>
        <p:spPr>
          <a:xfrm>
            <a:off x="5288175" y="2227100"/>
            <a:ext cx="499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O2</a:t>
            </a:r>
            <a:endParaRPr b="1" sz="1800"/>
          </a:p>
        </p:txBody>
      </p:sp>
      <p:sp>
        <p:nvSpPr>
          <p:cNvPr id="150" name="Google Shape;150;p22"/>
          <p:cNvSpPr/>
          <p:nvPr/>
        </p:nvSpPr>
        <p:spPr>
          <a:xfrm>
            <a:off x="3444225" y="2093525"/>
            <a:ext cx="443100" cy="424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939625" y="2093525"/>
            <a:ext cx="443100" cy="424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46400" y="3769750"/>
            <a:ext cx="88512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fr"/>
              <a:t>Intersection de ces listes de labels, recherche de paire de labels dont le coût est égal à 15% près</a:t>
            </a:r>
            <a:endParaRPr i="1"/>
          </a:p>
        </p:txBody>
      </p:sp>
      <p:sp>
        <p:nvSpPr>
          <p:cNvPr id="153" name="Google Shape;153;p22"/>
          <p:cNvSpPr txBox="1"/>
          <p:nvPr/>
        </p:nvSpPr>
        <p:spPr>
          <a:xfrm>
            <a:off x="704175" y="1047750"/>
            <a:ext cx="1901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fr">
                <a:solidFill>
                  <a:srgbClr val="00CA00"/>
                </a:solidFill>
              </a:rPr>
              <a:t>Dijkstra en Temps</a:t>
            </a:r>
            <a:endParaRPr i="1">
              <a:solidFill>
                <a:srgbClr val="00CA00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389525" y="1047750"/>
            <a:ext cx="1901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fr">
                <a:solidFill>
                  <a:srgbClr val="FF0000"/>
                </a:solidFill>
              </a:rPr>
              <a:t>Dijkstra en Temps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Conclusion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936325" y="1485625"/>
            <a:ext cx="75654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travail en </a:t>
            </a:r>
            <a:r>
              <a:rPr b="1" lang="fr" sz="1800"/>
              <a:t>binôme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mise en pratique</a:t>
            </a:r>
            <a:r>
              <a:rPr lang="fr" sz="1800"/>
              <a:t> des connaissances acquises au cours du semestre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développement en </a:t>
            </a:r>
            <a:r>
              <a:rPr b="1" lang="fr" sz="1800"/>
              <a:t>Java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réflexion autour de </a:t>
            </a:r>
            <a:r>
              <a:rPr b="1" lang="fr" sz="1800"/>
              <a:t>problématiques concrètes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utilisation de </a:t>
            </a:r>
            <a:r>
              <a:rPr b="1" lang="fr" sz="1800"/>
              <a:t>Git</a:t>
            </a:r>
            <a:r>
              <a:rPr lang="fr" sz="1800"/>
              <a:t> pour le partage du code et la gestion des versions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0" y="320040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Merci pour votre attention !</a:t>
            </a:r>
            <a:endParaRPr sz="24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-14175" y="-28350"/>
            <a:ext cx="2125425" cy="2352125"/>
          </a:xfrm>
          <a:custGeom>
            <a:rect b="b" l="l" r="r" t="t"/>
            <a:pathLst>
              <a:path extrusionOk="0" h="94085" w="85017">
                <a:moveTo>
                  <a:pt x="0" y="94085"/>
                </a:moveTo>
                <a:cubicBezTo>
                  <a:pt x="5290" y="90307"/>
                  <a:pt x="27489" y="80010"/>
                  <a:pt x="31740" y="71414"/>
                </a:cubicBezTo>
                <a:cubicBezTo>
                  <a:pt x="35991" y="62818"/>
                  <a:pt x="22671" y="48460"/>
                  <a:pt x="25505" y="42509"/>
                </a:cubicBezTo>
                <a:cubicBezTo>
                  <a:pt x="28339" y="36558"/>
                  <a:pt x="46193" y="40903"/>
                  <a:pt x="48743" y="35707"/>
                </a:cubicBezTo>
                <a:cubicBezTo>
                  <a:pt x="51294" y="30512"/>
                  <a:pt x="36085" y="15020"/>
                  <a:pt x="40808" y="11336"/>
                </a:cubicBezTo>
                <a:cubicBezTo>
                  <a:pt x="45531" y="7652"/>
                  <a:pt x="69714" y="15492"/>
                  <a:pt x="77082" y="13603"/>
                </a:cubicBezTo>
                <a:cubicBezTo>
                  <a:pt x="84450" y="11714"/>
                  <a:pt x="83695" y="2267"/>
                  <a:pt x="85017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Sommaire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625700" y="1288150"/>
            <a:ext cx="589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I</a:t>
            </a:r>
            <a:r>
              <a:rPr lang="fr" sz="2200">
                <a:solidFill>
                  <a:schemeClr val="dk1"/>
                </a:solidFill>
              </a:rPr>
              <a:t>ntroduction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Contexte de développement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Tests de validité </a:t>
            </a:r>
            <a:r>
              <a:rPr lang="fr" sz="2200">
                <a:solidFill>
                  <a:schemeClr val="dk1"/>
                </a:solidFill>
              </a:rPr>
              <a:t>:</a:t>
            </a:r>
            <a:r>
              <a:rPr lang="fr" sz="2200">
                <a:solidFill>
                  <a:schemeClr val="dk1"/>
                </a:solidFill>
              </a:rPr>
              <a:t> avec et sans oracle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Tests de performance</a:t>
            </a:r>
            <a:r>
              <a:rPr lang="fr" sz="2200">
                <a:solidFill>
                  <a:schemeClr val="dk1"/>
                </a:solidFill>
              </a:rPr>
              <a:t> : A* ou Dijkstra ?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Problème ouvert</a:t>
            </a:r>
            <a:r>
              <a:rPr lang="fr" sz="2200">
                <a:solidFill>
                  <a:schemeClr val="dk1"/>
                </a:solidFill>
              </a:rPr>
              <a:t> : lieu de vacances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Conclusion</a:t>
            </a:r>
            <a:r>
              <a:rPr lang="fr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4249171"/>
            <a:ext cx="468111" cy="45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364" y="3669274"/>
            <a:ext cx="468111" cy="45160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322513" y="3843494"/>
            <a:ext cx="1791462" cy="857283"/>
          </a:xfrm>
          <a:custGeom>
            <a:rect b="b" l="l" r="r" t="t"/>
            <a:pathLst>
              <a:path extrusionOk="0" h="44984" w="90684">
                <a:moveTo>
                  <a:pt x="0" y="43240"/>
                </a:moveTo>
                <a:cubicBezTo>
                  <a:pt x="3401" y="40217"/>
                  <a:pt x="11808" y="24914"/>
                  <a:pt x="20404" y="25103"/>
                </a:cubicBezTo>
                <a:cubicBezTo>
                  <a:pt x="29000" y="25292"/>
                  <a:pt x="46665" y="48529"/>
                  <a:pt x="51577" y="44373"/>
                </a:cubicBezTo>
                <a:cubicBezTo>
                  <a:pt x="56489" y="40217"/>
                  <a:pt x="45436" y="1488"/>
                  <a:pt x="49876" y="165"/>
                </a:cubicBezTo>
                <a:cubicBezTo>
                  <a:pt x="54316" y="-1157"/>
                  <a:pt x="71414" y="34265"/>
                  <a:pt x="78215" y="36438"/>
                </a:cubicBezTo>
                <a:cubicBezTo>
                  <a:pt x="85016" y="38611"/>
                  <a:pt x="88606" y="17074"/>
                  <a:pt x="90684" y="1320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Contexte de développement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Tests de validité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742850" y="1478825"/>
            <a:ext cx="56583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1"/>
                </a:solidFill>
              </a:rPr>
              <a:t>Tests avec oracle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comparaison avec Belmann-Ford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test de comparaison en distance et en temps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test du chemin nul en temps et en distance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test du chemin inexistant en temps et en distance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Tests de validité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725250" y="1416425"/>
            <a:ext cx="76935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1"/>
                </a:solidFill>
              </a:rPr>
              <a:t>Tests sans oracle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inversion origine / destination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 sous chemins de plus-courts chemins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inégalité triangulaire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temps chemin le plus rapide &lt; temps chemin le plus court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distance du plus rapide &gt; distance du plus court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Tests de performance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418450" y="905800"/>
            <a:ext cx="430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</a:t>
            </a:r>
            <a:r>
              <a:rPr b="1" lang="fr">
                <a:solidFill>
                  <a:schemeClr val="dk1"/>
                </a:solidFill>
              </a:rPr>
              <a:t>omparaison entre </a:t>
            </a:r>
            <a:r>
              <a:rPr b="1" lang="fr">
                <a:solidFill>
                  <a:srgbClr val="FF0000"/>
                </a:solidFill>
              </a:rPr>
              <a:t>Dijkstra </a:t>
            </a:r>
            <a:r>
              <a:rPr b="1" lang="fr">
                <a:solidFill>
                  <a:schemeClr val="dk1"/>
                </a:solidFill>
              </a:rPr>
              <a:t>et </a:t>
            </a:r>
            <a:r>
              <a:rPr b="1" lang="fr">
                <a:solidFill>
                  <a:srgbClr val="BF9000"/>
                </a:solidFill>
              </a:rPr>
              <a:t>A*</a:t>
            </a:r>
            <a:endParaRPr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14434" l="0" r="0" t="0"/>
          <a:stretch/>
        </p:blipFill>
        <p:spPr>
          <a:xfrm>
            <a:off x="80574" y="1379075"/>
            <a:ext cx="4658300" cy="23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576" y="1345500"/>
            <a:ext cx="3854228" cy="2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418450" y="3828325"/>
            <a:ext cx="430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Carte : Belgique, Mode : Temps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Tests de performance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12625" l="0" r="0" t="0"/>
          <a:stretch/>
        </p:blipFill>
        <p:spPr>
          <a:xfrm>
            <a:off x="161175" y="1440600"/>
            <a:ext cx="4606300" cy="23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b="4434" l="0" r="0" t="0"/>
          <a:stretch/>
        </p:blipFill>
        <p:spPr>
          <a:xfrm>
            <a:off x="5006163" y="1412525"/>
            <a:ext cx="3869262" cy="24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418450" y="905800"/>
            <a:ext cx="430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Comparaison entre </a:t>
            </a:r>
            <a:r>
              <a:rPr b="1" lang="fr">
                <a:solidFill>
                  <a:srgbClr val="FF0000"/>
                </a:solidFill>
              </a:rPr>
              <a:t>Dijkstra </a:t>
            </a:r>
            <a:r>
              <a:rPr b="1" lang="fr">
                <a:solidFill>
                  <a:schemeClr val="dk1"/>
                </a:solidFill>
              </a:rPr>
              <a:t>et </a:t>
            </a:r>
            <a:r>
              <a:rPr b="1" lang="fr">
                <a:solidFill>
                  <a:srgbClr val="BF9000"/>
                </a:solidFill>
              </a:rPr>
              <a:t>A*</a:t>
            </a:r>
            <a:endParaRPr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418450" y="3828325"/>
            <a:ext cx="430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Carte : Carré Dense, Mode : Distance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4245575" y="1947525"/>
            <a:ext cx="652838" cy="2072400"/>
          </a:xfrm>
          <a:prstGeom prst="flowChartSor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Problème ouvert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46400" y="841800"/>
            <a:ext cx="88512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Deux vacanciers V1 et V2 habitent en O1 et O2, cherchent à déterminer un lieu de vacances</a:t>
            </a:r>
            <a:r>
              <a:rPr b="1" lang="fr"/>
              <a:t> à mi-chemin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/>
              <a:t>Chacun a sensiblement la </a:t>
            </a:r>
            <a:r>
              <a:rPr b="1" lang="fr"/>
              <a:t>même durée de trajet</a:t>
            </a:r>
            <a:r>
              <a:rPr lang="fr"/>
              <a:t> </a:t>
            </a:r>
            <a:r>
              <a:rPr i="1" lang="fr"/>
              <a:t>(t</a:t>
            </a:r>
            <a:r>
              <a:rPr i="1" lang="fr"/>
              <a:t>olérance</a:t>
            </a:r>
            <a:r>
              <a:rPr i="1" lang="fr"/>
              <a:t> 15%)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/>
              <a:t>Le point de rencontre doit être sensiblement </a:t>
            </a:r>
            <a:r>
              <a:rPr b="1" lang="fr"/>
              <a:t>au milieu</a:t>
            </a:r>
            <a:r>
              <a:rPr lang="fr"/>
              <a:t> </a:t>
            </a:r>
            <a:r>
              <a:rPr i="1" lang="fr"/>
              <a:t>(tolérance 30%)</a:t>
            </a:r>
            <a:endParaRPr i="1"/>
          </a:p>
        </p:txBody>
      </p:sp>
      <p:sp>
        <p:nvSpPr>
          <p:cNvPr id="116" name="Google Shape;116;p20"/>
          <p:cNvSpPr/>
          <p:nvPr/>
        </p:nvSpPr>
        <p:spPr>
          <a:xfrm>
            <a:off x="2334550" y="2709075"/>
            <a:ext cx="499200" cy="549300"/>
          </a:xfrm>
          <a:prstGeom prst="mathMultiply">
            <a:avLst>
              <a:gd fmla="val 23520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818E"/>
              </a:solidFill>
              <a:highlight>
                <a:srgbClr val="45818E"/>
              </a:highlight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449350" y="2709075"/>
            <a:ext cx="499200" cy="549300"/>
          </a:xfrm>
          <a:prstGeom prst="mathMultiply">
            <a:avLst>
              <a:gd fmla="val 23520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818E"/>
              </a:solidFill>
              <a:highlight>
                <a:srgbClr val="45818E"/>
              </a:highlight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937650" y="2952300"/>
            <a:ext cx="499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O1</a:t>
            </a:r>
            <a:endParaRPr b="1" sz="1800"/>
          </a:p>
        </p:txBody>
      </p:sp>
      <p:sp>
        <p:nvSpPr>
          <p:cNvPr id="119" name="Google Shape;119;p20"/>
          <p:cNvSpPr txBox="1"/>
          <p:nvPr/>
        </p:nvSpPr>
        <p:spPr>
          <a:xfrm>
            <a:off x="6814450" y="2952300"/>
            <a:ext cx="499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O2</a:t>
            </a:r>
            <a:endParaRPr b="1" sz="1800"/>
          </a:p>
        </p:txBody>
      </p:sp>
      <p:cxnSp>
        <p:nvCxnSpPr>
          <p:cNvPr id="120" name="Google Shape;120;p20"/>
          <p:cNvCxnSpPr/>
          <p:nvPr/>
        </p:nvCxnSpPr>
        <p:spPr>
          <a:xfrm>
            <a:off x="3008700" y="2957475"/>
            <a:ext cx="3246000" cy="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1" name="Google Shape;121;p20"/>
          <p:cNvSpPr txBox="1"/>
          <p:nvPr/>
        </p:nvSpPr>
        <p:spPr>
          <a:xfrm>
            <a:off x="5006175" y="2634175"/>
            <a:ext cx="75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428375" y="2344575"/>
            <a:ext cx="6528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Bree Serif"/>
                <a:ea typeface="Bree Serif"/>
                <a:cs typeface="Bree Serif"/>
                <a:sym typeface="Bree Serif"/>
              </a:rPr>
              <a:t>?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45818E"/>
                </a:solidFill>
                <a:latin typeface="Bree Serif"/>
                <a:ea typeface="Bree Serif"/>
                <a:cs typeface="Bree Serif"/>
                <a:sym typeface="Bree Serif"/>
              </a:rPr>
              <a:t>Problème ouvert</a:t>
            </a:r>
            <a:endParaRPr sz="4800">
              <a:solidFill>
                <a:srgbClr val="45818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-36650" y="4288150"/>
            <a:ext cx="9217301" cy="1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2166825" y="841800"/>
            <a:ext cx="2997900" cy="2778600"/>
          </a:xfrm>
          <a:prstGeom prst="ellipse">
            <a:avLst/>
          </a:prstGeom>
          <a:noFill/>
          <a:ln cap="flat" cmpd="sng" w="19050">
            <a:solidFill>
              <a:srgbClr val="00C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684700" y="841800"/>
            <a:ext cx="2997900" cy="277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039150" y="2227100"/>
            <a:ext cx="499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O1</a:t>
            </a:r>
            <a:endParaRPr b="1" sz="1800"/>
          </a:p>
        </p:txBody>
      </p:sp>
      <p:sp>
        <p:nvSpPr>
          <p:cNvPr id="132" name="Google Shape;132;p21"/>
          <p:cNvSpPr txBox="1"/>
          <p:nvPr/>
        </p:nvSpPr>
        <p:spPr>
          <a:xfrm>
            <a:off x="5288175" y="2227100"/>
            <a:ext cx="499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O2</a:t>
            </a:r>
            <a:endParaRPr b="1" sz="1800"/>
          </a:p>
        </p:txBody>
      </p:sp>
      <p:sp>
        <p:nvSpPr>
          <p:cNvPr id="133" name="Google Shape;133;p21"/>
          <p:cNvSpPr/>
          <p:nvPr/>
        </p:nvSpPr>
        <p:spPr>
          <a:xfrm>
            <a:off x="3444225" y="2093525"/>
            <a:ext cx="443100" cy="424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939625" y="2093525"/>
            <a:ext cx="443100" cy="424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3653050" y="2304875"/>
            <a:ext cx="15204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6" name="Google Shape;136;p21"/>
          <p:cNvSpPr txBox="1"/>
          <p:nvPr/>
        </p:nvSpPr>
        <p:spPr>
          <a:xfrm>
            <a:off x="3991325" y="1802600"/>
            <a:ext cx="948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Dmoy</a:t>
            </a:r>
            <a:endParaRPr b="1" sz="1800"/>
          </a:p>
        </p:txBody>
      </p:sp>
      <p:sp>
        <p:nvSpPr>
          <p:cNvPr id="137" name="Google Shape;137;p21"/>
          <p:cNvSpPr txBox="1"/>
          <p:nvPr/>
        </p:nvSpPr>
        <p:spPr>
          <a:xfrm>
            <a:off x="146400" y="3769750"/>
            <a:ext cx="88512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fr"/>
              <a:t>Liste de labels dont le coût est inférieur ou égal à 30% de Dmoy</a:t>
            </a:r>
            <a:endParaRPr i="1"/>
          </a:p>
        </p:txBody>
      </p:sp>
      <p:sp>
        <p:nvSpPr>
          <p:cNvPr id="138" name="Google Shape;138;p21"/>
          <p:cNvSpPr txBox="1"/>
          <p:nvPr/>
        </p:nvSpPr>
        <p:spPr>
          <a:xfrm>
            <a:off x="704175" y="1047750"/>
            <a:ext cx="1901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fr">
                <a:solidFill>
                  <a:srgbClr val="00CA00"/>
                </a:solidFill>
              </a:rPr>
              <a:t>Dijkstra en Distance</a:t>
            </a:r>
            <a:endParaRPr i="1">
              <a:solidFill>
                <a:srgbClr val="00CA00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389525" y="1047750"/>
            <a:ext cx="1901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fr">
                <a:solidFill>
                  <a:srgbClr val="FF0000"/>
                </a:solidFill>
              </a:rPr>
              <a:t>Dijkstra en Distance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