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58" r:id="rId5"/>
    <p:sldId id="260" r:id="rId6"/>
    <p:sldId id="261" r:id="rId7"/>
    <p:sldId id="262" r:id="rId8"/>
    <p:sldId id="268" r:id="rId9"/>
    <p:sldId id="267" r:id="rId10"/>
    <p:sldId id="265" r:id="rId11"/>
    <p:sldId id="270" r:id="rId12"/>
    <p:sldId id="271" r:id="rId13"/>
    <p:sldId id="272" r:id="rId14"/>
    <p:sldId id="269" r:id="rId15"/>
    <p:sldId id="264" r:id="rId1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0" autoAdjust="0"/>
    <p:restoredTop sz="94660"/>
  </p:normalViewPr>
  <p:slideViewPr>
    <p:cSldViewPr snapToGrid="0">
      <p:cViewPr varScale="1">
        <p:scale>
          <a:sx n="82" d="100"/>
          <a:sy n="82" d="100"/>
        </p:scale>
        <p:origin x="62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852994-C9CE-B3C1-FCAC-91678CFC9171}"/>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A0210E72-B682-7117-CBE0-C6CC011192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F71F835A-9406-6033-C76B-442D4A0E4058}"/>
              </a:ext>
            </a:extLst>
          </p:cNvPr>
          <p:cNvSpPr>
            <a:spLocks noGrp="1"/>
          </p:cNvSpPr>
          <p:nvPr>
            <p:ph type="dt" sz="half" idx="10"/>
          </p:nvPr>
        </p:nvSpPr>
        <p:spPr/>
        <p:txBody>
          <a:bodyPr/>
          <a:lstStyle/>
          <a:p>
            <a:fld id="{A5B0A250-5CC0-1746-B209-08E8B0DAE6AF}" type="datetimeFigureOut">
              <a:rPr lang="en-US" smtClean="0"/>
              <a:pPr/>
              <a:t>11/30/2023</a:t>
            </a:fld>
            <a:endParaRPr lang="en-US" dirty="0"/>
          </a:p>
        </p:txBody>
      </p:sp>
      <p:sp>
        <p:nvSpPr>
          <p:cNvPr id="5" name="Espace réservé du pied de page 4">
            <a:extLst>
              <a:ext uri="{FF2B5EF4-FFF2-40B4-BE49-F238E27FC236}">
                <a16:creationId xmlns:a16="http://schemas.microsoft.com/office/drawing/2014/main" id="{65F028AB-6853-9B25-0192-B506F467E918}"/>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87B93F65-59ED-6684-AB20-9CB9BE507DE3}"/>
              </a:ext>
            </a:extLst>
          </p:cNvPr>
          <p:cNvSpPr>
            <a:spLocks noGrp="1"/>
          </p:cNvSpPr>
          <p:nvPr>
            <p:ph type="sldNum" sz="quarter" idx="12"/>
          </p:nvPr>
        </p:nvSpPr>
        <p:spPr/>
        <p:txBody>
          <a:bodyPr/>
          <a:lstStyle/>
          <a:p>
            <a:fld id="{49ABCAEC-7D34-E549-A96E-FCEDAADBE4B0}" type="slidenum">
              <a:rPr lang="en-US" smtClean="0"/>
              <a:pPr/>
              <a:t>‹N°›</a:t>
            </a:fld>
            <a:endParaRPr lang="en-US" dirty="0"/>
          </a:p>
        </p:txBody>
      </p:sp>
    </p:spTree>
    <p:extLst>
      <p:ext uri="{BB962C8B-B14F-4D97-AF65-F5344CB8AC3E}">
        <p14:creationId xmlns:p14="http://schemas.microsoft.com/office/powerpoint/2010/main" val="3751909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0C5AAD-DE71-F200-EC33-BBFB5CE37692}"/>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4051E48C-CEAE-B347-5F33-994EFA00C96E}"/>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1C46F37-6F84-5560-4B27-1E69C71DD27B}"/>
              </a:ext>
            </a:extLst>
          </p:cNvPr>
          <p:cNvSpPr>
            <a:spLocks noGrp="1"/>
          </p:cNvSpPr>
          <p:nvPr>
            <p:ph type="dt" sz="half" idx="10"/>
          </p:nvPr>
        </p:nvSpPr>
        <p:spPr/>
        <p:txBody>
          <a:bodyPr/>
          <a:lstStyle/>
          <a:p>
            <a:fld id="{A5B0A250-5CC0-1746-B209-08E8B0DAE6AF}" type="datetimeFigureOut">
              <a:rPr lang="en-US" smtClean="0"/>
              <a:pPr/>
              <a:t>11/30/2023</a:t>
            </a:fld>
            <a:endParaRPr lang="en-US" dirty="0"/>
          </a:p>
        </p:txBody>
      </p:sp>
      <p:sp>
        <p:nvSpPr>
          <p:cNvPr id="5" name="Espace réservé du pied de page 4">
            <a:extLst>
              <a:ext uri="{FF2B5EF4-FFF2-40B4-BE49-F238E27FC236}">
                <a16:creationId xmlns:a16="http://schemas.microsoft.com/office/drawing/2014/main" id="{43AA3419-BE8C-7ECE-A013-5795A71CAD24}"/>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ADB2504C-5349-900D-A1BC-329FD0B6E78E}"/>
              </a:ext>
            </a:extLst>
          </p:cNvPr>
          <p:cNvSpPr>
            <a:spLocks noGrp="1"/>
          </p:cNvSpPr>
          <p:nvPr>
            <p:ph type="sldNum" sz="quarter" idx="12"/>
          </p:nvPr>
        </p:nvSpPr>
        <p:spPr/>
        <p:txBody>
          <a:bodyPr/>
          <a:lstStyle/>
          <a:p>
            <a:fld id="{49ABCAEC-7D34-E549-A96E-FCEDAADBE4B0}" type="slidenum">
              <a:rPr lang="en-US" smtClean="0"/>
              <a:pPr/>
              <a:t>‹N°›</a:t>
            </a:fld>
            <a:endParaRPr lang="en-US" dirty="0"/>
          </a:p>
        </p:txBody>
      </p:sp>
    </p:spTree>
    <p:extLst>
      <p:ext uri="{BB962C8B-B14F-4D97-AF65-F5344CB8AC3E}">
        <p14:creationId xmlns:p14="http://schemas.microsoft.com/office/powerpoint/2010/main" val="245438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05A85CC3-7AE3-7C4A-7345-7166B588A7AA}"/>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0C1DB6A2-542D-1DEE-48FE-E8496818E31E}"/>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FE369CF-EE64-35BC-F87A-2B8D6ABDE912}"/>
              </a:ext>
            </a:extLst>
          </p:cNvPr>
          <p:cNvSpPr>
            <a:spLocks noGrp="1"/>
          </p:cNvSpPr>
          <p:nvPr>
            <p:ph type="dt" sz="half" idx="10"/>
          </p:nvPr>
        </p:nvSpPr>
        <p:spPr/>
        <p:txBody>
          <a:bodyPr/>
          <a:lstStyle/>
          <a:p>
            <a:fld id="{A5B0A250-5CC0-1746-B209-08E8B0DAE6AF}" type="datetimeFigureOut">
              <a:rPr lang="en-US" smtClean="0"/>
              <a:pPr/>
              <a:t>11/30/2023</a:t>
            </a:fld>
            <a:endParaRPr lang="en-US" dirty="0"/>
          </a:p>
        </p:txBody>
      </p:sp>
      <p:sp>
        <p:nvSpPr>
          <p:cNvPr id="5" name="Espace réservé du pied de page 4">
            <a:extLst>
              <a:ext uri="{FF2B5EF4-FFF2-40B4-BE49-F238E27FC236}">
                <a16:creationId xmlns:a16="http://schemas.microsoft.com/office/drawing/2014/main" id="{BA5CD08F-BF55-4190-D0FA-C821F5BE2547}"/>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0AB1B126-34F5-3317-E8A1-79CDB54701E2}"/>
              </a:ext>
            </a:extLst>
          </p:cNvPr>
          <p:cNvSpPr>
            <a:spLocks noGrp="1"/>
          </p:cNvSpPr>
          <p:nvPr>
            <p:ph type="sldNum" sz="quarter" idx="12"/>
          </p:nvPr>
        </p:nvSpPr>
        <p:spPr/>
        <p:txBody>
          <a:bodyPr/>
          <a:lstStyle/>
          <a:p>
            <a:fld id="{49ABCAEC-7D34-E549-A96E-FCEDAADBE4B0}" type="slidenum">
              <a:rPr lang="en-US" smtClean="0"/>
              <a:pPr/>
              <a:t>‹N°›</a:t>
            </a:fld>
            <a:endParaRPr lang="en-US" dirty="0"/>
          </a:p>
        </p:txBody>
      </p:sp>
    </p:spTree>
    <p:extLst>
      <p:ext uri="{BB962C8B-B14F-4D97-AF65-F5344CB8AC3E}">
        <p14:creationId xmlns:p14="http://schemas.microsoft.com/office/powerpoint/2010/main" val="2322729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581894-2B98-872A-19AC-38DF3409D1B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B1D433E-C939-EBF1-4876-CF19BFC8EAF2}"/>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26E22A9-B34B-9D77-4B2C-77BB007A4D83}"/>
              </a:ext>
            </a:extLst>
          </p:cNvPr>
          <p:cNvSpPr>
            <a:spLocks noGrp="1"/>
          </p:cNvSpPr>
          <p:nvPr>
            <p:ph type="dt" sz="half" idx="10"/>
          </p:nvPr>
        </p:nvSpPr>
        <p:spPr/>
        <p:txBody>
          <a:bodyPr/>
          <a:lstStyle/>
          <a:p>
            <a:fld id="{A5B0A250-5CC0-1746-B209-08E8B0DAE6AF}" type="datetimeFigureOut">
              <a:rPr lang="en-US" smtClean="0"/>
              <a:pPr/>
              <a:t>11/30/2023</a:t>
            </a:fld>
            <a:endParaRPr lang="en-US" dirty="0"/>
          </a:p>
        </p:txBody>
      </p:sp>
      <p:sp>
        <p:nvSpPr>
          <p:cNvPr id="5" name="Espace réservé du pied de page 4">
            <a:extLst>
              <a:ext uri="{FF2B5EF4-FFF2-40B4-BE49-F238E27FC236}">
                <a16:creationId xmlns:a16="http://schemas.microsoft.com/office/drawing/2014/main" id="{A8D3CB55-72A2-6388-E09C-32243215B022}"/>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E00508BB-303C-C67C-495B-C8AC8AB2F5F8}"/>
              </a:ext>
            </a:extLst>
          </p:cNvPr>
          <p:cNvSpPr>
            <a:spLocks noGrp="1"/>
          </p:cNvSpPr>
          <p:nvPr>
            <p:ph type="sldNum" sz="quarter" idx="12"/>
          </p:nvPr>
        </p:nvSpPr>
        <p:spPr/>
        <p:txBody>
          <a:bodyPr/>
          <a:lstStyle/>
          <a:p>
            <a:fld id="{49ABCAEC-7D34-E549-A96E-FCEDAADBE4B0}" type="slidenum">
              <a:rPr lang="en-US" smtClean="0"/>
              <a:pPr/>
              <a:t>‹N°›</a:t>
            </a:fld>
            <a:endParaRPr lang="en-US" dirty="0"/>
          </a:p>
        </p:txBody>
      </p:sp>
    </p:spTree>
    <p:extLst>
      <p:ext uri="{BB962C8B-B14F-4D97-AF65-F5344CB8AC3E}">
        <p14:creationId xmlns:p14="http://schemas.microsoft.com/office/powerpoint/2010/main" val="3227745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3BB2DE-7B23-6AA4-557B-FD3A3FCFF845}"/>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8307C2D2-C0DD-EE60-B26C-6A9BCD4026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2C05D008-5BD6-D2C7-C69E-58357C8F92FE}"/>
              </a:ext>
            </a:extLst>
          </p:cNvPr>
          <p:cNvSpPr>
            <a:spLocks noGrp="1"/>
          </p:cNvSpPr>
          <p:nvPr>
            <p:ph type="dt" sz="half" idx="10"/>
          </p:nvPr>
        </p:nvSpPr>
        <p:spPr/>
        <p:txBody>
          <a:bodyPr/>
          <a:lstStyle/>
          <a:p>
            <a:fld id="{A5B0A250-5CC0-1746-B209-08E8B0DAE6AF}" type="datetimeFigureOut">
              <a:rPr lang="en-US" smtClean="0"/>
              <a:pPr/>
              <a:t>11/30/2023</a:t>
            </a:fld>
            <a:endParaRPr lang="en-US" dirty="0"/>
          </a:p>
        </p:txBody>
      </p:sp>
      <p:sp>
        <p:nvSpPr>
          <p:cNvPr id="5" name="Espace réservé du pied de page 4">
            <a:extLst>
              <a:ext uri="{FF2B5EF4-FFF2-40B4-BE49-F238E27FC236}">
                <a16:creationId xmlns:a16="http://schemas.microsoft.com/office/drawing/2014/main" id="{EF99A7DC-357A-6C0B-EFFE-4C68907D0D0F}"/>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EC8EE165-2E55-FC39-23B3-25BE3AB78966}"/>
              </a:ext>
            </a:extLst>
          </p:cNvPr>
          <p:cNvSpPr>
            <a:spLocks noGrp="1"/>
          </p:cNvSpPr>
          <p:nvPr>
            <p:ph type="sldNum" sz="quarter" idx="12"/>
          </p:nvPr>
        </p:nvSpPr>
        <p:spPr/>
        <p:txBody>
          <a:bodyPr/>
          <a:lstStyle/>
          <a:p>
            <a:fld id="{49ABCAEC-7D34-E549-A96E-FCEDAADBE4B0}" type="slidenum">
              <a:rPr lang="en-US" smtClean="0"/>
              <a:pPr/>
              <a:t>‹N°›</a:t>
            </a:fld>
            <a:endParaRPr lang="en-US" dirty="0"/>
          </a:p>
        </p:txBody>
      </p:sp>
    </p:spTree>
    <p:extLst>
      <p:ext uri="{BB962C8B-B14F-4D97-AF65-F5344CB8AC3E}">
        <p14:creationId xmlns:p14="http://schemas.microsoft.com/office/powerpoint/2010/main" val="3984357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58EF91-935D-DC4B-7E7A-9E79487A09A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12BB61F-84E0-5F7C-6F22-64D7B705A58F}"/>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9676A62B-ABCF-D939-27AE-F1D98342D2D5}"/>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07B51DC5-5EE6-0BAD-D6DF-6AAFE4B8FDE8}"/>
              </a:ext>
            </a:extLst>
          </p:cNvPr>
          <p:cNvSpPr>
            <a:spLocks noGrp="1"/>
          </p:cNvSpPr>
          <p:nvPr>
            <p:ph type="dt" sz="half" idx="10"/>
          </p:nvPr>
        </p:nvSpPr>
        <p:spPr/>
        <p:txBody>
          <a:bodyPr/>
          <a:lstStyle/>
          <a:p>
            <a:fld id="{A5B0A250-5CC0-1746-B209-08E8B0DAE6AF}" type="datetimeFigureOut">
              <a:rPr lang="en-US" smtClean="0"/>
              <a:pPr/>
              <a:t>11/30/2023</a:t>
            </a:fld>
            <a:endParaRPr lang="en-US" dirty="0"/>
          </a:p>
        </p:txBody>
      </p:sp>
      <p:sp>
        <p:nvSpPr>
          <p:cNvPr id="6" name="Espace réservé du pied de page 5">
            <a:extLst>
              <a:ext uri="{FF2B5EF4-FFF2-40B4-BE49-F238E27FC236}">
                <a16:creationId xmlns:a16="http://schemas.microsoft.com/office/drawing/2014/main" id="{9EB5CB1C-7D21-EE8D-4860-7E4DAA5B1E55}"/>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B8C164FE-5EDE-8B80-DD5D-908C2A683749}"/>
              </a:ext>
            </a:extLst>
          </p:cNvPr>
          <p:cNvSpPr>
            <a:spLocks noGrp="1"/>
          </p:cNvSpPr>
          <p:nvPr>
            <p:ph type="sldNum" sz="quarter" idx="12"/>
          </p:nvPr>
        </p:nvSpPr>
        <p:spPr/>
        <p:txBody>
          <a:bodyPr/>
          <a:lstStyle/>
          <a:p>
            <a:fld id="{49ABCAEC-7D34-E549-A96E-FCEDAADBE4B0}" type="slidenum">
              <a:rPr lang="en-US" smtClean="0"/>
              <a:pPr/>
              <a:t>‹N°›</a:t>
            </a:fld>
            <a:endParaRPr lang="en-US" dirty="0"/>
          </a:p>
        </p:txBody>
      </p:sp>
    </p:spTree>
    <p:extLst>
      <p:ext uri="{BB962C8B-B14F-4D97-AF65-F5344CB8AC3E}">
        <p14:creationId xmlns:p14="http://schemas.microsoft.com/office/powerpoint/2010/main" val="3109051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1807A7-E255-4EE7-AD1E-86ECADECFFA0}"/>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69D6D7AA-923B-345B-A7DC-E36916C949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9338893B-D9F6-AB07-08C2-879968787A11}"/>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3F40AC76-E8E6-1D41-92B6-112A38E18A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F2DC5FC0-8F11-01AE-543F-7BF01E469A39}"/>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9B3EC15C-B8FC-FD7A-E751-A8EDAF8C5900}"/>
              </a:ext>
            </a:extLst>
          </p:cNvPr>
          <p:cNvSpPr>
            <a:spLocks noGrp="1"/>
          </p:cNvSpPr>
          <p:nvPr>
            <p:ph type="dt" sz="half" idx="10"/>
          </p:nvPr>
        </p:nvSpPr>
        <p:spPr/>
        <p:txBody>
          <a:bodyPr/>
          <a:lstStyle/>
          <a:p>
            <a:fld id="{A5B0A250-5CC0-1746-B209-08E8B0DAE6AF}" type="datetimeFigureOut">
              <a:rPr lang="en-US" smtClean="0"/>
              <a:pPr/>
              <a:t>11/30/2023</a:t>
            </a:fld>
            <a:endParaRPr lang="en-US" dirty="0"/>
          </a:p>
        </p:txBody>
      </p:sp>
      <p:sp>
        <p:nvSpPr>
          <p:cNvPr id="8" name="Espace réservé du pied de page 7">
            <a:extLst>
              <a:ext uri="{FF2B5EF4-FFF2-40B4-BE49-F238E27FC236}">
                <a16:creationId xmlns:a16="http://schemas.microsoft.com/office/drawing/2014/main" id="{2C85170B-AD1F-7C59-5494-C68A4EA9FECF}"/>
              </a:ext>
            </a:extLst>
          </p:cNvPr>
          <p:cNvSpPr>
            <a:spLocks noGrp="1"/>
          </p:cNvSpPr>
          <p:nvPr>
            <p:ph type="ftr" sz="quarter" idx="11"/>
          </p:nvPr>
        </p:nvSpPr>
        <p:spPr/>
        <p:txBody>
          <a:bodyPr/>
          <a:lstStyle/>
          <a:p>
            <a:endParaRPr lang="en-US" dirty="0"/>
          </a:p>
        </p:txBody>
      </p:sp>
      <p:sp>
        <p:nvSpPr>
          <p:cNvPr id="9" name="Espace réservé du numéro de diapositive 8">
            <a:extLst>
              <a:ext uri="{FF2B5EF4-FFF2-40B4-BE49-F238E27FC236}">
                <a16:creationId xmlns:a16="http://schemas.microsoft.com/office/drawing/2014/main" id="{BF70F2B6-3E2F-8E40-BBA9-BB75FB25BCF7}"/>
              </a:ext>
            </a:extLst>
          </p:cNvPr>
          <p:cNvSpPr>
            <a:spLocks noGrp="1"/>
          </p:cNvSpPr>
          <p:nvPr>
            <p:ph type="sldNum" sz="quarter" idx="12"/>
          </p:nvPr>
        </p:nvSpPr>
        <p:spPr/>
        <p:txBody>
          <a:bodyPr/>
          <a:lstStyle/>
          <a:p>
            <a:fld id="{49ABCAEC-7D34-E549-A96E-FCEDAADBE4B0}" type="slidenum">
              <a:rPr lang="en-US" smtClean="0"/>
              <a:pPr/>
              <a:t>‹N°›</a:t>
            </a:fld>
            <a:endParaRPr lang="en-US" dirty="0"/>
          </a:p>
        </p:txBody>
      </p:sp>
    </p:spTree>
    <p:extLst>
      <p:ext uri="{BB962C8B-B14F-4D97-AF65-F5344CB8AC3E}">
        <p14:creationId xmlns:p14="http://schemas.microsoft.com/office/powerpoint/2010/main" val="2900033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3D9BBF-DBC6-B264-2B5B-238C9B5EEE48}"/>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FD482AAD-4DB0-C237-8B70-98B7670577EB}"/>
              </a:ext>
            </a:extLst>
          </p:cNvPr>
          <p:cNvSpPr>
            <a:spLocks noGrp="1"/>
          </p:cNvSpPr>
          <p:nvPr>
            <p:ph type="dt" sz="half" idx="10"/>
          </p:nvPr>
        </p:nvSpPr>
        <p:spPr/>
        <p:txBody>
          <a:bodyPr/>
          <a:lstStyle/>
          <a:p>
            <a:fld id="{A5B0A250-5CC0-1746-B209-08E8B0DAE6AF}" type="datetimeFigureOut">
              <a:rPr lang="en-US" smtClean="0"/>
              <a:pPr/>
              <a:t>11/30/2023</a:t>
            </a:fld>
            <a:endParaRPr lang="en-US" dirty="0"/>
          </a:p>
        </p:txBody>
      </p:sp>
      <p:sp>
        <p:nvSpPr>
          <p:cNvPr id="4" name="Espace réservé du pied de page 3">
            <a:extLst>
              <a:ext uri="{FF2B5EF4-FFF2-40B4-BE49-F238E27FC236}">
                <a16:creationId xmlns:a16="http://schemas.microsoft.com/office/drawing/2014/main" id="{944D0096-E81D-9568-19B1-1D3F84FFDCDA}"/>
              </a:ext>
            </a:extLst>
          </p:cNvPr>
          <p:cNvSpPr>
            <a:spLocks noGrp="1"/>
          </p:cNvSpPr>
          <p:nvPr>
            <p:ph type="ftr" sz="quarter" idx="11"/>
          </p:nvPr>
        </p:nvSpPr>
        <p:spPr/>
        <p:txBody>
          <a:bodyPr/>
          <a:lstStyle/>
          <a:p>
            <a:endParaRPr lang="en-US" dirty="0"/>
          </a:p>
        </p:txBody>
      </p:sp>
      <p:sp>
        <p:nvSpPr>
          <p:cNvPr id="5" name="Espace réservé du numéro de diapositive 4">
            <a:extLst>
              <a:ext uri="{FF2B5EF4-FFF2-40B4-BE49-F238E27FC236}">
                <a16:creationId xmlns:a16="http://schemas.microsoft.com/office/drawing/2014/main" id="{F593D51A-208D-3AE2-2395-AC522D9A610D}"/>
              </a:ext>
            </a:extLst>
          </p:cNvPr>
          <p:cNvSpPr>
            <a:spLocks noGrp="1"/>
          </p:cNvSpPr>
          <p:nvPr>
            <p:ph type="sldNum" sz="quarter" idx="12"/>
          </p:nvPr>
        </p:nvSpPr>
        <p:spPr/>
        <p:txBody>
          <a:bodyPr/>
          <a:lstStyle/>
          <a:p>
            <a:fld id="{49ABCAEC-7D34-E549-A96E-FCEDAADBE4B0}" type="slidenum">
              <a:rPr lang="en-US" smtClean="0"/>
              <a:pPr/>
              <a:t>‹N°›</a:t>
            </a:fld>
            <a:endParaRPr lang="en-US" dirty="0"/>
          </a:p>
        </p:txBody>
      </p:sp>
    </p:spTree>
    <p:extLst>
      <p:ext uri="{BB962C8B-B14F-4D97-AF65-F5344CB8AC3E}">
        <p14:creationId xmlns:p14="http://schemas.microsoft.com/office/powerpoint/2010/main" val="3058947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9F1F49F0-EDFD-D161-F353-4FCA40749A79}"/>
              </a:ext>
            </a:extLst>
          </p:cNvPr>
          <p:cNvSpPr>
            <a:spLocks noGrp="1"/>
          </p:cNvSpPr>
          <p:nvPr>
            <p:ph type="dt" sz="half" idx="10"/>
          </p:nvPr>
        </p:nvSpPr>
        <p:spPr/>
        <p:txBody>
          <a:bodyPr/>
          <a:lstStyle/>
          <a:p>
            <a:fld id="{A5B0A250-5CC0-1746-B209-08E8B0DAE6AF}" type="datetimeFigureOut">
              <a:rPr lang="en-US" smtClean="0"/>
              <a:pPr/>
              <a:t>11/30/2023</a:t>
            </a:fld>
            <a:endParaRPr lang="en-US" dirty="0"/>
          </a:p>
        </p:txBody>
      </p:sp>
      <p:sp>
        <p:nvSpPr>
          <p:cNvPr id="3" name="Espace réservé du pied de page 2">
            <a:extLst>
              <a:ext uri="{FF2B5EF4-FFF2-40B4-BE49-F238E27FC236}">
                <a16:creationId xmlns:a16="http://schemas.microsoft.com/office/drawing/2014/main" id="{1C2993FD-9C7E-E21E-0707-57FC07651799}"/>
              </a:ext>
            </a:extLst>
          </p:cNvPr>
          <p:cNvSpPr>
            <a:spLocks noGrp="1"/>
          </p:cNvSpPr>
          <p:nvPr>
            <p:ph type="ftr" sz="quarter" idx="1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F8984750-038D-B01C-9157-D7563AC40F1E}"/>
              </a:ext>
            </a:extLst>
          </p:cNvPr>
          <p:cNvSpPr>
            <a:spLocks noGrp="1"/>
          </p:cNvSpPr>
          <p:nvPr>
            <p:ph type="sldNum" sz="quarter" idx="12"/>
          </p:nvPr>
        </p:nvSpPr>
        <p:spPr/>
        <p:txBody>
          <a:bodyPr/>
          <a:lstStyle/>
          <a:p>
            <a:fld id="{49ABCAEC-7D34-E549-A96E-FCEDAADBE4B0}" type="slidenum">
              <a:rPr lang="en-US" smtClean="0"/>
              <a:pPr/>
              <a:t>‹N°›</a:t>
            </a:fld>
            <a:endParaRPr lang="en-US" dirty="0"/>
          </a:p>
        </p:txBody>
      </p:sp>
    </p:spTree>
    <p:extLst>
      <p:ext uri="{BB962C8B-B14F-4D97-AF65-F5344CB8AC3E}">
        <p14:creationId xmlns:p14="http://schemas.microsoft.com/office/powerpoint/2010/main" val="573732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363B5C-FA56-9198-0A95-A08BA802E80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40FD7FB4-9CF2-EA1F-EFD7-8E34AB6826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7ABC5738-DCD1-F18B-E1F9-2B6FFFF377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7B36EB1-EFE2-6CBE-324B-E727516875A5}"/>
              </a:ext>
            </a:extLst>
          </p:cNvPr>
          <p:cNvSpPr>
            <a:spLocks noGrp="1"/>
          </p:cNvSpPr>
          <p:nvPr>
            <p:ph type="dt" sz="half" idx="10"/>
          </p:nvPr>
        </p:nvSpPr>
        <p:spPr/>
        <p:txBody>
          <a:bodyPr/>
          <a:lstStyle/>
          <a:p>
            <a:fld id="{A5B0A250-5CC0-1746-B209-08E8B0DAE6AF}" type="datetimeFigureOut">
              <a:rPr lang="en-US" smtClean="0"/>
              <a:pPr/>
              <a:t>11/30/2023</a:t>
            </a:fld>
            <a:endParaRPr lang="en-US" dirty="0"/>
          </a:p>
        </p:txBody>
      </p:sp>
      <p:sp>
        <p:nvSpPr>
          <p:cNvPr id="6" name="Espace réservé du pied de page 5">
            <a:extLst>
              <a:ext uri="{FF2B5EF4-FFF2-40B4-BE49-F238E27FC236}">
                <a16:creationId xmlns:a16="http://schemas.microsoft.com/office/drawing/2014/main" id="{12AA9D7A-9786-25C6-1DA1-A1444FE37BFD}"/>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8636A15C-89EA-23AB-1AE7-F0362C0FAB41}"/>
              </a:ext>
            </a:extLst>
          </p:cNvPr>
          <p:cNvSpPr>
            <a:spLocks noGrp="1"/>
          </p:cNvSpPr>
          <p:nvPr>
            <p:ph type="sldNum" sz="quarter" idx="12"/>
          </p:nvPr>
        </p:nvSpPr>
        <p:spPr/>
        <p:txBody>
          <a:bodyPr/>
          <a:lstStyle/>
          <a:p>
            <a:fld id="{49ABCAEC-7D34-E549-A96E-FCEDAADBE4B0}" type="slidenum">
              <a:rPr lang="en-US" smtClean="0"/>
              <a:pPr/>
              <a:t>‹N°›</a:t>
            </a:fld>
            <a:endParaRPr lang="en-US" dirty="0"/>
          </a:p>
        </p:txBody>
      </p:sp>
    </p:spTree>
    <p:extLst>
      <p:ext uri="{BB962C8B-B14F-4D97-AF65-F5344CB8AC3E}">
        <p14:creationId xmlns:p14="http://schemas.microsoft.com/office/powerpoint/2010/main" val="2340912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195EF0-C06D-35BC-CF56-8B6E20FADFE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6714678C-BCFA-1ACB-DC51-C5AB93F249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105226A3-A9C8-ECC2-DCD4-D248C6D418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7B22EC8-D601-9602-8668-532020A00ED4}"/>
              </a:ext>
            </a:extLst>
          </p:cNvPr>
          <p:cNvSpPr>
            <a:spLocks noGrp="1"/>
          </p:cNvSpPr>
          <p:nvPr>
            <p:ph type="dt" sz="half" idx="10"/>
          </p:nvPr>
        </p:nvSpPr>
        <p:spPr/>
        <p:txBody>
          <a:bodyPr/>
          <a:lstStyle/>
          <a:p>
            <a:fld id="{A5B0A250-5CC0-1746-B209-08E8B0DAE6AF}" type="datetimeFigureOut">
              <a:rPr lang="en-US" smtClean="0"/>
              <a:pPr/>
              <a:t>11/30/2023</a:t>
            </a:fld>
            <a:endParaRPr lang="en-US" dirty="0"/>
          </a:p>
        </p:txBody>
      </p:sp>
      <p:sp>
        <p:nvSpPr>
          <p:cNvPr id="6" name="Espace réservé du pied de page 5">
            <a:extLst>
              <a:ext uri="{FF2B5EF4-FFF2-40B4-BE49-F238E27FC236}">
                <a16:creationId xmlns:a16="http://schemas.microsoft.com/office/drawing/2014/main" id="{FE237A2C-4256-7D1F-87B8-A9D45E0EF94E}"/>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35E6C9C7-3002-64FE-1011-7AC3F6666C32}"/>
              </a:ext>
            </a:extLst>
          </p:cNvPr>
          <p:cNvSpPr>
            <a:spLocks noGrp="1"/>
          </p:cNvSpPr>
          <p:nvPr>
            <p:ph type="sldNum" sz="quarter" idx="12"/>
          </p:nvPr>
        </p:nvSpPr>
        <p:spPr/>
        <p:txBody>
          <a:bodyPr/>
          <a:lstStyle/>
          <a:p>
            <a:fld id="{49ABCAEC-7D34-E549-A96E-FCEDAADBE4B0}" type="slidenum">
              <a:rPr lang="en-US" smtClean="0"/>
              <a:pPr/>
              <a:t>‹N°›</a:t>
            </a:fld>
            <a:endParaRPr lang="en-US" dirty="0"/>
          </a:p>
        </p:txBody>
      </p:sp>
    </p:spTree>
    <p:extLst>
      <p:ext uri="{BB962C8B-B14F-4D97-AF65-F5344CB8AC3E}">
        <p14:creationId xmlns:p14="http://schemas.microsoft.com/office/powerpoint/2010/main" val="209927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5B49FC1A-BDFE-C059-539D-5C884C8E3C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C79526E6-2CB8-E9EF-BCC1-E649666F6C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B63C350-EDCA-0A4B-4AAB-9FB997687A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B0A250-5CC0-1746-B209-08E8B0DAE6AF}" type="datetimeFigureOut">
              <a:rPr lang="en-US" smtClean="0"/>
              <a:pPr/>
              <a:t>11/30/2023</a:t>
            </a:fld>
            <a:endParaRPr lang="en-US" dirty="0"/>
          </a:p>
        </p:txBody>
      </p:sp>
      <p:sp>
        <p:nvSpPr>
          <p:cNvPr id="5" name="Espace réservé du pied de page 4">
            <a:extLst>
              <a:ext uri="{FF2B5EF4-FFF2-40B4-BE49-F238E27FC236}">
                <a16:creationId xmlns:a16="http://schemas.microsoft.com/office/drawing/2014/main" id="{5012583A-FD03-2B13-D5C0-C937A9EE12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Espace réservé du numéro de diapositive 5">
            <a:extLst>
              <a:ext uri="{FF2B5EF4-FFF2-40B4-BE49-F238E27FC236}">
                <a16:creationId xmlns:a16="http://schemas.microsoft.com/office/drawing/2014/main" id="{F7DEFECC-CE34-54F6-BA87-B873FFDA8E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ABCAEC-7D34-E549-A96E-FCEDAADBE4B0}" type="slidenum">
              <a:rPr lang="en-US" smtClean="0"/>
              <a:pPr/>
              <a:t>‹N°›</a:t>
            </a:fld>
            <a:endParaRPr lang="en-US" dirty="0"/>
          </a:p>
        </p:txBody>
      </p:sp>
    </p:spTree>
    <p:extLst>
      <p:ext uri="{BB962C8B-B14F-4D97-AF65-F5344CB8AC3E}">
        <p14:creationId xmlns:p14="http://schemas.microsoft.com/office/powerpoint/2010/main" val="94536280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36D3EC-0CC5-0214-C6EE-9707D72F18D1}"/>
              </a:ext>
            </a:extLst>
          </p:cNvPr>
          <p:cNvSpPr>
            <a:spLocks noGrp="1"/>
          </p:cNvSpPr>
          <p:nvPr>
            <p:ph type="ctrTitle"/>
          </p:nvPr>
        </p:nvSpPr>
        <p:spPr/>
        <p:txBody>
          <a:bodyPr/>
          <a:lstStyle/>
          <a:p>
            <a:endParaRPr lang="fr-FR"/>
          </a:p>
        </p:txBody>
      </p:sp>
      <p:sp>
        <p:nvSpPr>
          <p:cNvPr id="3" name="Sous-titre 2">
            <a:extLst>
              <a:ext uri="{FF2B5EF4-FFF2-40B4-BE49-F238E27FC236}">
                <a16:creationId xmlns:a16="http://schemas.microsoft.com/office/drawing/2014/main" id="{58819E77-9E72-019E-E3FB-6605BC2496B3}"/>
              </a:ext>
            </a:extLst>
          </p:cNvPr>
          <p:cNvSpPr>
            <a:spLocks noGrp="1"/>
          </p:cNvSpPr>
          <p:nvPr>
            <p:ph type="subTitle" idx="1"/>
          </p:nvPr>
        </p:nvSpPr>
        <p:spPr/>
        <p:txBody>
          <a:bodyPr/>
          <a:lstStyle/>
          <a:p>
            <a:endParaRPr lang="fr-FR"/>
          </a:p>
        </p:txBody>
      </p:sp>
      <p:pic>
        <p:nvPicPr>
          <p:cNvPr id="5" name="Image 4">
            <a:extLst>
              <a:ext uri="{FF2B5EF4-FFF2-40B4-BE49-F238E27FC236}">
                <a16:creationId xmlns:a16="http://schemas.microsoft.com/office/drawing/2014/main" id="{F7CE8E4C-7D0C-3C2F-BCC0-ECDBA7A220B8}"/>
              </a:ext>
            </a:extLst>
          </p:cNvPr>
          <p:cNvPicPr>
            <a:picLocks noChangeAspect="1"/>
          </p:cNvPicPr>
          <p:nvPr/>
        </p:nvPicPr>
        <p:blipFill>
          <a:blip r:embed="rId2"/>
          <a:stretch>
            <a:fillRect/>
          </a:stretch>
        </p:blipFill>
        <p:spPr>
          <a:xfrm>
            <a:off x="-19050" y="0"/>
            <a:ext cx="12211050" cy="6847318"/>
          </a:xfrm>
          <a:prstGeom prst="rect">
            <a:avLst/>
          </a:prstGeom>
        </p:spPr>
      </p:pic>
      <p:sp>
        <p:nvSpPr>
          <p:cNvPr id="7" name="ZoneTexte 6">
            <a:extLst>
              <a:ext uri="{FF2B5EF4-FFF2-40B4-BE49-F238E27FC236}">
                <a16:creationId xmlns:a16="http://schemas.microsoft.com/office/drawing/2014/main" id="{40ADCF95-743B-3035-A54E-7503BB6AF953}"/>
              </a:ext>
            </a:extLst>
          </p:cNvPr>
          <p:cNvSpPr txBox="1"/>
          <p:nvPr/>
        </p:nvSpPr>
        <p:spPr>
          <a:xfrm>
            <a:off x="1524000" y="2487802"/>
            <a:ext cx="5007429" cy="1200329"/>
          </a:xfrm>
          <a:prstGeom prst="rect">
            <a:avLst/>
          </a:prstGeom>
          <a:noFill/>
        </p:spPr>
        <p:txBody>
          <a:bodyPr wrap="square">
            <a:spAutoFit/>
          </a:bodyPr>
          <a:lstStyle/>
          <a:p>
            <a:pPr algn="l"/>
            <a:r>
              <a:rPr lang="fr-FR" sz="3600" b="1" i="0" dirty="0">
                <a:solidFill>
                  <a:schemeClr val="bg1"/>
                </a:solidFill>
                <a:effectLst/>
                <a:latin typeface="ui-sans-serif"/>
              </a:rPr>
              <a:t>Facebook Comment Volume </a:t>
            </a:r>
            <a:r>
              <a:rPr lang="fr-FR" sz="3600" b="1" i="0" dirty="0" err="1">
                <a:solidFill>
                  <a:schemeClr val="bg1"/>
                </a:solidFill>
                <a:effectLst/>
                <a:latin typeface="ui-sans-serif"/>
              </a:rPr>
              <a:t>Dataset</a:t>
            </a:r>
            <a:endParaRPr lang="fr-FR" sz="3600" b="1" i="0" dirty="0">
              <a:solidFill>
                <a:schemeClr val="bg1"/>
              </a:solidFill>
              <a:effectLst/>
              <a:latin typeface="ui-sans-serif"/>
            </a:endParaRPr>
          </a:p>
        </p:txBody>
      </p:sp>
      <p:sp>
        <p:nvSpPr>
          <p:cNvPr id="8" name="ZoneTexte 7">
            <a:extLst>
              <a:ext uri="{FF2B5EF4-FFF2-40B4-BE49-F238E27FC236}">
                <a16:creationId xmlns:a16="http://schemas.microsoft.com/office/drawing/2014/main" id="{C5EA65AF-044B-3919-AABE-21DA083936F5}"/>
              </a:ext>
            </a:extLst>
          </p:cNvPr>
          <p:cNvSpPr txBox="1"/>
          <p:nvPr/>
        </p:nvSpPr>
        <p:spPr>
          <a:xfrm>
            <a:off x="1838131" y="5053570"/>
            <a:ext cx="3349689" cy="646331"/>
          </a:xfrm>
          <a:prstGeom prst="rect">
            <a:avLst/>
          </a:prstGeom>
          <a:noFill/>
        </p:spPr>
        <p:txBody>
          <a:bodyPr wrap="square" rtlCol="0">
            <a:spAutoFit/>
          </a:bodyPr>
          <a:lstStyle/>
          <a:p>
            <a:pPr algn="ctr"/>
            <a:r>
              <a:rPr lang="fr-FR" dirty="0">
                <a:solidFill>
                  <a:schemeClr val="bg1"/>
                </a:solidFill>
              </a:rPr>
              <a:t>Louis Gauthier &amp; Aurore </a:t>
            </a:r>
            <a:r>
              <a:rPr lang="fr-FR" dirty="0" err="1">
                <a:solidFill>
                  <a:schemeClr val="bg1"/>
                </a:solidFill>
              </a:rPr>
              <a:t>Pistono</a:t>
            </a:r>
            <a:endParaRPr lang="fr-FR" dirty="0">
              <a:solidFill>
                <a:schemeClr val="bg1"/>
              </a:solidFill>
            </a:endParaRPr>
          </a:p>
          <a:p>
            <a:pPr algn="ctr"/>
            <a:r>
              <a:rPr lang="fr-FR" dirty="0">
                <a:solidFill>
                  <a:schemeClr val="bg1"/>
                </a:solidFill>
              </a:rPr>
              <a:t>DIA1</a:t>
            </a:r>
          </a:p>
        </p:txBody>
      </p:sp>
    </p:spTree>
    <p:extLst>
      <p:ext uri="{BB962C8B-B14F-4D97-AF65-F5344CB8AC3E}">
        <p14:creationId xmlns:p14="http://schemas.microsoft.com/office/powerpoint/2010/main" val="3135669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36D3EC-0CC5-0214-C6EE-9707D72F18D1}"/>
              </a:ext>
            </a:extLst>
          </p:cNvPr>
          <p:cNvSpPr>
            <a:spLocks noGrp="1"/>
          </p:cNvSpPr>
          <p:nvPr>
            <p:ph type="ctrTitle"/>
          </p:nvPr>
        </p:nvSpPr>
        <p:spPr/>
        <p:txBody>
          <a:bodyPr/>
          <a:lstStyle/>
          <a:p>
            <a:endParaRPr lang="fr-FR"/>
          </a:p>
        </p:txBody>
      </p:sp>
      <p:sp>
        <p:nvSpPr>
          <p:cNvPr id="3" name="Sous-titre 2">
            <a:extLst>
              <a:ext uri="{FF2B5EF4-FFF2-40B4-BE49-F238E27FC236}">
                <a16:creationId xmlns:a16="http://schemas.microsoft.com/office/drawing/2014/main" id="{58819E77-9E72-019E-E3FB-6605BC2496B3}"/>
              </a:ext>
            </a:extLst>
          </p:cNvPr>
          <p:cNvSpPr>
            <a:spLocks noGrp="1"/>
          </p:cNvSpPr>
          <p:nvPr>
            <p:ph type="subTitle" idx="1"/>
          </p:nvPr>
        </p:nvSpPr>
        <p:spPr/>
        <p:txBody>
          <a:bodyPr/>
          <a:lstStyle/>
          <a:p>
            <a:endParaRPr lang="fr-FR"/>
          </a:p>
        </p:txBody>
      </p:sp>
      <p:pic>
        <p:nvPicPr>
          <p:cNvPr id="5" name="Image 4">
            <a:extLst>
              <a:ext uri="{FF2B5EF4-FFF2-40B4-BE49-F238E27FC236}">
                <a16:creationId xmlns:a16="http://schemas.microsoft.com/office/drawing/2014/main" id="{F7CE8E4C-7D0C-3C2F-BCC0-ECDBA7A220B8}"/>
              </a:ext>
            </a:extLst>
          </p:cNvPr>
          <p:cNvPicPr>
            <a:picLocks noChangeAspect="1"/>
          </p:cNvPicPr>
          <p:nvPr/>
        </p:nvPicPr>
        <p:blipFill>
          <a:blip r:embed="rId2"/>
          <a:stretch>
            <a:fillRect/>
          </a:stretch>
        </p:blipFill>
        <p:spPr>
          <a:xfrm>
            <a:off x="-19050" y="0"/>
            <a:ext cx="12211050" cy="6847318"/>
          </a:xfrm>
          <a:prstGeom prst="rect">
            <a:avLst/>
          </a:prstGeom>
        </p:spPr>
      </p:pic>
      <p:sp>
        <p:nvSpPr>
          <p:cNvPr id="7" name="ZoneTexte 6">
            <a:extLst>
              <a:ext uri="{FF2B5EF4-FFF2-40B4-BE49-F238E27FC236}">
                <a16:creationId xmlns:a16="http://schemas.microsoft.com/office/drawing/2014/main" id="{40ADCF95-743B-3035-A54E-7503BB6AF953}"/>
              </a:ext>
            </a:extLst>
          </p:cNvPr>
          <p:cNvSpPr txBox="1"/>
          <p:nvPr/>
        </p:nvSpPr>
        <p:spPr>
          <a:xfrm>
            <a:off x="1981200" y="1030288"/>
            <a:ext cx="5007429" cy="646331"/>
          </a:xfrm>
          <a:prstGeom prst="rect">
            <a:avLst/>
          </a:prstGeom>
          <a:noFill/>
        </p:spPr>
        <p:txBody>
          <a:bodyPr wrap="square">
            <a:spAutoFit/>
          </a:bodyPr>
          <a:lstStyle/>
          <a:p>
            <a:r>
              <a:rPr lang="en-US" sz="3600" b="1" dirty="0">
                <a:solidFill>
                  <a:schemeClr val="bg1"/>
                </a:solidFill>
                <a:latin typeface="ui-sans-serif"/>
              </a:rPr>
              <a:t>Linear Regression</a:t>
            </a:r>
          </a:p>
        </p:txBody>
      </p:sp>
      <p:sp>
        <p:nvSpPr>
          <p:cNvPr id="8" name="ZoneTexte 7">
            <a:extLst>
              <a:ext uri="{FF2B5EF4-FFF2-40B4-BE49-F238E27FC236}">
                <a16:creationId xmlns:a16="http://schemas.microsoft.com/office/drawing/2014/main" id="{C5EA65AF-044B-3919-AABE-21DA083936F5}"/>
              </a:ext>
            </a:extLst>
          </p:cNvPr>
          <p:cNvSpPr txBox="1"/>
          <p:nvPr/>
        </p:nvSpPr>
        <p:spPr>
          <a:xfrm>
            <a:off x="1135423" y="3704557"/>
            <a:ext cx="5205239" cy="1200329"/>
          </a:xfrm>
          <a:prstGeom prst="rect">
            <a:avLst/>
          </a:prstGeom>
          <a:noFill/>
        </p:spPr>
        <p:txBody>
          <a:bodyPr wrap="square" rtlCol="0">
            <a:spAutoFit/>
          </a:bodyPr>
          <a:lstStyle/>
          <a:p>
            <a:r>
              <a:rPr lang="en-US" dirty="0">
                <a:solidFill>
                  <a:schemeClr val="bg1"/>
                </a:solidFill>
              </a:rPr>
              <a:t>Linear Regression has no hyperparameters. We achieved a root-mean-square error of 25. In comparison, the mean model performs with an RMSE of 39.68.</a:t>
            </a:r>
            <a:endParaRPr lang="fr-FR" dirty="0">
              <a:solidFill>
                <a:schemeClr val="bg1"/>
              </a:solidFill>
            </a:endParaRPr>
          </a:p>
        </p:txBody>
      </p:sp>
      <p:pic>
        <p:nvPicPr>
          <p:cNvPr id="6" name="Image 5">
            <a:extLst>
              <a:ext uri="{FF2B5EF4-FFF2-40B4-BE49-F238E27FC236}">
                <a16:creationId xmlns:a16="http://schemas.microsoft.com/office/drawing/2014/main" id="{9A77AAF8-1DF0-AED9-B428-7024BDF32C56}"/>
              </a:ext>
            </a:extLst>
          </p:cNvPr>
          <p:cNvPicPr>
            <a:picLocks noChangeAspect="1"/>
          </p:cNvPicPr>
          <p:nvPr/>
        </p:nvPicPr>
        <p:blipFill>
          <a:blip r:embed="rId3"/>
          <a:stretch>
            <a:fillRect/>
          </a:stretch>
        </p:blipFill>
        <p:spPr>
          <a:xfrm>
            <a:off x="852196" y="2303557"/>
            <a:ext cx="5771694" cy="990849"/>
          </a:xfrm>
          <a:prstGeom prst="rect">
            <a:avLst/>
          </a:prstGeom>
        </p:spPr>
      </p:pic>
    </p:spTree>
    <p:extLst>
      <p:ext uri="{BB962C8B-B14F-4D97-AF65-F5344CB8AC3E}">
        <p14:creationId xmlns:p14="http://schemas.microsoft.com/office/powerpoint/2010/main" val="4083870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36D3EC-0CC5-0214-C6EE-9707D72F18D1}"/>
              </a:ext>
            </a:extLst>
          </p:cNvPr>
          <p:cNvSpPr>
            <a:spLocks noGrp="1"/>
          </p:cNvSpPr>
          <p:nvPr>
            <p:ph type="ctrTitle"/>
          </p:nvPr>
        </p:nvSpPr>
        <p:spPr/>
        <p:txBody>
          <a:bodyPr/>
          <a:lstStyle/>
          <a:p>
            <a:endParaRPr lang="fr-FR"/>
          </a:p>
        </p:txBody>
      </p:sp>
      <p:sp>
        <p:nvSpPr>
          <p:cNvPr id="3" name="Sous-titre 2">
            <a:extLst>
              <a:ext uri="{FF2B5EF4-FFF2-40B4-BE49-F238E27FC236}">
                <a16:creationId xmlns:a16="http://schemas.microsoft.com/office/drawing/2014/main" id="{58819E77-9E72-019E-E3FB-6605BC2496B3}"/>
              </a:ext>
            </a:extLst>
          </p:cNvPr>
          <p:cNvSpPr>
            <a:spLocks noGrp="1"/>
          </p:cNvSpPr>
          <p:nvPr>
            <p:ph type="subTitle" idx="1"/>
          </p:nvPr>
        </p:nvSpPr>
        <p:spPr/>
        <p:txBody>
          <a:bodyPr/>
          <a:lstStyle/>
          <a:p>
            <a:endParaRPr lang="fr-FR"/>
          </a:p>
        </p:txBody>
      </p:sp>
      <p:pic>
        <p:nvPicPr>
          <p:cNvPr id="5" name="Image 4">
            <a:extLst>
              <a:ext uri="{FF2B5EF4-FFF2-40B4-BE49-F238E27FC236}">
                <a16:creationId xmlns:a16="http://schemas.microsoft.com/office/drawing/2014/main" id="{F7CE8E4C-7D0C-3C2F-BCC0-ECDBA7A220B8}"/>
              </a:ext>
            </a:extLst>
          </p:cNvPr>
          <p:cNvPicPr>
            <a:picLocks noChangeAspect="1"/>
          </p:cNvPicPr>
          <p:nvPr/>
        </p:nvPicPr>
        <p:blipFill>
          <a:blip r:embed="rId2"/>
          <a:stretch>
            <a:fillRect/>
          </a:stretch>
        </p:blipFill>
        <p:spPr>
          <a:xfrm>
            <a:off x="0" y="0"/>
            <a:ext cx="12211050" cy="6847318"/>
          </a:xfrm>
          <a:prstGeom prst="rect">
            <a:avLst/>
          </a:prstGeom>
        </p:spPr>
      </p:pic>
      <p:sp>
        <p:nvSpPr>
          <p:cNvPr id="7" name="ZoneTexte 6">
            <a:extLst>
              <a:ext uri="{FF2B5EF4-FFF2-40B4-BE49-F238E27FC236}">
                <a16:creationId xmlns:a16="http://schemas.microsoft.com/office/drawing/2014/main" id="{40ADCF95-743B-3035-A54E-7503BB6AF953}"/>
              </a:ext>
            </a:extLst>
          </p:cNvPr>
          <p:cNvSpPr txBox="1"/>
          <p:nvPr/>
        </p:nvSpPr>
        <p:spPr>
          <a:xfrm>
            <a:off x="1365380" y="707122"/>
            <a:ext cx="5007429" cy="646331"/>
          </a:xfrm>
          <a:prstGeom prst="rect">
            <a:avLst/>
          </a:prstGeom>
          <a:noFill/>
        </p:spPr>
        <p:txBody>
          <a:bodyPr wrap="square">
            <a:spAutoFit/>
          </a:bodyPr>
          <a:lstStyle/>
          <a:p>
            <a:r>
              <a:rPr lang="en-US" sz="3600" b="1" dirty="0">
                <a:solidFill>
                  <a:schemeClr val="bg1"/>
                </a:solidFill>
                <a:latin typeface="ui-sans-serif"/>
              </a:rPr>
              <a:t>Random Forest</a:t>
            </a:r>
          </a:p>
        </p:txBody>
      </p:sp>
      <p:pic>
        <p:nvPicPr>
          <p:cNvPr id="9" name="Image 8">
            <a:extLst>
              <a:ext uri="{FF2B5EF4-FFF2-40B4-BE49-F238E27FC236}">
                <a16:creationId xmlns:a16="http://schemas.microsoft.com/office/drawing/2014/main" id="{9FACD1B5-3C1E-2145-AD8B-49A7AE84FCE4}"/>
              </a:ext>
            </a:extLst>
          </p:cNvPr>
          <p:cNvPicPr>
            <a:picLocks noChangeAspect="1"/>
          </p:cNvPicPr>
          <p:nvPr/>
        </p:nvPicPr>
        <p:blipFill>
          <a:blip r:embed="rId3"/>
          <a:stretch>
            <a:fillRect/>
          </a:stretch>
        </p:blipFill>
        <p:spPr>
          <a:xfrm>
            <a:off x="759570" y="4371657"/>
            <a:ext cx="6068722" cy="1363980"/>
          </a:xfrm>
          <a:prstGeom prst="rect">
            <a:avLst/>
          </a:prstGeom>
        </p:spPr>
      </p:pic>
      <p:pic>
        <p:nvPicPr>
          <p:cNvPr id="11" name="Image 10">
            <a:extLst>
              <a:ext uri="{FF2B5EF4-FFF2-40B4-BE49-F238E27FC236}">
                <a16:creationId xmlns:a16="http://schemas.microsoft.com/office/drawing/2014/main" id="{C900D24A-4997-B7F9-9014-5500748A5B04}"/>
              </a:ext>
            </a:extLst>
          </p:cNvPr>
          <p:cNvPicPr>
            <a:picLocks noChangeAspect="1"/>
          </p:cNvPicPr>
          <p:nvPr/>
        </p:nvPicPr>
        <p:blipFill>
          <a:blip r:embed="rId4"/>
          <a:stretch>
            <a:fillRect/>
          </a:stretch>
        </p:blipFill>
        <p:spPr>
          <a:xfrm>
            <a:off x="759570" y="1610256"/>
            <a:ext cx="6791325" cy="2676525"/>
          </a:xfrm>
          <a:prstGeom prst="rect">
            <a:avLst/>
          </a:prstGeom>
        </p:spPr>
      </p:pic>
    </p:spTree>
    <p:extLst>
      <p:ext uri="{BB962C8B-B14F-4D97-AF65-F5344CB8AC3E}">
        <p14:creationId xmlns:p14="http://schemas.microsoft.com/office/powerpoint/2010/main" val="1475886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36D3EC-0CC5-0214-C6EE-9707D72F18D1}"/>
              </a:ext>
            </a:extLst>
          </p:cNvPr>
          <p:cNvSpPr>
            <a:spLocks noGrp="1"/>
          </p:cNvSpPr>
          <p:nvPr>
            <p:ph type="ctrTitle"/>
          </p:nvPr>
        </p:nvSpPr>
        <p:spPr/>
        <p:txBody>
          <a:bodyPr/>
          <a:lstStyle/>
          <a:p>
            <a:endParaRPr lang="fr-FR"/>
          </a:p>
        </p:txBody>
      </p:sp>
      <p:sp>
        <p:nvSpPr>
          <p:cNvPr id="3" name="Sous-titre 2">
            <a:extLst>
              <a:ext uri="{FF2B5EF4-FFF2-40B4-BE49-F238E27FC236}">
                <a16:creationId xmlns:a16="http://schemas.microsoft.com/office/drawing/2014/main" id="{58819E77-9E72-019E-E3FB-6605BC2496B3}"/>
              </a:ext>
            </a:extLst>
          </p:cNvPr>
          <p:cNvSpPr>
            <a:spLocks noGrp="1"/>
          </p:cNvSpPr>
          <p:nvPr>
            <p:ph type="subTitle" idx="1"/>
          </p:nvPr>
        </p:nvSpPr>
        <p:spPr/>
        <p:txBody>
          <a:bodyPr/>
          <a:lstStyle/>
          <a:p>
            <a:endParaRPr lang="fr-FR"/>
          </a:p>
        </p:txBody>
      </p:sp>
      <p:pic>
        <p:nvPicPr>
          <p:cNvPr id="5" name="Image 4">
            <a:extLst>
              <a:ext uri="{FF2B5EF4-FFF2-40B4-BE49-F238E27FC236}">
                <a16:creationId xmlns:a16="http://schemas.microsoft.com/office/drawing/2014/main" id="{F7CE8E4C-7D0C-3C2F-BCC0-ECDBA7A220B8}"/>
              </a:ext>
            </a:extLst>
          </p:cNvPr>
          <p:cNvPicPr>
            <a:picLocks noChangeAspect="1"/>
          </p:cNvPicPr>
          <p:nvPr/>
        </p:nvPicPr>
        <p:blipFill>
          <a:blip r:embed="rId2"/>
          <a:stretch>
            <a:fillRect/>
          </a:stretch>
        </p:blipFill>
        <p:spPr>
          <a:xfrm>
            <a:off x="-19050" y="0"/>
            <a:ext cx="12211050" cy="6847318"/>
          </a:xfrm>
          <a:prstGeom prst="rect">
            <a:avLst/>
          </a:prstGeom>
        </p:spPr>
      </p:pic>
      <p:sp>
        <p:nvSpPr>
          <p:cNvPr id="7" name="ZoneTexte 6">
            <a:extLst>
              <a:ext uri="{FF2B5EF4-FFF2-40B4-BE49-F238E27FC236}">
                <a16:creationId xmlns:a16="http://schemas.microsoft.com/office/drawing/2014/main" id="{40ADCF95-743B-3035-A54E-7503BB6AF953}"/>
              </a:ext>
            </a:extLst>
          </p:cNvPr>
          <p:cNvSpPr txBox="1"/>
          <p:nvPr/>
        </p:nvSpPr>
        <p:spPr>
          <a:xfrm>
            <a:off x="1838131" y="515689"/>
            <a:ext cx="5007429" cy="646331"/>
          </a:xfrm>
          <a:prstGeom prst="rect">
            <a:avLst/>
          </a:prstGeom>
          <a:noFill/>
        </p:spPr>
        <p:txBody>
          <a:bodyPr wrap="square">
            <a:spAutoFit/>
          </a:bodyPr>
          <a:lstStyle/>
          <a:p>
            <a:r>
              <a:rPr lang="en-US" sz="3600" b="1" dirty="0">
                <a:solidFill>
                  <a:schemeClr val="bg1"/>
                </a:solidFill>
                <a:latin typeface="ui-sans-serif"/>
              </a:rPr>
              <a:t>SVM</a:t>
            </a:r>
          </a:p>
        </p:txBody>
      </p:sp>
      <p:pic>
        <p:nvPicPr>
          <p:cNvPr id="9" name="Image 8">
            <a:extLst>
              <a:ext uri="{FF2B5EF4-FFF2-40B4-BE49-F238E27FC236}">
                <a16:creationId xmlns:a16="http://schemas.microsoft.com/office/drawing/2014/main" id="{9CC82FE5-F3E1-D787-5016-603A97860BF6}"/>
              </a:ext>
            </a:extLst>
          </p:cNvPr>
          <p:cNvPicPr>
            <a:picLocks noChangeAspect="1"/>
          </p:cNvPicPr>
          <p:nvPr/>
        </p:nvPicPr>
        <p:blipFill>
          <a:blip r:embed="rId3"/>
          <a:stretch>
            <a:fillRect/>
          </a:stretch>
        </p:blipFill>
        <p:spPr>
          <a:xfrm>
            <a:off x="712917" y="1275289"/>
            <a:ext cx="6791325" cy="2676525"/>
          </a:xfrm>
          <a:prstGeom prst="rect">
            <a:avLst/>
          </a:prstGeom>
        </p:spPr>
      </p:pic>
      <p:pic>
        <p:nvPicPr>
          <p:cNvPr id="11" name="Image 10">
            <a:extLst>
              <a:ext uri="{FF2B5EF4-FFF2-40B4-BE49-F238E27FC236}">
                <a16:creationId xmlns:a16="http://schemas.microsoft.com/office/drawing/2014/main" id="{EBA8A6BE-5A2A-4239-D7A8-988630CB8870}"/>
              </a:ext>
            </a:extLst>
          </p:cNvPr>
          <p:cNvPicPr>
            <a:picLocks noChangeAspect="1"/>
          </p:cNvPicPr>
          <p:nvPr/>
        </p:nvPicPr>
        <p:blipFill>
          <a:blip r:embed="rId4"/>
          <a:stretch>
            <a:fillRect/>
          </a:stretch>
        </p:blipFill>
        <p:spPr>
          <a:xfrm>
            <a:off x="712917" y="4105578"/>
            <a:ext cx="6110382" cy="1121525"/>
          </a:xfrm>
          <a:prstGeom prst="rect">
            <a:avLst/>
          </a:prstGeom>
        </p:spPr>
      </p:pic>
    </p:spTree>
    <p:extLst>
      <p:ext uri="{BB962C8B-B14F-4D97-AF65-F5344CB8AC3E}">
        <p14:creationId xmlns:p14="http://schemas.microsoft.com/office/powerpoint/2010/main" val="159789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36D3EC-0CC5-0214-C6EE-9707D72F18D1}"/>
              </a:ext>
            </a:extLst>
          </p:cNvPr>
          <p:cNvSpPr>
            <a:spLocks noGrp="1"/>
          </p:cNvSpPr>
          <p:nvPr>
            <p:ph type="ctrTitle"/>
          </p:nvPr>
        </p:nvSpPr>
        <p:spPr/>
        <p:txBody>
          <a:bodyPr/>
          <a:lstStyle/>
          <a:p>
            <a:endParaRPr lang="fr-FR"/>
          </a:p>
        </p:txBody>
      </p:sp>
      <p:sp>
        <p:nvSpPr>
          <p:cNvPr id="3" name="Sous-titre 2">
            <a:extLst>
              <a:ext uri="{FF2B5EF4-FFF2-40B4-BE49-F238E27FC236}">
                <a16:creationId xmlns:a16="http://schemas.microsoft.com/office/drawing/2014/main" id="{58819E77-9E72-019E-E3FB-6605BC2496B3}"/>
              </a:ext>
            </a:extLst>
          </p:cNvPr>
          <p:cNvSpPr>
            <a:spLocks noGrp="1"/>
          </p:cNvSpPr>
          <p:nvPr>
            <p:ph type="subTitle" idx="1"/>
          </p:nvPr>
        </p:nvSpPr>
        <p:spPr/>
        <p:txBody>
          <a:bodyPr/>
          <a:lstStyle/>
          <a:p>
            <a:endParaRPr lang="fr-FR"/>
          </a:p>
        </p:txBody>
      </p:sp>
      <p:pic>
        <p:nvPicPr>
          <p:cNvPr id="5" name="Image 4">
            <a:extLst>
              <a:ext uri="{FF2B5EF4-FFF2-40B4-BE49-F238E27FC236}">
                <a16:creationId xmlns:a16="http://schemas.microsoft.com/office/drawing/2014/main" id="{F7CE8E4C-7D0C-3C2F-BCC0-ECDBA7A220B8}"/>
              </a:ext>
            </a:extLst>
          </p:cNvPr>
          <p:cNvPicPr>
            <a:picLocks noChangeAspect="1"/>
          </p:cNvPicPr>
          <p:nvPr/>
        </p:nvPicPr>
        <p:blipFill>
          <a:blip r:embed="rId2"/>
          <a:stretch>
            <a:fillRect/>
          </a:stretch>
        </p:blipFill>
        <p:spPr>
          <a:xfrm>
            <a:off x="-19050" y="0"/>
            <a:ext cx="12211050" cy="6847318"/>
          </a:xfrm>
          <a:prstGeom prst="rect">
            <a:avLst/>
          </a:prstGeom>
        </p:spPr>
      </p:pic>
      <p:sp>
        <p:nvSpPr>
          <p:cNvPr id="7" name="ZoneTexte 6">
            <a:extLst>
              <a:ext uri="{FF2B5EF4-FFF2-40B4-BE49-F238E27FC236}">
                <a16:creationId xmlns:a16="http://schemas.microsoft.com/office/drawing/2014/main" id="{40ADCF95-743B-3035-A54E-7503BB6AF953}"/>
              </a:ext>
            </a:extLst>
          </p:cNvPr>
          <p:cNvSpPr txBox="1"/>
          <p:nvPr/>
        </p:nvSpPr>
        <p:spPr>
          <a:xfrm>
            <a:off x="1458686" y="753160"/>
            <a:ext cx="5007429" cy="646331"/>
          </a:xfrm>
          <a:prstGeom prst="rect">
            <a:avLst/>
          </a:prstGeom>
          <a:noFill/>
        </p:spPr>
        <p:txBody>
          <a:bodyPr wrap="square">
            <a:spAutoFit/>
          </a:bodyPr>
          <a:lstStyle/>
          <a:p>
            <a:r>
              <a:rPr lang="en-US" sz="3600" b="1" dirty="0">
                <a:solidFill>
                  <a:schemeClr val="bg1"/>
                </a:solidFill>
                <a:latin typeface="ui-sans-serif"/>
              </a:rPr>
              <a:t>Gradient Boosting</a:t>
            </a:r>
          </a:p>
        </p:txBody>
      </p:sp>
      <p:pic>
        <p:nvPicPr>
          <p:cNvPr id="9" name="Image 8">
            <a:extLst>
              <a:ext uri="{FF2B5EF4-FFF2-40B4-BE49-F238E27FC236}">
                <a16:creationId xmlns:a16="http://schemas.microsoft.com/office/drawing/2014/main" id="{0A827752-FB34-31ED-B5D1-73A2E4D2D38A}"/>
              </a:ext>
            </a:extLst>
          </p:cNvPr>
          <p:cNvPicPr>
            <a:picLocks noChangeAspect="1"/>
          </p:cNvPicPr>
          <p:nvPr/>
        </p:nvPicPr>
        <p:blipFill>
          <a:blip r:embed="rId3"/>
          <a:stretch>
            <a:fillRect/>
          </a:stretch>
        </p:blipFill>
        <p:spPr>
          <a:xfrm>
            <a:off x="566737" y="1651279"/>
            <a:ext cx="6791325" cy="2676525"/>
          </a:xfrm>
          <a:prstGeom prst="rect">
            <a:avLst/>
          </a:prstGeom>
        </p:spPr>
      </p:pic>
      <p:pic>
        <p:nvPicPr>
          <p:cNvPr id="11" name="Image 10">
            <a:extLst>
              <a:ext uri="{FF2B5EF4-FFF2-40B4-BE49-F238E27FC236}">
                <a16:creationId xmlns:a16="http://schemas.microsoft.com/office/drawing/2014/main" id="{B84CA527-A569-E9DB-79A0-48B4D5ABD8BB}"/>
              </a:ext>
            </a:extLst>
          </p:cNvPr>
          <p:cNvPicPr>
            <a:picLocks noChangeAspect="1"/>
          </p:cNvPicPr>
          <p:nvPr/>
        </p:nvPicPr>
        <p:blipFill>
          <a:blip r:embed="rId4"/>
          <a:stretch>
            <a:fillRect/>
          </a:stretch>
        </p:blipFill>
        <p:spPr>
          <a:xfrm>
            <a:off x="566737" y="4504541"/>
            <a:ext cx="6262031" cy="753259"/>
          </a:xfrm>
          <a:prstGeom prst="rect">
            <a:avLst/>
          </a:prstGeom>
        </p:spPr>
      </p:pic>
    </p:spTree>
    <p:extLst>
      <p:ext uri="{BB962C8B-B14F-4D97-AF65-F5344CB8AC3E}">
        <p14:creationId xmlns:p14="http://schemas.microsoft.com/office/powerpoint/2010/main" val="532635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36D3EC-0CC5-0214-C6EE-9707D72F18D1}"/>
              </a:ext>
            </a:extLst>
          </p:cNvPr>
          <p:cNvSpPr>
            <a:spLocks noGrp="1"/>
          </p:cNvSpPr>
          <p:nvPr>
            <p:ph type="ctrTitle"/>
          </p:nvPr>
        </p:nvSpPr>
        <p:spPr/>
        <p:txBody>
          <a:bodyPr/>
          <a:lstStyle/>
          <a:p>
            <a:endParaRPr lang="fr-FR"/>
          </a:p>
        </p:txBody>
      </p:sp>
      <p:sp>
        <p:nvSpPr>
          <p:cNvPr id="3" name="Sous-titre 2">
            <a:extLst>
              <a:ext uri="{FF2B5EF4-FFF2-40B4-BE49-F238E27FC236}">
                <a16:creationId xmlns:a16="http://schemas.microsoft.com/office/drawing/2014/main" id="{58819E77-9E72-019E-E3FB-6605BC2496B3}"/>
              </a:ext>
            </a:extLst>
          </p:cNvPr>
          <p:cNvSpPr>
            <a:spLocks noGrp="1"/>
          </p:cNvSpPr>
          <p:nvPr>
            <p:ph type="subTitle" idx="1"/>
          </p:nvPr>
        </p:nvSpPr>
        <p:spPr/>
        <p:txBody>
          <a:bodyPr/>
          <a:lstStyle/>
          <a:p>
            <a:endParaRPr lang="fr-FR"/>
          </a:p>
        </p:txBody>
      </p:sp>
      <p:pic>
        <p:nvPicPr>
          <p:cNvPr id="5" name="Image 4">
            <a:extLst>
              <a:ext uri="{FF2B5EF4-FFF2-40B4-BE49-F238E27FC236}">
                <a16:creationId xmlns:a16="http://schemas.microsoft.com/office/drawing/2014/main" id="{F7CE8E4C-7D0C-3C2F-BCC0-ECDBA7A220B8}"/>
              </a:ext>
            </a:extLst>
          </p:cNvPr>
          <p:cNvPicPr>
            <a:picLocks noChangeAspect="1"/>
          </p:cNvPicPr>
          <p:nvPr/>
        </p:nvPicPr>
        <p:blipFill>
          <a:blip r:embed="rId2"/>
          <a:stretch>
            <a:fillRect/>
          </a:stretch>
        </p:blipFill>
        <p:spPr>
          <a:xfrm>
            <a:off x="-19050" y="0"/>
            <a:ext cx="12211050" cy="6847318"/>
          </a:xfrm>
          <a:prstGeom prst="rect">
            <a:avLst/>
          </a:prstGeom>
        </p:spPr>
      </p:pic>
      <p:sp>
        <p:nvSpPr>
          <p:cNvPr id="7" name="ZoneTexte 6">
            <a:extLst>
              <a:ext uri="{FF2B5EF4-FFF2-40B4-BE49-F238E27FC236}">
                <a16:creationId xmlns:a16="http://schemas.microsoft.com/office/drawing/2014/main" id="{40ADCF95-743B-3035-A54E-7503BB6AF953}"/>
              </a:ext>
            </a:extLst>
          </p:cNvPr>
          <p:cNvSpPr txBox="1"/>
          <p:nvPr/>
        </p:nvSpPr>
        <p:spPr>
          <a:xfrm>
            <a:off x="1524000" y="953869"/>
            <a:ext cx="5007429" cy="646331"/>
          </a:xfrm>
          <a:prstGeom prst="rect">
            <a:avLst/>
          </a:prstGeom>
          <a:noFill/>
        </p:spPr>
        <p:txBody>
          <a:bodyPr wrap="square">
            <a:spAutoFit/>
          </a:bodyPr>
          <a:lstStyle/>
          <a:p>
            <a:pPr algn="l"/>
            <a:r>
              <a:rPr lang="fr-FR" sz="3600" b="1" i="0" dirty="0" err="1">
                <a:solidFill>
                  <a:schemeClr val="bg1"/>
                </a:solidFill>
                <a:effectLst/>
                <a:latin typeface="ui-sans-serif"/>
              </a:rPr>
              <a:t>Results</a:t>
            </a:r>
            <a:endParaRPr lang="fr-FR" sz="3600" b="1" i="0" dirty="0">
              <a:solidFill>
                <a:schemeClr val="bg1"/>
              </a:solidFill>
              <a:effectLst/>
              <a:latin typeface="ui-sans-serif"/>
            </a:endParaRPr>
          </a:p>
        </p:txBody>
      </p:sp>
      <p:sp>
        <p:nvSpPr>
          <p:cNvPr id="8" name="ZoneTexte 7">
            <a:extLst>
              <a:ext uri="{FF2B5EF4-FFF2-40B4-BE49-F238E27FC236}">
                <a16:creationId xmlns:a16="http://schemas.microsoft.com/office/drawing/2014/main" id="{C5EA65AF-044B-3919-AABE-21DA083936F5}"/>
              </a:ext>
            </a:extLst>
          </p:cNvPr>
          <p:cNvSpPr txBox="1"/>
          <p:nvPr/>
        </p:nvSpPr>
        <p:spPr>
          <a:xfrm>
            <a:off x="803610" y="3667656"/>
            <a:ext cx="6045059" cy="2585323"/>
          </a:xfrm>
          <a:prstGeom prst="rect">
            <a:avLst/>
          </a:prstGeom>
          <a:noFill/>
        </p:spPr>
        <p:txBody>
          <a:bodyPr wrap="square" rtlCol="0">
            <a:spAutoFit/>
          </a:bodyPr>
          <a:lstStyle/>
          <a:p>
            <a:r>
              <a:rPr lang="en-US" dirty="0">
                <a:solidFill>
                  <a:schemeClr val="bg1"/>
                </a:solidFill>
              </a:rPr>
              <a:t>After comparing the performance of all the models (trained on the full dataset), we found that the Random Forest model achieved the lowest RMSE of 15.86. This indicates that the Random Forest model provides the most accurate predictions compared to the other models tested.</a:t>
            </a:r>
          </a:p>
          <a:p>
            <a:endParaRPr lang="en-US" dirty="0">
              <a:solidFill>
                <a:schemeClr val="bg1"/>
              </a:solidFill>
            </a:endParaRPr>
          </a:p>
          <a:p>
            <a:r>
              <a:rPr lang="en-US" dirty="0">
                <a:solidFill>
                  <a:schemeClr val="bg1"/>
                </a:solidFill>
              </a:rPr>
              <a:t>However, we decided to use the Gradient Boosting model for the API since Random Forest was taking more than 100MB of storage for a very small difference of prediction precision.</a:t>
            </a:r>
            <a:endParaRPr lang="fr-FR" dirty="0">
              <a:solidFill>
                <a:schemeClr val="bg1"/>
              </a:solidFill>
            </a:endParaRPr>
          </a:p>
        </p:txBody>
      </p:sp>
      <p:pic>
        <p:nvPicPr>
          <p:cNvPr id="6" name="Image 5">
            <a:extLst>
              <a:ext uri="{FF2B5EF4-FFF2-40B4-BE49-F238E27FC236}">
                <a16:creationId xmlns:a16="http://schemas.microsoft.com/office/drawing/2014/main" id="{1C14868E-0710-D31C-074D-94789E8BB57B}"/>
              </a:ext>
            </a:extLst>
          </p:cNvPr>
          <p:cNvPicPr>
            <a:picLocks noChangeAspect="1"/>
          </p:cNvPicPr>
          <p:nvPr/>
        </p:nvPicPr>
        <p:blipFill>
          <a:blip r:embed="rId3"/>
          <a:stretch>
            <a:fillRect/>
          </a:stretch>
        </p:blipFill>
        <p:spPr>
          <a:xfrm>
            <a:off x="803609" y="2012519"/>
            <a:ext cx="5425363" cy="1265321"/>
          </a:xfrm>
          <a:prstGeom prst="rect">
            <a:avLst/>
          </a:prstGeom>
        </p:spPr>
      </p:pic>
    </p:spTree>
    <p:extLst>
      <p:ext uri="{BB962C8B-B14F-4D97-AF65-F5344CB8AC3E}">
        <p14:creationId xmlns:p14="http://schemas.microsoft.com/office/powerpoint/2010/main" val="3138683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36D3EC-0CC5-0214-C6EE-9707D72F18D1}"/>
              </a:ext>
            </a:extLst>
          </p:cNvPr>
          <p:cNvSpPr>
            <a:spLocks noGrp="1"/>
          </p:cNvSpPr>
          <p:nvPr>
            <p:ph type="ctrTitle"/>
          </p:nvPr>
        </p:nvSpPr>
        <p:spPr/>
        <p:txBody>
          <a:bodyPr/>
          <a:lstStyle/>
          <a:p>
            <a:endParaRPr lang="fr-FR"/>
          </a:p>
        </p:txBody>
      </p:sp>
      <p:sp>
        <p:nvSpPr>
          <p:cNvPr id="3" name="Sous-titre 2">
            <a:extLst>
              <a:ext uri="{FF2B5EF4-FFF2-40B4-BE49-F238E27FC236}">
                <a16:creationId xmlns:a16="http://schemas.microsoft.com/office/drawing/2014/main" id="{58819E77-9E72-019E-E3FB-6605BC2496B3}"/>
              </a:ext>
            </a:extLst>
          </p:cNvPr>
          <p:cNvSpPr>
            <a:spLocks noGrp="1"/>
          </p:cNvSpPr>
          <p:nvPr>
            <p:ph type="subTitle" idx="1"/>
          </p:nvPr>
        </p:nvSpPr>
        <p:spPr/>
        <p:txBody>
          <a:bodyPr/>
          <a:lstStyle/>
          <a:p>
            <a:endParaRPr lang="fr-FR"/>
          </a:p>
        </p:txBody>
      </p:sp>
      <p:pic>
        <p:nvPicPr>
          <p:cNvPr id="5" name="Image 4">
            <a:extLst>
              <a:ext uri="{FF2B5EF4-FFF2-40B4-BE49-F238E27FC236}">
                <a16:creationId xmlns:a16="http://schemas.microsoft.com/office/drawing/2014/main" id="{F7CE8E4C-7D0C-3C2F-BCC0-ECDBA7A220B8}"/>
              </a:ext>
            </a:extLst>
          </p:cNvPr>
          <p:cNvPicPr>
            <a:picLocks noChangeAspect="1"/>
          </p:cNvPicPr>
          <p:nvPr/>
        </p:nvPicPr>
        <p:blipFill>
          <a:blip r:embed="rId2"/>
          <a:stretch>
            <a:fillRect/>
          </a:stretch>
        </p:blipFill>
        <p:spPr>
          <a:xfrm>
            <a:off x="-19050" y="0"/>
            <a:ext cx="12211050" cy="6847318"/>
          </a:xfrm>
          <a:prstGeom prst="rect">
            <a:avLst/>
          </a:prstGeom>
        </p:spPr>
      </p:pic>
      <p:sp>
        <p:nvSpPr>
          <p:cNvPr id="7" name="ZoneTexte 6">
            <a:extLst>
              <a:ext uri="{FF2B5EF4-FFF2-40B4-BE49-F238E27FC236}">
                <a16:creationId xmlns:a16="http://schemas.microsoft.com/office/drawing/2014/main" id="{40ADCF95-743B-3035-A54E-7503BB6AF953}"/>
              </a:ext>
            </a:extLst>
          </p:cNvPr>
          <p:cNvSpPr txBox="1"/>
          <p:nvPr/>
        </p:nvSpPr>
        <p:spPr>
          <a:xfrm>
            <a:off x="1524000" y="799197"/>
            <a:ext cx="5007429" cy="646331"/>
          </a:xfrm>
          <a:prstGeom prst="rect">
            <a:avLst/>
          </a:prstGeom>
          <a:noFill/>
        </p:spPr>
        <p:txBody>
          <a:bodyPr wrap="square">
            <a:spAutoFit/>
          </a:bodyPr>
          <a:lstStyle/>
          <a:p>
            <a:pPr algn="l"/>
            <a:r>
              <a:rPr lang="fr-FR" sz="3600" b="1" i="0" dirty="0">
                <a:solidFill>
                  <a:schemeClr val="bg1"/>
                </a:solidFill>
                <a:effectLst/>
                <a:latin typeface="ui-sans-serif"/>
              </a:rPr>
              <a:t>Conclusion</a:t>
            </a:r>
          </a:p>
        </p:txBody>
      </p:sp>
      <p:sp>
        <p:nvSpPr>
          <p:cNvPr id="8" name="ZoneTexte 7">
            <a:extLst>
              <a:ext uri="{FF2B5EF4-FFF2-40B4-BE49-F238E27FC236}">
                <a16:creationId xmlns:a16="http://schemas.microsoft.com/office/drawing/2014/main" id="{C5EA65AF-044B-3919-AABE-21DA083936F5}"/>
              </a:ext>
            </a:extLst>
          </p:cNvPr>
          <p:cNvSpPr txBox="1"/>
          <p:nvPr/>
        </p:nvSpPr>
        <p:spPr>
          <a:xfrm>
            <a:off x="363894" y="1600200"/>
            <a:ext cx="6522098" cy="4524315"/>
          </a:xfrm>
          <a:prstGeom prst="rect">
            <a:avLst/>
          </a:prstGeom>
          <a:noFill/>
        </p:spPr>
        <p:txBody>
          <a:bodyPr wrap="square" rtlCol="0">
            <a:spAutoFit/>
          </a:bodyPr>
          <a:lstStyle/>
          <a:p>
            <a:pPr algn="ctr"/>
            <a:r>
              <a:rPr lang="en-US" dirty="0">
                <a:solidFill>
                  <a:schemeClr val="bg1"/>
                </a:solidFill>
              </a:rPr>
              <a:t>In this project, our objective was to predict the number of comments on a Facebook post. We explored various regression models, including Linear Regression, Random Forest, SVM, and Gradient Boosting.</a:t>
            </a:r>
          </a:p>
          <a:p>
            <a:pPr algn="ctr"/>
            <a:endParaRPr lang="en-US" dirty="0">
              <a:solidFill>
                <a:schemeClr val="bg1"/>
              </a:solidFill>
            </a:endParaRPr>
          </a:p>
          <a:p>
            <a:pPr algn="ctr"/>
            <a:r>
              <a:rPr lang="en-US" dirty="0">
                <a:solidFill>
                  <a:schemeClr val="bg1"/>
                </a:solidFill>
              </a:rPr>
              <a:t>After evaluating the performance of these models, we found that the Random Forest model is well-suited for predicting the number of comments on Facebook posts.</a:t>
            </a:r>
          </a:p>
          <a:p>
            <a:pPr algn="ctr"/>
            <a:endParaRPr lang="en-US" dirty="0">
              <a:solidFill>
                <a:schemeClr val="bg1"/>
              </a:solidFill>
            </a:endParaRPr>
          </a:p>
          <a:p>
            <a:pPr algn="ctr"/>
            <a:r>
              <a:rPr lang="en-US" dirty="0">
                <a:solidFill>
                  <a:schemeClr val="bg1"/>
                </a:solidFill>
              </a:rPr>
              <a:t>Also, our analysis showed a peak in the mean number of comments on Thursdays, suggesting that publishing posts on this day may result in higher engagement.</a:t>
            </a:r>
          </a:p>
          <a:p>
            <a:pPr algn="ctr"/>
            <a:endParaRPr lang="en-US" dirty="0">
              <a:solidFill>
                <a:schemeClr val="bg1"/>
              </a:solidFill>
            </a:endParaRPr>
          </a:p>
          <a:p>
            <a:pPr algn="ctr"/>
            <a:r>
              <a:rPr lang="en-US" dirty="0">
                <a:solidFill>
                  <a:schemeClr val="bg1"/>
                </a:solidFill>
              </a:rPr>
              <a:t>Understanding the factors influencing user engagement, such as the day of the week, can be valuable for content creators and marketers looking to increase audience interaction.</a:t>
            </a:r>
            <a:endParaRPr lang="fr-FR" dirty="0">
              <a:solidFill>
                <a:schemeClr val="bg1"/>
              </a:solidFill>
            </a:endParaRPr>
          </a:p>
        </p:txBody>
      </p:sp>
    </p:spTree>
    <p:extLst>
      <p:ext uri="{BB962C8B-B14F-4D97-AF65-F5344CB8AC3E}">
        <p14:creationId xmlns:p14="http://schemas.microsoft.com/office/powerpoint/2010/main" val="4191237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36D3EC-0CC5-0214-C6EE-9707D72F18D1}"/>
              </a:ext>
            </a:extLst>
          </p:cNvPr>
          <p:cNvSpPr>
            <a:spLocks noGrp="1"/>
          </p:cNvSpPr>
          <p:nvPr>
            <p:ph type="ctrTitle"/>
          </p:nvPr>
        </p:nvSpPr>
        <p:spPr/>
        <p:txBody>
          <a:bodyPr/>
          <a:lstStyle/>
          <a:p>
            <a:endParaRPr lang="fr-FR"/>
          </a:p>
        </p:txBody>
      </p:sp>
      <p:sp>
        <p:nvSpPr>
          <p:cNvPr id="3" name="Sous-titre 2">
            <a:extLst>
              <a:ext uri="{FF2B5EF4-FFF2-40B4-BE49-F238E27FC236}">
                <a16:creationId xmlns:a16="http://schemas.microsoft.com/office/drawing/2014/main" id="{58819E77-9E72-019E-E3FB-6605BC2496B3}"/>
              </a:ext>
            </a:extLst>
          </p:cNvPr>
          <p:cNvSpPr>
            <a:spLocks noGrp="1"/>
          </p:cNvSpPr>
          <p:nvPr>
            <p:ph type="subTitle" idx="1"/>
          </p:nvPr>
        </p:nvSpPr>
        <p:spPr/>
        <p:txBody>
          <a:bodyPr/>
          <a:lstStyle/>
          <a:p>
            <a:endParaRPr lang="fr-FR"/>
          </a:p>
        </p:txBody>
      </p:sp>
      <p:pic>
        <p:nvPicPr>
          <p:cNvPr id="5" name="Image 4">
            <a:extLst>
              <a:ext uri="{FF2B5EF4-FFF2-40B4-BE49-F238E27FC236}">
                <a16:creationId xmlns:a16="http://schemas.microsoft.com/office/drawing/2014/main" id="{F7CE8E4C-7D0C-3C2F-BCC0-ECDBA7A220B8}"/>
              </a:ext>
            </a:extLst>
          </p:cNvPr>
          <p:cNvPicPr>
            <a:picLocks noChangeAspect="1"/>
          </p:cNvPicPr>
          <p:nvPr/>
        </p:nvPicPr>
        <p:blipFill>
          <a:blip r:embed="rId2"/>
          <a:stretch>
            <a:fillRect/>
          </a:stretch>
        </p:blipFill>
        <p:spPr>
          <a:xfrm>
            <a:off x="-19050" y="0"/>
            <a:ext cx="12211050" cy="6847318"/>
          </a:xfrm>
          <a:prstGeom prst="rect">
            <a:avLst/>
          </a:prstGeom>
        </p:spPr>
      </p:pic>
      <p:sp>
        <p:nvSpPr>
          <p:cNvPr id="7" name="ZoneTexte 6">
            <a:extLst>
              <a:ext uri="{FF2B5EF4-FFF2-40B4-BE49-F238E27FC236}">
                <a16:creationId xmlns:a16="http://schemas.microsoft.com/office/drawing/2014/main" id="{40ADCF95-743B-3035-A54E-7503BB6AF953}"/>
              </a:ext>
            </a:extLst>
          </p:cNvPr>
          <p:cNvSpPr txBox="1"/>
          <p:nvPr/>
        </p:nvSpPr>
        <p:spPr>
          <a:xfrm>
            <a:off x="2228537" y="2172900"/>
            <a:ext cx="5007429" cy="646331"/>
          </a:xfrm>
          <a:prstGeom prst="rect">
            <a:avLst/>
          </a:prstGeom>
          <a:noFill/>
        </p:spPr>
        <p:txBody>
          <a:bodyPr wrap="square">
            <a:spAutoFit/>
          </a:bodyPr>
          <a:lstStyle/>
          <a:p>
            <a:pPr algn="l"/>
            <a:r>
              <a:rPr lang="fr-FR" sz="3600" b="1" i="0" dirty="0">
                <a:solidFill>
                  <a:schemeClr val="bg1"/>
                </a:solidFill>
                <a:effectLst/>
                <a:latin typeface="ui-sans-serif"/>
              </a:rPr>
              <a:t>Objective</a:t>
            </a:r>
          </a:p>
        </p:txBody>
      </p:sp>
      <p:sp>
        <p:nvSpPr>
          <p:cNvPr id="8" name="ZoneTexte 7">
            <a:extLst>
              <a:ext uri="{FF2B5EF4-FFF2-40B4-BE49-F238E27FC236}">
                <a16:creationId xmlns:a16="http://schemas.microsoft.com/office/drawing/2014/main" id="{C5EA65AF-044B-3919-AABE-21DA083936F5}"/>
              </a:ext>
            </a:extLst>
          </p:cNvPr>
          <p:cNvSpPr txBox="1"/>
          <p:nvPr/>
        </p:nvSpPr>
        <p:spPr>
          <a:xfrm>
            <a:off x="553616" y="3244195"/>
            <a:ext cx="5819193" cy="2308324"/>
          </a:xfrm>
          <a:prstGeom prst="rect">
            <a:avLst/>
          </a:prstGeom>
          <a:noFill/>
        </p:spPr>
        <p:txBody>
          <a:bodyPr wrap="square" rtlCol="0">
            <a:spAutoFit/>
          </a:bodyPr>
          <a:lstStyle/>
          <a:p>
            <a:pPr algn="just"/>
            <a:r>
              <a:rPr lang="en-US" dirty="0">
                <a:solidFill>
                  <a:schemeClr val="bg1"/>
                </a:solidFill>
              </a:rPr>
              <a:t>We want to create a model to predict the number of comments a Facebook post will receive, taking into account 53 features, both the attributes of the post and the characteristics of the post’s Facebook page.</a:t>
            </a:r>
          </a:p>
          <a:p>
            <a:pPr algn="just"/>
            <a:endParaRPr lang="en-US" dirty="0">
              <a:solidFill>
                <a:schemeClr val="bg1"/>
              </a:solidFill>
            </a:endParaRPr>
          </a:p>
          <a:p>
            <a:pPr algn="just"/>
            <a:r>
              <a:rPr lang="en-US" dirty="0">
                <a:solidFill>
                  <a:schemeClr val="bg1"/>
                </a:solidFill>
              </a:rPr>
              <a:t>Our objective is to identify the variables that exhibit the strongest correlation with the engagement level of a Facebook post.</a:t>
            </a:r>
            <a:endParaRPr lang="fr-FR" dirty="0">
              <a:solidFill>
                <a:schemeClr val="bg1"/>
              </a:solidFill>
            </a:endParaRPr>
          </a:p>
        </p:txBody>
      </p:sp>
    </p:spTree>
    <p:extLst>
      <p:ext uri="{BB962C8B-B14F-4D97-AF65-F5344CB8AC3E}">
        <p14:creationId xmlns:p14="http://schemas.microsoft.com/office/powerpoint/2010/main" val="843984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36D3EC-0CC5-0214-C6EE-9707D72F18D1}"/>
              </a:ext>
            </a:extLst>
          </p:cNvPr>
          <p:cNvSpPr>
            <a:spLocks noGrp="1"/>
          </p:cNvSpPr>
          <p:nvPr>
            <p:ph type="ctrTitle"/>
          </p:nvPr>
        </p:nvSpPr>
        <p:spPr/>
        <p:txBody>
          <a:bodyPr/>
          <a:lstStyle/>
          <a:p>
            <a:endParaRPr lang="fr-FR"/>
          </a:p>
        </p:txBody>
      </p:sp>
      <p:sp>
        <p:nvSpPr>
          <p:cNvPr id="3" name="Sous-titre 2">
            <a:extLst>
              <a:ext uri="{FF2B5EF4-FFF2-40B4-BE49-F238E27FC236}">
                <a16:creationId xmlns:a16="http://schemas.microsoft.com/office/drawing/2014/main" id="{58819E77-9E72-019E-E3FB-6605BC2496B3}"/>
              </a:ext>
            </a:extLst>
          </p:cNvPr>
          <p:cNvSpPr>
            <a:spLocks noGrp="1"/>
          </p:cNvSpPr>
          <p:nvPr>
            <p:ph type="subTitle" idx="1"/>
          </p:nvPr>
        </p:nvSpPr>
        <p:spPr/>
        <p:txBody>
          <a:bodyPr/>
          <a:lstStyle/>
          <a:p>
            <a:endParaRPr lang="fr-FR"/>
          </a:p>
        </p:txBody>
      </p:sp>
      <p:pic>
        <p:nvPicPr>
          <p:cNvPr id="5" name="Image 4">
            <a:extLst>
              <a:ext uri="{FF2B5EF4-FFF2-40B4-BE49-F238E27FC236}">
                <a16:creationId xmlns:a16="http://schemas.microsoft.com/office/drawing/2014/main" id="{F7CE8E4C-7D0C-3C2F-BCC0-ECDBA7A220B8}"/>
              </a:ext>
            </a:extLst>
          </p:cNvPr>
          <p:cNvPicPr>
            <a:picLocks noChangeAspect="1"/>
          </p:cNvPicPr>
          <p:nvPr/>
        </p:nvPicPr>
        <p:blipFill>
          <a:blip r:embed="rId2"/>
          <a:stretch>
            <a:fillRect/>
          </a:stretch>
        </p:blipFill>
        <p:spPr>
          <a:xfrm>
            <a:off x="-19050" y="0"/>
            <a:ext cx="12211050" cy="6847318"/>
          </a:xfrm>
          <a:prstGeom prst="rect">
            <a:avLst/>
          </a:prstGeom>
        </p:spPr>
      </p:pic>
      <p:sp>
        <p:nvSpPr>
          <p:cNvPr id="7" name="ZoneTexte 6">
            <a:extLst>
              <a:ext uri="{FF2B5EF4-FFF2-40B4-BE49-F238E27FC236}">
                <a16:creationId xmlns:a16="http://schemas.microsoft.com/office/drawing/2014/main" id="{40ADCF95-743B-3035-A54E-7503BB6AF953}"/>
              </a:ext>
            </a:extLst>
          </p:cNvPr>
          <p:cNvSpPr txBox="1"/>
          <p:nvPr/>
        </p:nvSpPr>
        <p:spPr>
          <a:xfrm>
            <a:off x="1524000" y="1366189"/>
            <a:ext cx="5007429" cy="646331"/>
          </a:xfrm>
          <a:prstGeom prst="rect">
            <a:avLst/>
          </a:prstGeom>
          <a:noFill/>
        </p:spPr>
        <p:txBody>
          <a:bodyPr wrap="square">
            <a:spAutoFit/>
          </a:bodyPr>
          <a:lstStyle/>
          <a:p>
            <a:pPr algn="l"/>
            <a:r>
              <a:rPr lang="fr-FR" sz="3600" b="1" i="0" dirty="0" err="1">
                <a:solidFill>
                  <a:schemeClr val="bg1"/>
                </a:solidFill>
                <a:effectLst/>
                <a:latin typeface="ui-sans-serif"/>
              </a:rPr>
              <a:t>Dataset</a:t>
            </a:r>
            <a:r>
              <a:rPr lang="fr-FR" sz="3600" b="1" i="0" dirty="0">
                <a:solidFill>
                  <a:schemeClr val="bg1"/>
                </a:solidFill>
                <a:effectLst/>
                <a:latin typeface="ui-sans-serif"/>
              </a:rPr>
              <a:t> </a:t>
            </a:r>
            <a:r>
              <a:rPr lang="fr-FR" sz="3600" b="1" i="0" dirty="0" err="1">
                <a:solidFill>
                  <a:schemeClr val="bg1"/>
                </a:solidFill>
                <a:effectLst/>
                <a:latin typeface="ui-sans-serif"/>
              </a:rPr>
              <a:t>Presentation</a:t>
            </a:r>
            <a:endParaRPr lang="fr-FR" sz="3600" b="1" i="0" dirty="0">
              <a:solidFill>
                <a:schemeClr val="bg1"/>
              </a:solidFill>
              <a:effectLst/>
              <a:latin typeface="ui-sans-serif"/>
            </a:endParaRPr>
          </a:p>
        </p:txBody>
      </p:sp>
      <p:sp>
        <p:nvSpPr>
          <p:cNvPr id="8" name="ZoneTexte 7">
            <a:extLst>
              <a:ext uri="{FF2B5EF4-FFF2-40B4-BE49-F238E27FC236}">
                <a16:creationId xmlns:a16="http://schemas.microsoft.com/office/drawing/2014/main" id="{C5EA65AF-044B-3919-AABE-21DA083936F5}"/>
              </a:ext>
            </a:extLst>
          </p:cNvPr>
          <p:cNvSpPr txBox="1"/>
          <p:nvPr/>
        </p:nvSpPr>
        <p:spPr>
          <a:xfrm>
            <a:off x="459036" y="2316163"/>
            <a:ext cx="6895475" cy="2585323"/>
          </a:xfrm>
          <a:prstGeom prst="rect">
            <a:avLst/>
          </a:prstGeom>
          <a:noFill/>
        </p:spPr>
        <p:txBody>
          <a:bodyPr wrap="square" rtlCol="0">
            <a:spAutoFit/>
          </a:bodyPr>
          <a:lstStyle/>
          <a:p>
            <a:pPr algn="just"/>
            <a:r>
              <a:rPr lang="en-US" dirty="0">
                <a:solidFill>
                  <a:schemeClr val="bg1"/>
                </a:solidFill>
              </a:rPr>
              <a:t>This dataset comes from a research paper exploring "Comment Volume Prediction Using Neural Networks and Decision Trees” authored by </a:t>
            </a:r>
            <a:r>
              <a:rPr lang="en-US" dirty="0" err="1">
                <a:solidFill>
                  <a:schemeClr val="bg1"/>
                </a:solidFill>
              </a:rPr>
              <a:t>Kamaljot</a:t>
            </a:r>
            <a:r>
              <a:rPr lang="en-US" dirty="0">
                <a:solidFill>
                  <a:schemeClr val="bg1"/>
                </a:solidFill>
              </a:rPr>
              <a:t> Singh, Ranjeet Kaur Sandhu and Dinesh Kumar. </a:t>
            </a:r>
          </a:p>
          <a:p>
            <a:pPr algn="just"/>
            <a:r>
              <a:rPr lang="en-US" dirty="0">
                <a:solidFill>
                  <a:schemeClr val="bg1"/>
                </a:solidFill>
              </a:rPr>
              <a:t>The study delves into modeling user comment patterns on Facebook Pages. </a:t>
            </a:r>
          </a:p>
          <a:p>
            <a:pPr algn="just"/>
            <a:r>
              <a:rPr lang="en-US" dirty="0">
                <a:solidFill>
                  <a:schemeClr val="bg1"/>
                </a:solidFill>
              </a:rPr>
              <a:t>The researchers employed machine learning techniques, specifically Neural Networks and Decision Trees, to predict the number of comments a Facebook post is expected to receive in the next H hours. </a:t>
            </a:r>
          </a:p>
          <a:p>
            <a:pPr algn="just"/>
            <a:r>
              <a:rPr lang="en-US" dirty="0">
                <a:solidFill>
                  <a:schemeClr val="bg1"/>
                </a:solidFill>
              </a:rPr>
              <a:t>The dataset contains 40 949 sample Facebook posts. </a:t>
            </a:r>
            <a:endParaRPr lang="fr-FR" dirty="0">
              <a:solidFill>
                <a:schemeClr val="bg1"/>
              </a:solidFill>
            </a:endParaRPr>
          </a:p>
        </p:txBody>
      </p:sp>
    </p:spTree>
    <p:extLst>
      <p:ext uri="{BB962C8B-B14F-4D97-AF65-F5344CB8AC3E}">
        <p14:creationId xmlns:p14="http://schemas.microsoft.com/office/powerpoint/2010/main" val="3061973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36D3EC-0CC5-0214-C6EE-9707D72F18D1}"/>
              </a:ext>
            </a:extLst>
          </p:cNvPr>
          <p:cNvSpPr>
            <a:spLocks noGrp="1"/>
          </p:cNvSpPr>
          <p:nvPr>
            <p:ph type="ctrTitle"/>
          </p:nvPr>
        </p:nvSpPr>
        <p:spPr/>
        <p:txBody>
          <a:bodyPr/>
          <a:lstStyle/>
          <a:p>
            <a:endParaRPr lang="fr-FR"/>
          </a:p>
        </p:txBody>
      </p:sp>
      <p:sp>
        <p:nvSpPr>
          <p:cNvPr id="3" name="Sous-titre 2">
            <a:extLst>
              <a:ext uri="{FF2B5EF4-FFF2-40B4-BE49-F238E27FC236}">
                <a16:creationId xmlns:a16="http://schemas.microsoft.com/office/drawing/2014/main" id="{58819E77-9E72-019E-E3FB-6605BC2496B3}"/>
              </a:ext>
            </a:extLst>
          </p:cNvPr>
          <p:cNvSpPr>
            <a:spLocks noGrp="1"/>
          </p:cNvSpPr>
          <p:nvPr>
            <p:ph type="subTitle" idx="1"/>
          </p:nvPr>
        </p:nvSpPr>
        <p:spPr/>
        <p:txBody>
          <a:bodyPr/>
          <a:lstStyle/>
          <a:p>
            <a:endParaRPr lang="fr-FR"/>
          </a:p>
        </p:txBody>
      </p:sp>
      <p:pic>
        <p:nvPicPr>
          <p:cNvPr id="5" name="Image 4">
            <a:extLst>
              <a:ext uri="{FF2B5EF4-FFF2-40B4-BE49-F238E27FC236}">
                <a16:creationId xmlns:a16="http://schemas.microsoft.com/office/drawing/2014/main" id="{F7CE8E4C-7D0C-3C2F-BCC0-ECDBA7A220B8}"/>
              </a:ext>
            </a:extLst>
          </p:cNvPr>
          <p:cNvPicPr>
            <a:picLocks noChangeAspect="1"/>
          </p:cNvPicPr>
          <p:nvPr/>
        </p:nvPicPr>
        <p:blipFill>
          <a:blip r:embed="rId2"/>
          <a:stretch>
            <a:fillRect/>
          </a:stretch>
        </p:blipFill>
        <p:spPr>
          <a:xfrm>
            <a:off x="-19050" y="0"/>
            <a:ext cx="12211050" cy="6847318"/>
          </a:xfrm>
          <a:prstGeom prst="rect">
            <a:avLst/>
          </a:prstGeom>
        </p:spPr>
      </p:pic>
      <p:sp>
        <p:nvSpPr>
          <p:cNvPr id="7" name="ZoneTexte 6">
            <a:extLst>
              <a:ext uri="{FF2B5EF4-FFF2-40B4-BE49-F238E27FC236}">
                <a16:creationId xmlns:a16="http://schemas.microsoft.com/office/drawing/2014/main" id="{40ADCF95-743B-3035-A54E-7503BB6AF953}"/>
              </a:ext>
            </a:extLst>
          </p:cNvPr>
          <p:cNvSpPr txBox="1"/>
          <p:nvPr/>
        </p:nvSpPr>
        <p:spPr>
          <a:xfrm>
            <a:off x="1017638" y="1030288"/>
            <a:ext cx="5007429" cy="646331"/>
          </a:xfrm>
          <a:prstGeom prst="rect">
            <a:avLst/>
          </a:prstGeom>
          <a:noFill/>
        </p:spPr>
        <p:txBody>
          <a:bodyPr wrap="square">
            <a:spAutoFit/>
          </a:bodyPr>
          <a:lstStyle/>
          <a:p>
            <a:pPr algn="l"/>
            <a:r>
              <a:rPr lang="fr-FR" sz="3600" b="1" i="0" dirty="0" err="1">
                <a:solidFill>
                  <a:schemeClr val="bg1"/>
                </a:solidFill>
                <a:effectLst/>
                <a:latin typeface="ui-sans-serif"/>
              </a:rPr>
              <a:t>Features</a:t>
            </a:r>
            <a:r>
              <a:rPr lang="fr-FR" sz="3600" b="1" i="0" dirty="0">
                <a:solidFill>
                  <a:schemeClr val="bg1"/>
                </a:solidFill>
                <a:effectLst/>
                <a:latin typeface="ui-sans-serif"/>
              </a:rPr>
              <a:t> description :</a:t>
            </a:r>
          </a:p>
        </p:txBody>
      </p:sp>
      <p:sp>
        <p:nvSpPr>
          <p:cNvPr id="8" name="ZoneTexte 7">
            <a:extLst>
              <a:ext uri="{FF2B5EF4-FFF2-40B4-BE49-F238E27FC236}">
                <a16:creationId xmlns:a16="http://schemas.microsoft.com/office/drawing/2014/main" id="{C5EA65AF-044B-3919-AABE-21DA083936F5}"/>
              </a:ext>
            </a:extLst>
          </p:cNvPr>
          <p:cNvSpPr txBox="1"/>
          <p:nvPr/>
        </p:nvSpPr>
        <p:spPr>
          <a:xfrm>
            <a:off x="584616" y="2271930"/>
            <a:ext cx="6532818" cy="3555782"/>
          </a:xfrm>
          <a:prstGeom prst="rect">
            <a:avLst/>
          </a:prstGeom>
          <a:noFill/>
        </p:spPr>
        <p:txBody>
          <a:bodyPr wrap="square" rtlCol="0">
            <a:spAutoFit/>
          </a:bodyPr>
          <a:lstStyle/>
          <a:p>
            <a:pPr>
              <a:lnSpc>
                <a:spcPct val="107000"/>
              </a:lnSpc>
              <a:spcAft>
                <a:spcPts val="800"/>
              </a:spcAft>
            </a:pPr>
            <a:r>
              <a:rPr lang="fr-F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1 : Page </a:t>
            </a:r>
            <a:r>
              <a:rPr lang="fr-FR"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Popularity</a:t>
            </a:r>
            <a:r>
              <a:rPr lang="fr-F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/likes : </a:t>
            </a:r>
            <a:r>
              <a:rPr lang="fr-FR"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number</a:t>
            </a:r>
            <a:r>
              <a:rPr lang="fr-F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of likes of the page.</a:t>
            </a:r>
          </a:p>
          <a:p>
            <a:pPr>
              <a:lnSpc>
                <a:spcPct val="107000"/>
              </a:lnSpc>
              <a:spcAft>
                <a:spcPts val="800"/>
              </a:spcAft>
            </a:pPr>
            <a:r>
              <a:rPr lang="fr-F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2 : Page </a:t>
            </a:r>
            <a:r>
              <a:rPr lang="fr-FR"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Checkins</a:t>
            </a:r>
            <a:r>
              <a:rPr lang="fr-F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 </a:t>
            </a:r>
            <a:r>
              <a:rPr lang="fr-FR"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number</a:t>
            </a:r>
            <a:r>
              <a:rPr lang="fr-F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of people </a:t>
            </a:r>
            <a:r>
              <a:rPr lang="fr-FR"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that</a:t>
            </a:r>
            <a:r>
              <a:rPr lang="fr-F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have </a:t>
            </a:r>
            <a:r>
              <a:rPr lang="fr-FR"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physically</a:t>
            </a:r>
            <a:r>
              <a:rPr lang="fr-F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fr-FR"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visited</a:t>
            </a:r>
            <a:r>
              <a:rPr lang="fr-F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the place.</a:t>
            </a:r>
          </a:p>
          <a:p>
            <a:pPr>
              <a:lnSpc>
                <a:spcPct val="107000"/>
              </a:lnSpc>
              <a:spcAft>
                <a:spcPts val="800"/>
              </a:spcAft>
            </a:pPr>
            <a:r>
              <a:rPr lang="fr-F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3 : Page </a:t>
            </a:r>
            <a:r>
              <a:rPr lang="fr-FR"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talking</a:t>
            </a:r>
            <a:r>
              <a:rPr lang="fr-F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about : </a:t>
            </a:r>
            <a:r>
              <a:rPr lang="fr-FR"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number</a:t>
            </a:r>
            <a:r>
              <a:rPr lang="fr-F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of people </a:t>
            </a:r>
            <a:r>
              <a:rPr lang="fr-FR"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who</a:t>
            </a:r>
            <a:r>
              <a:rPr lang="fr-F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come back to the page </a:t>
            </a:r>
            <a:r>
              <a:rPr lang="fr-FR"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after</a:t>
            </a:r>
            <a:r>
              <a:rPr lang="fr-F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fr-FR"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liking</a:t>
            </a:r>
            <a:r>
              <a:rPr lang="fr-F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fr-FR"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it</a:t>
            </a:r>
            <a:r>
              <a:rPr lang="fr-F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fr-F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4 : Page </a:t>
            </a:r>
            <a:r>
              <a:rPr lang="fr-FR"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category</a:t>
            </a:r>
            <a:r>
              <a:rPr lang="fr-F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 </a:t>
            </a:r>
            <a:r>
              <a:rPr lang="fr-FR"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category</a:t>
            </a:r>
            <a:r>
              <a:rPr lang="fr-F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of the document.</a:t>
            </a:r>
          </a:p>
          <a:p>
            <a:pPr>
              <a:lnSpc>
                <a:spcPct val="107000"/>
              </a:lnSpc>
              <a:spcAft>
                <a:spcPts val="800"/>
              </a:spcAft>
            </a:pPr>
            <a:r>
              <a:rPr lang="fr-F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5-29 : </a:t>
            </a:r>
            <a:r>
              <a:rPr lang="fr-FR"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Derived</a:t>
            </a:r>
            <a:r>
              <a:rPr lang="fr-F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fr-FR"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features</a:t>
            </a:r>
            <a:r>
              <a:rPr lang="fr-F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 </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These features are aggregated by page, by calculating min, max, average, median and standard deviation of essential features</a:t>
            </a:r>
          </a:p>
          <a:p>
            <a:pPr>
              <a:lnSpc>
                <a:spcPct val="107000"/>
              </a:lnSpc>
              <a:spcAft>
                <a:spcPts val="800"/>
              </a:spcAft>
            </a:pPr>
            <a:endParaRPr lang="fr-F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0646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36D3EC-0CC5-0214-C6EE-9707D72F18D1}"/>
              </a:ext>
            </a:extLst>
          </p:cNvPr>
          <p:cNvSpPr>
            <a:spLocks noGrp="1"/>
          </p:cNvSpPr>
          <p:nvPr>
            <p:ph type="ctrTitle"/>
          </p:nvPr>
        </p:nvSpPr>
        <p:spPr/>
        <p:txBody>
          <a:bodyPr/>
          <a:lstStyle/>
          <a:p>
            <a:endParaRPr lang="fr-FR"/>
          </a:p>
        </p:txBody>
      </p:sp>
      <p:sp>
        <p:nvSpPr>
          <p:cNvPr id="3" name="Sous-titre 2">
            <a:extLst>
              <a:ext uri="{FF2B5EF4-FFF2-40B4-BE49-F238E27FC236}">
                <a16:creationId xmlns:a16="http://schemas.microsoft.com/office/drawing/2014/main" id="{58819E77-9E72-019E-E3FB-6605BC2496B3}"/>
              </a:ext>
            </a:extLst>
          </p:cNvPr>
          <p:cNvSpPr>
            <a:spLocks noGrp="1"/>
          </p:cNvSpPr>
          <p:nvPr>
            <p:ph type="subTitle" idx="1"/>
          </p:nvPr>
        </p:nvSpPr>
        <p:spPr/>
        <p:txBody>
          <a:bodyPr/>
          <a:lstStyle/>
          <a:p>
            <a:endParaRPr lang="fr-FR"/>
          </a:p>
        </p:txBody>
      </p:sp>
      <p:pic>
        <p:nvPicPr>
          <p:cNvPr id="5" name="Image 4">
            <a:extLst>
              <a:ext uri="{FF2B5EF4-FFF2-40B4-BE49-F238E27FC236}">
                <a16:creationId xmlns:a16="http://schemas.microsoft.com/office/drawing/2014/main" id="{F7CE8E4C-7D0C-3C2F-BCC0-ECDBA7A220B8}"/>
              </a:ext>
            </a:extLst>
          </p:cNvPr>
          <p:cNvPicPr>
            <a:picLocks noChangeAspect="1"/>
          </p:cNvPicPr>
          <p:nvPr/>
        </p:nvPicPr>
        <p:blipFill>
          <a:blip r:embed="rId2"/>
          <a:stretch>
            <a:fillRect/>
          </a:stretch>
        </p:blipFill>
        <p:spPr>
          <a:xfrm>
            <a:off x="-19050" y="0"/>
            <a:ext cx="12211050" cy="6847318"/>
          </a:xfrm>
          <a:prstGeom prst="rect">
            <a:avLst/>
          </a:prstGeom>
        </p:spPr>
      </p:pic>
      <p:sp>
        <p:nvSpPr>
          <p:cNvPr id="7" name="ZoneTexte 6">
            <a:extLst>
              <a:ext uri="{FF2B5EF4-FFF2-40B4-BE49-F238E27FC236}">
                <a16:creationId xmlns:a16="http://schemas.microsoft.com/office/drawing/2014/main" id="{40ADCF95-743B-3035-A54E-7503BB6AF953}"/>
              </a:ext>
            </a:extLst>
          </p:cNvPr>
          <p:cNvSpPr txBox="1"/>
          <p:nvPr/>
        </p:nvSpPr>
        <p:spPr>
          <a:xfrm>
            <a:off x="1088571" y="1030288"/>
            <a:ext cx="5007429" cy="646331"/>
          </a:xfrm>
          <a:prstGeom prst="rect">
            <a:avLst/>
          </a:prstGeom>
          <a:noFill/>
        </p:spPr>
        <p:txBody>
          <a:bodyPr wrap="square">
            <a:spAutoFit/>
          </a:bodyPr>
          <a:lstStyle/>
          <a:p>
            <a:pPr algn="l"/>
            <a:r>
              <a:rPr lang="fr-FR" sz="3600" b="1" i="0" dirty="0" err="1">
                <a:solidFill>
                  <a:schemeClr val="bg1"/>
                </a:solidFill>
                <a:effectLst/>
                <a:latin typeface="ui-sans-serif"/>
              </a:rPr>
              <a:t>Features</a:t>
            </a:r>
            <a:r>
              <a:rPr lang="fr-FR" sz="3600" b="1" i="0" dirty="0">
                <a:solidFill>
                  <a:schemeClr val="bg1"/>
                </a:solidFill>
                <a:effectLst/>
                <a:latin typeface="ui-sans-serif"/>
              </a:rPr>
              <a:t> description</a:t>
            </a:r>
          </a:p>
        </p:txBody>
      </p:sp>
      <p:sp>
        <p:nvSpPr>
          <p:cNvPr id="8" name="ZoneTexte 7">
            <a:extLst>
              <a:ext uri="{FF2B5EF4-FFF2-40B4-BE49-F238E27FC236}">
                <a16:creationId xmlns:a16="http://schemas.microsoft.com/office/drawing/2014/main" id="{C5EA65AF-044B-3919-AABE-21DA083936F5}"/>
              </a:ext>
            </a:extLst>
          </p:cNvPr>
          <p:cNvSpPr txBox="1"/>
          <p:nvPr/>
        </p:nvSpPr>
        <p:spPr>
          <a:xfrm>
            <a:off x="603941" y="2504308"/>
            <a:ext cx="6535848" cy="4353692"/>
          </a:xfrm>
          <a:prstGeom prst="rect">
            <a:avLst/>
          </a:prstGeom>
          <a:noFill/>
        </p:spPr>
        <p:txBody>
          <a:bodyPr wrap="square" rtlCol="0">
            <a:spAutoFit/>
          </a:bodyPr>
          <a:lstStyle/>
          <a:p>
            <a:pPr>
              <a:lnSpc>
                <a:spcPct val="107000"/>
              </a:lnSpc>
              <a:spcAft>
                <a:spcPts val="800"/>
              </a:spcAft>
            </a:pPr>
            <a:r>
              <a:rPr lang="fr-F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30 : CC1 : The total </a:t>
            </a:r>
            <a:r>
              <a:rPr lang="fr-FR"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number</a:t>
            </a:r>
            <a:r>
              <a:rPr lang="fr-F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of </a:t>
            </a:r>
            <a:r>
              <a:rPr lang="fr-FR"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comments</a:t>
            </a:r>
            <a:r>
              <a:rPr lang="fr-F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fr-FR"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before</a:t>
            </a:r>
            <a:r>
              <a:rPr lang="fr-F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fr-FR"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selected</a:t>
            </a:r>
            <a:r>
              <a:rPr lang="fr-F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base date/time.</a:t>
            </a:r>
          </a:p>
          <a:p>
            <a:pPr>
              <a:lnSpc>
                <a:spcPct val="107000"/>
              </a:lnSpc>
              <a:spcAft>
                <a:spcPts val="800"/>
              </a:spcAft>
            </a:pPr>
            <a:r>
              <a:rPr lang="fr-F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31 : CC2 : The </a:t>
            </a:r>
            <a:r>
              <a:rPr lang="fr-FR"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number</a:t>
            </a:r>
            <a:r>
              <a:rPr lang="fr-F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of </a:t>
            </a:r>
            <a:r>
              <a:rPr lang="fr-FR"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comments</a:t>
            </a:r>
            <a:r>
              <a:rPr lang="fr-F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in last 24 </a:t>
            </a:r>
            <a:r>
              <a:rPr lang="fr-FR"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hours</a:t>
            </a:r>
            <a:r>
              <a:rPr lang="fr-F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relative to base date/time.</a:t>
            </a:r>
          </a:p>
          <a:p>
            <a:pPr>
              <a:lnSpc>
                <a:spcPct val="107000"/>
              </a:lnSpc>
              <a:spcAft>
                <a:spcPts val="800"/>
              </a:spcAft>
            </a:pPr>
            <a:r>
              <a:rPr lang="fr-F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32 : CC3 : The </a:t>
            </a:r>
            <a:r>
              <a:rPr lang="fr-FR"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number</a:t>
            </a:r>
            <a:r>
              <a:rPr lang="fr-F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of </a:t>
            </a:r>
            <a:r>
              <a:rPr lang="fr-FR"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comments</a:t>
            </a:r>
            <a:r>
              <a:rPr lang="fr-F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in last 48 to last 24 </a:t>
            </a:r>
            <a:r>
              <a:rPr lang="fr-FR"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hours</a:t>
            </a:r>
            <a:r>
              <a:rPr lang="fr-F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relative to base date/time.</a:t>
            </a:r>
          </a:p>
          <a:p>
            <a:pPr>
              <a:lnSpc>
                <a:spcPct val="107000"/>
              </a:lnSpc>
              <a:spcAft>
                <a:spcPts val="800"/>
              </a:spcAft>
            </a:pPr>
            <a:r>
              <a:rPr lang="fr-F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33 : CC4 : The </a:t>
            </a:r>
            <a:r>
              <a:rPr lang="fr-FR"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number</a:t>
            </a:r>
            <a:r>
              <a:rPr lang="fr-F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of </a:t>
            </a:r>
            <a:r>
              <a:rPr lang="fr-FR"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comments</a:t>
            </a:r>
            <a:r>
              <a:rPr lang="fr-F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in the first 24 </a:t>
            </a:r>
            <a:r>
              <a:rPr lang="fr-FR"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hours</a:t>
            </a:r>
            <a:r>
              <a:rPr lang="fr-F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fr-FR"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after</a:t>
            </a:r>
            <a:r>
              <a:rPr lang="fr-F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the publication of post but </a:t>
            </a:r>
            <a:r>
              <a:rPr lang="fr-FR"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before</a:t>
            </a:r>
            <a:r>
              <a:rPr lang="fr-F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base date/time.</a:t>
            </a:r>
          </a:p>
          <a:p>
            <a:pPr>
              <a:lnSpc>
                <a:spcPct val="107000"/>
              </a:lnSpc>
              <a:spcAft>
                <a:spcPts val="800"/>
              </a:spcAft>
            </a:pPr>
            <a:r>
              <a:rPr lang="fr-F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34 : CC5 : The </a:t>
            </a:r>
            <a:r>
              <a:rPr lang="fr-FR"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difference</a:t>
            </a:r>
            <a:r>
              <a:rPr lang="fr-F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fr-FR"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between</a:t>
            </a:r>
            <a:r>
              <a:rPr lang="fr-F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CC2 and CC3.</a:t>
            </a:r>
          </a:p>
          <a:p>
            <a:pPr>
              <a:lnSpc>
                <a:spcPct val="107000"/>
              </a:lnSpc>
              <a:spcAft>
                <a:spcPts val="800"/>
              </a:spcAft>
            </a:pPr>
            <a:r>
              <a:rPr lang="fr-F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35 : Base time : </a:t>
            </a:r>
            <a:r>
              <a:rPr lang="fr-FR"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Selected</a:t>
            </a:r>
            <a:r>
              <a:rPr lang="fr-F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time in </a:t>
            </a:r>
            <a:r>
              <a:rPr lang="fr-FR"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order</a:t>
            </a:r>
            <a:r>
              <a:rPr lang="fr-F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to </a:t>
            </a:r>
            <a:r>
              <a:rPr lang="fr-FR"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simulate</a:t>
            </a:r>
            <a:r>
              <a:rPr lang="fr-F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the scenario.</a:t>
            </a:r>
          </a:p>
          <a:p>
            <a:pPr>
              <a:lnSpc>
                <a:spcPct val="107000"/>
              </a:lnSpc>
              <a:spcAft>
                <a:spcPts val="800"/>
              </a:spcAft>
            </a:pP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fr-F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8216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36D3EC-0CC5-0214-C6EE-9707D72F18D1}"/>
              </a:ext>
            </a:extLst>
          </p:cNvPr>
          <p:cNvSpPr>
            <a:spLocks noGrp="1"/>
          </p:cNvSpPr>
          <p:nvPr>
            <p:ph type="ctrTitle"/>
          </p:nvPr>
        </p:nvSpPr>
        <p:spPr/>
        <p:txBody>
          <a:bodyPr/>
          <a:lstStyle/>
          <a:p>
            <a:endParaRPr lang="fr-FR"/>
          </a:p>
        </p:txBody>
      </p:sp>
      <p:sp>
        <p:nvSpPr>
          <p:cNvPr id="3" name="Sous-titre 2">
            <a:extLst>
              <a:ext uri="{FF2B5EF4-FFF2-40B4-BE49-F238E27FC236}">
                <a16:creationId xmlns:a16="http://schemas.microsoft.com/office/drawing/2014/main" id="{58819E77-9E72-019E-E3FB-6605BC2496B3}"/>
              </a:ext>
            </a:extLst>
          </p:cNvPr>
          <p:cNvSpPr>
            <a:spLocks noGrp="1"/>
          </p:cNvSpPr>
          <p:nvPr>
            <p:ph type="subTitle" idx="1"/>
          </p:nvPr>
        </p:nvSpPr>
        <p:spPr/>
        <p:txBody>
          <a:bodyPr/>
          <a:lstStyle/>
          <a:p>
            <a:endParaRPr lang="fr-FR"/>
          </a:p>
        </p:txBody>
      </p:sp>
      <p:pic>
        <p:nvPicPr>
          <p:cNvPr id="5" name="Image 4">
            <a:extLst>
              <a:ext uri="{FF2B5EF4-FFF2-40B4-BE49-F238E27FC236}">
                <a16:creationId xmlns:a16="http://schemas.microsoft.com/office/drawing/2014/main" id="{F7CE8E4C-7D0C-3C2F-BCC0-ECDBA7A220B8}"/>
              </a:ext>
            </a:extLst>
          </p:cNvPr>
          <p:cNvPicPr>
            <a:picLocks noChangeAspect="1"/>
          </p:cNvPicPr>
          <p:nvPr/>
        </p:nvPicPr>
        <p:blipFill>
          <a:blip r:embed="rId2"/>
          <a:stretch>
            <a:fillRect/>
          </a:stretch>
        </p:blipFill>
        <p:spPr>
          <a:xfrm>
            <a:off x="-19050" y="0"/>
            <a:ext cx="12211050" cy="6847318"/>
          </a:xfrm>
          <a:prstGeom prst="rect">
            <a:avLst/>
          </a:prstGeom>
        </p:spPr>
      </p:pic>
      <p:sp>
        <p:nvSpPr>
          <p:cNvPr id="7" name="ZoneTexte 6">
            <a:extLst>
              <a:ext uri="{FF2B5EF4-FFF2-40B4-BE49-F238E27FC236}">
                <a16:creationId xmlns:a16="http://schemas.microsoft.com/office/drawing/2014/main" id="{40ADCF95-743B-3035-A54E-7503BB6AF953}"/>
              </a:ext>
            </a:extLst>
          </p:cNvPr>
          <p:cNvSpPr txBox="1"/>
          <p:nvPr/>
        </p:nvSpPr>
        <p:spPr>
          <a:xfrm>
            <a:off x="1088571" y="1030288"/>
            <a:ext cx="5007429" cy="646331"/>
          </a:xfrm>
          <a:prstGeom prst="rect">
            <a:avLst/>
          </a:prstGeom>
          <a:noFill/>
        </p:spPr>
        <p:txBody>
          <a:bodyPr wrap="square">
            <a:spAutoFit/>
          </a:bodyPr>
          <a:lstStyle/>
          <a:p>
            <a:pPr algn="l"/>
            <a:r>
              <a:rPr lang="fr-FR" sz="3600" b="1" i="0" dirty="0" err="1">
                <a:solidFill>
                  <a:schemeClr val="bg1"/>
                </a:solidFill>
                <a:effectLst/>
                <a:latin typeface="ui-sans-serif"/>
              </a:rPr>
              <a:t>Features</a:t>
            </a:r>
            <a:r>
              <a:rPr lang="fr-FR" sz="3600" b="1" i="0" dirty="0">
                <a:solidFill>
                  <a:schemeClr val="bg1"/>
                </a:solidFill>
                <a:effectLst/>
                <a:latin typeface="ui-sans-serif"/>
              </a:rPr>
              <a:t> description</a:t>
            </a:r>
          </a:p>
        </p:txBody>
      </p:sp>
      <p:sp>
        <p:nvSpPr>
          <p:cNvPr id="8" name="ZoneTexte 7">
            <a:extLst>
              <a:ext uri="{FF2B5EF4-FFF2-40B4-BE49-F238E27FC236}">
                <a16:creationId xmlns:a16="http://schemas.microsoft.com/office/drawing/2014/main" id="{C5EA65AF-044B-3919-AABE-21DA083936F5}"/>
              </a:ext>
            </a:extLst>
          </p:cNvPr>
          <p:cNvSpPr txBox="1"/>
          <p:nvPr/>
        </p:nvSpPr>
        <p:spPr>
          <a:xfrm>
            <a:off x="603941" y="2316163"/>
            <a:ext cx="7026052" cy="3954737"/>
          </a:xfrm>
          <a:prstGeom prst="rect">
            <a:avLst/>
          </a:prstGeom>
          <a:noFill/>
        </p:spPr>
        <p:txBody>
          <a:bodyPr wrap="square" rtlCol="0">
            <a:spAutoFit/>
          </a:bodyPr>
          <a:lstStyle/>
          <a:p>
            <a:pPr>
              <a:lnSpc>
                <a:spcPct val="107000"/>
              </a:lnSpc>
              <a:spcAft>
                <a:spcPts val="800"/>
              </a:spcAft>
            </a:pPr>
            <a:r>
              <a:rPr lang="fr-FR"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36 : Post </a:t>
            </a:r>
            <a:r>
              <a:rPr lang="fr-FR" kern="1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length</a:t>
            </a:r>
            <a:r>
              <a:rPr lang="fr-FR"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 </a:t>
            </a:r>
            <a:r>
              <a:rPr lang="fr-FR" kern="1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Character</a:t>
            </a:r>
            <a:r>
              <a:rPr lang="fr-FR"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count in the post.</a:t>
            </a:r>
          </a:p>
          <a:p>
            <a:pPr>
              <a:lnSpc>
                <a:spcPct val="107000"/>
              </a:lnSpc>
              <a:spcAft>
                <a:spcPts val="800"/>
              </a:spcAft>
            </a:pPr>
            <a:r>
              <a:rPr lang="fr-FR"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37 : Post Share Count : This </a:t>
            </a:r>
            <a:r>
              <a:rPr lang="fr-FR" kern="1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counts</a:t>
            </a:r>
            <a:r>
              <a:rPr lang="fr-FR"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the </a:t>
            </a:r>
            <a:r>
              <a:rPr lang="fr-FR" kern="1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number</a:t>
            </a:r>
            <a:r>
              <a:rPr lang="fr-FR"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of </a:t>
            </a:r>
            <a:r>
              <a:rPr lang="fr-FR" kern="1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shares</a:t>
            </a:r>
            <a:r>
              <a:rPr lang="fr-FR"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of the post</a:t>
            </a:r>
          </a:p>
          <a:p>
            <a:pPr>
              <a:lnSpc>
                <a:spcPct val="107000"/>
              </a:lnSpc>
              <a:spcAft>
                <a:spcPts val="800"/>
              </a:spcAft>
            </a:pPr>
            <a:r>
              <a:rPr lang="fr-FR"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38 : Post Promotion </a:t>
            </a:r>
            <a:r>
              <a:rPr lang="fr-FR" kern="1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Status</a:t>
            </a:r>
            <a:r>
              <a:rPr lang="fr-FR"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 This tells </a:t>
            </a:r>
            <a:r>
              <a:rPr lang="fr-FR" kern="1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whether</a:t>
            </a:r>
            <a:r>
              <a:rPr lang="fr-FR"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the post </a:t>
            </a:r>
            <a:r>
              <a:rPr lang="fr-FR" kern="1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is</a:t>
            </a:r>
            <a:r>
              <a:rPr lang="fr-FR"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fr-FR" kern="1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promoted</a:t>
            </a:r>
            <a:r>
              <a:rPr lang="fr-FR"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(1) or not(0).</a:t>
            </a:r>
          </a:p>
          <a:p>
            <a:pPr>
              <a:lnSpc>
                <a:spcPct val="107000"/>
              </a:lnSpc>
              <a:spcAft>
                <a:spcPts val="800"/>
              </a:spcAft>
            </a:pPr>
            <a:r>
              <a:rPr lang="fr-FR"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39 : H Local : This </a:t>
            </a:r>
            <a:r>
              <a:rPr lang="fr-FR" kern="1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describes</a:t>
            </a:r>
            <a:r>
              <a:rPr lang="fr-FR"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the H </a:t>
            </a:r>
            <a:r>
              <a:rPr lang="fr-FR" kern="1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hrs</a:t>
            </a:r>
            <a:r>
              <a:rPr lang="fr-FR"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for </a:t>
            </a:r>
            <a:r>
              <a:rPr lang="fr-FR" kern="1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which</a:t>
            </a:r>
            <a:r>
              <a:rPr lang="fr-FR"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fr-FR" kern="1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we</a:t>
            </a:r>
            <a:r>
              <a:rPr lang="fr-FR"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have the </a:t>
            </a:r>
            <a:r>
              <a:rPr lang="fr-FR" kern="1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target</a:t>
            </a:r>
            <a:r>
              <a:rPr lang="fr-FR"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variable/ </a:t>
            </a:r>
            <a:r>
              <a:rPr lang="fr-FR" kern="1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comments</a:t>
            </a:r>
            <a:r>
              <a:rPr lang="fr-FR"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fr-FR" kern="1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received</a:t>
            </a:r>
            <a:r>
              <a:rPr lang="fr-FR"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fr-FR"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40-46 : Post </a:t>
            </a:r>
            <a:r>
              <a:rPr lang="fr-FR" kern="1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published</a:t>
            </a:r>
            <a:r>
              <a:rPr lang="fr-FR"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fr-FR" kern="1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weekday</a:t>
            </a:r>
            <a:r>
              <a:rPr lang="fr-FR"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 This </a:t>
            </a:r>
            <a:r>
              <a:rPr lang="fr-FR" kern="1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represents</a:t>
            </a:r>
            <a:r>
              <a:rPr lang="fr-FR"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the </a:t>
            </a:r>
            <a:r>
              <a:rPr lang="fr-FR" kern="1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day</a:t>
            </a:r>
            <a:r>
              <a:rPr lang="fr-FR"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(Sunday...Saturday) on </a:t>
            </a:r>
            <a:r>
              <a:rPr lang="fr-FR" kern="1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which</a:t>
            </a:r>
            <a:r>
              <a:rPr lang="fr-FR"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the post </a:t>
            </a:r>
            <a:r>
              <a:rPr lang="fr-FR" kern="1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was</a:t>
            </a:r>
            <a:r>
              <a:rPr lang="fr-FR"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fr-FR" kern="1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published</a:t>
            </a:r>
            <a:r>
              <a:rPr lang="fr-FR"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fr-FR"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47-53 : Base </a:t>
            </a:r>
            <a:r>
              <a:rPr lang="fr-FR" kern="1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DateTime</a:t>
            </a:r>
            <a:r>
              <a:rPr lang="fr-FR"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fr-FR" kern="1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weekday</a:t>
            </a:r>
            <a:r>
              <a:rPr lang="fr-FR"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 This </a:t>
            </a:r>
            <a:r>
              <a:rPr lang="fr-FR" kern="1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represents</a:t>
            </a:r>
            <a:r>
              <a:rPr lang="fr-FR"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the </a:t>
            </a:r>
            <a:r>
              <a:rPr lang="fr-FR" kern="1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day</a:t>
            </a:r>
            <a:r>
              <a:rPr lang="fr-FR"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(Sunday...Saturday) on </a:t>
            </a:r>
            <a:r>
              <a:rPr lang="fr-FR" kern="1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selected</a:t>
            </a:r>
            <a:r>
              <a:rPr lang="fr-FR"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base Date/Time.</a:t>
            </a:r>
          </a:p>
          <a:p>
            <a:pPr>
              <a:lnSpc>
                <a:spcPct val="107000"/>
              </a:lnSpc>
              <a:spcAft>
                <a:spcPts val="800"/>
              </a:spcAft>
            </a:pPr>
            <a:r>
              <a:rPr lang="fr-FR"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54 : Target Variable : The </a:t>
            </a:r>
            <a:r>
              <a:rPr lang="fr-FR" kern="1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number</a:t>
            </a:r>
            <a:r>
              <a:rPr lang="fr-FR"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of </a:t>
            </a:r>
            <a:r>
              <a:rPr lang="fr-FR" kern="1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comments</a:t>
            </a:r>
            <a:r>
              <a:rPr lang="fr-FR"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in </a:t>
            </a:r>
            <a:r>
              <a:rPr lang="fr-FR" kern="1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next</a:t>
            </a:r>
            <a:r>
              <a:rPr lang="fr-FR"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H </a:t>
            </a:r>
            <a:r>
              <a:rPr lang="fr-FR" kern="1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hrs</a:t>
            </a:r>
            <a:endParaRPr lang="fr-FR" kern="1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78558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36D3EC-0CC5-0214-C6EE-9707D72F18D1}"/>
              </a:ext>
            </a:extLst>
          </p:cNvPr>
          <p:cNvSpPr>
            <a:spLocks noGrp="1"/>
          </p:cNvSpPr>
          <p:nvPr>
            <p:ph type="ctrTitle"/>
          </p:nvPr>
        </p:nvSpPr>
        <p:spPr/>
        <p:txBody>
          <a:bodyPr/>
          <a:lstStyle/>
          <a:p>
            <a:endParaRPr lang="fr-FR"/>
          </a:p>
        </p:txBody>
      </p:sp>
      <p:sp>
        <p:nvSpPr>
          <p:cNvPr id="3" name="Sous-titre 2">
            <a:extLst>
              <a:ext uri="{FF2B5EF4-FFF2-40B4-BE49-F238E27FC236}">
                <a16:creationId xmlns:a16="http://schemas.microsoft.com/office/drawing/2014/main" id="{58819E77-9E72-019E-E3FB-6605BC2496B3}"/>
              </a:ext>
            </a:extLst>
          </p:cNvPr>
          <p:cNvSpPr>
            <a:spLocks noGrp="1"/>
          </p:cNvSpPr>
          <p:nvPr>
            <p:ph type="subTitle" idx="1"/>
          </p:nvPr>
        </p:nvSpPr>
        <p:spPr/>
        <p:txBody>
          <a:bodyPr/>
          <a:lstStyle/>
          <a:p>
            <a:endParaRPr lang="fr-FR"/>
          </a:p>
        </p:txBody>
      </p:sp>
      <p:pic>
        <p:nvPicPr>
          <p:cNvPr id="5" name="Image 4">
            <a:extLst>
              <a:ext uri="{FF2B5EF4-FFF2-40B4-BE49-F238E27FC236}">
                <a16:creationId xmlns:a16="http://schemas.microsoft.com/office/drawing/2014/main" id="{F7CE8E4C-7D0C-3C2F-BCC0-ECDBA7A220B8}"/>
              </a:ext>
            </a:extLst>
          </p:cNvPr>
          <p:cNvPicPr>
            <a:picLocks noChangeAspect="1"/>
          </p:cNvPicPr>
          <p:nvPr/>
        </p:nvPicPr>
        <p:blipFill>
          <a:blip r:embed="rId2"/>
          <a:stretch>
            <a:fillRect/>
          </a:stretch>
        </p:blipFill>
        <p:spPr>
          <a:xfrm>
            <a:off x="-19050" y="0"/>
            <a:ext cx="12211050" cy="6847318"/>
          </a:xfrm>
          <a:prstGeom prst="rect">
            <a:avLst/>
          </a:prstGeom>
        </p:spPr>
      </p:pic>
      <p:sp>
        <p:nvSpPr>
          <p:cNvPr id="7" name="ZoneTexte 6">
            <a:extLst>
              <a:ext uri="{FF2B5EF4-FFF2-40B4-BE49-F238E27FC236}">
                <a16:creationId xmlns:a16="http://schemas.microsoft.com/office/drawing/2014/main" id="{40ADCF95-743B-3035-A54E-7503BB6AF953}"/>
              </a:ext>
            </a:extLst>
          </p:cNvPr>
          <p:cNvSpPr txBox="1"/>
          <p:nvPr/>
        </p:nvSpPr>
        <p:spPr>
          <a:xfrm>
            <a:off x="1524000" y="477544"/>
            <a:ext cx="5007429" cy="646331"/>
          </a:xfrm>
          <a:prstGeom prst="rect">
            <a:avLst/>
          </a:prstGeom>
          <a:noFill/>
        </p:spPr>
        <p:txBody>
          <a:bodyPr wrap="square">
            <a:spAutoFit/>
          </a:bodyPr>
          <a:lstStyle/>
          <a:p>
            <a:pPr algn="l"/>
            <a:r>
              <a:rPr lang="fr-FR" sz="3600" b="1" i="0" dirty="0">
                <a:solidFill>
                  <a:schemeClr val="bg1"/>
                </a:solidFill>
                <a:effectLst/>
                <a:latin typeface="ui-sans-serif"/>
              </a:rPr>
              <a:t>Observations</a:t>
            </a:r>
          </a:p>
        </p:txBody>
      </p:sp>
      <p:sp>
        <p:nvSpPr>
          <p:cNvPr id="8" name="ZoneTexte 7">
            <a:extLst>
              <a:ext uri="{FF2B5EF4-FFF2-40B4-BE49-F238E27FC236}">
                <a16:creationId xmlns:a16="http://schemas.microsoft.com/office/drawing/2014/main" id="{C5EA65AF-044B-3919-AABE-21DA083936F5}"/>
              </a:ext>
            </a:extLst>
          </p:cNvPr>
          <p:cNvSpPr txBox="1"/>
          <p:nvPr/>
        </p:nvSpPr>
        <p:spPr>
          <a:xfrm>
            <a:off x="219191" y="5449595"/>
            <a:ext cx="7575693" cy="1200329"/>
          </a:xfrm>
          <a:prstGeom prst="rect">
            <a:avLst/>
          </a:prstGeom>
          <a:noFill/>
        </p:spPr>
        <p:txBody>
          <a:bodyPr wrap="square" rtlCol="0">
            <a:spAutoFit/>
          </a:bodyPr>
          <a:lstStyle/>
          <a:p>
            <a:pPr algn="l"/>
            <a:r>
              <a:rPr lang="en-US" b="0" i="0" dirty="0">
                <a:solidFill>
                  <a:schemeClr val="bg1"/>
                </a:solidFill>
                <a:effectLst/>
                <a:latin typeface="-apple-system"/>
              </a:rPr>
              <a:t>The plot shows the distribution of the number of comments across the dataset. It indicates that the majority of Facebook posts have zero comments, as evidenced by the peak at 0. However, there are also a few posts that received a higher number of comments, as indicated by the values around 1300. </a:t>
            </a:r>
          </a:p>
        </p:txBody>
      </p:sp>
      <p:pic>
        <p:nvPicPr>
          <p:cNvPr id="6" name="Image 5">
            <a:extLst>
              <a:ext uri="{FF2B5EF4-FFF2-40B4-BE49-F238E27FC236}">
                <a16:creationId xmlns:a16="http://schemas.microsoft.com/office/drawing/2014/main" id="{5C3980C7-F3AE-441E-0B58-7568B10359C5}"/>
              </a:ext>
            </a:extLst>
          </p:cNvPr>
          <p:cNvPicPr>
            <a:picLocks noChangeAspect="1"/>
          </p:cNvPicPr>
          <p:nvPr/>
        </p:nvPicPr>
        <p:blipFill>
          <a:blip r:embed="rId3"/>
          <a:stretch>
            <a:fillRect/>
          </a:stretch>
        </p:blipFill>
        <p:spPr>
          <a:xfrm>
            <a:off x="110947" y="1092346"/>
            <a:ext cx="6804051" cy="4327232"/>
          </a:xfrm>
          <a:prstGeom prst="rect">
            <a:avLst/>
          </a:prstGeom>
        </p:spPr>
      </p:pic>
    </p:spTree>
    <p:extLst>
      <p:ext uri="{BB962C8B-B14F-4D97-AF65-F5344CB8AC3E}">
        <p14:creationId xmlns:p14="http://schemas.microsoft.com/office/powerpoint/2010/main" val="2811407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36D3EC-0CC5-0214-C6EE-9707D72F18D1}"/>
              </a:ext>
            </a:extLst>
          </p:cNvPr>
          <p:cNvSpPr>
            <a:spLocks noGrp="1"/>
          </p:cNvSpPr>
          <p:nvPr>
            <p:ph type="ctrTitle"/>
          </p:nvPr>
        </p:nvSpPr>
        <p:spPr/>
        <p:txBody>
          <a:bodyPr/>
          <a:lstStyle/>
          <a:p>
            <a:endParaRPr lang="fr-FR"/>
          </a:p>
        </p:txBody>
      </p:sp>
      <p:sp>
        <p:nvSpPr>
          <p:cNvPr id="3" name="Sous-titre 2">
            <a:extLst>
              <a:ext uri="{FF2B5EF4-FFF2-40B4-BE49-F238E27FC236}">
                <a16:creationId xmlns:a16="http://schemas.microsoft.com/office/drawing/2014/main" id="{58819E77-9E72-019E-E3FB-6605BC2496B3}"/>
              </a:ext>
            </a:extLst>
          </p:cNvPr>
          <p:cNvSpPr>
            <a:spLocks noGrp="1"/>
          </p:cNvSpPr>
          <p:nvPr>
            <p:ph type="subTitle" idx="1"/>
          </p:nvPr>
        </p:nvSpPr>
        <p:spPr/>
        <p:txBody>
          <a:bodyPr/>
          <a:lstStyle/>
          <a:p>
            <a:endParaRPr lang="fr-FR"/>
          </a:p>
        </p:txBody>
      </p:sp>
      <p:pic>
        <p:nvPicPr>
          <p:cNvPr id="5" name="Image 4">
            <a:extLst>
              <a:ext uri="{FF2B5EF4-FFF2-40B4-BE49-F238E27FC236}">
                <a16:creationId xmlns:a16="http://schemas.microsoft.com/office/drawing/2014/main" id="{F7CE8E4C-7D0C-3C2F-BCC0-ECDBA7A220B8}"/>
              </a:ext>
            </a:extLst>
          </p:cNvPr>
          <p:cNvPicPr>
            <a:picLocks noChangeAspect="1"/>
          </p:cNvPicPr>
          <p:nvPr/>
        </p:nvPicPr>
        <p:blipFill>
          <a:blip r:embed="rId2"/>
          <a:stretch>
            <a:fillRect/>
          </a:stretch>
        </p:blipFill>
        <p:spPr>
          <a:xfrm>
            <a:off x="-19050" y="0"/>
            <a:ext cx="12211050" cy="6847318"/>
          </a:xfrm>
          <a:prstGeom prst="rect">
            <a:avLst/>
          </a:prstGeom>
        </p:spPr>
      </p:pic>
      <p:sp>
        <p:nvSpPr>
          <p:cNvPr id="7" name="ZoneTexte 6">
            <a:extLst>
              <a:ext uri="{FF2B5EF4-FFF2-40B4-BE49-F238E27FC236}">
                <a16:creationId xmlns:a16="http://schemas.microsoft.com/office/drawing/2014/main" id="{40ADCF95-743B-3035-A54E-7503BB6AF953}"/>
              </a:ext>
            </a:extLst>
          </p:cNvPr>
          <p:cNvSpPr txBox="1"/>
          <p:nvPr/>
        </p:nvSpPr>
        <p:spPr>
          <a:xfrm>
            <a:off x="1524000" y="477544"/>
            <a:ext cx="5007429" cy="646331"/>
          </a:xfrm>
          <a:prstGeom prst="rect">
            <a:avLst/>
          </a:prstGeom>
          <a:noFill/>
        </p:spPr>
        <p:txBody>
          <a:bodyPr wrap="square">
            <a:spAutoFit/>
          </a:bodyPr>
          <a:lstStyle/>
          <a:p>
            <a:pPr algn="l"/>
            <a:r>
              <a:rPr lang="fr-FR" sz="3600" b="1" i="0" dirty="0">
                <a:solidFill>
                  <a:schemeClr val="bg1"/>
                </a:solidFill>
                <a:effectLst/>
                <a:latin typeface="ui-sans-serif"/>
              </a:rPr>
              <a:t>Observations</a:t>
            </a:r>
          </a:p>
        </p:txBody>
      </p:sp>
      <p:sp>
        <p:nvSpPr>
          <p:cNvPr id="8" name="ZoneTexte 7">
            <a:extLst>
              <a:ext uri="{FF2B5EF4-FFF2-40B4-BE49-F238E27FC236}">
                <a16:creationId xmlns:a16="http://schemas.microsoft.com/office/drawing/2014/main" id="{C5EA65AF-044B-3919-AABE-21DA083936F5}"/>
              </a:ext>
            </a:extLst>
          </p:cNvPr>
          <p:cNvSpPr txBox="1"/>
          <p:nvPr/>
        </p:nvSpPr>
        <p:spPr>
          <a:xfrm>
            <a:off x="312497" y="5194038"/>
            <a:ext cx="7575693" cy="1477328"/>
          </a:xfrm>
          <a:prstGeom prst="rect">
            <a:avLst/>
          </a:prstGeom>
          <a:noFill/>
        </p:spPr>
        <p:txBody>
          <a:bodyPr wrap="square" rtlCol="0">
            <a:spAutoFit/>
          </a:bodyPr>
          <a:lstStyle/>
          <a:p>
            <a:pPr algn="l"/>
            <a:r>
              <a:rPr lang="en-US" b="0" i="0" dirty="0">
                <a:solidFill>
                  <a:schemeClr val="bg1"/>
                </a:solidFill>
                <a:effectLst/>
                <a:latin typeface="-apple-system"/>
              </a:rPr>
              <a:t>This bar plot displays the mean number of comments for each weekday, with the x-axis representing the week days and the y-axis representing the mean number of comments. The highest bar, corresponding to Thursday, indicates that posts published on that day receive the highest average number of comments.</a:t>
            </a:r>
          </a:p>
        </p:txBody>
      </p:sp>
      <p:pic>
        <p:nvPicPr>
          <p:cNvPr id="9" name="Image 8">
            <a:extLst>
              <a:ext uri="{FF2B5EF4-FFF2-40B4-BE49-F238E27FC236}">
                <a16:creationId xmlns:a16="http://schemas.microsoft.com/office/drawing/2014/main" id="{B1C1E222-CDE8-6390-C7B9-0814612D06DD}"/>
              </a:ext>
            </a:extLst>
          </p:cNvPr>
          <p:cNvPicPr>
            <a:picLocks noChangeAspect="1"/>
          </p:cNvPicPr>
          <p:nvPr/>
        </p:nvPicPr>
        <p:blipFill>
          <a:blip r:embed="rId3"/>
          <a:stretch>
            <a:fillRect/>
          </a:stretch>
        </p:blipFill>
        <p:spPr>
          <a:xfrm>
            <a:off x="728760" y="1493837"/>
            <a:ext cx="5695950" cy="3524250"/>
          </a:xfrm>
          <a:prstGeom prst="rect">
            <a:avLst/>
          </a:prstGeom>
        </p:spPr>
      </p:pic>
    </p:spTree>
    <p:extLst>
      <p:ext uri="{BB962C8B-B14F-4D97-AF65-F5344CB8AC3E}">
        <p14:creationId xmlns:p14="http://schemas.microsoft.com/office/powerpoint/2010/main" val="981750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36D3EC-0CC5-0214-C6EE-9707D72F18D1}"/>
              </a:ext>
            </a:extLst>
          </p:cNvPr>
          <p:cNvSpPr>
            <a:spLocks noGrp="1"/>
          </p:cNvSpPr>
          <p:nvPr>
            <p:ph type="ctrTitle"/>
          </p:nvPr>
        </p:nvSpPr>
        <p:spPr/>
        <p:txBody>
          <a:bodyPr/>
          <a:lstStyle/>
          <a:p>
            <a:endParaRPr lang="fr-FR"/>
          </a:p>
        </p:txBody>
      </p:sp>
      <p:sp>
        <p:nvSpPr>
          <p:cNvPr id="3" name="Sous-titre 2">
            <a:extLst>
              <a:ext uri="{FF2B5EF4-FFF2-40B4-BE49-F238E27FC236}">
                <a16:creationId xmlns:a16="http://schemas.microsoft.com/office/drawing/2014/main" id="{58819E77-9E72-019E-E3FB-6605BC2496B3}"/>
              </a:ext>
            </a:extLst>
          </p:cNvPr>
          <p:cNvSpPr>
            <a:spLocks noGrp="1"/>
          </p:cNvSpPr>
          <p:nvPr>
            <p:ph type="subTitle" idx="1"/>
          </p:nvPr>
        </p:nvSpPr>
        <p:spPr/>
        <p:txBody>
          <a:bodyPr/>
          <a:lstStyle/>
          <a:p>
            <a:endParaRPr lang="fr-FR"/>
          </a:p>
        </p:txBody>
      </p:sp>
      <p:pic>
        <p:nvPicPr>
          <p:cNvPr id="5" name="Image 4">
            <a:extLst>
              <a:ext uri="{FF2B5EF4-FFF2-40B4-BE49-F238E27FC236}">
                <a16:creationId xmlns:a16="http://schemas.microsoft.com/office/drawing/2014/main" id="{F7CE8E4C-7D0C-3C2F-BCC0-ECDBA7A220B8}"/>
              </a:ext>
            </a:extLst>
          </p:cNvPr>
          <p:cNvPicPr>
            <a:picLocks noChangeAspect="1"/>
          </p:cNvPicPr>
          <p:nvPr/>
        </p:nvPicPr>
        <p:blipFill>
          <a:blip r:embed="rId2"/>
          <a:stretch>
            <a:fillRect/>
          </a:stretch>
        </p:blipFill>
        <p:spPr>
          <a:xfrm>
            <a:off x="-19050" y="0"/>
            <a:ext cx="12211050" cy="6847318"/>
          </a:xfrm>
          <a:prstGeom prst="rect">
            <a:avLst/>
          </a:prstGeom>
        </p:spPr>
      </p:pic>
      <p:sp>
        <p:nvSpPr>
          <p:cNvPr id="7" name="ZoneTexte 6">
            <a:extLst>
              <a:ext uri="{FF2B5EF4-FFF2-40B4-BE49-F238E27FC236}">
                <a16:creationId xmlns:a16="http://schemas.microsoft.com/office/drawing/2014/main" id="{40ADCF95-743B-3035-A54E-7503BB6AF953}"/>
              </a:ext>
            </a:extLst>
          </p:cNvPr>
          <p:cNvSpPr txBox="1"/>
          <p:nvPr/>
        </p:nvSpPr>
        <p:spPr>
          <a:xfrm>
            <a:off x="1377820" y="1959226"/>
            <a:ext cx="5007429" cy="646331"/>
          </a:xfrm>
          <a:prstGeom prst="rect">
            <a:avLst/>
          </a:prstGeom>
          <a:noFill/>
        </p:spPr>
        <p:txBody>
          <a:bodyPr wrap="square">
            <a:spAutoFit/>
          </a:bodyPr>
          <a:lstStyle/>
          <a:p>
            <a:pPr algn="l"/>
            <a:r>
              <a:rPr lang="fr-FR" sz="3600" b="1" i="0" dirty="0" err="1">
                <a:solidFill>
                  <a:schemeClr val="bg1"/>
                </a:solidFill>
                <a:effectLst/>
                <a:latin typeface="ui-sans-serif"/>
              </a:rPr>
              <a:t>Prediction</a:t>
            </a:r>
            <a:r>
              <a:rPr lang="fr-FR" sz="3600" b="1" i="0" dirty="0">
                <a:solidFill>
                  <a:schemeClr val="bg1"/>
                </a:solidFill>
                <a:effectLst/>
                <a:latin typeface="ui-sans-serif"/>
              </a:rPr>
              <a:t> </a:t>
            </a:r>
            <a:r>
              <a:rPr lang="fr-FR" sz="3600" b="1" i="0" dirty="0" err="1">
                <a:solidFill>
                  <a:schemeClr val="bg1"/>
                </a:solidFill>
                <a:effectLst/>
                <a:latin typeface="ui-sans-serif"/>
              </a:rPr>
              <a:t>models</a:t>
            </a:r>
            <a:endParaRPr lang="fr-FR" sz="3600" b="1" i="0" dirty="0">
              <a:solidFill>
                <a:schemeClr val="bg1"/>
              </a:solidFill>
              <a:effectLst/>
              <a:latin typeface="ui-sans-serif"/>
            </a:endParaRPr>
          </a:p>
        </p:txBody>
      </p:sp>
      <p:sp>
        <p:nvSpPr>
          <p:cNvPr id="8" name="ZoneTexte 7">
            <a:extLst>
              <a:ext uri="{FF2B5EF4-FFF2-40B4-BE49-F238E27FC236}">
                <a16:creationId xmlns:a16="http://schemas.microsoft.com/office/drawing/2014/main" id="{C5EA65AF-044B-3919-AABE-21DA083936F5}"/>
              </a:ext>
            </a:extLst>
          </p:cNvPr>
          <p:cNvSpPr txBox="1"/>
          <p:nvPr/>
        </p:nvSpPr>
        <p:spPr>
          <a:xfrm>
            <a:off x="1828799" y="2883866"/>
            <a:ext cx="4105469" cy="2585323"/>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chemeClr val="bg1"/>
                </a:solidFill>
                <a:effectLst/>
                <a:latin typeface="-apple-system"/>
              </a:rPr>
              <a:t>Linear Regression</a:t>
            </a:r>
          </a:p>
          <a:p>
            <a:pPr marL="285750" indent="-285750">
              <a:buFont typeface="Arial" panose="020B0604020202020204" pitchFamily="34" charset="0"/>
              <a:buChar char="•"/>
            </a:pPr>
            <a:r>
              <a:rPr lang="en-US" b="0" i="0" dirty="0">
                <a:solidFill>
                  <a:schemeClr val="bg1"/>
                </a:solidFill>
                <a:effectLst/>
                <a:latin typeface="-apple-system"/>
              </a:rPr>
              <a:t>Random Forest</a:t>
            </a:r>
          </a:p>
          <a:p>
            <a:pPr marL="285750" indent="-285750">
              <a:buFont typeface="Arial" panose="020B0604020202020204" pitchFamily="34" charset="0"/>
              <a:buChar char="•"/>
            </a:pPr>
            <a:r>
              <a:rPr lang="en-US" b="0" i="0" dirty="0">
                <a:solidFill>
                  <a:schemeClr val="bg1"/>
                </a:solidFill>
                <a:effectLst/>
                <a:latin typeface="-apple-system"/>
              </a:rPr>
              <a:t>SVM (Support Vector Machine)</a:t>
            </a:r>
            <a:endParaRPr lang="en-US" dirty="0">
              <a:solidFill>
                <a:schemeClr val="bg1"/>
              </a:solidFill>
              <a:latin typeface="-apple-system"/>
            </a:endParaRPr>
          </a:p>
          <a:p>
            <a:pPr marL="285750" indent="-285750">
              <a:buFont typeface="Arial" panose="020B0604020202020204" pitchFamily="34" charset="0"/>
              <a:buChar char="•"/>
            </a:pPr>
            <a:r>
              <a:rPr lang="en-US" b="0" i="0" dirty="0">
                <a:solidFill>
                  <a:schemeClr val="bg1"/>
                </a:solidFill>
                <a:effectLst/>
                <a:latin typeface="-apple-system"/>
              </a:rPr>
              <a:t>Gradient Boosting</a:t>
            </a:r>
          </a:p>
          <a:p>
            <a:pPr marL="285750" indent="-285750">
              <a:buFont typeface="Arial" panose="020B0604020202020204" pitchFamily="34" charset="0"/>
              <a:buChar char="•"/>
            </a:pPr>
            <a:endParaRPr lang="en-US" dirty="0">
              <a:solidFill>
                <a:schemeClr val="bg1"/>
              </a:solidFill>
              <a:latin typeface="-apple-system"/>
            </a:endParaRPr>
          </a:p>
          <a:p>
            <a:r>
              <a:rPr lang="en-US" dirty="0">
                <a:solidFill>
                  <a:schemeClr val="bg1"/>
                </a:solidFill>
                <a:latin typeface="-apple-system"/>
              </a:rPr>
              <a:t>The Scikit-Learn learn library is used for training the models. We perform a grid search with cross-validation to find good hyper-parameters.</a:t>
            </a:r>
            <a:endParaRPr lang="fr-FR" dirty="0">
              <a:solidFill>
                <a:schemeClr val="bg1"/>
              </a:solidFill>
            </a:endParaRPr>
          </a:p>
        </p:txBody>
      </p:sp>
    </p:spTree>
    <p:extLst>
      <p:ext uri="{BB962C8B-B14F-4D97-AF65-F5344CB8AC3E}">
        <p14:creationId xmlns:p14="http://schemas.microsoft.com/office/powerpoint/2010/main" val="251687273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384</TotalTime>
  <Words>872</Words>
  <Application>Microsoft Office PowerPoint</Application>
  <PresentationFormat>Grand écran</PresentationFormat>
  <Paragraphs>61</Paragraphs>
  <Slides>15</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15</vt:i4>
      </vt:variant>
    </vt:vector>
  </HeadingPairs>
  <TitlesOfParts>
    <vt:vector size="21" baseType="lpstr">
      <vt:lpstr>-apple-system</vt:lpstr>
      <vt:lpstr>Arial</vt:lpstr>
      <vt:lpstr>Calibri</vt:lpstr>
      <vt:lpstr>Calibri Light</vt:lpstr>
      <vt:lpstr>ui-sans-serif</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aurorschen@gmail.com</dc:creator>
  <cp:lastModifiedBy>aurorschen@gmail.com</cp:lastModifiedBy>
  <cp:revision>6</cp:revision>
  <dcterms:created xsi:type="dcterms:W3CDTF">2023-11-30T17:27:45Z</dcterms:created>
  <dcterms:modified xsi:type="dcterms:W3CDTF">2023-11-30T23:51:50Z</dcterms:modified>
</cp:coreProperties>
</file>