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47"/>
  </p:notesMasterIdLst>
  <p:sldIdLst>
    <p:sldId id="256" r:id="rId2"/>
    <p:sldId id="258" r:id="rId3"/>
    <p:sldId id="259" r:id="rId4"/>
    <p:sldId id="306" r:id="rId5"/>
    <p:sldId id="260" r:id="rId6"/>
    <p:sldId id="263" r:id="rId7"/>
    <p:sldId id="274" r:id="rId8"/>
    <p:sldId id="275" r:id="rId9"/>
    <p:sldId id="26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1" r:id="rId29"/>
    <p:sldId id="297" r:id="rId30"/>
    <p:sldId id="298" r:id="rId31"/>
    <p:sldId id="270" r:id="rId32"/>
    <p:sldId id="294" r:id="rId33"/>
    <p:sldId id="295" r:id="rId34"/>
    <p:sldId id="296" r:id="rId35"/>
    <p:sldId id="299" r:id="rId36"/>
    <p:sldId id="300" r:id="rId37"/>
    <p:sldId id="301" r:id="rId38"/>
    <p:sldId id="268" r:id="rId39"/>
    <p:sldId id="271" r:id="rId40"/>
    <p:sldId id="272" r:id="rId41"/>
    <p:sldId id="273" r:id="rId42"/>
    <p:sldId id="262" r:id="rId43"/>
    <p:sldId id="302" r:id="rId44"/>
    <p:sldId id="303"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uis Gurung" initials="LG" lastIdx="1" clrIdx="0">
    <p:extLst>
      <p:ext uri="{19B8F6BF-5375-455C-9EA6-DF929625EA0E}">
        <p15:presenceInfo xmlns:p15="http://schemas.microsoft.com/office/powerpoint/2012/main" userId="6223c4dee515eb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94" d="100"/>
          <a:sy n="94" d="100"/>
        </p:scale>
        <p:origin x="1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9T16:37:58.526"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C19BA-B0BF-4921-A812-BDB44393DFC6}" type="datetimeFigureOut">
              <a:rPr lang="en-US" smtClean="0"/>
              <a:t>12/26/2019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45E71-2109-462B-ADE3-B0C80679B032}" type="slidenum">
              <a:rPr lang="en-US" smtClean="0"/>
              <a:t>‹#›</a:t>
            </a:fld>
            <a:endParaRPr lang="en-US"/>
          </a:p>
        </p:txBody>
      </p:sp>
    </p:spTree>
    <p:extLst>
      <p:ext uri="{BB962C8B-B14F-4D97-AF65-F5344CB8AC3E}">
        <p14:creationId xmlns:p14="http://schemas.microsoft.com/office/powerpoint/2010/main" val="314888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878B-0522-4EA7-85AF-91950F8499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726E78-B66B-4B74-90F7-A063F4915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1D391F-E44F-4B82-9138-7FCB910361D0}"/>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5" name="Footer Placeholder 4">
            <a:extLst>
              <a:ext uri="{FF2B5EF4-FFF2-40B4-BE49-F238E27FC236}">
                <a16:creationId xmlns:a16="http://schemas.microsoft.com/office/drawing/2014/main" id="{7A6835C8-C246-4C27-A5CA-4FBA2D042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BDCA6-216E-473A-90CD-EAF7289F9F71}"/>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239355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3B6-9121-4A0E-8A49-BCCB838C0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6B936A-CC5C-4970-9171-EA49F3E8A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31AD3-4AEC-4FF2-8456-A34F35348CDF}"/>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5" name="Footer Placeholder 4">
            <a:extLst>
              <a:ext uri="{FF2B5EF4-FFF2-40B4-BE49-F238E27FC236}">
                <a16:creationId xmlns:a16="http://schemas.microsoft.com/office/drawing/2014/main" id="{632E0CA3-C15B-4CAC-A6DA-D9884559F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B8E3A-5D0C-40E9-A6E1-D0B6E40A54CE}"/>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198551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371FA-44F3-46CC-B62F-16C4B765B3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6F69F0-B299-4C3C-9389-3A0F4C35AC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41A2E-1254-40D7-BA81-CD0A61212C14}"/>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5" name="Footer Placeholder 4">
            <a:extLst>
              <a:ext uri="{FF2B5EF4-FFF2-40B4-BE49-F238E27FC236}">
                <a16:creationId xmlns:a16="http://schemas.microsoft.com/office/drawing/2014/main" id="{00478566-0ABB-4C87-8FDF-16E237888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9F82B-B7D1-4C16-9871-FBBD92BA76B3}"/>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407499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2631-C35E-46F0-8943-CCF26C155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8B057-56AF-4CD1-8107-B1A1B17ACB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53151-2BF3-421D-AC49-D35F665607BA}"/>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5" name="Footer Placeholder 4">
            <a:extLst>
              <a:ext uri="{FF2B5EF4-FFF2-40B4-BE49-F238E27FC236}">
                <a16:creationId xmlns:a16="http://schemas.microsoft.com/office/drawing/2014/main" id="{70091DBA-E3B1-4E3F-8D3A-5CEF0895B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33202-A445-45A1-AB0F-88CE9305F915}"/>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346994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3C2C-09DE-4566-88DC-A2A57A3C1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21EEAF-3BB4-4A9E-AC17-9D0B7D9E4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843B6-A9CD-436E-8DF6-AE01EE80F72B}"/>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5" name="Footer Placeholder 4">
            <a:extLst>
              <a:ext uri="{FF2B5EF4-FFF2-40B4-BE49-F238E27FC236}">
                <a16:creationId xmlns:a16="http://schemas.microsoft.com/office/drawing/2014/main" id="{12440B69-7112-415E-95C7-905CDC788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1562A-EBC7-4E84-B145-F94A211BDAFD}"/>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273315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2853-73CB-4690-A48F-9709ED092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C046E-061F-4D25-A9B1-A058ACF1F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AF1FB0-90B0-4C30-BF13-38BB9E14A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F0B44A-183A-49B8-B5FA-02B23D40F089}"/>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6" name="Footer Placeholder 5">
            <a:extLst>
              <a:ext uri="{FF2B5EF4-FFF2-40B4-BE49-F238E27FC236}">
                <a16:creationId xmlns:a16="http://schemas.microsoft.com/office/drawing/2014/main" id="{659E9773-9D76-441F-A497-D0ADCA0E4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731B5-59ED-4751-9B70-40AAE4C13A3E}"/>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328349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FD47-22CD-4E46-A011-03DA2C34B2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5D3225-70A4-4EC7-99EC-CC5846F7C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AF3D4-E279-485A-8A29-B4C1609CC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9AE19-3BF2-4EF1-92B7-F4B4A86E8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DA90E3-7980-410E-948E-4BD61B46AF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E89E4D-89BA-47A2-8588-5A3FD902C4A2}"/>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8" name="Footer Placeholder 7">
            <a:extLst>
              <a:ext uri="{FF2B5EF4-FFF2-40B4-BE49-F238E27FC236}">
                <a16:creationId xmlns:a16="http://schemas.microsoft.com/office/drawing/2014/main" id="{820BF3A5-20D2-4A49-84E3-B169D74F8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8037BA-2A2F-4909-85C5-CDBE5C57674E}"/>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271604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042E-7724-48E6-871D-DC5F531ED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D7179-FE63-4F8A-B5FF-61503F0FC1F2}"/>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4" name="Footer Placeholder 3">
            <a:extLst>
              <a:ext uri="{FF2B5EF4-FFF2-40B4-BE49-F238E27FC236}">
                <a16:creationId xmlns:a16="http://schemas.microsoft.com/office/drawing/2014/main" id="{9E6F3E1C-DA26-4A53-9DF2-9D24E90D29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011D51-7DAB-4537-AC88-503040BCDEEA}"/>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76133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F38B1-805E-44CA-9978-CB8615A0CC1A}"/>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3" name="Footer Placeholder 2">
            <a:extLst>
              <a:ext uri="{FF2B5EF4-FFF2-40B4-BE49-F238E27FC236}">
                <a16:creationId xmlns:a16="http://schemas.microsoft.com/office/drawing/2014/main" id="{6FD464CA-9C34-4B64-9FB2-2C046809D5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3408CC-2E03-4B21-824E-E3DA1440EA7F}"/>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76253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EC6F-0C50-4577-AA3D-7A50287F5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5871A-F5D8-45A1-BD0A-ED1E0B550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D4765-42B8-4950-8010-3834CB4AF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1245A-C3C1-4C16-BA26-22B7697AE454}"/>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6" name="Footer Placeholder 5">
            <a:extLst>
              <a:ext uri="{FF2B5EF4-FFF2-40B4-BE49-F238E27FC236}">
                <a16:creationId xmlns:a16="http://schemas.microsoft.com/office/drawing/2014/main" id="{496472C6-DE3C-40D0-A992-80141E2FF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0E7CC-B870-458A-AC9E-73B6D559B103}"/>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131931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A90F-C9AA-4115-B8CB-E6616C1C7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7D972-B58C-493D-95A8-EA3B3E97F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DFFDBA-66F8-4172-B6D4-53D9AED72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B3EF4-1FF8-489A-A274-B3F2E1CDB81B}"/>
              </a:ext>
            </a:extLst>
          </p:cNvPr>
          <p:cNvSpPr>
            <a:spLocks noGrp="1"/>
          </p:cNvSpPr>
          <p:nvPr>
            <p:ph type="dt" sz="half" idx="10"/>
          </p:nvPr>
        </p:nvSpPr>
        <p:spPr/>
        <p:txBody>
          <a:bodyPr/>
          <a:lstStyle/>
          <a:p>
            <a:fld id="{0EF72338-4246-47CB-95B5-D03CAD77A9D7}" type="datetimeFigureOut">
              <a:rPr lang="en-US" smtClean="0"/>
              <a:t>12/26/2019</a:t>
            </a:fld>
            <a:endParaRPr lang="en-US"/>
          </a:p>
        </p:txBody>
      </p:sp>
      <p:sp>
        <p:nvSpPr>
          <p:cNvPr id="6" name="Footer Placeholder 5">
            <a:extLst>
              <a:ext uri="{FF2B5EF4-FFF2-40B4-BE49-F238E27FC236}">
                <a16:creationId xmlns:a16="http://schemas.microsoft.com/office/drawing/2014/main" id="{09DF98DD-D2E8-4C4C-9E58-623F7E073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CC881-4C57-4D92-A5A0-CA1BBBF7C4B7}"/>
              </a:ext>
            </a:extLst>
          </p:cNvPr>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38930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8C0EBF-61B2-42F9-815D-DD7162375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A7ECF-4172-4C39-925D-9B22F69E9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B778E-6FE0-4621-841F-5F2B9B931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72338-4246-47CB-95B5-D03CAD77A9D7}" type="datetimeFigureOut">
              <a:rPr lang="en-US" smtClean="0"/>
              <a:t>12/26/2019</a:t>
            </a:fld>
            <a:endParaRPr lang="en-US"/>
          </a:p>
        </p:txBody>
      </p:sp>
      <p:sp>
        <p:nvSpPr>
          <p:cNvPr id="5" name="Footer Placeholder 4">
            <a:extLst>
              <a:ext uri="{FF2B5EF4-FFF2-40B4-BE49-F238E27FC236}">
                <a16:creationId xmlns:a16="http://schemas.microsoft.com/office/drawing/2014/main" id="{68B13FC4-C746-4B8D-B50D-5749E79C7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AA644F-1C3A-4583-8925-EA7FE4A44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89F45-737F-4CC9-B152-71CC699BA60A}" type="slidenum">
              <a:rPr lang="en-US" smtClean="0"/>
              <a:t>‹#›</a:t>
            </a:fld>
            <a:endParaRPr lang="en-US"/>
          </a:p>
        </p:txBody>
      </p:sp>
    </p:spTree>
    <p:extLst>
      <p:ext uri="{BB962C8B-B14F-4D97-AF65-F5344CB8AC3E}">
        <p14:creationId xmlns:p14="http://schemas.microsoft.com/office/powerpoint/2010/main" val="169242535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BA4498-B307-46F9-9974-A68B7A4DFB73}"/>
              </a:ext>
            </a:extLst>
          </p:cNvPr>
          <p:cNvPicPr>
            <a:picLocks noChangeAspect="1"/>
          </p:cNvPicPr>
          <p:nvPr/>
        </p:nvPicPr>
        <p:blipFill rotWithShape="1">
          <a:blip r:embed="rId2">
            <a:alphaModFix amt="40000"/>
            <a:extLst/>
          </a:blip>
          <a:srcRect t="952" b="14778"/>
          <a:stretch/>
        </p:blipFill>
        <p:spPr>
          <a:xfrm>
            <a:off x="20" y="0"/>
            <a:ext cx="12191980" cy="6857990"/>
          </a:xfrm>
          <a:prstGeom prst="rect">
            <a:avLst/>
          </a:prstGeom>
        </p:spPr>
      </p:pic>
      <p:sp>
        <p:nvSpPr>
          <p:cNvPr id="2" name="Title 1"/>
          <p:cNvSpPr>
            <a:spLocks noGrp="1"/>
          </p:cNvSpPr>
          <p:nvPr>
            <p:ph type="ctrTitle"/>
          </p:nvPr>
        </p:nvSpPr>
        <p:spPr/>
        <p:txBody>
          <a:bodyPr>
            <a:normAutofit/>
          </a:bodyPr>
          <a:lstStyle/>
          <a:p>
            <a:r>
              <a:rPr lang="en-US" dirty="0">
                <a:solidFill>
                  <a:schemeClr val="tx1"/>
                </a:solidFill>
              </a:rPr>
              <a:t>CMPS ……… PROJECT</a:t>
            </a:r>
          </a:p>
        </p:txBody>
      </p:sp>
      <p:sp>
        <p:nvSpPr>
          <p:cNvPr id="3" name="Subtitle 2"/>
          <p:cNvSpPr>
            <a:spLocks noGrp="1"/>
          </p:cNvSpPr>
          <p:nvPr>
            <p:ph type="subTitle" idx="1"/>
          </p:nvPr>
        </p:nvSpPr>
        <p:spPr/>
        <p:txBody>
          <a:bodyPr>
            <a:normAutofit/>
          </a:bodyPr>
          <a:lstStyle/>
          <a:p>
            <a:r>
              <a:rPr lang="en-US" sz="4800" b="1" u="sng" dirty="0">
                <a:solidFill>
                  <a:schemeClr val="tx1"/>
                </a:solidFill>
              </a:rPr>
              <a:t>TEAM HOMIES</a:t>
            </a:r>
          </a:p>
        </p:txBody>
      </p:sp>
    </p:spTree>
    <p:extLst>
      <p:ext uri="{BB962C8B-B14F-4D97-AF65-F5344CB8AC3E}">
        <p14:creationId xmlns:p14="http://schemas.microsoft.com/office/powerpoint/2010/main" val="226898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EC23D-D51C-4ED0-9624-5B2557DC2F00}"/>
              </a:ext>
            </a:extLst>
          </p:cNvPr>
          <p:cNvSpPr txBox="1"/>
          <p:nvPr/>
        </p:nvSpPr>
        <p:spPr>
          <a:xfrm>
            <a:off x="1042827" y="482885"/>
            <a:ext cx="1957227" cy="369332"/>
          </a:xfrm>
          <a:prstGeom prst="rect">
            <a:avLst/>
          </a:prstGeom>
          <a:noFill/>
        </p:spPr>
        <p:txBody>
          <a:bodyPr wrap="square" rtlCol="0">
            <a:spAutoFit/>
          </a:bodyPr>
          <a:lstStyle/>
          <a:p>
            <a:r>
              <a:rPr lang="en-US" dirty="0"/>
              <a:t>Q2: Insert data</a:t>
            </a:r>
          </a:p>
        </p:txBody>
      </p:sp>
      <p:pic>
        <p:nvPicPr>
          <p:cNvPr id="5" name="Picture 4">
            <a:extLst>
              <a:ext uri="{FF2B5EF4-FFF2-40B4-BE49-F238E27FC236}">
                <a16:creationId xmlns:a16="http://schemas.microsoft.com/office/drawing/2014/main" id="{7497DA3F-BEDE-4914-A604-98519A2B0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27" y="1176392"/>
            <a:ext cx="6981379" cy="1082470"/>
          </a:xfrm>
          <a:prstGeom prst="rect">
            <a:avLst/>
          </a:prstGeom>
        </p:spPr>
      </p:pic>
      <p:pic>
        <p:nvPicPr>
          <p:cNvPr id="6" name="Picture 5">
            <a:extLst>
              <a:ext uri="{FF2B5EF4-FFF2-40B4-BE49-F238E27FC236}">
                <a16:creationId xmlns:a16="http://schemas.microsoft.com/office/drawing/2014/main" id="{E8E20139-4256-4FD8-9809-F521FCC80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408" y="729467"/>
            <a:ext cx="4156762" cy="1831844"/>
          </a:xfrm>
          <a:prstGeom prst="rect">
            <a:avLst/>
          </a:prstGeom>
        </p:spPr>
      </p:pic>
      <p:sp>
        <p:nvSpPr>
          <p:cNvPr id="7" name="TextBox 6">
            <a:extLst>
              <a:ext uri="{FF2B5EF4-FFF2-40B4-BE49-F238E27FC236}">
                <a16:creationId xmlns:a16="http://schemas.microsoft.com/office/drawing/2014/main" id="{7E75A99E-94DF-47C3-AF79-B259FD005DE8}"/>
              </a:ext>
            </a:extLst>
          </p:cNvPr>
          <p:cNvSpPr txBox="1"/>
          <p:nvPr/>
        </p:nvSpPr>
        <p:spPr>
          <a:xfrm>
            <a:off x="1024847" y="2583037"/>
            <a:ext cx="1975207" cy="369332"/>
          </a:xfrm>
          <a:prstGeom prst="rect">
            <a:avLst/>
          </a:prstGeom>
          <a:noFill/>
        </p:spPr>
        <p:txBody>
          <a:bodyPr wrap="square" rtlCol="0">
            <a:spAutoFit/>
          </a:bodyPr>
          <a:lstStyle/>
          <a:p>
            <a:r>
              <a:rPr lang="en-US" dirty="0"/>
              <a:t>Q3: Update data</a:t>
            </a:r>
          </a:p>
        </p:txBody>
      </p:sp>
      <p:pic>
        <p:nvPicPr>
          <p:cNvPr id="10" name="Picture 9">
            <a:extLst>
              <a:ext uri="{FF2B5EF4-FFF2-40B4-BE49-F238E27FC236}">
                <a16:creationId xmlns:a16="http://schemas.microsoft.com/office/drawing/2014/main" id="{AB938D8F-651B-426D-B4EF-2FC034D86B17}"/>
              </a:ext>
            </a:extLst>
          </p:cNvPr>
          <p:cNvPicPr>
            <a:picLocks noChangeAspect="1"/>
          </p:cNvPicPr>
          <p:nvPr/>
        </p:nvPicPr>
        <p:blipFill>
          <a:blip r:embed="rId4"/>
          <a:stretch>
            <a:fillRect/>
          </a:stretch>
        </p:blipFill>
        <p:spPr>
          <a:xfrm>
            <a:off x="521324" y="2995694"/>
            <a:ext cx="9818884" cy="3638604"/>
          </a:xfrm>
          <a:prstGeom prst="rect">
            <a:avLst/>
          </a:prstGeom>
        </p:spPr>
      </p:pic>
      <p:sp>
        <p:nvSpPr>
          <p:cNvPr id="11" name="Rectangle 10">
            <a:extLst>
              <a:ext uri="{FF2B5EF4-FFF2-40B4-BE49-F238E27FC236}">
                <a16:creationId xmlns:a16="http://schemas.microsoft.com/office/drawing/2014/main" id="{14127053-9C28-406E-B060-6AE802A0547C}"/>
              </a:ext>
            </a:extLst>
          </p:cNvPr>
          <p:cNvSpPr/>
          <p:nvPr/>
        </p:nvSpPr>
        <p:spPr>
          <a:xfrm>
            <a:off x="2313398" y="157931"/>
            <a:ext cx="6096000" cy="369332"/>
          </a:xfrm>
          <a:prstGeom prst="rect">
            <a:avLst/>
          </a:prstGeom>
        </p:spPr>
        <p:txBody>
          <a:bodyPr>
            <a:spAutoFit/>
          </a:bodyPr>
          <a:lstStyle/>
          <a:p>
            <a:pPr marL="742950" lvl="1" indent="-285750">
              <a:buFont typeface="Wingdings" panose="05000000000000000000" pitchFamily="2" charset="2"/>
              <a:buChar char="v"/>
            </a:pPr>
            <a:r>
              <a:rPr lang="en-US" i="1" dirty="0">
                <a:solidFill>
                  <a:schemeClr val="accent2">
                    <a:lumMod val="75000"/>
                  </a:schemeClr>
                </a:solidFill>
              </a:rPr>
              <a:t>Inserting data and its result</a:t>
            </a:r>
          </a:p>
        </p:txBody>
      </p:sp>
      <p:sp>
        <p:nvSpPr>
          <p:cNvPr id="12" name="Rectangle 11">
            <a:extLst>
              <a:ext uri="{FF2B5EF4-FFF2-40B4-BE49-F238E27FC236}">
                <a16:creationId xmlns:a16="http://schemas.microsoft.com/office/drawing/2014/main" id="{2DB70BAA-3261-48F0-AB2C-514D85114A2E}"/>
              </a:ext>
            </a:extLst>
          </p:cNvPr>
          <p:cNvSpPr/>
          <p:nvPr/>
        </p:nvSpPr>
        <p:spPr>
          <a:xfrm>
            <a:off x="2313398" y="2626362"/>
            <a:ext cx="6096000" cy="369332"/>
          </a:xfrm>
          <a:prstGeom prst="rect">
            <a:avLst/>
          </a:prstGeom>
        </p:spPr>
        <p:txBody>
          <a:bodyPr>
            <a:spAutoFit/>
          </a:bodyPr>
          <a:lstStyle/>
          <a:p>
            <a:pPr marL="742950" lvl="1" indent="-285750">
              <a:buFont typeface="Wingdings" panose="05000000000000000000" pitchFamily="2" charset="2"/>
              <a:buChar char="v"/>
            </a:pPr>
            <a:r>
              <a:rPr lang="en-US" i="1" dirty="0">
                <a:solidFill>
                  <a:schemeClr val="accent2">
                    <a:lumMod val="75000"/>
                  </a:schemeClr>
                </a:solidFill>
              </a:rPr>
              <a:t>Updating joined on date of employee no. 3</a:t>
            </a:r>
          </a:p>
        </p:txBody>
      </p:sp>
    </p:spTree>
    <p:extLst>
      <p:ext uri="{BB962C8B-B14F-4D97-AF65-F5344CB8AC3E}">
        <p14:creationId xmlns:p14="http://schemas.microsoft.com/office/powerpoint/2010/main" val="196310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6CAD4B-5D59-418D-AFF8-0F86C925835C}"/>
              </a:ext>
            </a:extLst>
          </p:cNvPr>
          <p:cNvPicPr>
            <a:picLocks noChangeAspect="1"/>
          </p:cNvPicPr>
          <p:nvPr/>
        </p:nvPicPr>
        <p:blipFill>
          <a:blip r:embed="rId2"/>
          <a:stretch>
            <a:fillRect/>
          </a:stretch>
        </p:blipFill>
        <p:spPr>
          <a:xfrm>
            <a:off x="595312" y="1012110"/>
            <a:ext cx="10086975" cy="5162550"/>
          </a:xfrm>
          <a:prstGeom prst="rect">
            <a:avLst/>
          </a:prstGeom>
        </p:spPr>
      </p:pic>
      <p:sp>
        <p:nvSpPr>
          <p:cNvPr id="5" name="TextBox 4">
            <a:extLst>
              <a:ext uri="{FF2B5EF4-FFF2-40B4-BE49-F238E27FC236}">
                <a16:creationId xmlns:a16="http://schemas.microsoft.com/office/drawing/2014/main" id="{FB5ECF8B-AE25-492F-AC5E-5FD1C92CC2F7}"/>
              </a:ext>
            </a:extLst>
          </p:cNvPr>
          <p:cNvSpPr txBox="1"/>
          <p:nvPr/>
        </p:nvSpPr>
        <p:spPr>
          <a:xfrm>
            <a:off x="539393" y="436652"/>
            <a:ext cx="3996647" cy="369332"/>
          </a:xfrm>
          <a:prstGeom prst="rect">
            <a:avLst/>
          </a:prstGeom>
          <a:noFill/>
        </p:spPr>
        <p:txBody>
          <a:bodyPr wrap="square" rtlCol="0">
            <a:spAutoFit/>
          </a:bodyPr>
          <a:lstStyle/>
          <a:p>
            <a:r>
              <a:rPr lang="en-US"/>
              <a:t>Q4: Delete data</a:t>
            </a:r>
            <a:endParaRPr lang="en-US" dirty="0"/>
          </a:p>
        </p:txBody>
      </p:sp>
      <p:sp>
        <p:nvSpPr>
          <p:cNvPr id="6" name="Rectangle 5">
            <a:extLst>
              <a:ext uri="{FF2B5EF4-FFF2-40B4-BE49-F238E27FC236}">
                <a16:creationId xmlns:a16="http://schemas.microsoft.com/office/drawing/2014/main" id="{36E4C2F1-3776-479C-A5B5-664ABD864AC8}"/>
              </a:ext>
            </a:extLst>
          </p:cNvPr>
          <p:cNvSpPr/>
          <p:nvPr/>
        </p:nvSpPr>
        <p:spPr>
          <a:xfrm>
            <a:off x="2215793" y="436652"/>
            <a:ext cx="6096000" cy="369332"/>
          </a:xfrm>
          <a:prstGeom prst="rect">
            <a:avLst/>
          </a:prstGeom>
        </p:spPr>
        <p:txBody>
          <a:bodyPr>
            <a:spAutoFit/>
          </a:bodyPr>
          <a:lstStyle/>
          <a:p>
            <a:pPr marL="742950" lvl="1" indent="-285750">
              <a:buFont typeface="Wingdings" panose="05000000000000000000" pitchFamily="2" charset="2"/>
              <a:buChar char="v"/>
            </a:pPr>
            <a:r>
              <a:rPr lang="en-US" i="1" dirty="0">
                <a:solidFill>
                  <a:schemeClr val="accent2">
                    <a:lumMod val="75000"/>
                  </a:schemeClr>
                </a:solidFill>
              </a:rPr>
              <a:t>Deleting </a:t>
            </a:r>
            <a:r>
              <a:rPr lang="en-US" i="1" dirty="0" err="1">
                <a:solidFill>
                  <a:schemeClr val="accent2">
                    <a:lumMod val="75000"/>
                  </a:schemeClr>
                </a:solidFill>
              </a:rPr>
              <a:t>employee_id</a:t>
            </a:r>
            <a:r>
              <a:rPr lang="en-US" i="1" dirty="0">
                <a:solidFill>
                  <a:schemeClr val="accent2">
                    <a:lumMod val="75000"/>
                  </a:schemeClr>
                </a:solidFill>
              </a:rPr>
              <a:t> 2</a:t>
            </a:r>
          </a:p>
        </p:txBody>
      </p:sp>
    </p:spTree>
    <p:extLst>
      <p:ext uri="{BB962C8B-B14F-4D97-AF65-F5344CB8AC3E}">
        <p14:creationId xmlns:p14="http://schemas.microsoft.com/office/powerpoint/2010/main" val="35223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B4CB8-6CC2-44EB-B01C-95DD51053A50}"/>
              </a:ext>
            </a:extLst>
          </p:cNvPr>
          <p:cNvSpPr txBox="1"/>
          <p:nvPr/>
        </p:nvSpPr>
        <p:spPr>
          <a:xfrm>
            <a:off x="152400" y="261991"/>
            <a:ext cx="1988049" cy="369332"/>
          </a:xfrm>
          <a:prstGeom prst="rect">
            <a:avLst/>
          </a:prstGeom>
          <a:noFill/>
        </p:spPr>
        <p:txBody>
          <a:bodyPr wrap="square" rtlCol="0">
            <a:spAutoFit/>
          </a:bodyPr>
          <a:lstStyle/>
          <a:p>
            <a:r>
              <a:rPr lang="en-US" dirty="0"/>
              <a:t>Q5: Query Data:</a:t>
            </a:r>
          </a:p>
        </p:txBody>
      </p:sp>
      <p:pic>
        <p:nvPicPr>
          <p:cNvPr id="7" name="Picture 6">
            <a:extLst>
              <a:ext uri="{FF2B5EF4-FFF2-40B4-BE49-F238E27FC236}">
                <a16:creationId xmlns:a16="http://schemas.microsoft.com/office/drawing/2014/main" id="{E692C06D-5AAF-441D-86D1-C7C4FA3F3F1D}"/>
              </a:ext>
            </a:extLst>
          </p:cNvPr>
          <p:cNvPicPr>
            <a:picLocks noChangeAspect="1"/>
          </p:cNvPicPr>
          <p:nvPr/>
        </p:nvPicPr>
        <p:blipFill>
          <a:blip r:embed="rId2"/>
          <a:stretch>
            <a:fillRect/>
          </a:stretch>
        </p:blipFill>
        <p:spPr>
          <a:xfrm>
            <a:off x="194442" y="1134637"/>
            <a:ext cx="11887200" cy="4126269"/>
          </a:xfrm>
          <a:prstGeom prst="rect">
            <a:avLst/>
          </a:prstGeom>
        </p:spPr>
      </p:pic>
      <p:sp>
        <p:nvSpPr>
          <p:cNvPr id="8" name="Rectangle 7">
            <a:extLst>
              <a:ext uri="{FF2B5EF4-FFF2-40B4-BE49-F238E27FC236}">
                <a16:creationId xmlns:a16="http://schemas.microsoft.com/office/drawing/2014/main" id="{3DDE26DF-F132-42E1-99A9-6BF7646A2B55}"/>
              </a:ext>
            </a:extLst>
          </p:cNvPr>
          <p:cNvSpPr/>
          <p:nvPr/>
        </p:nvSpPr>
        <p:spPr>
          <a:xfrm>
            <a:off x="1513488" y="261991"/>
            <a:ext cx="7073463" cy="369332"/>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to get a list of employee whose salary is more than 70,000</a:t>
            </a:r>
          </a:p>
        </p:txBody>
      </p:sp>
    </p:spTree>
    <p:extLst>
      <p:ext uri="{BB962C8B-B14F-4D97-AF65-F5344CB8AC3E}">
        <p14:creationId xmlns:p14="http://schemas.microsoft.com/office/powerpoint/2010/main" val="178088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62E57A-0DF9-4033-A6A2-C67F61691F93}"/>
              </a:ext>
            </a:extLst>
          </p:cNvPr>
          <p:cNvSpPr txBox="1"/>
          <p:nvPr/>
        </p:nvSpPr>
        <p:spPr>
          <a:xfrm>
            <a:off x="503434" y="251717"/>
            <a:ext cx="4803168" cy="369332"/>
          </a:xfrm>
          <a:prstGeom prst="rect">
            <a:avLst/>
          </a:prstGeom>
          <a:noFill/>
        </p:spPr>
        <p:txBody>
          <a:bodyPr wrap="square" rtlCol="0">
            <a:spAutoFit/>
          </a:bodyPr>
          <a:lstStyle/>
          <a:p>
            <a:r>
              <a:rPr lang="en-US" dirty="0"/>
              <a:t>Q6: Query data with subquery in where clause</a:t>
            </a:r>
          </a:p>
        </p:txBody>
      </p:sp>
      <p:pic>
        <p:nvPicPr>
          <p:cNvPr id="5" name="Picture 4">
            <a:extLst>
              <a:ext uri="{FF2B5EF4-FFF2-40B4-BE49-F238E27FC236}">
                <a16:creationId xmlns:a16="http://schemas.microsoft.com/office/drawing/2014/main" id="{8CA540B8-404F-43E3-987A-39396F696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29" y="708225"/>
            <a:ext cx="4881577" cy="5898058"/>
          </a:xfrm>
          <a:prstGeom prst="rect">
            <a:avLst/>
          </a:prstGeom>
        </p:spPr>
      </p:pic>
      <p:pic>
        <p:nvPicPr>
          <p:cNvPr id="7" name="Picture 6">
            <a:extLst>
              <a:ext uri="{FF2B5EF4-FFF2-40B4-BE49-F238E27FC236}">
                <a16:creationId xmlns:a16="http://schemas.microsoft.com/office/drawing/2014/main" id="{87A83A73-B9EC-4816-8527-3EE85CAA3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602" y="1263207"/>
            <a:ext cx="6357692" cy="423490"/>
          </a:xfrm>
          <a:prstGeom prst="rect">
            <a:avLst/>
          </a:prstGeom>
        </p:spPr>
      </p:pic>
      <p:pic>
        <p:nvPicPr>
          <p:cNvPr id="9" name="Picture 8">
            <a:extLst>
              <a:ext uri="{FF2B5EF4-FFF2-40B4-BE49-F238E27FC236}">
                <a16:creationId xmlns:a16="http://schemas.microsoft.com/office/drawing/2014/main" id="{D3E2A3E0-8B27-4F85-AE0D-ECAAF6A7A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126" y="2105157"/>
            <a:ext cx="3857223" cy="381003"/>
          </a:xfrm>
          <a:prstGeom prst="rect">
            <a:avLst/>
          </a:prstGeom>
        </p:spPr>
      </p:pic>
      <p:pic>
        <p:nvPicPr>
          <p:cNvPr id="11" name="Picture 10">
            <a:extLst>
              <a:ext uri="{FF2B5EF4-FFF2-40B4-BE49-F238E27FC236}">
                <a16:creationId xmlns:a16="http://schemas.microsoft.com/office/drawing/2014/main" id="{FCEB272C-97B8-45BE-9418-87CC1617AE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26" y="2970424"/>
            <a:ext cx="4776822" cy="376240"/>
          </a:xfrm>
          <a:prstGeom prst="rect">
            <a:avLst/>
          </a:prstGeom>
        </p:spPr>
      </p:pic>
      <p:sp>
        <p:nvSpPr>
          <p:cNvPr id="12" name="TextBox 11">
            <a:extLst>
              <a:ext uri="{FF2B5EF4-FFF2-40B4-BE49-F238E27FC236}">
                <a16:creationId xmlns:a16="http://schemas.microsoft.com/office/drawing/2014/main" id="{D4382A8C-E0E3-48D6-806D-1AAF16F62FB1}"/>
              </a:ext>
            </a:extLst>
          </p:cNvPr>
          <p:cNvSpPr txBox="1"/>
          <p:nvPr/>
        </p:nvSpPr>
        <p:spPr>
          <a:xfrm>
            <a:off x="5506948" y="1828158"/>
            <a:ext cx="2661224" cy="276999"/>
          </a:xfrm>
          <a:prstGeom prst="rect">
            <a:avLst/>
          </a:prstGeom>
          <a:noFill/>
        </p:spPr>
        <p:txBody>
          <a:bodyPr wrap="square" rtlCol="0">
            <a:spAutoFit/>
          </a:bodyPr>
          <a:lstStyle/>
          <a:p>
            <a:r>
              <a:rPr lang="en-US" sz="1200" b="1" dirty="0" err="1"/>
              <a:t>EmployeeProject</a:t>
            </a:r>
            <a:r>
              <a:rPr lang="en-US" sz="1200" b="1" dirty="0"/>
              <a:t> –table Schema</a:t>
            </a:r>
          </a:p>
        </p:txBody>
      </p:sp>
      <p:sp>
        <p:nvSpPr>
          <p:cNvPr id="13" name="TextBox 12">
            <a:extLst>
              <a:ext uri="{FF2B5EF4-FFF2-40B4-BE49-F238E27FC236}">
                <a16:creationId xmlns:a16="http://schemas.microsoft.com/office/drawing/2014/main" id="{ECFE8393-C1D1-4599-B9A4-49B17A3B30CC}"/>
              </a:ext>
            </a:extLst>
          </p:cNvPr>
          <p:cNvSpPr txBox="1"/>
          <p:nvPr/>
        </p:nvSpPr>
        <p:spPr>
          <a:xfrm>
            <a:off x="5506948" y="989801"/>
            <a:ext cx="2661224" cy="276999"/>
          </a:xfrm>
          <a:prstGeom prst="rect">
            <a:avLst/>
          </a:prstGeom>
          <a:noFill/>
        </p:spPr>
        <p:txBody>
          <a:bodyPr wrap="square" rtlCol="0">
            <a:spAutoFit/>
          </a:bodyPr>
          <a:lstStyle/>
          <a:p>
            <a:r>
              <a:rPr lang="en-US" sz="1200" b="1" dirty="0"/>
              <a:t>Employee-table Schema</a:t>
            </a:r>
          </a:p>
        </p:txBody>
      </p:sp>
      <p:sp>
        <p:nvSpPr>
          <p:cNvPr id="14" name="TextBox 13">
            <a:extLst>
              <a:ext uri="{FF2B5EF4-FFF2-40B4-BE49-F238E27FC236}">
                <a16:creationId xmlns:a16="http://schemas.microsoft.com/office/drawing/2014/main" id="{40870121-F512-4B1E-8DB9-CAF32DE2CFCC}"/>
              </a:ext>
            </a:extLst>
          </p:cNvPr>
          <p:cNvSpPr txBox="1"/>
          <p:nvPr/>
        </p:nvSpPr>
        <p:spPr>
          <a:xfrm>
            <a:off x="5506948" y="2693425"/>
            <a:ext cx="2904162" cy="276999"/>
          </a:xfrm>
          <a:prstGeom prst="rect">
            <a:avLst/>
          </a:prstGeom>
          <a:noFill/>
        </p:spPr>
        <p:txBody>
          <a:bodyPr wrap="square" rtlCol="0">
            <a:spAutoFit/>
          </a:bodyPr>
          <a:lstStyle/>
          <a:p>
            <a:r>
              <a:rPr lang="en-US" sz="1200" b="1" dirty="0"/>
              <a:t>Project-table Schema</a:t>
            </a:r>
          </a:p>
        </p:txBody>
      </p:sp>
      <p:sp>
        <p:nvSpPr>
          <p:cNvPr id="16" name="Rectangle 15">
            <a:extLst>
              <a:ext uri="{FF2B5EF4-FFF2-40B4-BE49-F238E27FC236}">
                <a16:creationId xmlns:a16="http://schemas.microsoft.com/office/drawing/2014/main" id="{4D944053-3924-4F45-8180-E104DD90C1EE}"/>
              </a:ext>
            </a:extLst>
          </p:cNvPr>
          <p:cNvSpPr/>
          <p:nvPr/>
        </p:nvSpPr>
        <p:spPr>
          <a:xfrm>
            <a:off x="5184379" y="4077329"/>
            <a:ext cx="6096000" cy="646331"/>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to return name of employees who works on projects whose budge is more than 25000</a:t>
            </a:r>
          </a:p>
        </p:txBody>
      </p:sp>
    </p:spTree>
    <p:extLst>
      <p:ext uri="{BB962C8B-B14F-4D97-AF65-F5344CB8AC3E}">
        <p14:creationId xmlns:p14="http://schemas.microsoft.com/office/powerpoint/2010/main" val="91189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A8A6CB-A713-4554-9A3D-BDFAB805A276}"/>
              </a:ext>
            </a:extLst>
          </p:cNvPr>
          <p:cNvSpPr txBox="1"/>
          <p:nvPr/>
        </p:nvSpPr>
        <p:spPr>
          <a:xfrm>
            <a:off x="744876" y="570216"/>
            <a:ext cx="4890499" cy="369332"/>
          </a:xfrm>
          <a:prstGeom prst="rect">
            <a:avLst/>
          </a:prstGeom>
          <a:noFill/>
        </p:spPr>
        <p:txBody>
          <a:bodyPr wrap="square" rtlCol="0">
            <a:spAutoFit/>
          </a:bodyPr>
          <a:lstStyle/>
          <a:p>
            <a:r>
              <a:rPr lang="en-US" dirty="0"/>
              <a:t>Q7: Query data with subquery in from clause:</a:t>
            </a:r>
          </a:p>
        </p:txBody>
      </p:sp>
      <p:pic>
        <p:nvPicPr>
          <p:cNvPr id="5" name="Picture 4">
            <a:extLst>
              <a:ext uri="{FF2B5EF4-FFF2-40B4-BE49-F238E27FC236}">
                <a16:creationId xmlns:a16="http://schemas.microsoft.com/office/drawing/2014/main" id="{BB8DB966-9EEF-4A30-9D1A-E8D32FEC824D}"/>
              </a:ext>
            </a:extLst>
          </p:cNvPr>
          <p:cNvPicPr>
            <a:picLocks noChangeAspect="1"/>
          </p:cNvPicPr>
          <p:nvPr/>
        </p:nvPicPr>
        <p:blipFill>
          <a:blip r:embed="rId2"/>
          <a:stretch>
            <a:fillRect/>
          </a:stretch>
        </p:blipFill>
        <p:spPr>
          <a:xfrm>
            <a:off x="5383658" y="516913"/>
            <a:ext cx="5404090" cy="6181838"/>
          </a:xfrm>
          <a:prstGeom prst="rect">
            <a:avLst/>
          </a:prstGeom>
        </p:spPr>
      </p:pic>
      <p:pic>
        <p:nvPicPr>
          <p:cNvPr id="9" name="Picture 8">
            <a:extLst>
              <a:ext uri="{FF2B5EF4-FFF2-40B4-BE49-F238E27FC236}">
                <a16:creationId xmlns:a16="http://schemas.microsoft.com/office/drawing/2014/main" id="{CC7CC1BB-532D-49D5-8CF1-786F76DC8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32" y="3429000"/>
            <a:ext cx="5138626" cy="2190766"/>
          </a:xfrm>
          <a:prstGeom prst="rect">
            <a:avLst/>
          </a:prstGeom>
        </p:spPr>
      </p:pic>
      <p:sp>
        <p:nvSpPr>
          <p:cNvPr id="10" name="Rectangle 9">
            <a:extLst>
              <a:ext uri="{FF2B5EF4-FFF2-40B4-BE49-F238E27FC236}">
                <a16:creationId xmlns:a16="http://schemas.microsoft.com/office/drawing/2014/main" id="{EAD4D5C1-6672-4158-A5AF-6F6EF245F023}"/>
              </a:ext>
            </a:extLst>
          </p:cNvPr>
          <p:cNvSpPr/>
          <p:nvPr/>
        </p:nvSpPr>
        <p:spPr>
          <a:xfrm>
            <a:off x="0" y="1238234"/>
            <a:ext cx="5219273" cy="1200329"/>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to return name of employees, the project they are working on and the budget of the project for all the projects they are working on.</a:t>
            </a:r>
          </a:p>
        </p:txBody>
      </p:sp>
    </p:spTree>
    <p:extLst>
      <p:ext uri="{BB962C8B-B14F-4D97-AF65-F5344CB8AC3E}">
        <p14:creationId xmlns:p14="http://schemas.microsoft.com/office/powerpoint/2010/main" val="56025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B2877-5D91-4BA2-9A07-FAC6408A4365}"/>
              </a:ext>
            </a:extLst>
          </p:cNvPr>
          <p:cNvSpPr txBox="1"/>
          <p:nvPr/>
        </p:nvSpPr>
        <p:spPr>
          <a:xfrm>
            <a:off x="544530" y="323636"/>
            <a:ext cx="6292922" cy="369332"/>
          </a:xfrm>
          <a:prstGeom prst="rect">
            <a:avLst/>
          </a:prstGeom>
          <a:noFill/>
        </p:spPr>
        <p:txBody>
          <a:bodyPr wrap="square" rtlCol="0">
            <a:spAutoFit/>
          </a:bodyPr>
          <a:lstStyle/>
          <a:p>
            <a:r>
              <a:rPr lang="en-US" dirty="0"/>
              <a:t>Q: Query data with subquery in select clause: </a:t>
            </a:r>
          </a:p>
        </p:txBody>
      </p:sp>
      <p:pic>
        <p:nvPicPr>
          <p:cNvPr id="6" name="Picture 5">
            <a:extLst>
              <a:ext uri="{FF2B5EF4-FFF2-40B4-BE49-F238E27FC236}">
                <a16:creationId xmlns:a16="http://schemas.microsoft.com/office/drawing/2014/main" id="{7240551F-92B1-4C2D-9636-79BA98427F7C}"/>
              </a:ext>
            </a:extLst>
          </p:cNvPr>
          <p:cNvPicPr>
            <a:picLocks noChangeAspect="1"/>
          </p:cNvPicPr>
          <p:nvPr/>
        </p:nvPicPr>
        <p:blipFill>
          <a:blip r:embed="rId2"/>
          <a:stretch>
            <a:fillRect/>
          </a:stretch>
        </p:blipFill>
        <p:spPr>
          <a:xfrm>
            <a:off x="763878" y="1335965"/>
            <a:ext cx="4629150" cy="2238375"/>
          </a:xfrm>
          <a:prstGeom prst="rect">
            <a:avLst/>
          </a:prstGeom>
        </p:spPr>
      </p:pic>
      <p:pic>
        <p:nvPicPr>
          <p:cNvPr id="7" name="Picture 6">
            <a:extLst>
              <a:ext uri="{FF2B5EF4-FFF2-40B4-BE49-F238E27FC236}">
                <a16:creationId xmlns:a16="http://schemas.microsoft.com/office/drawing/2014/main" id="{048F8851-CB29-43AE-A584-D0AE71FF6785}"/>
              </a:ext>
            </a:extLst>
          </p:cNvPr>
          <p:cNvPicPr>
            <a:picLocks noChangeAspect="1"/>
          </p:cNvPicPr>
          <p:nvPr/>
        </p:nvPicPr>
        <p:blipFill>
          <a:blip r:embed="rId3"/>
          <a:stretch>
            <a:fillRect/>
          </a:stretch>
        </p:blipFill>
        <p:spPr>
          <a:xfrm>
            <a:off x="6168526" y="1172240"/>
            <a:ext cx="3219450" cy="1447800"/>
          </a:xfrm>
          <a:prstGeom prst="rect">
            <a:avLst/>
          </a:prstGeom>
        </p:spPr>
      </p:pic>
      <p:pic>
        <p:nvPicPr>
          <p:cNvPr id="13" name="Picture 12">
            <a:extLst>
              <a:ext uri="{FF2B5EF4-FFF2-40B4-BE49-F238E27FC236}">
                <a16:creationId xmlns:a16="http://schemas.microsoft.com/office/drawing/2014/main" id="{A908D9E1-E70C-4606-9892-2D73AA2CC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878" y="4095635"/>
            <a:ext cx="5948406" cy="2190766"/>
          </a:xfrm>
          <a:prstGeom prst="rect">
            <a:avLst/>
          </a:prstGeom>
        </p:spPr>
      </p:pic>
      <p:sp>
        <p:nvSpPr>
          <p:cNvPr id="15" name="Rectangle 14">
            <a:extLst>
              <a:ext uri="{FF2B5EF4-FFF2-40B4-BE49-F238E27FC236}">
                <a16:creationId xmlns:a16="http://schemas.microsoft.com/office/drawing/2014/main" id="{8A48B997-0DFF-4204-892F-82484EF202C5}"/>
              </a:ext>
            </a:extLst>
          </p:cNvPr>
          <p:cNvSpPr/>
          <p:nvPr/>
        </p:nvSpPr>
        <p:spPr>
          <a:xfrm>
            <a:off x="6096000" y="3863282"/>
            <a:ext cx="5219273" cy="646331"/>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to give distinct project names and the number of employees working on it</a:t>
            </a:r>
          </a:p>
        </p:txBody>
      </p:sp>
    </p:spTree>
    <p:extLst>
      <p:ext uri="{BB962C8B-B14F-4D97-AF65-F5344CB8AC3E}">
        <p14:creationId xmlns:p14="http://schemas.microsoft.com/office/powerpoint/2010/main" val="425194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24DC83-C505-4302-AB4D-2932A60F5021}"/>
              </a:ext>
            </a:extLst>
          </p:cNvPr>
          <p:cNvSpPr txBox="1"/>
          <p:nvPr/>
        </p:nvSpPr>
        <p:spPr>
          <a:xfrm>
            <a:off x="657546" y="410966"/>
            <a:ext cx="5938463" cy="369332"/>
          </a:xfrm>
          <a:prstGeom prst="rect">
            <a:avLst/>
          </a:prstGeom>
          <a:noFill/>
        </p:spPr>
        <p:txBody>
          <a:bodyPr wrap="square" rtlCol="0">
            <a:spAutoFit/>
          </a:bodyPr>
          <a:lstStyle/>
          <a:p>
            <a:r>
              <a:rPr lang="en-US" dirty="0"/>
              <a:t>Q: Query data with except: Returns data whose role id is 2</a:t>
            </a:r>
          </a:p>
        </p:txBody>
      </p:sp>
      <p:pic>
        <p:nvPicPr>
          <p:cNvPr id="5" name="Picture 4">
            <a:extLst>
              <a:ext uri="{FF2B5EF4-FFF2-40B4-BE49-F238E27FC236}">
                <a16:creationId xmlns:a16="http://schemas.microsoft.com/office/drawing/2014/main" id="{EF37A1BB-6933-4783-B2D9-DF9B912F5FBD}"/>
              </a:ext>
            </a:extLst>
          </p:cNvPr>
          <p:cNvPicPr>
            <a:picLocks noChangeAspect="1"/>
          </p:cNvPicPr>
          <p:nvPr/>
        </p:nvPicPr>
        <p:blipFill>
          <a:blip r:embed="rId2"/>
          <a:stretch>
            <a:fillRect/>
          </a:stretch>
        </p:blipFill>
        <p:spPr>
          <a:xfrm>
            <a:off x="560594" y="1211253"/>
            <a:ext cx="4562475" cy="2266950"/>
          </a:xfrm>
          <a:prstGeom prst="rect">
            <a:avLst/>
          </a:prstGeom>
        </p:spPr>
      </p:pic>
      <p:pic>
        <p:nvPicPr>
          <p:cNvPr id="6" name="Picture 5">
            <a:extLst>
              <a:ext uri="{FF2B5EF4-FFF2-40B4-BE49-F238E27FC236}">
                <a16:creationId xmlns:a16="http://schemas.microsoft.com/office/drawing/2014/main" id="{E87909AA-A8ED-4FCA-B463-7645B934B775}"/>
              </a:ext>
            </a:extLst>
          </p:cNvPr>
          <p:cNvPicPr>
            <a:picLocks noChangeAspect="1"/>
          </p:cNvPicPr>
          <p:nvPr/>
        </p:nvPicPr>
        <p:blipFill>
          <a:blip r:embed="rId3"/>
          <a:stretch>
            <a:fillRect/>
          </a:stretch>
        </p:blipFill>
        <p:spPr>
          <a:xfrm>
            <a:off x="6511410" y="901230"/>
            <a:ext cx="2524443" cy="800100"/>
          </a:xfrm>
          <a:prstGeom prst="rect">
            <a:avLst/>
          </a:prstGeom>
        </p:spPr>
      </p:pic>
      <p:pic>
        <p:nvPicPr>
          <p:cNvPr id="9" name="Picture 8">
            <a:extLst>
              <a:ext uri="{FF2B5EF4-FFF2-40B4-BE49-F238E27FC236}">
                <a16:creationId xmlns:a16="http://schemas.microsoft.com/office/drawing/2014/main" id="{C92F1D17-A7F9-4A2C-A3CC-08BC1235FCAD}"/>
              </a:ext>
            </a:extLst>
          </p:cNvPr>
          <p:cNvPicPr>
            <a:picLocks noChangeAspect="1"/>
          </p:cNvPicPr>
          <p:nvPr/>
        </p:nvPicPr>
        <p:blipFill>
          <a:blip r:embed="rId4"/>
          <a:stretch>
            <a:fillRect/>
          </a:stretch>
        </p:blipFill>
        <p:spPr>
          <a:xfrm>
            <a:off x="4816166" y="2090791"/>
            <a:ext cx="7082586" cy="4485748"/>
          </a:xfrm>
          <a:prstGeom prst="rect">
            <a:avLst/>
          </a:prstGeom>
        </p:spPr>
      </p:pic>
      <p:sp>
        <p:nvSpPr>
          <p:cNvPr id="10" name="Rectangle 9">
            <a:extLst>
              <a:ext uri="{FF2B5EF4-FFF2-40B4-BE49-F238E27FC236}">
                <a16:creationId xmlns:a16="http://schemas.microsoft.com/office/drawing/2014/main" id="{D1E77964-AC9A-4B6F-84C6-F9D8FA7A3622}"/>
              </a:ext>
            </a:extLst>
          </p:cNvPr>
          <p:cNvSpPr/>
          <p:nvPr/>
        </p:nvSpPr>
        <p:spPr>
          <a:xfrm>
            <a:off x="477747" y="4188531"/>
            <a:ext cx="4017197" cy="1477328"/>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to return name of employees excluding those whose role id is not 2 , which is name of employees whose role id is 2</a:t>
            </a:r>
          </a:p>
        </p:txBody>
      </p:sp>
      <p:sp>
        <p:nvSpPr>
          <p:cNvPr id="12" name="Rectangle 11">
            <a:extLst>
              <a:ext uri="{FF2B5EF4-FFF2-40B4-BE49-F238E27FC236}">
                <a16:creationId xmlns:a16="http://schemas.microsoft.com/office/drawing/2014/main" id="{A28E7F8E-B7E2-4145-B0DA-E336D4FDC530}"/>
              </a:ext>
            </a:extLst>
          </p:cNvPr>
          <p:cNvSpPr/>
          <p:nvPr/>
        </p:nvSpPr>
        <p:spPr>
          <a:xfrm>
            <a:off x="10207375" y="3200400"/>
            <a:ext cx="410967" cy="1797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93FDDA-194C-45B8-886B-0FDE6307A679}"/>
              </a:ext>
            </a:extLst>
          </p:cNvPr>
          <p:cNvSpPr/>
          <p:nvPr/>
        </p:nvSpPr>
        <p:spPr>
          <a:xfrm>
            <a:off x="10207375" y="3821987"/>
            <a:ext cx="410967" cy="1797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37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63DD21-455C-40F1-98F5-43D18E7A7A82}"/>
              </a:ext>
            </a:extLst>
          </p:cNvPr>
          <p:cNvSpPr txBox="1"/>
          <p:nvPr/>
        </p:nvSpPr>
        <p:spPr>
          <a:xfrm>
            <a:off x="1060807" y="382712"/>
            <a:ext cx="3757773" cy="369332"/>
          </a:xfrm>
          <a:prstGeom prst="rect">
            <a:avLst/>
          </a:prstGeom>
          <a:noFill/>
        </p:spPr>
        <p:txBody>
          <a:bodyPr wrap="square" rtlCol="0">
            <a:spAutoFit/>
          </a:bodyPr>
          <a:lstStyle/>
          <a:p>
            <a:r>
              <a:rPr lang="en-US" dirty="0"/>
              <a:t>Q: Query data with any/some/all</a:t>
            </a:r>
          </a:p>
        </p:txBody>
      </p:sp>
      <p:pic>
        <p:nvPicPr>
          <p:cNvPr id="5" name="Picture 4">
            <a:extLst>
              <a:ext uri="{FF2B5EF4-FFF2-40B4-BE49-F238E27FC236}">
                <a16:creationId xmlns:a16="http://schemas.microsoft.com/office/drawing/2014/main" id="{5ACB07F5-3A49-40CA-AE67-B0AA223A2BA0}"/>
              </a:ext>
            </a:extLst>
          </p:cNvPr>
          <p:cNvPicPr>
            <a:picLocks noChangeAspect="1"/>
          </p:cNvPicPr>
          <p:nvPr/>
        </p:nvPicPr>
        <p:blipFill>
          <a:blip r:embed="rId2"/>
          <a:stretch>
            <a:fillRect/>
          </a:stretch>
        </p:blipFill>
        <p:spPr>
          <a:xfrm>
            <a:off x="163626" y="752044"/>
            <a:ext cx="6136026" cy="2640459"/>
          </a:xfrm>
          <a:prstGeom prst="rect">
            <a:avLst/>
          </a:prstGeom>
        </p:spPr>
      </p:pic>
      <p:sp>
        <p:nvSpPr>
          <p:cNvPr id="6" name="Rectangle 5">
            <a:extLst>
              <a:ext uri="{FF2B5EF4-FFF2-40B4-BE49-F238E27FC236}">
                <a16:creationId xmlns:a16="http://schemas.microsoft.com/office/drawing/2014/main" id="{C8584E64-120C-48CD-B3E8-86519A11BE5A}"/>
              </a:ext>
            </a:extLst>
          </p:cNvPr>
          <p:cNvSpPr/>
          <p:nvPr/>
        </p:nvSpPr>
        <p:spPr>
          <a:xfrm>
            <a:off x="6159356" y="710728"/>
            <a:ext cx="5018927" cy="1200329"/>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[All]  Query to return names and salary of employees whose salary is greater than all the salaries of employees working on project 112</a:t>
            </a:r>
          </a:p>
        </p:txBody>
      </p:sp>
      <p:pic>
        <p:nvPicPr>
          <p:cNvPr id="7" name="Picture 6">
            <a:extLst>
              <a:ext uri="{FF2B5EF4-FFF2-40B4-BE49-F238E27FC236}">
                <a16:creationId xmlns:a16="http://schemas.microsoft.com/office/drawing/2014/main" id="{D0681055-22A8-46A0-B96E-F919B5BF6116}"/>
              </a:ext>
            </a:extLst>
          </p:cNvPr>
          <p:cNvPicPr>
            <a:picLocks noChangeAspect="1"/>
          </p:cNvPicPr>
          <p:nvPr/>
        </p:nvPicPr>
        <p:blipFill>
          <a:blip r:embed="rId3"/>
          <a:stretch>
            <a:fillRect/>
          </a:stretch>
        </p:blipFill>
        <p:spPr>
          <a:xfrm>
            <a:off x="163625" y="3777443"/>
            <a:ext cx="5657625" cy="2697845"/>
          </a:xfrm>
          <a:prstGeom prst="rect">
            <a:avLst/>
          </a:prstGeom>
        </p:spPr>
      </p:pic>
      <p:sp>
        <p:nvSpPr>
          <p:cNvPr id="8" name="Rectangle 7">
            <a:extLst>
              <a:ext uri="{FF2B5EF4-FFF2-40B4-BE49-F238E27FC236}">
                <a16:creationId xmlns:a16="http://schemas.microsoft.com/office/drawing/2014/main" id="{610EE819-8BA9-402E-AEC6-C665176DB181}"/>
              </a:ext>
            </a:extLst>
          </p:cNvPr>
          <p:cNvSpPr/>
          <p:nvPr/>
        </p:nvSpPr>
        <p:spPr>
          <a:xfrm>
            <a:off x="6250111" y="3632014"/>
            <a:ext cx="5061736" cy="923330"/>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[Any] Query to return all project names whose budget is more than all the projects that is worked on by employee no 12</a:t>
            </a:r>
          </a:p>
        </p:txBody>
      </p:sp>
    </p:spTree>
    <p:extLst>
      <p:ext uri="{BB962C8B-B14F-4D97-AF65-F5344CB8AC3E}">
        <p14:creationId xmlns:p14="http://schemas.microsoft.com/office/powerpoint/2010/main" val="410427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5A570E-CB5C-43A5-B62A-3A6242E5BA42}"/>
              </a:ext>
            </a:extLst>
          </p:cNvPr>
          <p:cNvPicPr>
            <a:picLocks noChangeAspect="1"/>
          </p:cNvPicPr>
          <p:nvPr/>
        </p:nvPicPr>
        <p:blipFill>
          <a:blip r:embed="rId2"/>
          <a:stretch>
            <a:fillRect/>
          </a:stretch>
        </p:blipFill>
        <p:spPr>
          <a:xfrm>
            <a:off x="231641" y="796247"/>
            <a:ext cx="6013247" cy="4638209"/>
          </a:xfrm>
          <a:prstGeom prst="rect">
            <a:avLst/>
          </a:prstGeom>
        </p:spPr>
      </p:pic>
      <p:sp>
        <p:nvSpPr>
          <p:cNvPr id="5" name="Rectangle 4">
            <a:extLst>
              <a:ext uri="{FF2B5EF4-FFF2-40B4-BE49-F238E27FC236}">
                <a16:creationId xmlns:a16="http://schemas.microsoft.com/office/drawing/2014/main" id="{47A6F68A-F11F-4794-AEB8-101F0F8615C8}"/>
              </a:ext>
            </a:extLst>
          </p:cNvPr>
          <p:cNvSpPr/>
          <p:nvPr/>
        </p:nvSpPr>
        <p:spPr>
          <a:xfrm>
            <a:off x="5839145" y="1012104"/>
            <a:ext cx="5061736" cy="923330"/>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[Some] Query to return name and salary of employees whose salary is greater than employee id no 2 or employee id no 16.</a:t>
            </a:r>
          </a:p>
        </p:txBody>
      </p:sp>
    </p:spTree>
    <p:extLst>
      <p:ext uri="{BB962C8B-B14F-4D97-AF65-F5344CB8AC3E}">
        <p14:creationId xmlns:p14="http://schemas.microsoft.com/office/powerpoint/2010/main" val="1746517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A6F68A-F11F-4794-AEB8-101F0F8615C8}"/>
              </a:ext>
            </a:extLst>
          </p:cNvPr>
          <p:cNvSpPr/>
          <p:nvPr/>
        </p:nvSpPr>
        <p:spPr>
          <a:xfrm>
            <a:off x="6138809" y="1012104"/>
            <a:ext cx="4762072" cy="369332"/>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Inner joining table employee and roles</a:t>
            </a:r>
          </a:p>
        </p:txBody>
      </p:sp>
      <p:sp>
        <p:nvSpPr>
          <p:cNvPr id="2" name="TextBox 1">
            <a:extLst>
              <a:ext uri="{FF2B5EF4-FFF2-40B4-BE49-F238E27FC236}">
                <a16:creationId xmlns:a16="http://schemas.microsoft.com/office/drawing/2014/main" id="{860C1A77-CEAB-434A-9567-A26C3BE626DE}"/>
              </a:ext>
            </a:extLst>
          </p:cNvPr>
          <p:cNvSpPr txBox="1"/>
          <p:nvPr/>
        </p:nvSpPr>
        <p:spPr>
          <a:xfrm>
            <a:off x="660114" y="197777"/>
            <a:ext cx="2714948" cy="369332"/>
          </a:xfrm>
          <a:prstGeom prst="rect">
            <a:avLst/>
          </a:prstGeom>
          <a:noFill/>
        </p:spPr>
        <p:txBody>
          <a:bodyPr wrap="square" rtlCol="0">
            <a:spAutoFit/>
          </a:bodyPr>
          <a:lstStyle/>
          <a:p>
            <a:r>
              <a:rPr lang="en-US" dirty="0"/>
              <a:t>Q: Inner join</a:t>
            </a:r>
          </a:p>
        </p:txBody>
      </p:sp>
      <p:pic>
        <p:nvPicPr>
          <p:cNvPr id="3" name="Picture 2">
            <a:extLst>
              <a:ext uri="{FF2B5EF4-FFF2-40B4-BE49-F238E27FC236}">
                <a16:creationId xmlns:a16="http://schemas.microsoft.com/office/drawing/2014/main" id="{4CC09195-A236-4D4E-82EF-32CF5FDE6B92}"/>
              </a:ext>
            </a:extLst>
          </p:cNvPr>
          <p:cNvPicPr>
            <a:picLocks noChangeAspect="1"/>
          </p:cNvPicPr>
          <p:nvPr/>
        </p:nvPicPr>
        <p:blipFill>
          <a:blip r:embed="rId2"/>
          <a:stretch>
            <a:fillRect/>
          </a:stretch>
        </p:blipFill>
        <p:spPr>
          <a:xfrm>
            <a:off x="733196" y="652409"/>
            <a:ext cx="5105949" cy="6087438"/>
          </a:xfrm>
          <a:prstGeom prst="rect">
            <a:avLst/>
          </a:prstGeom>
        </p:spPr>
      </p:pic>
    </p:spTree>
    <p:extLst>
      <p:ext uri="{BB962C8B-B14F-4D97-AF65-F5344CB8AC3E}">
        <p14:creationId xmlns:p14="http://schemas.microsoft.com/office/powerpoint/2010/main" val="193281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BUSINESS</a:t>
            </a:r>
          </a:p>
        </p:txBody>
      </p:sp>
      <p:sp>
        <p:nvSpPr>
          <p:cNvPr id="3" name="Content Placeholder 2"/>
          <p:cNvSpPr>
            <a:spLocks noGrp="1"/>
          </p:cNvSpPr>
          <p:nvPr>
            <p:ph idx="1"/>
          </p:nvPr>
        </p:nvSpPr>
        <p:spPr/>
        <p:txBody>
          <a:bodyPr>
            <a:normAutofit fontScale="70000" lnSpcReduction="20000"/>
          </a:bodyPr>
          <a:lstStyle/>
          <a:p>
            <a:r>
              <a:rPr lang="en-US" dirty="0"/>
              <a:t>&lt;</a:t>
            </a:r>
            <a:r>
              <a:rPr lang="en-US" i="1" dirty="0"/>
              <a:t>describe what type of products or services are aimed to be delivered</a:t>
            </a:r>
            <a:r>
              <a:rPr lang="en-US" dirty="0"/>
              <a:t>.&gt;</a:t>
            </a:r>
          </a:p>
          <a:p>
            <a:pPr marL="0" indent="0">
              <a:buNone/>
            </a:pPr>
            <a:r>
              <a:rPr lang="en-US" sz="2500" b="1" dirty="0"/>
              <a:t>Business operations:</a:t>
            </a:r>
          </a:p>
          <a:p>
            <a:r>
              <a:rPr lang="en-US" sz="2300" dirty="0"/>
              <a:t>Employees work on their respective projects</a:t>
            </a:r>
          </a:p>
          <a:p>
            <a:r>
              <a:rPr lang="en-US" sz="2300" dirty="0"/>
              <a:t>Projects are requests from clients</a:t>
            </a:r>
          </a:p>
          <a:p>
            <a:r>
              <a:rPr lang="en-US" sz="2300" dirty="0"/>
              <a:t>Projects have certain budget to implement</a:t>
            </a:r>
          </a:p>
          <a:p>
            <a:r>
              <a:rPr lang="en-US" sz="2300" dirty="0"/>
              <a:t>Clients pay certain amount for their project completion</a:t>
            </a:r>
          </a:p>
          <a:p>
            <a:r>
              <a:rPr lang="en-US" sz="2300" dirty="0"/>
              <a:t>Employees in the project have certain roles</a:t>
            </a:r>
          </a:p>
          <a:p>
            <a:r>
              <a:rPr lang="en-US" sz="2300" dirty="0"/>
              <a:t>Employees also have their own salaries</a:t>
            </a:r>
          </a:p>
          <a:p>
            <a:pPr marL="0" indent="0">
              <a:buNone/>
            </a:pPr>
            <a:r>
              <a:rPr lang="en-US" sz="2300" b="1" dirty="0"/>
              <a:t>Business requirements:</a:t>
            </a:r>
          </a:p>
          <a:p>
            <a:r>
              <a:rPr lang="en-US" sz="2300" dirty="0"/>
              <a:t> Client information </a:t>
            </a:r>
          </a:p>
          <a:p>
            <a:r>
              <a:rPr lang="en-US" sz="2300" dirty="0"/>
              <a:t>Project requests from Client</a:t>
            </a:r>
          </a:p>
          <a:p>
            <a:r>
              <a:rPr lang="en-US" sz="2300" dirty="0"/>
              <a:t> Employees with certain roles</a:t>
            </a:r>
          </a:p>
          <a:p>
            <a:r>
              <a:rPr lang="en-US" sz="2300" dirty="0"/>
              <a:t>Payment to all the employees</a:t>
            </a:r>
          </a:p>
          <a:p>
            <a:r>
              <a:rPr lang="en-US" sz="2300" dirty="0"/>
              <a:t>Employees information and their dependents </a:t>
            </a:r>
          </a:p>
          <a:p>
            <a:pPr marL="0" indent="0">
              <a:buNone/>
            </a:pPr>
            <a:endParaRPr lang="en-US" dirty="0"/>
          </a:p>
          <a:p>
            <a:endParaRPr lang="en-US" dirty="0"/>
          </a:p>
          <a:p>
            <a:pPr marL="457200" lvl="1" indent="0">
              <a:buNone/>
            </a:pPr>
            <a:endParaRPr lang="en-US" dirty="0"/>
          </a:p>
          <a:p>
            <a:pPr marL="914400" lvl="1" indent="-457200">
              <a:buFont typeface="+mj-lt"/>
              <a:buAutoNum type="arabicPeriod"/>
            </a:pPr>
            <a:endParaRPr lang="en-US" dirty="0"/>
          </a:p>
        </p:txBody>
      </p:sp>
    </p:spTree>
    <p:extLst>
      <p:ext uri="{BB962C8B-B14F-4D97-AF65-F5344CB8AC3E}">
        <p14:creationId xmlns:p14="http://schemas.microsoft.com/office/powerpoint/2010/main" val="2655528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A6F68A-F11F-4794-AEB8-101F0F8615C8}"/>
              </a:ext>
            </a:extLst>
          </p:cNvPr>
          <p:cNvSpPr/>
          <p:nvPr/>
        </p:nvSpPr>
        <p:spPr>
          <a:xfrm>
            <a:off x="357646" y="1973210"/>
            <a:ext cx="5051698" cy="923330"/>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for full outer join of employee and </a:t>
            </a:r>
            <a:r>
              <a:rPr lang="en-US" i="1" dirty="0" err="1">
                <a:solidFill>
                  <a:schemeClr val="accent2">
                    <a:lumMod val="75000"/>
                  </a:schemeClr>
                </a:solidFill>
              </a:rPr>
              <a:t>employee_project</a:t>
            </a:r>
            <a:r>
              <a:rPr lang="en-US" i="1" dirty="0">
                <a:solidFill>
                  <a:schemeClr val="accent2">
                    <a:lumMod val="75000"/>
                  </a:schemeClr>
                </a:solidFill>
              </a:rPr>
              <a:t> table. </a:t>
            </a:r>
          </a:p>
          <a:p>
            <a:pPr lvl="1"/>
            <a:endParaRPr lang="en-US" i="1" dirty="0">
              <a:solidFill>
                <a:schemeClr val="accent2">
                  <a:lumMod val="75000"/>
                </a:schemeClr>
              </a:solidFill>
            </a:endParaRPr>
          </a:p>
        </p:txBody>
      </p:sp>
      <p:sp>
        <p:nvSpPr>
          <p:cNvPr id="2" name="TextBox 1">
            <a:extLst>
              <a:ext uri="{FF2B5EF4-FFF2-40B4-BE49-F238E27FC236}">
                <a16:creationId xmlns:a16="http://schemas.microsoft.com/office/drawing/2014/main" id="{7BC567E3-376A-4D61-BBDD-49C1F14E2D6A}"/>
              </a:ext>
            </a:extLst>
          </p:cNvPr>
          <p:cNvSpPr txBox="1"/>
          <p:nvPr/>
        </p:nvSpPr>
        <p:spPr>
          <a:xfrm>
            <a:off x="1032553" y="559942"/>
            <a:ext cx="2440112" cy="369332"/>
          </a:xfrm>
          <a:prstGeom prst="rect">
            <a:avLst/>
          </a:prstGeom>
          <a:noFill/>
        </p:spPr>
        <p:txBody>
          <a:bodyPr wrap="square" rtlCol="0">
            <a:spAutoFit/>
          </a:bodyPr>
          <a:lstStyle/>
          <a:p>
            <a:r>
              <a:rPr lang="en-US" dirty="0"/>
              <a:t>Q:Full outer join</a:t>
            </a:r>
          </a:p>
        </p:txBody>
      </p:sp>
      <p:pic>
        <p:nvPicPr>
          <p:cNvPr id="3" name="Picture 2">
            <a:extLst>
              <a:ext uri="{FF2B5EF4-FFF2-40B4-BE49-F238E27FC236}">
                <a16:creationId xmlns:a16="http://schemas.microsoft.com/office/drawing/2014/main" id="{64819DB2-60E8-40A7-AFD8-2BD81227F44C}"/>
              </a:ext>
            </a:extLst>
          </p:cNvPr>
          <p:cNvPicPr>
            <a:picLocks noChangeAspect="1"/>
          </p:cNvPicPr>
          <p:nvPr/>
        </p:nvPicPr>
        <p:blipFill>
          <a:blip r:embed="rId2"/>
          <a:stretch>
            <a:fillRect/>
          </a:stretch>
        </p:blipFill>
        <p:spPr>
          <a:xfrm>
            <a:off x="5745633" y="-9570"/>
            <a:ext cx="5228098" cy="6858000"/>
          </a:xfrm>
          <a:prstGeom prst="rect">
            <a:avLst/>
          </a:prstGeom>
        </p:spPr>
      </p:pic>
    </p:spTree>
    <p:extLst>
      <p:ext uri="{BB962C8B-B14F-4D97-AF65-F5344CB8AC3E}">
        <p14:creationId xmlns:p14="http://schemas.microsoft.com/office/powerpoint/2010/main" val="46174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A6F68A-F11F-4794-AEB8-101F0F8615C8}"/>
              </a:ext>
            </a:extLst>
          </p:cNvPr>
          <p:cNvSpPr/>
          <p:nvPr/>
        </p:nvSpPr>
        <p:spPr>
          <a:xfrm>
            <a:off x="273032" y="2229592"/>
            <a:ext cx="5061736" cy="646331"/>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for left outer join employee and dependent table</a:t>
            </a:r>
          </a:p>
        </p:txBody>
      </p:sp>
      <p:sp>
        <p:nvSpPr>
          <p:cNvPr id="2" name="TextBox 1">
            <a:extLst>
              <a:ext uri="{FF2B5EF4-FFF2-40B4-BE49-F238E27FC236}">
                <a16:creationId xmlns:a16="http://schemas.microsoft.com/office/drawing/2014/main" id="{370D2A2E-7522-40AA-B9ED-2BE254A79408}"/>
              </a:ext>
            </a:extLst>
          </p:cNvPr>
          <p:cNvSpPr txBox="1"/>
          <p:nvPr/>
        </p:nvSpPr>
        <p:spPr>
          <a:xfrm>
            <a:off x="482885" y="580490"/>
            <a:ext cx="4351106" cy="369332"/>
          </a:xfrm>
          <a:prstGeom prst="rect">
            <a:avLst/>
          </a:prstGeom>
          <a:noFill/>
        </p:spPr>
        <p:txBody>
          <a:bodyPr wrap="square" rtlCol="0">
            <a:spAutoFit/>
          </a:bodyPr>
          <a:lstStyle/>
          <a:p>
            <a:r>
              <a:rPr lang="en-US" dirty="0"/>
              <a:t>Q: Left Outer join</a:t>
            </a:r>
          </a:p>
        </p:txBody>
      </p:sp>
      <p:pic>
        <p:nvPicPr>
          <p:cNvPr id="3" name="Picture 2">
            <a:extLst>
              <a:ext uri="{FF2B5EF4-FFF2-40B4-BE49-F238E27FC236}">
                <a16:creationId xmlns:a16="http://schemas.microsoft.com/office/drawing/2014/main" id="{A42023FA-54E0-4B42-9E6A-10277CF04CEB}"/>
              </a:ext>
            </a:extLst>
          </p:cNvPr>
          <p:cNvPicPr>
            <a:picLocks noChangeAspect="1"/>
          </p:cNvPicPr>
          <p:nvPr/>
        </p:nvPicPr>
        <p:blipFill>
          <a:blip r:embed="rId2"/>
          <a:stretch>
            <a:fillRect/>
          </a:stretch>
        </p:blipFill>
        <p:spPr>
          <a:xfrm>
            <a:off x="5835545" y="66782"/>
            <a:ext cx="5555245" cy="6858000"/>
          </a:xfrm>
          <a:prstGeom prst="rect">
            <a:avLst/>
          </a:prstGeom>
        </p:spPr>
      </p:pic>
    </p:spTree>
    <p:extLst>
      <p:ext uri="{BB962C8B-B14F-4D97-AF65-F5344CB8AC3E}">
        <p14:creationId xmlns:p14="http://schemas.microsoft.com/office/powerpoint/2010/main" val="236444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E6A86-C17D-483B-A257-3453F9761203}"/>
              </a:ext>
            </a:extLst>
          </p:cNvPr>
          <p:cNvSpPr txBox="1"/>
          <p:nvPr/>
        </p:nvSpPr>
        <p:spPr>
          <a:xfrm>
            <a:off x="446925" y="292814"/>
            <a:ext cx="4186719" cy="369332"/>
          </a:xfrm>
          <a:prstGeom prst="rect">
            <a:avLst/>
          </a:prstGeom>
          <a:noFill/>
        </p:spPr>
        <p:txBody>
          <a:bodyPr wrap="square" rtlCol="0">
            <a:spAutoFit/>
          </a:bodyPr>
          <a:lstStyle/>
          <a:p>
            <a:r>
              <a:rPr lang="en-US" dirty="0"/>
              <a:t>Q: Right outer join</a:t>
            </a:r>
          </a:p>
        </p:txBody>
      </p:sp>
      <p:sp>
        <p:nvSpPr>
          <p:cNvPr id="6" name="Rectangle 5">
            <a:extLst>
              <a:ext uri="{FF2B5EF4-FFF2-40B4-BE49-F238E27FC236}">
                <a16:creationId xmlns:a16="http://schemas.microsoft.com/office/drawing/2014/main" id="{8731B513-EB8C-4332-98B8-C75B23B8522A}"/>
              </a:ext>
            </a:extLst>
          </p:cNvPr>
          <p:cNvSpPr/>
          <p:nvPr/>
        </p:nvSpPr>
        <p:spPr>
          <a:xfrm>
            <a:off x="-73632" y="1952189"/>
            <a:ext cx="5061736" cy="646331"/>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for right outer join of employee and roles tables</a:t>
            </a:r>
          </a:p>
        </p:txBody>
      </p:sp>
      <p:pic>
        <p:nvPicPr>
          <p:cNvPr id="4" name="Picture 3">
            <a:extLst>
              <a:ext uri="{FF2B5EF4-FFF2-40B4-BE49-F238E27FC236}">
                <a16:creationId xmlns:a16="http://schemas.microsoft.com/office/drawing/2014/main" id="{FED9BB51-C87B-464D-96C2-CA0C7FD2B518}"/>
              </a:ext>
            </a:extLst>
          </p:cNvPr>
          <p:cNvPicPr>
            <a:picLocks noChangeAspect="1"/>
          </p:cNvPicPr>
          <p:nvPr/>
        </p:nvPicPr>
        <p:blipFill>
          <a:blip r:embed="rId2"/>
          <a:stretch>
            <a:fillRect/>
          </a:stretch>
        </p:blipFill>
        <p:spPr>
          <a:xfrm>
            <a:off x="5380485" y="256854"/>
            <a:ext cx="4595722" cy="5534422"/>
          </a:xfrm>
          <a:prstGeom prst="rect">
            <a:avLst/>
          </a:prstGeom>
        </p:spPr>
      </p:pic>
    </p:spTree>
    <p:extLst>
      <p:ext uri="{BB962C8B-B14F-4D97-AF65-F5344CB8AC3E}">
        <p14:creationId xmlns:p14="http://schemas.microsoft.com/office/powerpoint/2010/main" val="602677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A6F68A-F11F-4794-AEB8-101F0F8615C8}"/>
              </a:ext>
            </a:extLst>
          </p:cNvPr>
          <p:cNvSpPr/>
          <p:nvPr/>
        </p:nvSpPr>
        <p:spPr>
          <a:xfrm>
            <a:off x="5839145" y="1012104"/>
            <a:ext cx="5061736" cy="923330"/>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to get role name and the count of employees working in that role if more than one employee is working in that role.</a:t>
            </a:r>
          </a:p>
        </p:txBody>
      </p:sp>
      <p:sp>
        <p:nvSpPr>
          <p:cNvPr id="2" name="TextBox 1">
            <a:extLst>
              <a:ext uri="{FF2B5EF4-FFF2-40B4-BE49-F238E27FC236}">
                <a16:creationId xmlns:a16="http://schemas.microsoft.com/office/drawing/2014/main" id="{2FF98864-6DF8-48A6-A265-077505A18B10}"/>
              </a:ext>
            </a:extLst>
          </p:cNvPr>
          <p:cNvSpPr txBox="1"/>
          <p:nvPr/>
        </p:nvSpPr>
        <p:spPr>
          <a:xfrm>
            <a:off x="708916" y="457200"/>
            <a:ext cx="5758665" cy="369332"/>
          </a:xfrm>
          <a:prstGeom prst="rect">
            <a:avLst/>
          </a:prstGeom>
          <a:noFill/>
        </p:spPr>
        <p:txBody>
          <a:bodyPr wrap="square" rtlCol="0">
            <a:spAutoFit/>
          </a:bodyPr>
          <a:lstStyle/>
          <a:p>
            <a:r>
              <a:rPr lang="en-US" dirty="0"/>
              <a:t>Q: Aggregation-join-query with group by and having</a:t>
            </a:r>
          </a:p>
        </p:txBody>
      </p:sp>
      <p:pic>
        <p:nvPicPr>
          <p:cNvPr id="3" name="Picture 2">
            <a:extLst>
              <a:ext uri="{FF2B5EF4-FFF2-40B4-BE49-F238E27FC236}">
                <a16:creationId xmlns:a16="http://schemas.microsoft.com/office/drawing/2014/main" id="{23A79900-FE39-4B14-9846-981D7EFF3C2E}"/>
              </a:ext>
            </a:extLst>
          </p:cNvPr>
          <p:cNvPicPr>
            <a:picLocks noChangeAspect="1"/>
          </p:cNvPicPr>
          <p:nvPr/>
        </p:nvPicPr>
        <p:blipFill>
          <a:blip r:embed="rId2"/>
          <a:stretch>
            <a:fillRect/>
          </a:stretch>
        </p:blipFill>
        <p:spPr>
          <a:xfrm>
            <a:off x="708916" y="1012104"/>
            <a:ext cx="4975528" cy="4978043"/>
          </a:xfrm>
          <a:prstGeom prst="rect">
            <a:avLst/>
          </a:prstGeom>
        </p:spPr>
      </p:pic>
    </p:spTree>
    <p:extLst>
      <p:ext uri="{BB962C8B-B14F-4D97-AF65-F5344CB8AC3E}">
        <p14:creationId xmlns:p14="http://schemas.microsoft.com/office/powerpoint/2010/main" val="68533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622E7D-C980-43D4-987E-746CC5D15BF3}"/>
              </a:ext>
            </a:extLst>
          </p:cNvPr>
          <p:cNvPicPr>
            <a:picLocks noChangeAspect="1"/>
          </p:cNvPicPr>
          <p:nvPr/>
        </p:nvPicPr>
        <p:blipFill>
          <a:blip r:embed="rId2"/>
          <a:stretch>
            <a:fillRect/>
          </a:stretch>
        </p:blipFill>
        <p:spPr>
          <a:xfrm>
            <a:off x="277401" y="847618"/>
            <a:ext cx="6426856" cy="4972692"/>
          </a:xfrm>
          <a:prstGeom prst="rect">
            <a:avLst/>
          </a:prstGeom>
        </p:spPr>
      </p:pic>
      <p:sp>
        <p:nvSpPr>
          <p:cNvPr id="3" name="TextBox 2">
            <a:extLst>
              <a:ext uri="{FF2B5EF4-FFF2-40B4-BE49-F238E27FC236}">
                <a16:creationId xmlns:a16="http://schemas.microsoft.com/office/drawing/2014/main" id="{DB9BBA5F-A720-41CF-A1AA-BECF1BE228E9}"/>
              </a:ext>
            </a:extLst>
          </p:cNvPr>
          <p:cNvSpPr txBox="1"/>
          <p:nvPr/>
        </p:nvSpPr>
        <p:spPr>
          <a:xfrm>
            <a:off x="382712" y="305336"/>
            <a:ext cx="4379360" cy="369332"/>
          </a:xfrm>
          <a:prstGeom prst="rect">
            <a:avLst/>
          </a:prstGeom>
          <a:noFill/>
        </p:spPr>
        <p:txBody>
          <a:bodyPr wrap="square" rtlCol="0">
            <a:spAutoFit/>
          </a:bodyPr>
          <a:lstStyle/>
          <a:p>
            <a:r>
              <a:rPr lang="en-US" dirty="0"/>
              <a:t>Q: Aggregation-join-query with subquery</a:t>
            </a:r>
          </a:p>
        </p:txBody>
      </p:sp>
      <p:sp>
        <p:nvSpPr>
          <p:cNvPr id="4" name="TextBox 3">
            <a:extLst>
              <a:ext uri="{FF2B5EF4-FFF2-40B4-BE49-F238E27FC236}">
                <a16:creationId xmlns:a16="http://schemas.microsoft.com/office/drawing/2014/main" id="{7846601A-E45F-469A-8968-606459C41210}"/>
              </a:ext>
            </a:extLst>
          </p:cNvPr>
          <p:cNvSpPr txBox="1"/>
          <p:nvPr/>
        </p:nvSpPr>
        <p:spPr>
          <a:xfrm>
            <a:off x="6729573" y="976044"/>
            <a:ext cx="4176445"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2">
                    <a:lumMod val="75000"/>
                  </a:schemeClr>
                </a:solidFill>
              </a:rPr>
              <a:t>Query to get project name and no of employees working on it if more than two employees are working on it</a:t>
            </a:r>
          </a:p>
        </p:txBody>
      </p:sp>
    </p:spTree>
    <p:extLst>
      <p:ext uri="{BB962C8B-B14F-4D97-AF65-F5344CB8AC3E}">
        <p14:creationId xmlns:p14="http://schemas.microsoft.com/office/powerpoint/2010/main" val="3465619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A6F68A-F11F-4794-AEB8-101F0F8615C8}"/>
              </a:ext>
            </a:extLst>
          </p:cNvPr>
          <p:cNvSpPr/>
          <p:nvPr/>
        </p:nvSpPr>
        <p:spPr>
          <a:xfrm>
            <a:off x="5957298" y="1587456"/>
            <a:ext cx="5061736" cy="1200329"/>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Query to make a temporary table using </a:t>
            </a:r>
            <a:r>
              <a:rPr lang="en-US" b="1" i="1" u="sng" dirty="0">
                <a:solidFill>
                  <a:schemeClr val="accent2">
                    <a:lumMod val="75000"/>
                  </a:schemeClr>
                </a:solidFill>
              </a:rPr>
              <a:t>with</a:t>
            </a:r>
            <a:r>
              <a:rPr lang="en-US" i="1" dirty="0">
                <a:solidFill>
                  <a:schemeClr val="accent2">
                    <a:lumMod val="75000"/>
                  </a:schemeClr>
                </a:solidFill>
              </a:rPr>
              <a:t> that has </a:t>
            </a:r>
            <a:r>
              <a:rPr lang="en-US" i="1" dirty="0" err="1">
                <a:solidFill>
                  <a:schemeClr val="accent2">
                    <a:lumMod val="75000"/>
                  </a:schemeClr>
                </a:solidFill>
              </a:rPr>
              <a:t>project_id</a:t>
            </a:r>
            <a:r>
              <a:rPr lang="en-US" i="1" dirty="0">
                <a:solidFill>
                  <a:schemeClr val="accent2">
                    <a:lumMod val="75000"/>
                  </a:schemeClr>
                </a:solidFill>
              </a:rPr>
              <a:t> greater than 112 and then querying that table to get id of </a:t>
            </a:r>
            <a:r>
              <a:rPr lang="en-US" i="1" dirty="0" err="1">
                <a:solidFill>
                  <a:schemeClr val="accent2">
                    <a:lumMod val="75000"/>
                  </a:schemeClr>
                </a:solidFill>
              </a:rPr>
              <a:t>projecs</a:t>
            </a:r>
            <a:r>
              <a:rPr lang="en-US" i="1" dirty="0">
                <a:solidFill>
                  <a:schemeClr val="accent2">
                    <a:lumMod val="75000"/>
                  </a:schemeClr>
                </a:solidFill>
              </a:rPr>
              <a:t> worked on by employee id no 20</a:t>
            </a:r>
          </a:p>
        </p:txBody>
      </p:sp>
      <p:pic>
        <p:nvPicPr>
          <p:cNvPr id="2" name="Picture 1">
            <a:extLst>
              <a:ext uri="{FF2B5EF4-FFF2-40B4-BE49-F238E27FC236}">
                <a16:creationId xmlns:a16="http://schemas.microsoft.com/office/drawing/2014/main" id="{4540EE82-DB4F-45E3-B64B-E2BEE56EA0F4}"/>
              </a:ext>
            </a:extLst>
          </p:cNvPr>
          <p:cNvPicPr>
            <a:picLocks noChangeAspect="1"/>
          </p:cNvPicPr>
          <p:nvPr/>
        </p:nvPicPr>
        <p:blipFill>
          <a:blip r:embed="rId2"/>
          <a:stretch>
            <a:fillRect/>
          </a:stretch>
        </p:blipFill>
        <p:spPr>
          <a:xfrm>
            <a:off x="723900" y="1145569"/>
            <a:ext cx="5086020" cy="5202843"/>
          </a:xfrm>
          <a:prstGeom prst="rect">
            <a:avLst/>
          </a:prstGeom>
        </p:spPr>
      </p:pic>
      <p:sp>
        <p:nvSpPr>
          <p:cNvPr id="3" name="TextBox 2">
            <a:extLst>
              <a:ext uri="{FF2B5EF4-FFF2-40B4-BE49-F238E27FC236}">
                <a16:creationId xmlns:a16="http://schemas.microsoft.com/office/drawing/2014/main" id="{B2463105-5CAA-432D-B95D-991CA1833E35}"/>
              </a:ext>
            </a:extLst>
          </p:cNvPr>
          <p:cNvSpPr txBox="1"/>
          <p:nvPr/>
        </p:nvSpPr>
        <p:spPr>
          <a:xfrm>
            <a:off x="1122451" y="187504"/>
            <a:ext cx="2283431" cy="369332"/>
          </a:xfrm>
          <a:prstGeom prst="rect">
            <a:avLst/>
          </a:prstGeom>
          <a:noFill/>
        </p:spPr>
        <p:txBody>
          <a:bodyPr wrap="square" rtlCol="0">
            <a:spAutoFit/>
          </a:bodyPr>
          <a:lstStyle/>
          <a:p>
            <a:r>
              <a:rPr lang="en-US" dirty="0"/>
              <a:t>Q14</a:t>
            </a:r>
          </a:p>
        </p:txBody>
      </p:sp>
    </p:spTree>
    <p:extLst>
      <p:ext uri="{BB962C8B-B14F-4D97-AF65-F5344CB8AC3E}">
        <p14:creationId xmlns:p14="http://schemas.microsoft.com/office/powerpoint/2010/main" val="1521639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8777DB-39A0-429E-8466-49BE48125CF0}"/>
              </a:ext>
            </a:extLst>
          </p:cNvPr>
          <p:cNvPicPr>
            <a:picLocks noChangeAspect="1"/>
          </p:cNvPicPr>
          <p:nvPr/>
        </p:nvPicPr>
        <p:blipFill>
          <a:blip r:embed="rId2"/>
          <a:stretch>
            <a:fillRect/>
          </a:stretch>
        </p:blipFill>
        <p:spPr>
          <a:xfrm>
            <a:off x="195209" y="955329"/>
            <a:ext cx="11507056" cy="4567197"/>
          </a:xfrm>
          <a:prstGeom prst="rect">
            <a:avLst/>
          </a:prstGeom>
        </p:spPr>
      </p:pic>
      <p:sp>
        <p:nvSpPr>
          <p:cNvPr id="6" name="TextBox 5">
            <a:extLst>
              <a:ext uri="{FF2B5EF4-FFF2-40B4-BE49-F238E27FC236}">
                <a16:creationId xmlns:a16="http://schemas.microsoft.com/office/drawing/2014/main" id="{3D6CFE73-00E4-4865-AF34-EE4B8C66246A}"/>
              </a:ext>
            </a:extLst>
          </p:cNvPr>
          <p:cNvSpPr txBox="1"/>
          <p:nvPr/>
        </p:nvSpPr>
        <p:spPr>
          <a:xfrm>
            <a:off x="827070" y="421241"/>
            <a:ext cx="3025740" cy="369332"/>
          </a:xfrm>
          <a:prstGeom prst="rect">
            <a:avLst/>
          </a:prstGeom>
          <a:noFill/>
        </p:spPr>
        <p:txBody>
          <a:bodyPr wrap="square" rtlCol="0">
            <a:spAutoFit/>
          </a:bodyPr>
          <a:lstStyle/>
          <a:p>
            <a:r>
              <a:rPr lang="en-US" b="1" dirty="0"/>
              <a:t>Employee</a:t>
            </a:r>
          </a:p>
        </p:txBody>
      </p:sp>
    </p:spTree>
    <p:extLst>
      <p:ext uri="{BB962C8B-B14F-4D97-AF65-F5344CB8AC3E}">
        <p14:creationId xmlns:p14="http://schemas.microsoft.com/office/powerpoint/2010/main" val="690807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3CC4A4-7708-403F-8F09-E47D124B4B1F}"/>
              </a:ext>
            </a:extLst>
          </p:cNvPr>
          <p:cNvPicPr>
            <a:picLocks noChangeAspect="1"/>
          </p:cNvPicPr>
          <p:nvPr/>
        </p:nvPicPr>
        <p:blipFill>
          <a:blip r:embed="rId2"/>
          <a:stretch>
            <a:fillRect/>
          </a:stretch>
        </p:blipFill>
        <p:spPr>
          <a:xfrm>
            <a:off x="167720" y="1110224"/>
            <a:ext cx="3540094" cy="4299771"/>
          </a:xfrm>
          <a:prstGeom prst="rect">
            <a:avLst/>
          </a:prstGeom>
        </p:spPr>
      </p:pic>
      <p:pic>
        <p:nvPicPr>
          <p:cNvPr id="5" name="Picture 4">
            <a:extLst>
              <a:ext uri="{FF2B5EF4-FFF2-40B4-BE49-F238E27FC236}">
                <a16:creationId xmlns:a16="http://schemas.microsoft.com/office/drawing/2014/main" id="{6E852D8F-C048-49AC-B610-29107145408B}"/>
              </a:ext>
            </a:extLst>
          </p:cNvPr>
          <p:cNvPicPr>
            <a:picLocks noChangeAspect="1"/>
          </p:cNvPicPr>
          <p:nvPr/>
        </p:nvPicPr>
        <p:blipFill>
          <a:blip r:embed="rId3"/>
          <a:stretch>
            <a:fillRect/>
          </a:stretch>
        </p:blipFill>
        <p:spPr>
          <a:xfrm>
            <a:off x="4448853" y="3634485"/>
            <a:ext cx="6292135" cy="1560599"/>
          </a:xfrm>
          <a:prstGeom prst="rect">
            <a:avLst/>
          </a:prstGeom>
        </p:spPr>
      </p:pic>
      <p:pic>
        <p:nvPicPr>
          <p:cNvPr id="6" name="Picture 5">
            <a:extLst>
              <a:ext uri="{FF2B5EF4-FFF2-40B4-BE49-F238E27FC236}">
                <a16:creationId xmlns:a16="http://schemas.microsoft.com/office/drawing/2014/main" id="{4AC0A77F-619B-48B2-9A33-B6A558A61ACB}"/>
              </a:ext>
            </a:extLst>
          </p:cNvPr>
          <p:cNvPicPr>
            <a:picLocks noChangeAspect="1"/>
          </p:cNvPicPr>
          <p:nvPr/>
        </p:nvPicPr>
        <p:blipFill>
          <a:blip r:embed="rId4"/>
          <a:stretch>
            <a:fillRect/>
          </a:stretch>
        </p:blipFill>
        <p:spPr>
          <a:xfrm>
            <a:off x="4736530" y="491928"/>
            <a:ext cx="2528763" cy="2213489"/>
          </a:xfrm>
          <a:prstGeom prst="rect">
            <a:avLst/>
          </a:prstGeom>
        </p:spPr>
      </p:pic>
      <p:sp>
        <p:nvSpPr>
          <p:cNvPr id="7" name="TextBox 6">
            <a:extLst>
              <a:ext uri="{FF2B5EF4-FFF2-40B4-BE49-F238E27FC236}">
                <a16:creationId xmlns:a16="http://schemas.microsoft.com/office/drawing/2014/main" id="{608A6477-91F9-4AAB-883C-52DCFFAC60B8}"/>
              </a:ext>
            </a:extLst>
          </p:cNvPr>
          <p:cNvSpPr txBox="1"/>
          <p:nvPr/>
        </p:nvSpPr>
        <p:spPr>
          <a:xfrm>
            <a:off x="827070" y="421241"/>
            <a:ext cx="3025740" cy="369332"/>
          </a:xfrm>
          <a:prstGeom prst="rect">
            <a:avLst/>
          </a:prstGeom>
          <a:noFill/>
        </p:spPr>
        <p:txBody>
          <a:bodyPr wrap="square" rtlCol="0">
            <a:spAutoFit/>
          </a:bodyPr>
          <a:lstStyle/>
          <a:p>
            <a:r>
              <a:rPr lang="en-US" b="1" dirty="0" err="1"/>
              <a:t>Employee_Project</a:t>
            </a:r>
            <a:endParaRPr lang="en-US" b="1" dirty="0"/>
          </a:p>
        </p:txBody>
      </p:sp>
      <p:sp>
        <p:nvSpPr>
          <p:cNvPr id="8" name="TextBox 7">
            <a:extLst>
              <a:ext uri="{FF2B5EF4-FFF2-40B4-BE49-F238E27FC236}">
                <a16:creationId xmlns:a16="http://schemas.microsoft.com/office/drawing/2014/main" id="{23B2F381-20DB-4936-9945-6201839E400D}"/>
              </a:ext>
            </a:extLst>
          </p:cNvPr>
          <p:cNvSpPr txBox="1"/>
          <p:nvPr/>
        </p:nvSpPr>
        <p:spPr>
          <a:xfrm>
            <a:off x="5515510" y="56023"/>
            <a:ext cx="3025740" cy="369332"/>
          </a:xfrm>
          <a:prstGeom prst="rect">
            <a:avLst/>
          </a:prstGeom>
          <a:noFill/>
        </p:spPr>
        <p:txBody>
          <a:bodyPr wrap="square" rtlCol="0">
            <a:spAutoFit/>
          </a:bodyPr>
          <a:lstStyle/>
          <a:p>
            <a:r>
              <a:rPr lang="en-US" b="1" dirty="0"/>
              <a:t>Roles</a:t>
            </a:r>
          </a:p>
        </p:txBody>
      </p:sp>
      <p:sp>
        <p:nvSpPr>
          <p:cNvPr id="9" name="TextBox 8">
            <a:extLst>
              <a:ext uri="{FF2B5EF4-FFF2-40B4-BE49-F238E27FC236}">
                <a16:creationId xmlns:a16="http://schemas.microsoft.com/office/drawing/2014/main" id="{202B6E13-CABB-40BC-A4CB-2F0875E7BCC0}"/>
              </a:ext>
            </a:extLst>
          </p:cNvPr>
          <p:cNvSpPr txBox="1"/>
          <p:nvPr/>
        </p:nvSpPr>
        <p:spPr>
          <a:xfrm>
            <a:off x="4796320" y="3141861"/>
            <a:ext cx="3025740" cy="369332"/>
          </a:xfrm>
          <a:prstGeom prst="rect">
            <a:avLst/>
          </a:prstGeom>
          <a:noFill/>
        </p:spPr>
        <p:txBody>
          <a:bodyPr wrap="square" rtlCol="0">
            <a:spAutoFit/>
          </a:bodyPr>
          <a:lstStyle/>
          <a:p>
            <a:r>
              <a:rPr lang="en-US" b="1" dirty="0"/>
              <a:t>Project</a:t>
            </a:r>
          </a:p>
        </p:txBody>
      </p:sp>
    </p:spTree>
    <p:extLst>
      <p:ext uri="{BB962C8B-B14F-4D97-AF65-F5344CB8AC3E}">
        <p14:creationId xmlns:p14="http://schemas.microsoft.com/office/powerpoint/2010/main" val="2526348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74" y="267128"/>
            <a:ext cx="3220093" cy="714643"/>
          </a:xfrm>
        </p:spPr>
        <p:txBody>
          <a:bodyPr>
            <a:noAutofit/>
          </a:bodyPr>
          <a:lstStyle/>
          <a:p>
            <a:r>
              <a:rPr lang="en-US" sz="2800" b="1" dirty="0">
                <a:solidFill>
                  <a:schemeClr val="bg1"/>
                </a:solidFill>
                <a:highlight>
                  <a:srgbClr val="008000"/>
                </a:highlight>
              </a:rPr>
              <a:t>ANALYSIS OF DATA</a:t>
            </a:r>
          </a:p>
        </p:txBody>
      </p:sp>
      <p:pic>
        <p:nvPicPr>
          <p:cNvPr id="5" name="Picture 4">
            <a:extLst>
              <a:ext uri="{FF2B5EF4-FFF2-40B4-BE49-F238E27FC236}">
                <a16:creationId xmlns:a16="http://schemas.microsoft.com/office/drawing/2014/main" id="{778E37DB-EEF9-44BA-873B-B8182C23D1E6}"/>
              </a:ext>
            </a:extLst>
          </p:cNvPr>
          <p:cNvPicPr>
            <a:picLocks noChangeAspect="1"/>
          </p:cNvPicPr>
          <p:nvPr/>
        </p:nvPicPr>
        <p:blipFill>
          <a:blip r:embed="rId2"/>
          <a:stretch>
            <a:fillRect/>
          </a:stretch>
        </p:blipFill>
        <p:spPr>
          <a:xfrm>
            <a:off x="5949861" y="1039988"/>
            <a:ext cx="6009554" cy="4527746"/>
          </a:xfrm>
          <a:prstGeom prst="rect">
            <a:avLst/>
          </a:prstGeom>
        </p:spPr>
      </p:pic>
      <p:pic>
        <p:nvPicPr>
          <p:cNvPr id="6" name="Picture 5">
            <a:extLst>
              <a:ext uri="{FF2B5EF4-FFF2-40B4-BE49-F238E27FC236}">
                <a16:creationId xmlns:a16="http://schemas.microsoft.com/office/drawing/2014/main" id="{6A974F0B-DED5-4A4F-8648-7FF0DF406DF2}"/>
              </a:ext>
            </a:extLst>
          </p:cNvPr>
          <p:cNvPicPr>
            <a:picLocks noChangeAspect="1"/>
          </p:cNvPicPr>
          <p:nvPr/>
        </p:nvPicPr>
        <p:blipFill>
          <a:blip r:embed="rId3"/>
          <a:stretch>
            <a:fillRect/>
          </a:stretch>
        </p:blipFill>
        <p:spPr>
          <a:xfrm>
            <a:off x="232585" y="1422969"/>
            <a:ext cx="5584566" cy="3251773"/>
          </a:xfrm>
          <a:prstGeom prst="rect">
            <a:avLst/>
          </a:prstGeom>
        </p:spPr>
      </p:pic>
      <p:sp>
        <p:nvSpPr>
          <p:cNvPr id="7" name="TextBox 6">
            <a:extLst>
              <a:ext uri="{FF2B5EF4-FFF2-40B4-BE49-F238E27FC236}">
                <a16:creationId xmlns:a16="http://schemas.microsoft.com/office/drawing/2014/main" id="{1A48D513-80F7-4990-B589-46E6EE36B6E7}"/>
              </a:ext>
            </a:extLst>
          </p:cNvPr>
          <p:cNvSpPr txBox="1"/>
          <p:nvPr/>
        </p:nvSpPr>
        <p:spPr>
          <a:xfrm>
            <a:off x="807084" y="5198402"/>
            <a:ext cx="4407051"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t>Gender distribution among Employees</a:t>
            </a:r>
          </a:p>
        </p:txBody>
      </p:sp>
      <p:sp>
        <p:nvSpPr>
          <p:cNvPr id="8" name="TextBox 7">
            <a:extLst>
              <a:ext uri="{FF2B5EF4-FFF2-40B4-BE49-F238E27FC236}">
                <a16:creationId xmlns:a16="http://schemas.microsoft.com/office/drawing/2014/main" id="{2A1E5C8F-E193-4FA9-955D-AE71F0D83083}"/>
              </a:ext>
            </a:extLst>
          </p:cNvPr>
          <p:cNvSpPr txBox="1"/>
          <p:nvPr/>
        </p:nvSpPr>
        <p:spPr>
          <a:xfrm>
            <a:off x="6512666" y="5818012"/>
            <a:ext cx="4407051"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t>Salary distribution among Employees</a:t>
            </a:r>
          </a:p>
        </p:txBody>
      </p:sp>
    </p:spTree>
    <p:extLst>
      <p:ext uri="{BB962C8B-B14F-4D97-AF65-F5344CB8AC3E}">
        <p14:creationId xmlns:p14="http://schemas.microsoft.com/office/powerpoint/2010/main" val="3714645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954FE-0C81-4B66-9E46-A3AC2E730CA3}"/>
              </a:ext>
            </a:extLst>
          </p:cNvPr>
          <p:cNvPicPr>
            <a:picLocks noChangeAspect="1"/>
          </p:cNvPicPr>
          <p:nvPr/>
        </p:nvPicPr>
        <p:blipFill>
          <a:blip r:embed="rId2"/>
          <a:stretch>
            <a:fillRect/>
          </a:stretch>
        </p:blipFill>
        <p:spPr>
          <a:xfrm>
            <a:off x="256854" y="410123"/>
            <a:ext cx="5203861" cy="4001467"/>
          </a:xfrm>
          <a:prstGeom prst="rect">
            <a:avLst/>
          </a:prstGeom>
        </p:spPr>
      </p:pic>
      <p:sp>
        <p:nvSpPr>
          <p:cNvPr id="5" name="TextBox 4">
            <a:extLst>
              <a:ext uri="{FF2B5EF4-FFF2-40B4-BE49-F238E27FC236}">
                <a16:creationId xmlns:a16="http://schemas.microsoft.com/office/drawing/2014/main" id="{5E674E89-26DD-4E7D-B155-E0E25FE4FE62}"/>
              </a:ext>
            </a:extLst>
          </p:cNvPr>
          <p:cNvSpPr txBox="1"/>
          <p:nvPr/>
        </p:nvSpPr>
        <p:spPr>
          <a:xfrm>
            <a:off x="688931" y="4838807"/>
            <a:ext cx="4407051"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t>Role of Employees</a:t>
            </a:r>
          </a:p>
        </p:txBody>
      </p:sp>
      <p:pic>
        <p:nvPicPr>
          <p:cNvPr id="6" name="Picture 5">
            <a:extLst>
              <a:ext uri="{FF2B5EF4-FFF2-40B4-BE49-F238E27FC236}">
                <a16:creationId xmlns:a16="http://schemas.microsoft.com/office/drawing/2014/main" id="{72A0BEEE-9677-4062-858A-57A4DA6E958D}"/>
              </a:ext>
            </a:extLst>
          </p:cNvPr>
          <p:cNvPicPr>
            <a:picLocks noChangeAspect="1"/>
          </p:cNvPicPr>
          <p:nvPr/>
        </p:nvPicPr>
        <p:blipFill>
          <a:blip r:embed="rId3"/>
          <a:stretch>
            <a:fillRect/>
          </a:stretch>
        </p:blipFill>
        <p:spPr>
          <a:xfrm>
            <a:off x="5151109" y="481364"/>
            <a:ext cx="7195711" cy="3696498"/>
          </a:xfrm>
          <a:prstGeom prst="rect">
            <a:avLst/>
          </a:prstGeom>
        </p:spPr>
      </p:pic>
      <p:sp>
        <p:nvSpPr>
          <p:cNvPr id="7" name="TextBox 6">
            <a:extLst>
              <a:ext uri="{FF2B5EF4-FFF2-40B4-BE49-F238E27FC236}">
                <a16:creationId xmlns:a16="http://schemas.microsoft.com/office/drawing/2014/main" id="{B3A194BA-0944-44D1-A80D-8033D10E014F}"/>
              </a:ext>
            </a:extLst>
          </p:cNvPr>
          <p:cNvSpPr txBox="1"/>
          <p:nvPr/>
        </p:nvSpPr>
        <p:spPr>
          <a:xfrm>
            <a:off x="7026669" y="4712683"/>
            <a:ext cx="4407051"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t>Relation to Dependents</a:t>
            </a:r>
          </a:p>
        </p:txBody>
      </p:sp>
    </p:spTree>
    <p:extLst>
      <p:ext uri="{BB962C8B-B14F-4D97-AF65-F5344CB8AC3E}">
        <p14:creationId xmlns:p14="http://schemas.microsoft.com/office/powerpoint/2010/main" val="329693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REFERENTIAL-RELATIONS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9155515"/>
              </p:ext>
            </p:extLst>
          </p:nvPr>
        </p:nvGraphicFramePr>
        <p:xfrm>
          <a:off x="135238" y="1562866"/>
          <a:ext cx="11921523" cy="4886960"/>
        </p:xfrm>
        <a:graphic>
          <a:graphicData uri="http://schemas.openxmlformats.org/drawingml/2006/table">
            <a:tbl>
              <a:tblPr firstRow="1" bandRow="1">
                <a:tableStyleId>{5C22544A-7EE6-4342-B048-85BDC9FD1C3A}</a:tableStyleId>
              </a:tblPr>
              <a:tblGrid>
                <a:gridCol w="3852100">
                  <a:extLst>
                    <a:ext uri="{9D8B030D-6E8A-4147-A177-3AD203B41FA5}">
                      <a16:colId xmlns:a16="http://schemas.microsoft.com/office/drawing/2014/main" val="360958841"/>
                    </a:ext>
                  </a:extLst>
                </a:gridCol>
                <a:gridCol w="1642187">
                  <a:extLst>
                    <a:ext uri="{9D8B030D-6E8A-4147-A177-3AD203B41FA5}">
                      <a16:colId xmlns:a16="http://schemas.microsoft.com/office/drawing/2014/main" val="4249672180"/>
                    </a:ext>
                  </a:extLst>
                </a:gridCol>
                <a:gridCol w="3048000">
                  <a:extLst>
                    <a:ext uri="{9D8B030D-6E8A-4147-A177-3AD203B41FA5}">
                      <a16:colId xmlns:a16="http://schemas.microsoft.com/office/drawing/2014/main" val="612497051"/>
                    </a:ext>
                  </a:extLst>
                </a:gridCol>
                <a:gridCol w="3379236">
                  <a:extLst>
                    <a:ext uri="{9D8B030D-6E8A-4147-A177-3AD203B41FA5}">
                      <a16:colId xmlns:a16="http://schemas.microsoft.com/office/drawing/2014/main" val="565864386"/>
                    </a:ext>
                  </a:extLst>
                </a:gridCol>
              </a:tblGrid>
              <a:tr h="370840">
                <a:tc>
                  <a:txBody>
                    <a:bodyPr/>
                    <a:lstStyle/>
                    <a:p>
                      <a:pPr algn="ctr"/>
                      <a:r>
                        <a:rPr lang="en-US" dirty="0"/>
                        <a:t>FOREIGN</a:t>
                      </a:r>
                      <a:r>
                        <a:rPr lang="en-US" baseline="0" dirty="0"/>
                        <a:t> TABLE (REFERENCING TABLE)</a:t>
                      </a:r>
                      <a:endParaRPr lang="tr-TR" dirty="0"/>
                    </a:p>
                  </a:txBody>
                  <a:tcPr anchor="ctr"/>
                </a:tc>
                <a:tc>
                  <a:txBody>
                    <a:bodyPr/>
                    <a:lstStyle/>
                    <a:p>
                      <a:pPr algn="ctr"/>
                      <a:r>
                        <a:rPr lang="en-US" dirty="0"/>
                        <a:t>FOREIGN KEY</a:t>
                      </a:r>
                      <a:endParaRPr lang="tr-TR" dirty="0"/>
                    </a:p>
                  </a:txBody>
                  <a:tcPr anchor="ctr"/>
                </a:tc>
                <a:tc>
                  <a:txBody>
                    <a:bodyPr/>
                    <a:lstStyle/>
                    <a:p>
                      <a:pPr algn="ctr"/>
                      <a:r>
                        <a:rPr lang="en-US" dirty="0"/>
                        <a:t>REFERENCED TABLE</a:t>
                      </a:r>
                      <a:endParaRPr lang="tr-TR" dirty="0"/>
                    </a:p>
                  </a:txBody>
                  <a:tcPr anchor="ctr"/>
                </a:tc>
                <a:tc>
                  <a:txBody>
                    <a:bodyPr/>
                    <a:lstStyle/>
                    <a:p>
                      <a:pPr algn="ctr"/>
                      <a:r>
                        <a:rPr lang="en-US" dirty="0"/>
                        <a:t>PRIMARY KEY</a:t>
                      </a:r>
                      <a:endParaRPr lang="tr-TR" dirty="0"/>
                    </a:p>
                  </a:txBody>
                  <a:tcPr anchor="ctr"/>
                </a:tc>
                <a:extLst>
                  <a:ext uri="{0D108BD9-81ED-4DB2-BD59-A6C34878D82A}">
                    <a16:rowId xmlns:a16="http://schemas.microsoft.com/office/drawing/2014/main" val="2860043781"/>
                  </a:ext>
                </a:extLst>
              </a:tr>
              <a:tr h="370840">
                <a:tc>
                  <a:txBody>
                    <a:bodyPr/>
                    <a:lstStyle/>
                    <a:p>
                      <a:r>
                        <a:rPr lang="en-US" dirty="0"/>
                        <a:t>ROLES</a:t>
                      </a:r>
                      <a:endParaRPr lang="tr-TR" dirty="0"/>
                    </a:p>
                  </a:txBody>
                  <a:tcPr/>
                </a:tc>
                <a:tc>
                  <a:txBody>
                    <a:bodyPr/>
                    <a:lstStyle/>
                    <a:p>
                      <a:r>
                        <a:rPr lang="en-US" dirty="0"/>
                        <a:t>NONE</a:t>
                      </a:r>
                      <a:endParaRPr lang="tr-TR" dirty="0"/>
                    </a:p>
                  </a:txBody>
                  <a:tcPr/>
                </a:tc>
                <a:tc>
                  <a:txBody>
                    <a:bodyPr/>
                    <a:lstStyle/>
                    <a:p>
                      <a:r>
                        <a:rPr lang="en-US" dirty="0"/>
                        <a:t>NONE</a:t>
                      </a:r>
                      <a:endParaRPr lang="tr-TR" dirty="0"/>
                    </a:p>
                  </a:txBody>
                  <a:tcPr/>
                </a:tc>
                <a:tc>
                  <a:txBody>
                    <a:bodyPr/>
                    <a:lstStyle/>
                    <a:p>
                      <a:r>
                        <a:rPr lang="en-US" dirty="0" err="1"/>
                        <a:t>Role_Id</a:t>
                      </a:r>
                      <a:endParaRPr lang="tr-TR" dirty="0"/>
                    </a:p>
                  </a:txBody>
                  <a:tcPr/>
                </a:tc>
                <a:extLst>
                  <a:ext uri="{0D108BD9-81ED-4DB2-BD59-A6C34878D82A}">
                    <a16:rowId xmlns:a16="http://schemas.microsoft.com/office/drawing/2014/main" val="3727518354"/>
                  </a:ext>
                </a:extLst>
              </a:tr>
              <a:tr h="370840">
                <a:tc>
                  <a:txBody>
                    <a:bodyPr/>
                    <a:lstStyle/>
                    <a:p>
                      <a:r>
                        <a:rPr lang="en-US" dirty="0"/>
                        <a:t>EMPLOYEE</a:t>
                      </a:r>
                      <a:endParaRPr lang="tr-TR" dirty="0"/>
                    </a:p>
                  </a:txBody>
                  <a:tcPr/>
                </a:tc>
                <a:tc>
                  <a:txBody>
                    <a:bodyPr/>
                    <a:lstStyle/>
                    <a:p>
                      <a:r>
                        <a:rPr lang="en-US" dirty="0" err="1"/>
                        <a:t>Role_Id</a:t>
                      </a:r>
                      <a:endParaRPr lang="tr-TR" dirty="0"/>
                    </a:p>
                  </a:txBody>
                  <a:tcPr/>
                </a:tc>
                <a:tc>
                  <a:txBody>
                    <a:bodyPr/>
                    <a:lstStyle/>
                    <a:p>
                      <a:r>
                        <a:rPr lang="en-US" dirty="0"/>
                        <a:t>ROLES</a:t>
                      </a:r>
                      <a:endParaRPr lang="tr-TR" dirty="0"/>
                    </a:p>
                  </a:txBody>
                  <a:tcPr/>
                </a:tc>
                <a:tc>
                  <a:txBody>
                    <a:bodyPr/>
                    <a:lstStyle/>
                    <a:p>
                      <a:r>
                        <a:rPr lang="en-US" dirty="0" err="1"/>
                        <a:t>Employee_Id</a:t>
                      </a:r>
                      <a:endParaRPr lang="en-US" dirty="0"/>
                    </a:p>
                  </a:txBody>
                  <a:tcPr/>
                </a:tc>
                <a:extLst>
                  <a:ext uri="{0D108BD9-81ED-4DB2-BD59-A6C34878D82A}">
                    <a16:rowId xmlns:a16="http://schemas.microsoft.com/office/drawing/2014/main" val="3547680632"/>
                  </a:ext>
                </a:extLst>
              </a:tr>
              <a:tr h="370840">
                <a:tc>
                  <a:txBody>
                    <a:bodyPr/>
                    <a:lstStyle/>
                    <a:p>
                      <a:r>
                        <a:rPr lang="en-US" dirty="0"/>
                        <a:t>SUPERVISOR</a:t>
                      </a:r>
                      <a:endParaRPr lang="tr-TR" dirty="0"/>
                    </a:p>
                  </a:txBody>
                  <a:tcPr/>
                </a:tc>
                <a:tc>
                  <a:txBody>
                    <a:bodyPr/>
                    <a:lstStyle/>
                    <a:p>
                      <a:r>
                        <a:rPr lang="en-US" dirty="0" err="1"/>
                        <a:t>Employee_Id</a:t>
                      </a:r>
                      <a:r>
                        <a:rPr lang="en-US" dirty="0"/>
                        <a:t>,</a:t>
                      </a:r>
                    </a:p>
                    <a:p>
                      <a:r>
                        <a:rPr lang="en-US" dirty="0" err="1"/>
                        <a:t>Supervisor_Id</a:t>
                      </a:r>
                      <a:endParaRPr lang="tr-TR" dirty="0"/>
                    </a:p>
                  </a:txBody>
                  <a:tcPr/>
                </a:tc>
                <a:tc>
                  <a:txBody>
                    <a:bodyPr/>
                    <a:lstStyle/>
                    <a:p>
                      <a:r>
                        <a:rPr lang="en-US" dirty="0"/>
                        <a:t>EMPLOYEE</a:t>
                      </a:r>
                      <a:endParaRPr lang="tr-TR" dirty="0"/>
                    </a:p>
                  </a:txBody>
                  <a:tcPr/>
                </a:tc>
                <a:tc>
                  <a:txBody>
                    <a:bodyPr/>
                    <a:lstStyle/>
                    <a:p>
                      <a:r>
                        <a:rPr lang="en-US" dirty="0" err="1"/>
                        <a:t>Employee_Id</a:t>
                      </a:r>
                      <a:endParaRPr lang="tr-TR" dirty="0"/>
                    </a:p>
                  </a:txBody>
                  <a:tcPr/>
                </a:tc>
                <a:extLst>
                  <a:ext uri="{0D108BD9-81ED-4DB2-BD59-A6C34878D82A}">
                    <a16:rowId xmlns:a16="http://schemas.microsoft.com/office/drawing/2014/main" val="1986499521"/>
                  </a:ext>
                </a:extLst>
              </a:tr>
              <a:tr h="370840">
                <a:tc>
                  <a:txBody>
                    <a:bodyPr/>
                    <a:lstStyle/>
                    <a:p>
                      <a:r>
                        <a:rPr lang="en-US" dirty="0"/>
                        <a:t>DEPENDENT</a:t>
                      </a:r>
                      <a:endParaRPr lang="tr-TR" dirty="0"/>
                    </a:p>
                  </a:txBody>
                  <a:tcPr/>
                </a:tc>
                <a:tc>
                  <a:txBody>
                    <a:bodyPr/>
                    <a:lstStyle/>
                    <a:p>
                      <a:r>
                        <a:rPr lang="en-US" dirty="0" err="1"/>
                        <a:t>Employee_Id</a:t>
                      </a:r>
                      <a:endParaRPr lang="tr-TR" dirty="0"/>
                    </a:p>
                  </a:txBody>
                  <a:tcPr/>
                </a:tc>
                <a:tc>
                  <a:txBody>
                    <a:bodyPr/>
                    <a:lstStyle/>
                    <a:p>
                      <a:r>
                        <a:rPr lang="en-US" dirty="0"/>
                        <a:t>EMPLOYEE</a:t>
                      </a:r>
                      <a:endParaRPr lang="tr-TR" dirty="0"/>
                    </a:p>
                  </a:txBody>
                  <a:tcPr/>
                </a:tc>
                <a:tc>
                  <a:txBody>
                    <a:bodyPr/>
                    <a:lstStyle/>
                    <a:p>
                      <a:r>
                        <a:rPr lang="en-US" dirty="0" err="1"/>
                        <a:t>D_Id</a:t>
                      </a:r>
                      <a:endParaRPr lang="tr-TR" dirty="0"/>
                    </a:p>
                  </a:txBody>
                  <a:tcPr/>
                </a:tc>
                <a:extLst>
                  <a:ext uri="{0D108BD9-81ED-4DB2-BD59-A6C34878D82A}">
                    <a16:rowId xmlns:a16="http://schemas.microsoft.com/office/drawing/2014/main" val="667864953"/>
                  </a:ext>
                </a:extLst>
              </a:tr>
              <a:tr h="370840">
                <a:tc>
                  <a:txBody>
                    <a:bodyPr/>
                    <a:lstStyle/>
                    <a:p>
                      <a:r>
                        <a:rPr lang="en-US" dirty="0"/>
                        <a:t>PAYMENTTOEMPLOYEES</a:t>
                      </a:r>
                      <a:endParaRPr lang="tr-TR" dirty="0"/>
                    </a:p>
                  </a:txBody>
                  <a:tcPr/>
                </a:tc>
                <a:tc>
                  <a:txBody>
                    <a:bodyPr/>
                    <a:lstStyle/>
                    <a:p>
                      <a:r>
                        <a:rPr lang="en-US" dirty="0" err="1"/>
                        <a:t>Employee_Id</a:t>
                      </a:r>
                      <a:endParaRPr lang="tr-TR" dirty="0"/>
                    </a:p>
                  </a:txBody>
                  <a:tcPr/>
                </a:tc>
                <a:tc>
                  <a:txBody>
                    <a:bodyPr/>
                    <a:lstStyle/>
                    <a:p>
                      <a:r>
                        <a:rPr lang="en-US" dirty="0"/>
                        <a:t>EMPLOYEE</a:t>
                      </a:r>
                      <a:endParaRPr lang="tr-TR" dirty="0"/>
                    </a:p>
                  </a:txBody>
                  <a:tcPr/>
                </a:tc>
                <a:tc>
                  <a:txBody>
                    <a:bodyPr/>
                    <a:lstStyle/>
                    <a:p>
                      <a:r>
                        <a:rPr lang="en-US" dirty="0" err="1"/>
                        <a:t>Payment_Id</a:t>
                      </a:r>
                      <a:endParaRPr lang="tr-TR" dirty="0"/>
                    </a:p>
                  </a:txBody>
                  <a:tcPr/>
                </a:tc>
                <a:extLst>
                  <a:ext uri="{0D108BD9-81ED-4DB2-BD59-A6C34878D82A}">
                    <a16:rowId xmlns:a16="http://schemas.microsoft.com/office/drawing/2014/main" val="1970907634"/>
                  </a:ext>
                </a:extLst>
              </a:tr>
              <a:tr h="370840">
                <a:tc>
                  <a:txBody>
                    <a:bodyPr/>
                    <a:lstStyle/>
                    <a:p>
                      <a:r>
                        <a:rPr lang="en-US" dirty="0"/>
                        <a:t>BANKINFO</a:t>
                      </a:r>
                      <a:endParaRPr lang="tr-TR" dirty="0"/>
                    </a:p>
                  </a:txBody>
                  <a:tcPr/>
                </a:tc>
                <a:tc>
                  <a:txBody>
                    <a:bodyPr/>
                    <a:lstStyle/>
                    <a:p>
                      <a:r>
                        <a:rPr lang="en-US" dirty="0" err="1"/>
                        <a:t>Employee_Id</a:t>
                      </a:r>
                      <a:endParaRPr lang="tr-TR" dirty="0"/>
                    </a:p>
                  </a:txBody>
                  <a:tcPr/>
                </a:tc>
                <a:tc>
                  <a:txBody>
                    <a:bodyPr/>
                    <a:lstStyle/>
                    <a:p>
                      <a:r>
                        <a:rPr lang="en-US" dirty="0"/>
                        <a:t>EMPLOYEE</a:t>
                      </a:r>
                      <a:endParaRPr lang="tr-TR" dirty="0"/>
                    </a:p>
                  </a:txBody>
                  <a:tcPr/>
                </a:tc>
                <a:tc>
                  <a:txBody>
                    <a:bodyPr/>
                    <a:lstStyle/>
                    <a:p>
                      <a:r>
                        <a:rPr lang="en-US" dirty="0" err="1"/>
                        <a:t>Employee_Id</a:t>
                      </a:r>
                      <a:endParaRPr lang="tr-TR" dirty="0"/>
                    </a:p>
                  </a:txBody>
                  <a:tcPr/>
                </a:tc>
                <a:extLst>
                  <a:ext uri="{0D108BD9-81ED-4DB2-BD59-A6C34878D82A}">
                    <a16:rowId xmlns:a16="http://schemas.microsoft.com/office/drawing/2014/main" val="3128221845"/>
                  </a:ext>
                </a:extLst>
              </a:tr>
              <a:tr h="370840">
                <a:tc>
                  <a:txBody>
                    <a:bodyPr/>
                    <a:lstStyle/>
                    <a:p>
                      <a:r>
                        <a:rPr lang="en-US" dirty="0"/>
                        <a:t>PROJECT</a:t>
                      </a:r>
                      <a:endParaRPr lang="tr-TR" dirty="0"/>
                    </a:p>
                  </a:txBody>
                  <a:tcPr/>
                </a:tc>
                <a:tc>
                  <a:txBody>
                    <a:bodyPr/>
                    <a:lstStyle/>
                    <a:p>
                      <a:r>
                        <a:rPr lang="en-US" dirty="0" err="1"/>
                        <a:t>Client_Id</a:t>
                      </a:r>
                      <a:endParaRPr lang="tr-TR" dirty="0"/>
                    </a:p>
                  </a:txBody>
                  <a:tcPr/>
                </a:tc>
                <a:tc>
                  <a:txBody>
                    <a:bodyPr/>
                    <a:lstStyle/>
                    <a:p>
                      <a:r>
                        <a:rPr lang="en-US" dirty="0"/>
                        <a:t>CLIENT</a:t>
                      </a:r>
                      <a:endParaRPr lang="tr-TR" dirty="0"/>
                    </a:p>
                  </a:txBody>
                  <a:tcPr/>
                </a:tc>
                <a:tc>
                  <a:txBody>
                    <a:bodyPr/>
                    <a:lstStyle/>
                    <a:p>
                      <a:r>
                        <a:rPr lang="en-US" dirty="0" err="1"/>
                        <a:t>Project_Id</a:t>
                      </a:r>
                      <a:endParaRPr lang="tr-TR" dirty="0"/>
                    </a:p>
                  </a:txBody>
                  <a:tcPr/>
                </a:tc>
                <a:extLst>
                  <a:ext uri="{0D108BD9-81ED-4DB2-BD59-A6C34878D82A}">
                    <a16:rowId xmlns:a16="http://schemas.microsoft.com/office/drawing/2014/main" val="1744589537"/>
                  </a:ext>
                </a:extLst>
              </a:tr>
              <a:tr h="370840">
                <a:tc>
                  <a:txBody>
                    <a:bodyPr/>
                    <a:lstStyle/>
                    <a:p>
                      <a:r>
                        <a:rPr lang="en-US" dirty="0"/>
                        <a:t>CLIENT</a:t>
                      </a:r>
                      <a:endParaRPr lang="tr-TR" dirty="0"/>
                    </a:p>
                  </a:txBody>
                  <a:tcPr/>
                </a:tc>
                <a:tc>
                  <a:txBody>
                    <a:bodyPr/>
                    <a:lstStyle/>
                    <a:p>
                      <a:r>
                        <a:rPr lang="en-US" dirty="0" err="1"/>
                        <a:t>Project_Id</a:t>
                      </a:r>
                      <a:endParaRPr lang="tr-TR" dirty="0"/>
                    </a:p>
                  </a:txBody>
                  <a:tcPr/>
                </a:tc>
                <a:tc>
                  <a:txBody>
                    <a:bodyPr/>
                    <a:lstStyle/>
                    <a:p>
                      <a:r>
                        <a:rPr lang="en-US" dirty="0"/>
                        <a:t>PROJECT</a:t>
                      </a:r>
                      <a:endParaRPr lang="tr-TR" dirty="0"/>
                    </a:p>
                  </a:txBody>
                  <a:tcPr/>
                </a:tc>
                <a:tc>
                  <a:txBody>
                    <a:bodyPr/>
                    <a:lstStyle/>
                    <a:p>
                      <a:r>
                        <a:rPr lang="en-US" dirty="0" err="1"/>
                        <a:t>Client_Id</a:t>
                      </a:r>
                      <a:endParaRPr lang="en-US" dirty="0"/>
                    </a:p>
                  </a:txBody>
                  <a:tcPr/>
                </a:tc>
                <a:extLst>
                  <a:ext uri="{0D108BD9-81ED-4DB2-BD59-A6C34878D82A}">
                    <a16:rowId xmlns:a16="http://schemas.microsoft.com/office/drawing/2014/main" val="3182215368"/>
                  </a:ext>
                </a:extLst>
              </a:tr>
              <a:tr h="370840">
                <a:tc>
                  <a:txBody>
                    <a:bodyPr/>
                    <a:lstStyle/>
                    <a:p>
                      <a:r>
                        <a:rPr lang="en-US" dirty="0"/>
                        <a:t>PAYMENTFROMCLIENT</a:t>
                      </a:r>
                      <a:endParaRPr lang="tr-TR" dirty="0"/>
                    </a:p>
                  </a:txBody>
                  <a:tcPr/>
                </a:tc>
                <a:tc>
                  <a:txBody>
                    <a:bodyPr/>
                    <a:lstStyle/>
                    <a:p>
                      <a:r>
                        <a:rPr lang="en-US" dirty="0" err="1"/>
                        <a:t>Project_Id</a:t>
                      </a:r>
                      <a:r>
                        <a:rPr lang="en-US" dirty="0"/>
                        <a:t>, </a:t>
                      </a:r>
                      <a:r>
                        <a:rPr lang="en-US" dirty="0" err="1"/>
                        <a:t>Client_Id</a:t>
                      </a:r>
                      <a:endParaRPr lang="tr-TR" dirty="0"/>
                    </a:p>
                  </a:txBody>
                  <a:tcPr/>
                </a:tc>
                <a:tc>
                  <a:txBody>
                    <a:bodyPr/>
                    <a:lstStyle/>
                    <a:p>
                      <a:r>
                        <a:rPr lang="en-US" dirty="0"/>
                        <a:t>PROJECT,CLIENT</a:t>
                      </a:r>
                      <a:endParaRPr lang="tr-TR" dirty="0"/>
                    </a:p>
                  </a:txBody>
                  <a:tcPr/>
                </a:tc>
                <a:tc>
                  <a:txBody>
                    <a:bodyPr/>
                    <a:lstStyle/>
                    <a:p>
                      <a:r>
                        <a:rPr lang="en-US" dirty="0" err="1"/>
                        <a:t>Payment_Id</a:t>
                      </a:r>
                      <a:endParaRPr lang="tr-TR" dirty="0"/>
                    </a:p>
                  </a:txBody>
                  <a:tcPr/>
                </a:tc>
                <a:extLst>
                  <a:ext uri="{0D108BD9-81ED-4DB2-BD59-A6C34878D82A}">
                    <a16:rowId xmlns:a16="http://schemas.microsoft.com/office/drawing/2014/main" val="3187879956"/>
                  </a:ext>
                </a:extLst>
              </a:tr>
              <a:tr h="370840">
                <a:tc>
                  <a:txBody>
                    <a:bodyPr/>
                    <a:lstStyle/>
                    <a:p>
                      <a:r>
                        <a:rPr lang="en-US" dirty="0"/>
                        <a:t>EMPLOYEE_PROJECT</a:t>
                      </a:r>
                      <a:endParaRPr lang="tr-TR" dirty="0"/>
                    </a:p>
                  </a:txBody>
                  <a:tcPr/>
                </a:tc>
                <a:tc>
                  <a:txBody>
                    <a:bodyPr/>
                    <a:lstStyle/>
                    <a:p>
                      <a:r>
                        <a:rPr lang="en-US" dirty="0" err="1"/>
                        <a:t>Employee_Id</a:t>
                      </a:r>
                      <a:r>
                        <a:rPr lang="en-US" dirty="0"/>
                        <a:t>, </a:t>
                      </a:r>
                      <a:r>
                        <a:rPr lang="en-US" dirty="0" err="1"/>
                        <a:t>Project_Id</a:t>
                      </a:r>
                      <a:endParaRPr lang="tr-TR" dirty="0"/>
                    </a:p>
                  </a:txBody>
                  <a:tcPr/>
                </a:tc>
                <a:tc>
                  <a:txBody>
                    <a:bodyPr/>
                    <a:lstStyle/>
                    <a:p>
                      <a:r>
                        <a:rPr lang="en-US" dirty="0"/>
                        <a:t>PROJECT,EMPLOYEE</a:t>
                      </a:r>
                      <a:endParaRPr lang="tr-TR" dirty="0"/>
                    </a:p>
                  </a:txBody>
                  <a:tcPr/>
                </a:tc>
                <a:tc>
                  <a:txBody>
                    <a:bodyPr/>
                    <a:lstStyle/>
                    <a:p>
                      <a:r>
                        <a:rPr lang="en-US" dirty="0"/>
                        <a:t>Id</a:t>
                      </a:r>
                      <a:endParaRPr lang="tr-TR" dirty="0"/>
                    </a:p>
                  </a:txBody>
                  <a:tcPr/>
                </a:tc>
                <a:extLst>
                  <a:ext uri="{0D108BD9-81ED-4DB2-BD59-A6C34878D82A}">
                    <a16:rowId xmlns:a16="http://schemas.microsoft.com/office/drawing/2014/main" val="983264352"/>
                  </a:ext>
                </a:extLst>
              </a:tr>
            </a:tbl>
          </a:graphicData>
        </a:graphic>
      </p:graphicFrame>
    </p:spTree>
    <p:extLst>
      <p:ext uri="{BB962C8B-B14F-4D97-AF65-F5344CB8AC3E}">
        <p14:creationId xmlns:p14="http://schemas.microsoft.com/office/powerpoint/2010/main" val="4246297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52FEF-40A6-4D7A-A5BF-D1B16557C9AA}"/>
              </a:ext>
            </a:extLst>
          </p:cNvPr>
          <p:cNvPicPr>
            <a:picLocks noChangeAspect="1"/>
          </p:cNvPicPr>
          <p:nvPr/>
        </p:nvPicPr>
        <p:blipFill>
          <a:blip r:embed="rId2"/>
          <a:stretch>
            <a:fillRect/>
          </a:stretch>
        </p:blipFill>
        <p:spPr>
          <a:xfrm>
            <a:off x="2167846" y="150111"/>
            <a:ext cx="6092575" cy="4425853"/>
          </a:xfrm>
          <a:prstGeom prst="rect">
            <a:avLst/>
          </a:prstGeom>
        </p:spPr>
      </p:pic>
      <p:sp>
        <p:nvSpPr>
          <p:cNvPr id="5" name="Rectangle 4">
            <a:extLst>
              <a:ext uri="{FF2B5EF4-FFF2-40B4-BE49-F238E27FC236}">
                <a16:creationId xmlns:a16="http://schemas.microsoft.com/office/drawing/2014/main" id="{D751D390-0DC8-49EA-A558-1D3E2E1053A7}"/>
              </a:ext>
            </a:extLst>
          </p:cNvPr>
          <p:cNvSpPr/>
          <p:nvPr/>
        </p:nvSpPr>
        <p:spPr>
          <a:xfrm>
            <a:off x="3503043" y="5098820"/>
            <a:ext cx="3450945" cy="369332"/>
          </a:xfrm>
          <a:prstGeom prst="rect">
            <a:avLst/>
          </a:prstGeom>
        </p:spPr>
        <p:txBody>
          <a:bodyPr wrap="none">
            <a:spAutoFit/>
          </a:bodyPr>
          <a:lstStyle/>
          <a:p>
            <a:pPr marL="285750" indent="-285750">
              <a:buFont typeface="Wingdings" panose="05000000000000000000" pitchFamily="2" charset="2"/>
              <a:buChar char="q"/>
            </a:pPr>
            <a:r>
              <a:rPr lang="en-US" b="1" dirty="0"/>
              <a:t>Employees working on Projects</a:t>
            </a:r>
          </a:p>
        </p:txBody>
      </p:sp>
    </p:spTree>
    <p:extLst>
      <p:ext uri="{BB962C8B-B14F-4D97-AF65-F5344CB8AC3E}">
        <p14:creationId xmlns:p14="http://schemas.microsoft.com/office/powerpoint/2010/main" val="2304802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76" y="288069"/>
            <a:ext cx="5579724" cy="539001"/>
          </a:xfrm>
        </p:spPr>
        <p:txBody>
          <a:bodyPr>
            <a:normAutofit/>
          </a:bodyPr>
          <a:lstStyle/>
          <a:p>
            <a:r>
              <a:rPr lang="en-US" sz="2000" b="1" u="sng" dirty="0">
                <a:solidFill>
                  <a:schemeClr val="bg1"/>
                </a:solidFill>
                <a:highlight>
                  <a:srgbClr val="008000"/>
                </a:highlight>
              </a:rPr>
              <a:t>ANALYSIS OF DATA</a:t>
            </a:r>
          </a:p>
        </p:txBody>
      </p:sp>
      <p:sp>
        <p:nvSpPr>
          <p:cNvPr id="4" name="TextBox 3">
            <a:extLst>
              <a:ext uri="{FF2B5EF4-FFF2-40B4-BE49-F238E27FC236}">
                <a16:creationId xmlns:a16="http://schemas.microsoft.com/office/drawing/2014/main" id="{F0AC2D80-724A-4E09-9B53-5AB1A9510F8E}"/>
              </a:ext>
            </a:extLst>
          </p:cNvPr>
          <p:cNvSpPr txBox="1"/>
          <p:nvPr/>
        </p:nvSpPr>
        <p:spPr>
          <a:xfrm>
            <a:off x="744875" y="909262"/>
            <a:ext cx="339560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Employee and </a:t>
            </a:r>
            <a:r>
              <a:rPr lang="en-US" b="1" dirty="0" err="1"/>
              <a:t>BankInfo</a:t>
            </a:r>
            <a:r>
              <a:rPr lang="en-US" b="1" dirty="0"/>
              <a:t> (1:1)</a:t>
            </a:r>
          </a:p>
        </p:txBody>
      </p:sp>
      <p:pic>
        <p:nvPicPr>
          <p:cNvPr id="5" name="Picture 4">
            <a:extLst>
              <a:ext uri="{FF2B5EF4-FFF2-40B4-BE49-F238E27FC236}">
                <a16:creationId xmlns:a16="http://schemas.microsoft.com/office/drawing/2014/main" id="{3A4AE64B-7C79-44E0-9509-55391B46EA1E}"/>
              </a:ext>
            </a:extLst>
          </p:cNvPr>
          <p:cNvPicPr>
            <a:picLocks noChangeAspect="1"/>
          </p:cNvPicPr>
          <p:nvPr/>
        </p:nvPicPr>
        <p:blipFill>
          <a:blip r:embed="rId2"/>
          <a:stretch>
            <a:fillRect/>
          </a:stretch>
        </p:blipFill>
        <p:spPr>
          <a:xfrm>
            <a:off x="179796" y="1701102"/>
            <a:ext cx="5619965" cy="3892654"/>
          </a:xfrm>
          <a:prstGeom prst="rect">
            <a:avLst/>
          </a:prstGeom>
        </p:spPr>
      </p:pic>
      <p:pic>
        <p:nvPicPr>
          <p:cNvPr id="6" name="Picture 5">
            <a:extLst>
              <a:ext uri="{FF2B5EF4-FFF2-40B4-BE49-F238E27FC236}">
                <a16:creationId xmlns:a16="http://schemas.microsoft.com/office/drawing/2014/main" id="{80E8BFAC-A798-4366-86D5-6E1CE6A2652D}"/>
              </a:ext>
            </a:extLst>
          </p:cNvPr>
          <p:cNvPicPr>
            <a:picLocks noChangeAspect="1"/>
          </p:cNvPicPr>
          <p:nvPr/>
        </p:nvPicPr>
        <p:blipFill>
          <a:blip r:embed="rId3"/>
          <a:stretch>
            <a:fillRect/>
          </a:stretch>
        </p:blipFill>
        <p:spPr>
          <a:xfrm>
            <a:off x="6251819" y="1683248"/>
            <a:ext cx="3651075" cy="3775230"/>
          </a:xfrm>
          <a:prstGeom prst="rect">
            <a:avLst/>
          </a:prstGeom>
        </p:spPr>
      </p:pic>
      <p:cxnSp>
        <p:nvCxnSpPr>
          <p:cNvPr id="8" name="Straight Arrow Connector 7">
            <a:extLst>
              <a:ext uri="{FF2B5EF4-FFF2-40B4-BE49-F238E27FC236}">
                <a16:creationId xmlns:a16="http://schemas.microsoft.com/office/drawing/2014/main" id="{BA2FF794-7805-42E2-8E64-5E3855E8ED9C}"/>
              </a:ext>
            </a:extLst>
          </p:cNvPr>
          <p:cNvCxnSpPr>
            <a:cxnSpLocks/>
          </p:cNvCxnSpPr>
          <p:nvPr/>
        </p:nvCxnSpPr>
        <p:spPr>
          <a:xfrm>
            <a:off x="5738112" y="1962364"/>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FD4B88-D428-4FE6-8FB1-E8D3068B90C7}"/>
              </a:ext>
            </a:extLst>
          </p:cNvPr>
          <p:cNvCxnSpPr>
            <a:cxnSpLocks/>
          </p:cNvCxnSpPr>
          <p:nvPr/>
        </p:nvCxnSpPr>
        <p:spPr>
          <a:xfrm>
            <a:off x="5722705" y="2135313"/>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A44956-643D-412D-ADB1-D07A2CA204FF}"/>
              </a:ext>
            </a:extLst>
          </p:cNvPr>
          <p:cNvCxnSpPr>
            <a:cxnSpLocks/>
          </p:cNvCxnSpPr>
          <p:nvPr/>
        </p:nvCxnSpPr>
        <p:spPr>
          <a:xfrm>
            <a:off x="5722705" y="2304836"/>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F2BF3E6-AF63-4B14-85B0-9986C4F35C8D}"/>
              </a:ext>
            </a:extLst>
          </p:cNvPr>
          <p:cNvCxnSpPr>
            <a:cxnSpLocks/>
          </p:cNvCxnSpPr>
          <p:nvPr/>
        </p:nvCxnSpPr>
        <p:spPr>
          <a:xfrm>
            <a:off x="5722705" y="2488059"/>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3EC656-F746-4B35-AFD9-4622127B0D90}"/>
              </a:ext>
            </a:extLst>
          </p:cNvPr>
          <p:cNvCxnSpPr>
            <a:cxnSpLocks/>
          </p:cNvCxnSpPr>
          <p:nvPr/>
        </p:nvCxnSpPr>
        <p:spPr>
          <a:xfrm>
            <a:off x="5722704" y="2657582"/>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9DD5C3A-2E91-49BB-83FB-52D453EA82A2}"/>
              </a:ext>
            </a:extLst>
          </p:cNvPr>
          <p:cNvCxnSpPr>
            <a:cxnSpLocks/>
          </p:cNvCxnSpPr>
          <p:nvPr/>
        </p:nvCxnSpPr>
        <p:spPr>
          <a:xfrm>
            <a:off x="5722704" y="2852791"/>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4C387B-FE0F-4C1B-82B6-79473FF78611}"/>
              </a:ext>
            </a:extLst>
          </p:cNvPr>
          <p:cNvCxnSpPr>
            <a:cxnSpLocks/>
          </p:cNvCxnSpPr>
          <p:nvPr/>
        </p:nvCxnSpPr>
        <p:spPr>
          <a:xfrm>
            <a:off x="5722704" y="3048000"/>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D8E373C-EB8B-45F0-9D78-06131041630D}"/>
              </a:ext>
            </a:extLst>
          </p:cNvPr>
          <p:cNvCxnSpPr>
            <a:cxnSpLocks/>
          </p:cNvCxnSpPr>
          <p:nvPr/>
        </p:nvCxnSpPr>
        <p:spPr>
          <a:xfrm>
            <a:off x="5722704" y="3218847"/>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93AE60-8773-40FB-9893-40D6016D1966}"/>
              </a:ext>
            </a:extLst>
          </p:cNvPr>
          <p:cNvCxnSpPr>
            <a:cxnSpLocks/>
          </p:cNvCxnSpPr>
          <p:nvPr/>
        </p:nvCxnSpPr>
        <p:spPr>
          <a:xfrm>
            <a:off x="5722704" y="3375060"/>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485ED9F-D720-4BE9-BF9E-36E11AF3C78E}"/>
              </a:ext>
            </a:extLst>
          </p:cNvPr>
          <p:cNvCxnSpPr>
            <a:cxnSpLocks/>
          </p:cNvCxnSpPr>
          <p:nvPr/>
        </p:nvCxnSpPr>
        <p:spPr>
          <a:xfrm>
            <a:off x="5722704" y="3537734"/>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C7867C-DE60-4819-9730-D307847C1638}"/>
              </a:ext>
            </a:extLst>
          </p:cNvPr>
          <p:cNvCxnSpPr>
            <a:cxnSpLocks/>
          </p:cNvCxnSpPr>
          <p:nvPr/>
        </p:nvCxnSpPr>
        <p:spPr>
          <a:xfrm>
            <a:off x="5708145" y="3756916"/>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8F6B9F3-4D0E-4A9E-9445-F70534329704}"/>
              </a:ext>
            </a:extLst>
          </p:cNvPr>
          <p:cNvCxnSpPr>
            <a:cxnSpLocks/>
          </p:cNvCxnSpPr>
          <p:nvPr/>
        </p:nvCxnSpPr>
        <p:spPr>
          <a:xfrm>
            <a:off x="5722700" y="3945276"/>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056C3D-DA85-40D3-86D7-A282359D835B}"/>
              </a:ext>
            </a:extLst>
          </p:cNvPr>
          <p:cNvCxnSpPr>
            <a:cxnSpLocks/>
          </p:cNvCxnSpPr>
          <p:nvPr/>
        </p:nvCxnSpPr>
        <p:spPr>
          <a:xfrm>
            <a:off x="5738113" y="4118224"/>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C394DC-4A3E-4D80-8C5F-CB904C52F0DA}"/>
              </a:ext>
            </a:extLst>
          </p:cNvPr>
          <p:cNvCxnSpPr>
            <a:cxnSpLocks/>
          </p:cNvCxnSpPr>
          <p:nvPr/>
        </p:nvCxnSpPr>
        <p:spPr>
          <a:xfrm>
            <a:off x="5738113" y="4280898"/>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6C1C81-FBBC-48FE-8E7A-25621970E68D}"/>
              </a:ext>
            </a:extLst>
          </p:cNvPr>
          <p:cNvCxnSpPr>
            <a:cxnSpLocks/>
          </p:cNvCxnSpPr>
          <p:nvPr/>
        </p:nvCxnSpPr>
        <p:spPr>
          <a:xfrm>
            <a:off x="5722701" y="4458983"/>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21099D0-2EAC-4553-8EC3-8FB82DA31F9E}"/>
              </a:ext>
            </a:extLst>
          </p:cNvPr>
          <p:cNvCxnSpPr>
            <a:cxnSpLocks/>
          </p:cNvCxnSpPr>
          <p:nvPr/>
        </p:nvCxnSpPr>
        <p:spPr>
          <a:xfrm>
            <a:off x="5722700" y="4647343"/>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303C43E-7958-4262-AA4E-CC275FCDED89}"/>
              </a:ext>
            </a:extLst>
          </p:cNvPr>
          <p:cNvCxnSpPr>
            <a:cxnSpLocks/>
          </p:cNvCxnSpPr>
          <p:nvPr/>
        </p:nvCxnSpPr>
        <p:spPr>
          <a:xfrm>
            <a:off x="5722703" y="4820291"/>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5D766E-EE1E-417F-84A1-F584AF01BED6}"/>
              </a:ext>
            </a:extLst>
          </p:cNvPr>
          <p:cNvCxnSpPr>
            <a:cxnSpLocks/>
          </p:cNvCxnSpPr>
          <p:nvPr/>
        </p:nvCxnSpPr>
        <p:spPr>
          <a:xfrm>
            <a:off x="5722704" y="4982966"/>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8D99F9-20C9-4B5D-974C-506788C30924}"/>
              </a:ext>
            </a:extLst>
          </p:cNvPr>
          <p:cNvCxnSpPr>
            <a:cxnSpLocks/>
          </p:cNvCxnSpPr>
          <p:nvPr/>
        </p:nvCxnSpPr>
        <p:spPr>
          <a:xfrm>
            <a:off x="5738113" y="5145640"/>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4776F38-E3F6-484E-88E9-CBAB22C9A2BA}"/>
              </a:ext>
            </a:extLst>
          </p:cNvPr>
          <p:cNvCxnSpPr>
            <a:cxnSpLocks/>
          </p:cNvCxnSpPr>
          <p:nvPr/>
        </p:nvCxnSpPr>
        <p:spPr>
          <a:xfrm>
            <a:off x="5738114" y="5349410"/>
            <a:ext cx="529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06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23C51F-170E-45F6-B226-1F2F510807B0}"/>
              </a:ext>
            </a:extLst>
          </p:cNvPr>
          <p:cNvSpPr txBox="1"/>
          <p:nvPr/>
        </p:nvSpPr>
        <p:spPr>
          <a:xfrm>
            <a:off x="744876" y="539393"/>
            <a:ext cx="3842535"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Employee and Dependents(1:n)</a:t>
            </a:r>
          </a:p>
        </p:txBody>
      </p:sp>
      <p:pic>
        <p:nvPicPr>
          <p:cNvPr id="5" name="Picture 4">
            <a:extLst>
              <a:ext uri="{FF2B5EF4-FFF2-40B4-BE49-F238E27FC236}">
                <a16:creationId xmlns:a16="http://schemas.microsoft.com/office/drawing/2014/main" id="{D8C3229A-9118-4B1F-8FDA-CD11AE8743E0}"/>
              </a:ext>
            </a:extLst>
          </p:cNvPr>
          <p:cNvPicPr>
            <a:picLocks noChangeAspect="1"/>
          </p:cNvPicPr>
          <p:nvPr/>
        </p:nvPicPr>
        <p:blipFill>
          <a:blip r:embed="rId2"/>
          <a:stretch>
            <a:fillRect/>
          </a:stretch>
        </p:blipFill>
        <p:spPr>
          <a:xfrm>
            <a:off x="909262" y="1099472"/>
            <a:ext cx="5106257" cy="4254902"/>
          </a:xfrm>
          <a:prstGeom prst="rect">
            <a:avLst/>
          </a:prstGeom>
        </p:spPr>
      </p:pic>
      <p:sp>
        <p:nvSpPr>
          <p:cNvPr id="25" name="Rectangle 24">
            <a:extLst>
              <a:ext uri="{FF2B5EF4-FFF2-40B4-BE49-F238E27FC236}">
                <a16:creationId xmlns:a16="http://schemas.microsoft.com/office/drawing/2014/main" id="{18160913-DFA5-445C-B0D3-1868482F8303}"/>
              </a:ext>
            </a:extLst>
          </p:cNvPr>
          <p:cNvSpPr/>
          <p:nvPr/>
        </p:nvSpPr>
        <p:spPr>
          <a:xfrm>
            <a:off x="1299680" y="2943546"/>
            <a:ext cx="4433299" cy="657541"/>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517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6FC8-AF5B-4164-9704-2E1485608733}"/>
              </a:ext>
            </a:extLst>
          </p:cNvPr>
          <p:cNvSpPr>
            <a:spLocks noGrp="1"/>
          </p:cNvSpPr>
          <p:nvPr>
            <p:ph type="title"/>
          </p:nvPr>
        </p:nvSpPr>
        <p:spPr>
          <a:xfrm>
            <a:off x="838199" y="365125"/>
            <a:ext cx="5048893" cy="646879"/>
          </a:xfrm>
        </p:spPr>
        <p:txBody>
          <a:bodyPr>
            <a:normAutofit fontScale="90000"/>
          </a:bodyPr>
          <a:lstStyle/>
          <a:p>
            <a:pPr marL="571500" indent="-571500">
              <a:buFont typeface="Arial" panose="020B0604020202020204" pitchFamily="34" charset="0"/>
              <a:buChar char="•"/>
            </a:pPr>
            <a:r>
              <a:rPr lang="en-US" sz="2400" b="1" dirty="0"/>
              <a:t>Employee and </a:t>
            </a:r>
            <a:r>
              <a:rPr lang="en-US" sz="2400" b="1" dirty="0" err="1"/>
              <a:t>Employee_Project</a:t>
            </a:r>
            <a:r>
              <a:rPr lang="en-US" sz="2400" b="1" dirty="0"/>
              <a:t>(</a:t>
            </a:r>
            <a:r>
              <a:rPr lang="en-US" sz="2400" b="1" dirty="0" err="1"/>
              <a:t>m:n</a:t>
            </a:r>
            <a:r>
              <a:rPr lang="en-US" sz="2400" b="1" dirty="0"/>
              <a:t>)</a:t>
            </a:r>
          </a:p>
        </p:txBody>
      </p:sp>
      <p:pic>
        <p:nvPicPr>
          <p:cNvPr id="4" name="Picture 3">
            <a:extLst>
              <a:ext uri="{FF2B5EF4-FFF2-40B4-BE49-F238E27FC236}">
                <a16:creationId xmlns:a16="http://schemas.microsoft.com/office/drawing/2014/main" id="{308B147D-3DDA-49C3-A1A4-6B3D62202C00}"/>
              </a:ext>
            </a:extLst>
          </p:cNvPr>
          <p:cNvPicPr>
            <a:picLocks noChangeAspect="1"/>
          </p:cNvPicPr>
          <p:nvPr/>
        </p:nvPicPr>
        <p:blipFill>
          <a:blip r:embed="rId2"/>
          <a:stretch>
            <a:fillRect/>
          </a:stretch>
        </p:blipFill>
        <p:spPr>
          <a:xfrm>
            <a:off x="1363465" y="1114746"/>
            <a:ext cx="5715000" cy="5008652"/>
          </a:xfrm>
          <a:prstGeom prst="rect">
            <a:avLst/>
          </a:prstGeom>
        </p:spPr>
      </p:pic>
      <p:sp>
        <p:nvSpPr>
          <p:cNvPr id="5" name="Rectangle 4">
            <a:extLst>
              <a:ext uri="{FF2B5EF4-FFF2-40B4-BE49-F238E27FC236}">
                <a16:creationId xmlns:a16="http://schemas.microsoft.com/office/drawing/2014/main" id="{C6B6923B-2B06-4484-9605-3DB2D03C2DB8}"/>
              </a:ext>
            </a:extLst>
          </p:cNvPr>
          <p:cNvSpPr/>
          <p:nvPr/>
        </p:nvSpPr>
        <p:spPr>
          <a:xfrm>
            <a:off x="1926405" y="2897312"/>
            <a:ext cx="2573676" cy="88357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9604B3-D88E-44B1-8BBF-C15A69E4C765}"/>
              </a:ext>
            </a:extLst>
          </p:cNvPr>
          <p:cNvSpPr/>
          <p:nvPr/>
        </p:nvSpPr>
        <p:spPr>
          <a:xfrm>
            <a:off x="1926405" y="2450387"/>
            <a:ext cx="2573676" cy="21062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AF703F-63E9-4AB3-8E3F-B6AD4A54C360}"/>
              </a:ext>
            </a:extLst>
          </p:cNvPr>
          <p:cNvSpPr/>
          <p:nvPr/>
        </p:nvSpPr>
        <p:spPr>
          <a:xfrm>
            <a:off x="1885308" y="5542908"/>
            <a:ext cx="2758611" cy="2106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494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890AA9-403D-4ED6-84E6-6FF7EBCC2A75}"/>
              </a:ext>
            </a:extLst>
          </p:cNvPr>
          <p:cNvSpPr txBox="1"/>
          <p:nvPr/>
        </p:nvSpPr>
        <p:spPr>
          <a:xfrm>
            <a:off x="631860" y="385281"/>
            <a:ext cx="5244957" cy="369332"/>
          </a:xfrm>
          <a:prstGeom prst="rect">
            <a:avLst/>
          </a:prstGeom>
          <a:noFill/>
        </p:spPr>
        <p:txBody>
          <a:bodyPr wrap="square" rtlCol="0">
            <a:spAutoFit/>
          </a:bodyPr>
          <a:lstStyle/>
          <a:p>
            <a:r>
              <a:rPr lang="en-US" dirty="0"/>
              <a:t>Employee—(1,N)--</a:t>
            </a:r>
            <a:r>
              <a:rPr lang="en-US" dirty="0" err="1"/>
              <a:t>Employee_project</a:t>
            </a:r>
            <a:r>
              <a:rPr lang="en-US" dirty="0"/>
              <a:t> --(2,N)--Project</a:t>
            </a:r>
          </a:p>
        </p:txBody>
      </p:sp>
      <p:pic>
        <p:nvPicPr>
          <p:cNvPr id="5" name="Picture 4">
            <a:extLst>
              <a:ext uri="{FF2B5EF4-FFF2-40B4-BE49-F238E27FC236}">
                <a16:creationId xmlns:a16="http://schemas.microsoft.com/office/drawing/2014/main" id="{7E688CB1-BD24-4B14-B503-8C1BE673C297}"/>
              </a:ext>
            </a:extLst>
          </p:cNvPr>
          <p:cNvPicPr>
            <a:picLocks noChangeAspect="1"/>
          </p:cNvPicPr>
          <p:nvPr/>
        </p:nvPicPr>
        <p:blipFill>
          <a:blip r:embed="rId2"/>
          <a:stretch>
            <a:fillRect/>
          </a:stretch>
        </p:blipFill>
        <p:spPr>
          <a:xfrm>
            <a:off x="970908" y="1056524"/>
            <a:ext cx="4315604" cy="4947007"/>
          </a:xfrm>
          <a:prstGeom prst="rect">
            <a:avLst/>
          </a:prstGeom>
        </p:spPr>
      </p:pic>
      <p:sp>
        <p:nvSpPr>
          <p:cNvPr id="6" name="TextBox 5">
            <a:extLst>
              <a:ext uri="{FF2B5EF4-FFF2-40B4-BE49-F238E27FC236}">
                <a16:creationId xmlns:a16="http://schemas.microsoft.com/office/drawing/2014/main" id="{8C3EC609-D017-45F4-A1D7-BC9AD14149BF}"/>
              </a:ext>
            </a:extLst>
          </p:cNvPr>
          <p:cNvSpPr txBox="1"/>
          <p:nvPr/>
        </p:nvSpPr>
        <p:spPr>
          <a:xfrm>
            <a:off x="6205591" y="1674674"/>
            <a:ext cx="49367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Here, every employee in the table works on </a:t>
            </a:r>
            <a:r>
              <a:rPr lang="en-US" dirty="0" err="1"/>
              <a:t>atleast</a:t>
            </a:r>
            <a:r>
              <a:rPr lang="en-US" dirty="0"/>
              <a:t> one to many no of projects </a:t>
            </a:r>
          </a:p>
          <a:p>
            <a:pPr marL="285750" indent="-285750">
              <a:buFont typeface="Arial" panose="020B0604020202020204" pitchFamily="34" charset="0"/>
              <a:buChar char="•"/>
            </a:pPr>
            <a:r>
              <a:rPr lang="en-US" dirty="0"/>
              <a:t>Each project is worked by </a:t>
            </a:r>
            <a:r>
              <a:rPr lang="en-US" dirty="0" err="1"/>
              <a:t>atleast</a:t>
            </a:r>
            <a:r>
              <a:rPr lang="en-US" dirty="0"/>
              <a:t> 2 employees to n number of employees</a:t>
            </a:r>
          </a:p>
          <a:p>
            <a:pPr marL="285750" indent="-285750">
              <a:buFont typeface="Arial" panose="020B0604020202020204" pitchFamily="34" charset="0"/>
              <a:buChar char="•"/>
            </a:pPr>
            <a:endParaRPr lang="en-US" dirty="0"/>
          </a:p>
          <a:p>
            <a:endParaRPr lang="en-US" dirty="0"/>
          </a:p>
        </p:txBody>
      </p:sp>
      <p:sp>
        <p:nvSpPr>
          <p:cNvPr id="7" name="Rectangle 6">
            <a:extLst>
              <a:ext uri="{FF2B5EF4-FFF2-40B4-BE49-F238E27FC236}">
                <a16:creationId xmlns:a16="http://schemas.microsoft.com/office/drawing/2014/main" id="{14F27484-2C59-45E0-8B85-78D83131AF8A}"/>
              </a:ext>
            </a:extLst>
          </p:cNvPr>
          <p:cNvSpPr/>
          <p:nvPr/>
        </p:nvSpPr>
        <p:spPr>
          <a:xfrm>
            <a:off x="1690099" y="3878494"/>
            <a:ext cx="1705510" cy="45206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3D8C96-5961-4FF6-8D4E-576542F99B2D}"/>
              </a:ext>
            </a:extLst>
          </p:cNvPr>
          <p:cNvSpPr/>
          <p:nvPr/>
        </p:nvSpPr>
        <p:spPr>
          <a:xfrm>
            <a:off x="1690099" y="5296328"/>
            <a:ext cx="1746607" cy="195209"/>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60E76C-7A4E-4D69-84EB-8CDC54871781}"/>
              </a:ext>
            </a:extLst>
          </p:cNvPr>
          <p:cNvSpPr/>
          <p:nvPr/>
        </p:nvSpPr>
        <p:spPr>
          <a:xfrm>
            <a:off x="1729483" y="2039419"/>
            <a:ext cx="1746607" cy="195209"/>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481980-E4A3-44BD-BB72-50A9CC020547}"/>
              </a:ext>
            </a:extLst>
          </p:cNvPr>
          <p:cNvSpPr/>
          <p:nvPr/>
        </p:nvSpPr>
        <p:spPr>
          <a:xfrm>
            <a:off x="1729482" y="3407325"/>
            <a:ext cx="1746607" cy="195209"/>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209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1BC-947E-48F2-95FE-98A095AE731E}"/>
              </a:ext>
            </a:extLst>
          </p:cNvPr>
          <p:cNvSpPr>
            <a:spLocks noGrp="1"/>
          </p:cNvSpPr>
          <p:nvPr>
            <p:ph type="title"/>
          </p:nvPr>
        </p:nvSpPr>
        <p:spPr>
          <a:xfrm>
            <a:off x="762000" y="236061"/>
            <a:ext cx="10515600" cy="1325563"/>
          </a:xfrm>
        </p:spPr>
        <p:txBody>
          <a:bodyPr>
            <a:noAutofit/>
          </a:bodyPr>
          <a:lstStyle/>
          <a:p>
            <a:r>
              <a:rPr lang="en-US" sz="2400" b="1" dirty="0"/>
              <a:t>Analysis</a:t>
            </a:r>
            <a:r>
              <a:rPr lang="en-US" sz="2000" dirty="0"/>
              <a:t>-</a:t>
            </a:r>
            <a:r>
              <a:rPr lang="en-US" sz="1800" dirty="0"/>
              <a:t> </a:t>
            </a:r>
            <a:r>
              <a:rPr lang="en" sz="1800" i="1" dirty="0">
                <a:solidFill>
                  <a:schemeClr val="dk2"/>
                </a:solidFill>
                <a:latin typeface="Open Sans"/>
                <a:ea typeface="Open Sans"/>
                <a:cs typeface="Open Sans"/>
                <a:sym typeface="Open Sans"/>
              </a:rPr>
              <a:t>&lt;Provide some samples that show how weak entity, binary and ternary relations are implemented in the data.</a:t>
            </a:r>
            <a:r>
              <a:rPr lang="en" sz="1800" dirty="0">
                <a:solidFill>
                  <a:schemeClr val="dk2"/>
                </a:solidFill>
                <a:latin typeface="Open Sans"/>
                <a:ea typeface="Open Sans"/>
                <a:cs typeface="Open Sans"/>
                <a:sym typeface="Open Sans"/>
              </a:rPr>
              <a:t>&gt;</a:t>
            </a:r>
            <a:endParaRPr lang="en-US" sz="2000" dirty="0"/>
          </a:p>
        </p:txBody>
      </p:sp>
      <p:sp>
        <p:nvSpPr>
          <p:cNvPr id="3" name="Content Placeholder 2">
            <a:extLst>
              <a:ext uri="{FF2B5EF4-FFF2-40B4-BE49-F238E27FC236}">
                <a16:creationId xmlns:a16="http://schemas.microsoft.com/office/drawing/2014/main" id="{F3E2B7AF-B930-4351-8B2D-A7A0BED1F713}"/>
              </a:ext>
            </a:extLst>
          </p:cNvPr>
          <p:cNvSpPr>
            <a:spLocks noGrp="1"/>
          </p:cNvSpPr>
          <p:nvPr>
            <p:ph idx="1"/>
          </p:nvPr>
        </p:nvSpPr>
        <p:spPr>
          <a:xfrm>
            <a:off x="3648074" y="5629275"/>
            <a:ext cx="7705725" cy="547687"/>
          </a:xfrm>
        </p:spPr>
        <p:txBody>
          <a:bodyPr>
            <a:normAutofit/>
          </a:bodyPr>
          <a:lstStyle/>
          <a:p>
            <a:pPr marL="177800" lvl="0" indent="-38100">
              <a:spcBef>
                <a:spcPts val="800"/>
              </a:spcBef>
              <a:buClr>
                <a:schemeClr val="dk1"/>
              </a:buClr>
              <a:buSzPts val="2100"/>
              <a:buNone/>
            </a:pPr>
            <a:r>
              <a:rPr lang="en-US" sz="1400" dirty="0"/>
              <a:t>Here, the Dependent table shows the weak entity relations. The Dependent table doesn’t have it’s own primary attribute. It depends upon Employee table.</a:t>
            </a:r>
          </a:p>
          <a:p>
            <a:endParaRPr lang="en-US" dirty="0"/>
          </a:p>
        </p:txBody>
      </p:sp>
      <p:pic>
        <p:nvPicPr>
          <p:cNvPr id="4" name="Picture 3">
            <a:extLst>
              <a:ext uri="{FF2B5EF4-FFF2-40B4-BE49-F238E27FC236}">
                <a16:creationId xmlns:a16="http://schemas.microsoft.com/office/drawing/2014/main" id="{7FB477CF-D57D-4B65-9A3F-2FAF8BF22EA1}"/>
              </a:ext>
            </a:extLst>
          </p:cNvPr>
          <p:cNvPicPr>
            <a:picLocks noChangeAspect="1"/>
          </p:cNvPicPr>
          <p:nvPr/>
        </p:nvPicPr>
        <p:blipFill>
          <a:blip r:embed="rId2"/>
          <a:stretch>
            <a:fillRect/>
          </a:stretch>
        </p:blipFill>
        <p:spPr>
          <a:xfrm>
            <a:off x="838200" y="4524374"/>
            <a:ext cx="1952625" cy="2016919"/>
          </a:xfrm>
          <a:prstGeom prst="rect">
            <a:avLst/>
          </a:prstGeom>
        </p:spPr>
      </p:pic>
      <p:pic>
        <p:nvPicPr>
          <p:cNvPr id="5" name="Picture 4">
            <a:extLst>
              <a:ext uri="{FF2B5EF4-FFF2-40B4-BE49-F238E27FC236}">
                <a16:creationId xmlns:a16="http://schemas.microsoft.com/office/drawing/2014/main" id="{A98345FF-CA72-448A-A192-CE57FC9873B3}"/>
              </a:ext>
            </a:extLst>
          </p:cNvPr>
          <p:cNvPicPr>
            <a:picLocks noChangeAspect="1"/>
          </p:cNvPicPr>
          <p:nvPr/>
        </p:nvPicPr>
        <p:blipFill>
          <a:blip r:embed="rId3"/>
          <a:stretch>
            <a:fillRect/>
          </a:stretch>
        </p:blipFill>
        <p:spPr>
          <a:xfrm>
            <a:off x="60960" y="1232343"/>
            <a:ext cx="12070080" cy="3464943"/>
          </a:xfrm>
          <a:prstGeom prst="rect">
            <a:avLst/>
          </a:prstGeom>
        </p:spPr>
      </p:pic>
    </p:spTree>
    <p:extLst>
      <p:ext uri="{BB962C8B-B14F-4D97-AF65-F5344CB8AC3E}">
        <p14:creationId xmlns:p14="http://schemas.microsoft.com/office/powerpoint/2010/main" val="1846400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BF64-607E-448B-B62E-AE4D32DE923D}"/>
              </a:ext>
            </a:extLst>
          </p:cNvPr>
          <p:cNvSpPr>
            <a:spLocks noGrp="1"/>
          </p:cNvSpPr>
          <p:nvPr>
            <p:ph type="title"/>
          </p:nvPr>
        </p:nvSpPr>
        <p:spPr>
          <a:xfrm>
            <a:off x="838200" y="365126"/>
            <a:ext cx="10515600" cy="692150"/>
          </a:xfrm>
        </p:spPr>
        <p:txBody>
          <a:bodyPr/>
          <a:lstStyle/>
          <a:p>
            <a:r>
              <a:rPr lang="en-US" sz="2400" b="1" dirty="0"/>
              <a:t>Analysis- </a:t>
            </a:r>
            <a:r>
              <a:rPr lang="en-US" sz="2000" dirty="0"/>
              <a:t>Binary relation</a:t>
            </a:r>
            <a:endParaRPr lang="en-US" dirty="0"/>
          </a:p>
        </p:txBody>
      </p:sp>
      <p:sp>
        <p:nvSpPr>
          <p:cNvPr id="3" name="Content Placeholder 2">
            <a:extLst>
              <a:ext uri="{FF2B5EF4-FFF2-40B4-BE49-F238E27FC236}">
                <a16:creationId xmlns:a16="http://schemas.microsoft.com/office/drawing/2014/main" id="{B23C0184-6B43-496A-BD07-09075A2381EC}"/>
              </a:ext>
            </a:extLst>
          </p:cNvPr>
          <p:cNvSpPr>
            <a:spLocks noGrp="1"/>
          </p:cNvSpPr>
          <p:nvPr>
            <p:ph idx="1"/>
          </p:nvPr>
        </p:nvSpPr>
        <p:spPr>
          <a:xfrm>
            <a:off x="838200" y="1057276"/>
            <a:ext cx="10515600" cy="5119687"/>
          </a:xfrm>
        </p:spPr>
        <p:txBody>
          <a:bodyPr/>
          <a:lstStyle/>
          <a:p>
            <a:pPr marL="0" indent="0">
              <a:buNone/>
            </a:pPr>
            <a:endParaRPr lang="en-US" dirty="0"/>
          </a:p>
          <a:p>
            <a:pPr marL="0" indent="0">
              <a:buNone/>
            </a:pPr>
            <a:endParaRPr lang="en-US" sz="2400" dirty="0"/>
          </a:p>
          <a:p>
            <a:pPr marL="0" indent="0">
              <a:buNone/>
            </a:pPr>
            <a:r>
              <a:rPr lang="en-US" sz="2400" dirty="0"/>
              <a:t>Employee</a:t>
            </a:r>
          </a:p>
          <a:p>
            <a:pPr marL="0" indent="0">
              <a:buNone/>
            </a:pPr>
            <a:r>
              <a:rPr lang="en-US" sz="2400" dirty="0"/>
              <a:t>		</a:t>
            </a:r>
            <a:r>
              <a:rPr lang="en-US" sz="1800" dirty="0"/>
              <a:t>2,N</a:t>
            </a:r>
            <a:endParaRPr lang="en-US" sz="2400" dirty="0"/>
          </a:p>
          <a:p>
            <a:pPr marL="0" indent="0">
              <a:buNone/>
            </a:pPr>
            <a:r>
              <a:rPr lang="en-US" sz="2400" dirty="0"/>
              <a:t>	</a:t>
            </a:r>
            <a:r>
              <a:rPr lang="en-US" sz="1800" dirty="0"/>
              <a:t>works on</a:t>
            </a:r>
            <a:endParaRPr lang="en-US" sz="2400" dirty="0"/>
          </a:p>
          <a:p>
            <a:pPr marL="0" indent="0">
              <a:buNone/>
            </a:pPr>
            <a:r>
              <a:rPr lang="en-US" sz="1800" dirty="0"/>
              <a:t>1,N</a:t>
            </a:r>
            <a:r>
              <a:rPr lang="en-US" sz="2400" dirty="0"/>
              <a:t>		</a:t>
            </a:r>
            <a:r>
              <a:rPr lang="en-US" sz="1800" dirty="0"/>
              <a:t>m:n</a:t>
            </a:r>
            <a:endParaRPr lang="en-US" sz="2400" dirty="0"/>
          </a:p>
          <a:p>
            <a:pPr marL="0" indent="0">
              <a:buNone/>
            </a:pPr>
            <a:endParaRPr lang="en-US" sz="2400" dirty="0"/>
          </a:p>
          <a:p>
            <a:pPr marL="0" indent="0">
              <a:buNone/>
            </a:pPr>
            <a:r>
              <a:rPr lang="en-US" sz="2400" dirty="0"/>
              <a:t>Project</a:t>
            </a:r>
          </a:p>
          <a:p>
            <a:pPr marL="0" indent="0">
              <a:buNone/>
            </a:pPr>
            <a:endParaRPr lang="en-US" sz="2400" dirty="0"/>
          </a:p>
          <a:p>
            <a:pPr marL="0" indent="0">
              <a:buNone/>
            </a:pPr>
            <a:endParaRPr lang="en-US" sz="2000" dirty="0"/>
          </a:p>
          <a:p>
            <a:pPr marL="0" indent="0">
              <a:buNone/>
            </a:pPr>
            <a:r>
              <a:rPr lang="en-US" sz="2000" dirty="0"/>
              <a:t>Employee and project have binary relationship</a:t>
            </a:r>
          </a:p>
        </p:txBody>
      </p:sp>
      <p:sp>
        <p:nvSpPr>
          <p:cNvPr id="5" name="Rectangle 4">
            <a:extLst>
              <a:ext uri="{FF2B5EF4-FFF2-40B4-BE49-F238E27FC236}">
                <a16:creationId xmlns:a16="http://schemas.microsoft.com/office/drawing/2014/main" id="{EEE67B6C-3D1F-4B08-A687-778E8BCB873D}"/>
              </a:ext>
            </a:extLst>
          </p:cNvPr>
          <p:cNvSpPr/>
          <p:nvPr/>
        </p:nvSpPr>
        <p:spPr>
          <a:xfrm>
            <a:off x="838200" y="1749426"/>
            <a:ext cx="1447800" cy="819150"/>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Rectangle 5">
            <a:extLst>
              <a:ext uri="{FF2B5EF4-FFF2-40B4-BE49-F238E27FC236}">
                <a16:creationId xmlns:a16="http://schemas.microsoft.com/office/drawing/2014/main" id="{4CC12FF8-BE5F-47EC-A0DE-95A94A8578C0}"/>
              </a:ext>
            </a:extLst>
          </p:cNvPr>
          <p:cNvSpPr/>
          <p:nvPr/>
        </p:nvSpPr>
        <p:spPr>
          <a:xfrm>
            <a:off x="838200" y="4072890"/>
            <a:ext cx="1447800" cy="819150"/>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8" name="Straight Connector 7">
            <a:extLst>
              <a:ext uri="{FF2B5EF4-FFF2-40B4-BE49-F238E27FC236}">
                <a16:creationId xmlns:a16="http://schemas.microsoft.com/office/drawing/2014/main" id="{C7CB9AD4-60F9-42AC-9ACB-0F24536C64C9}"/>
              </a:ext>
            </a:extLst>
          </p:cNvPr>
          <p:cNvCxnSpPr>
            <a:cxnSpLocks/>
          </p:cNvCxnSpPr>
          <p:nvPr/>
        </p:nvCxnSpPr>
        <p:spPr>
          <a:xfrm>
            <a:off x="1374775" y="2553178"/>
            <a:ext cx="528320" cy="4895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4DA27-EF1E-47FF-8B4B-F9AFD53E9838}"/>
              </a:ext>
            </a:extLst>
          </p:cNvPr>
          <p:cNvCxnSpPr>
            <a:cxnSpLocks/>
          </p:cNvCxnSpPr>
          <p:nvPr/>
        </p:nvCxnSpPr>
        <p:spPr>
          <a:xfrm>
            <a:off x="1463040" y="2568576"/>
            <a:ext cx="508000" cy="4337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BAFA0F-27D0-4558-A70F-BFA9DAE4FD89}"/>
              </a:ext>
            </a:extLst>
          </p:cNvPr>
          <p:cNvCxnSpPr>
            <a:cxnSpLocks/>
          </p:cNvCxnSpPr>
          <p:nvPr/>
        </p:nvCxnSpPr>
        <p:spPr>
          <a:xfrm flipH="1">
            <a:off x="1163320" y="3633629"/>
            <a:ext cx="951230" cy="4392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BE8F89-2616-41C2-933D-A51EDD6642CB}"/>
              </a:ext>
            </a:extLst>
          </p:cNvPr>
          <p:cNvCxnSpPr>
            <a:cxnSpLocks/>
            <a:stCxn id="16" idx="2"/>
          </p:cNvCxnSpPr>
          <p:nvPr/>
        </p:nvCxnSpPr>
        <p:spPr>
          <a:xfrm flipH="1">
            <a:off x="1342392" y="3724276"/>
            <a:ext cx="880108" cy="3565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09B10A86-8328-4460-8650-06202AE20FA5}"/>
              </a:ext>
            </a:extLst>
          </p:cNvPr>
          <p:cNvSpPr/>
          <p:nvPr/>
        </p:nvSpPr>
        <p:spPr>
          <a:xfrm>
            <a:off x="1691640" y="2733042"/>
            <a:ext cx="1061720" cy="991234"/>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B27BFF90-6B5C-4837-97D3-DB96902494F6}"/>
              </a:ext>
            </a:extLst>
          </p:cNvPr>
          <p:cNvPicPr>
            <a:picLocks noChangeAspect="1"/>
          </p:cNvPicPr>
          <p:nvPr/>
        </p:nvPicPr>
        <p:blipFill>
          <a:blip r:embed="rId2"/>
          <a:stretch>
            <a:fillRect/>
          </a:stretch>
        </p:blipFill>
        <p:spPr>
          <a:xfrm>
            <a:off x="4657725" y="66041"/>
            <a:ext cx="6696075" cy="5271770"/>
          </a:xfrm>
          <a:prstGeom prst="rect">
            <a:avLst/>
          </a:prstGeom>
        </p:spPr>
      </p:pic>
    </p:spTree>
    <p:extLst>
      <p:ext uri="{BB962C8B-B14F-4D97-AF65-F5344CB8AC3E}">
        <p14:creationId xmlns:p14="http://schemas.microsoft.com/office/powerpoint/2010/main" val="3910741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2F49-A517-464F-82E5-EB61E980429C}"/>
              </a:ext>
            </a:extLst>
          </p:cNvPr>
          <p:cNvSpPr>
            <a:spLocks noGrp="1"/>
          </p:cNvSpPr>
          <p:nvPr>
            <p:ph type="title"/>
          </p:nvPr>
        </p:nvSpPr>
        <p:spPr>
          <a:xfrm>
            <a:off x="838200" y="365126"/>
            <a:ext cx="10515600" cy="361016"/>
          </a:xfrm>
        </p:spPr>
        <p:txBody>
          <a:bodyPr>
            <a:normAutofit fontScale="90000"/>
          </a:bodyPr>
          <a:lstStyle/>
          <a:p>
            <a:r>
              <a:rPr lang="en-US" sz="2400" b="1" dirty="0"/>
              <a:t>Analysis- </a:t>
            </a:r>
            <a:r>
              <a:rPr lang="en-US" sz="2000" dirty="0"/>
              <a:t>Ternary Relationship</a:t>
            </a:r>
            <a:endParaRPr lang="en-US" sz="3600" dirty="0"/>
          </a:p>
        </p:txBody>
      </p:sp>
      <p:pic>
        <p:nvPicPr>
          <p:cNvPr id="30" name="Content Placeholder 29">
            <a:extLst>
              <a:ext uri="{FF2B5EF4-FFF2-40B4-BE49-F238E27FC236}">
                <a16:creationId xmlns:a16="http://schemas.microsoft.com/office/drawing/2014/main" id="{CE368811-4F4E-4922-BEA3-41C4D90FBE10}"/>
              </a:ext>
            </a:extLst>
          </p:cNvPr>
          <p:cNvPicPr>
            <a:picLocks noGrp="1" noChangeAspect="1"/>
          </p:cNvPicPr>
          <p:nvPr>
            <p:ph idx="1"/>
          </p:nvPr>
        </p:nvPicPr>
        <p:blipFill>
          <a:blip r:embed="rId2"/>
          <a:stretch>
            <a:fillRect/>
          </a:stretch>
        </p:blipFill>
        <p:spPr>
          <a:xfrm>
            <a:off x="317126" y="815789"/>
            <a:ext cx="3223932" cy="2481122"/>
          </a:xfrm>
          <a:prstGeom prst="rect">
            <a:avLst/>
          </a:prstGeom>
        </p:spPr>
      </p:pic>
      <p:pic>
        <p:nvPicPr>
          <p:cNvPr id="31" name="Picture 30">
            <a:extLst>
              <a:ext uri="{FF2B5EF4-FFF2-40B4-BE49-F238E27FC236}">
                <a16:creationId xmlns:a16="http://schemas.microsoft.com/office/drawing/2014/main" id="{0A59F035-49AD-4993-BFA4-6BB0F24D1E25}"/>
              </a:ext>
            </a:extLst>
          </p:cNvPr>
          <p:cNvPicPr>
            <a:picLocks noChangeAspect="1"/>
          </p:cNvPicPr>
          <p:nvPr/>
        </p:nvPicPr>
        <p:blipFill>
          <a:blip r:embed="rId3"/>
          <a:stretch>
            <a:fillRect/>
          </a:stretch>
        </p:blipFill>
        <p:spPr>
          <a:xfrm>
            <a:off x="3963241" y="1105040"/>
            <a:ext cx="7287466" cy="2191871"/>
          </a:xfrm>
          <a:prstGeom prst="rect">
            <a:avLst/>
          </a:prstGeom>
        </p:spPr>
      </p:pic>
      <p:sp>
        <p:nvSpPr>
          <p:cNvPr id="32" name="TextBox 31">
            <a:extLst>
              <a:ext uri="{FF2B5EF4-FFF2-40B4-BE49-F238E27FC236}">
                <a16:creationId xmlns:a16="http://schemas.microsoft.com/office/drawing/2014/main" id="{65B075EE-D0F9-4273-B778-71620D90FADC}"/>
              </a:ext>
            </a:extLst>
          </p:cNvPr>
          <p:cNvSpPr txBox="1"/>
          <p:nvPr/>
        </p:nvSpPr>
        <p:spPr>
          <a:xfrm>
            <a:off x="600635" y="3962400"/>
            <a:ext cx="11152094" cy="646331"/>
          </a:xfrm>
          <a:prstGeom prst="rect">
            <a:avLst/>
          </a:prstGeom>
          <a:noFill/>
        </p:spPr>
        <p:txBody>
          <a:bodyPr wrap="square" rtlCol="0">
            <a:spAutoFit/>
          </a:bodyPr>
          <a:lstStyle/>
          <a:p>
            <a:r>
              <a:rPr lang="en-US" dirty="0"/>
              <a:t>Here project is provided by client, payment is provided by client to project, and payment is made by client to fulfill the project budget</a:t>
            </a:r>
          </a:p>
        </p:txBody>
      </p:sp>
    </p:spTree>
    <p:extLst>
      <p:ext uri="{BB962C8B-B14F-4D97-AF65-F5344CB8AC3E}">
        <p14:creationId xmlns:p14="http://schemas.microsoft.com/office/powerpoint/2010/main" val="3422490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346" y="144231"/>
            <a:ext cx="8382856" cy="1001337"/>
          </a:xfrm>
        </p:spPr>
        <p:txBody>
          <a:bodyPr>
            <a:normAutofit/>
          </a:bodyPr>
          <a:lstStyle/>
          <a:p>
            <a:pPr marL="285750" indent="-285750">
              <a:buFont typeface="Arial" panose="020B0604020202020204" pitchFamily="34" charset="0"/>
              <a:buChar char="•"/>
            </a:pPr>
            <a:r>
              <a:rPr lang="en-US" sz="3200" b="1" u="sng" dirty="0"/>
              <a:t>ANALYSIS OF DATA(Normalizing to 2NF and 3 NF)</a:t>
            </a:r>
          </a:p>
        </p:txBody>
      </p:sp>
      <p:pic>
        <p:nvPicPr>
          <p:cNvPr id="4" name="Picture 3">
            <a:extLst>
              <a:ext uri="{FF2B5EF4-FFF2-40B4-BE49-F238E27FC236}">
                <a16:creationId xmlns:a16="http://schemas.microsoft.com/office/drawing/2014/main" id="{6677ADAD-BAB3-4D85-AE97-6898C0CD6B38}"/>
              </a:ext>
            </a:extLst>
          </p:cNvPr>
          <p:cNvPicPr>
            <a:picLocks noChangeAspect="1"/>
          </p:cNvPicPr>
          <p:nvPr/>
        </p:nvPicPr>
        <p:blipFill>
          <a:blip r:embed="rId2"/>
          <a:stretch>
            <a:fillRect/>
          </a:stretch>
        </p:blipFill>
        <p:spPr>
          <a:xfrm>
            <a:off x="61645" y="2773148"/>
            <a:ext cx="12130355" cy="1664208"/>
          </a:xfrm>
          <a:prstGeom prst="rect">
            <a:avLst/>
          </a:prstGeom>
        </p:spPr>
      </p:pic>
      <p:sp>
        <p:nvSpPr>
          <p:cNvPr id="5" name="TextBox 4">
            <a:extLst>
              <a:ext uri="{FF2B5EF4-FFF2-40B4-BE49-F238E27FC236}">
                <a16:creationId xmlns:a16="http://schemas.microsoft.com/office/drawing/2014/main" id="{22C49417-6405-4DC7-A51C-FB8516CF1A17}"/>
              </a:ext>
            </a:extLst>
          </p:cNvPr>
          <p:cNvSpPr txBox="1"/>
          <p:nvPr/>
        </p:nvSpPr>
        <p:spPr>
          <a:xfrm>
            <a:off x="61645" y="2015698"/>
            <a:ext cx="7058346" cy="369332"/>
          </a:xfrm>
          <a:prstGeom prst="rect">
            <a:avLst/>
          </a:prstGeom>
          <a:noFill/>
        </p:spPr>
        <p:txBody>
          <a:bodyPr wrap="square" rtlCol="0">
            <a:spAutoFit/>
          </a:bodyPr>
          <a:lstStyle/>
          <a:p>
            <a:r>
              <a:rPr lang="en-US" dirty="0"/>
              <a:t>Before normalizing (Table 1:)  Primary Keys: </a:t>
            </a:r>
            <a:r>
              <a:rPr lang="en-US" dirty="0" err="1"/>
              <a:t>Employee_Id</a:t>
            </a:r>
            <a:r>
              <a:rPr lang="en-US" dirty="0"/>
              <a:t>, </a:t>
            </a:r>
            <a:r>
              <a:rPr lang="en-US" dirty="0" err="1"/>
              <a:t>Payment_Id</a:t>
            </a:r>
            <a:endParaRPr lang="en-US" dirty="0"/>
          </a:p>
        </p:txBody>
      </p:sp>
    </p:spTree>
    <p:extLst>
      <p:ext uri="{BB962C8B-B14F-4D97-AF65-F5344CB8AC3E}">
        <p14:creationId xmlns:p14="http://schemas.microsoft.com/office/powerpoint/2010/main" val="1628341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1FACAF-2233-4144-963B-D43565E79325}"/>
              </a:ext>
            </a:extLst>
          </p:cNvPr>
          <p:cNvPicPr>
            <a:picLocks noChangeAspect="1"/>
          </p:cNvPicPr>
          <p:nvPr/>
        </p:nvPicPr>
        <p:blipFill>
          <a:blip r:embed="rId2"/>
          <a:stretch>
            <a:fillRect/>
          </a:stretch>
        </p:blipFill>
        <p:spPr>
          <a:xfrm>
            <a:off x="-11879" y="1775566"/>
            <a:ext cx="12192000" cy="1668831"/>
          </a:xfrm>
          <a:prstGeom prst="rect">
            <a:avLst/>
          </a:prstGeom>
        </p:spPr>
      </p:pic>
      <p:cxnSp>
        <p:nvCxnSpPr>
          <p:cNvPr id="11" name="Straight Connector 10">
            <a:extLst>
              <a:ext uri="{FF2B5EF4-FFF2-40B4-BE49-F238E27FC236}">
                <a16:creationId xmlns:a16="http://schemas.microsoft.com/office/drawing/2014/main" id="{10CA9CCA-6AA9-4FB4-8A2B-BBAD4D0245D5}"/>
              </a:ext>
            </a:extLst>
          </p:cNvPr>
          <p:cNvCxnSpPr/>
          <p:nvPr/>
        </p:nvCxnSpPr>
        <p:spPr>
          <a:xfrm flipV="1">
            <a:off x="844475" y="1355140"/>
            <a:ext cx="0" cy="3778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BEE2B7-704A-4691-A062-0485BF4A2F0A}"/>
              </a:ext>
            </a:extLst>
          </p:cNvPr>
          <p:cNvCxnSpPr/>
          <p:nvPr/>
        </p:nvCxnSpPr>
        <p:spPr>
          <a:xfrm>
            <a:off x="1586753" y="1355140"/>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61FC9385-44D9-40FB-8F20-A0B7B76171B6}"/>
              </a:ext>
            </a:extLst>
          </p:cNvPr>
          <p:cNvCxnSpPr/>
          <p:nvPr/>
        </p:nvCxnSpPr>
        <p:spPr>
          <a:xfrm>
            <a:off x="844475" y="1355140"/>
            <a:ext cx="10962043" cy="54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4F3396E-A581-431C-9571-2F7EB5DCA42B}"/>
              </a:ext>
            </a:extLst>
          </p:cNvPr>
          <p:cNvCxnSpPr>
            <a:cxnSpLocks/>
          </p:cNvCxnSpPr>
          <p:nvPr/>
        </p:nvCxnSpPr>
        <p:spPr>
          <a:xfrm>
            <a:off x="1393566" y="3866456"/>
            <a:ext cx="8073163" cy="7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C030A66-3BFE-41CE-81AC-DCB0904881A4}"/>
              </a:ext>
            </a:extLst>
          </p:cNvPr>
          <p:cNvCxnSpPr>
            <a:cxnSpLocks/>
          </p:cNvCxnSpPr>
          <p:nvPr/>
        </p:nvCxnSpPr>
        <p:spPr>
          <a:xfrm flipV="1">
            <a:off x="1393566" y="3156647"/>
            <a:ext cx="11199" cy="70980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7E9B5A9-8E6C-4227-8C51-BF390BED297B}"/>
              </a:ext>
            </a:extLst>
          </p:cNvPr>
          <p:cNvCxnSpPr>
            <a:cxnSpLocks/>
          </p:cNvCxnSpPr>
          <p:nvPr/>
        </p:nvCxnSpPr>
        <p:spPr>
          <a:xfrm flipV="1">
            <a:off x="4224169" y="3200597"/>
            <a:ext cx="0" cy="690923"/>
          </a:xfrm>
          <a:prstGeom prst="line">
            <a:avLst/>
          </a:prstGeom>
          <a:ln w="28575">
            <a:solidFill>
              <a:srgbClr val="7030A0"/>
            </a:solidFill>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475F65E8-204D-46DB-8DB9-1A72E02B32C7}"/>
              </a:ext>
            </a:extLst>
          </p:cNvPr>
          <p:cNvPicPr>
            <a:picLocks noChangeAspect="1"/>
          </p:cNvPicPr>
          <p:nvPr/>
        </p:nvPicPr>
        <p:blipFill>
          <a:blip r:embed="rId3"/>
          <a:stretch>
            <a:fillRect/>
          </a:stretch>
        </p:blipFill>
        <p:spPr>
          <a:xfrm>
            <a:off x="-1346" y="6039763"/>
            <a:ext cx="12192000" cy="652149"/>
          </a:xfrm>
          <a:prstGeom prst="rect">
            <a:avLst/>
          </a:prstGeom>
        </p:spPr>
      </p:pic>
      <p:sp>
        <p:nvSpPr>
          <p:cNvPr id="5" name="TextBox 4">
            <a:extLst>
              <a:ext uri="{FF2B5EF4-FFF2-40B4-BE49-F238E27FC236}">
                <a16:creationId xmlns:a16="http://schemas.microsoft.com/office/drawing/2014/main" id="{A537BC44-768C-4AA7-BA5E-C30243475B33}"/>
              </a:ext>
            </a:extLst>
          </p:cNvPr>
          <p:cNvSpPr txBox="1"/>
          <p:nvPr/>
        </p:nvSpPr>
        <p:spPr>
          <a:xfrm>
            <a:off x="1293607" y="963599"/>
            <a:ext cx="4524488" cy="369332"/>
          </a:xfrm>
          <a:prstGeom prst="rect">
            <a:avLst/>
          </a:prstGeom>
          <a:noFill/>
        </p:spPr>
        <p:txBody>
          <a:bodyPr wrap="square" rtlCol="0">
            <a:spAutoFit/>
          </a:bodyPr>
          <a:lstStyle/>
          <a:p>
            <a:r>
              <a:rPr lang="en-US" dirty="0"/>
              <a:t>Partially dependent on </a:t>
            </a:r>
            <a:r>
              <a:rPr lang="en-US" dirty="0" err="1"/>
              <a:t>Employee_Id</a:t>
            </a:r>
            <a:endParaRPr lang="en-US" dirty="0"/>
          </a:p>
        </p:txBody>
      </p:sp>
      <p:sp>
        <p:nvSpPr>
          <p:cNvPr id="41" name="TextBox 40">
            <a:extLst>
              <a:ext uri="{FF2B5EF4-FFF2-40B4-BE49-F238E27FC236}">
                <a16:creationId xmlns:a16="http://schemas.microsoft.com/office/drawing/2014/main" id="{85178B97-7944-4843-BAF4-B1CBE2329C2D}"/>
              </a:ext>
            </a:extLst>
          </p:cNvPr>
          <p:cNvSpPr txBox="1"/>
          <p:nvPr/>
        </p:nvSpPr>
        <p:spPr>
          <a:xfrm>
            <a:off x="1999803" y="3429000"/>
            <a:ext cx="4524488" cy="369332"/>
          </a:xfrm>
          <a:prstGeom prst="rect">
            <a:avLst/>
          </a:prstGeom>
          <a:noFill/>
        </p:spPr>
        <p:txBody>
          <a:bodyPr wrap="square" rtlCol="0">
            <a:spAutoFit/>
          </a:bodyPr>
          <a:lstStyle/>
          <a:p>
            <a:r>
              <a:rPr lang="en-US" dirty="0"/>
              <a:t>Partially dependent on </a:t>
            </a:r>
            <a:r>
              <a:rPr lang="en-US" dirty="0" err="1"/>
              <a:t>Payment_Id</a:t>
            </a:r>
            <a:endParaRPr lang="en-US" dirty="0"/>
          </a:p>
        </p:txBody>
      </p:sp>
      <p:sp>
        <p:nvSpPr>
          <p:cNvPr id="43" name="TextBox 42">
            <a:extLst>
              <a:ext uri="{FF2B5EF4-FFF2-40B4-BE49-F238E27FC236}">
                <a16:creationId xmlns:a16="http://schemas.microsoft.com/office/drawing/2014/main" id="{D66405ED-6915-478C-9407-E35D13DDD2B4}"/>
              </a:ext>
            </a:extLst>
          </p:cNvPr>
          <p:cNvSpPr txBox="1"/>
          <p:nvPr/>
        </p:nvSpPr>
        <p:spPr>
          <a:xfrm>
            <a:off x="2580938" y="339477"/>
            <a:ext cx="7530358" cy="646331"/>
          </a:xfrm>
          <a:prstGeom prst="rect">
            <a:avLst/>
          </a:prstGeom>
          <a:noFill/>
        </p:spPr>
        <p:txBody>
          <a:bodyPr wrap="square" rtlCol="0">
            <a:spAutoFit/>
          </a:bodyPr>
          <a:lstStyle/>
          <a:p>
            <a:r>
              <a:rPr lang="en-US" sz="3600" b="1" dirty="0"/>
              <a:t>TABLE-1(changing to 2</a:t>
            </a:r>
            <a:r>
              <a:rPr lang="en-US" sz="3600" b="1" baseline="30000" dirty="0"/>
              <a:t>nd</a:t>
            </a:r>
            <a:r>
              <a:rPr lang="en-US" sz="3600" b="1" dirty="0"/>
              <a:t> normal form)</a:t>
            </a:r>
          </a:p>
        </p:txBody>
      </p:sp>
      <p:sp>
        <p:nvSpPr>
          <p:cNvPr id="46" name="TextBox 45">
            <a:extLst>
              <a:ext uri="{FF2B5EF4-FFF2-40B4-BE49-F238E27FC236}">
                <a16:creationId xmlns:a16="http://schemas.microsoft.com/office/drawing/2014/main" id="{9F0C1C08-8531-4B91-B7D0-936711D7E926}"/>
              </a:ext>
            </a:extLst>
          </p:cNvPr>
          <p:cNvSpPr txBox="1"/>
          <p:nvPr/>
        </p:nvSpPr>
        <p:spPr>
          <a:xfrm>
            <a:off x="-11879" y="3864174"/>
            <a:ext cx="5565991" cy="646331"/>
          </a:xfrm>
          <a:prstGeom prst="rect">
            <a:avLst/>
          </a:prstGeom>
          <a:noFill/>
        </p:spPr>
        <p:txBody>
          <a:bodyPr wrap="square" rtlCol="0">
            <a:spAutoFit/>
          </a:bodyPr>
          <a:lstStyle/>
          <a:p>
            <a:r>
              <a:rPr lang="en-US" sz="3600" dirty="0"/>
              <a:t>TABLE-1A(2</a:t>
            </a:r>
            <a:r>
              <a:rPr lang="en-US" sz="3600" baseline="30000" dirty="0"/>
              <a:t>nd</a:t>
            </a:r>
            <a:r>
              <a:rPr lang="en-US" sz="3600" dirty="0"/>
              <a:t> Normal Form)</a:t>
            </a:r>
          </a:p>
        </p:txBody>
      </p:sp>
      <p:sp>
        <p:nvSpPr>
          <p:cNvPr id="47" name="TextBox 46">
            <a:extLst>
              <a:ext uri="{FF2B5EF4-FFF2-40B4-BE49-F238E27FC236}">
                <a16:creationId xmlns:a16="http://schemas.microsoft.com/office/drawing/2014/main" id="{E87FB445-AF63-42B8-BF66-E7503439FCA9}"/>
              </a:ext>
            </a:extLst>
          </p:cNvPr>
          <p:cNvSpPr txBox="1"/>
          <p:nvPr/>
        </p:nvSpPr>
        <p:spPr>
          <a:xfrm>
            <a:off x="-11878" y="5485754"/>
            <a:ext cx="5565990" cy="646331"/>
          </a:xfrm>
          <a:prstGeom prst="rect">
            <a:avLst/>
          </a:prstGeom>
          <a:noFill/>
        </p:spPr>
        <p:txBody>
          <a:bodyPr wrap="square" rtlCol="0">
            <a:spAutoFit/>
          </a:bodyPr>
          <a:lstStyle/>
          <a:p>
            <a:r>
              <a:rPr lang="en-US" sz="3600" dirty="0"/>
              <a:t>TABLE-1B (2</a:t>
            </a:r>
            <a:r>
              <a:rPr lang="en-US" sz="3600" baseline="30000" dirty="0"/>
              <a:t>nd</a:t>
            </a:r>
            <a:r>
              <a:rPr lang="en-US" sz="3600" dirty="0"/>
              <a:t> Normal Form)</a:t>
            </a:r>
          </a:p>
        </p:txBody>
      </p:sp>
      <p:pic>
        <p:nvPicPr>
          <p:cNvPr id="9" name="Picture 8">
            <a:extLst>
              <a:ext uri="{FF2B5EF4-FFF2-40B4-BE49-F238E27FC236}">
                <a16:creationId xmlns:a16="http://schemas.microsoft.com/office/drawing/2014/main" id="{24F935DD-E944-4EDD-8433-C8B6C4D44551}"/>
              </a:ext>
            </a:extLst>
          </p:cNvPr>
          <p:cNvPicPr>
            <a:picLocks noChangeAspect="1"/>
          </p:cNvPicPr>
          <p:nvPr/>
        </p:nvPicPr>
        <p:blipFill>
          <a:blip r:embed="rId4"/>
          <a:stretch>
            <a:fillRect/>
          </a:stretch>
        </p:blipFill>
        <p:spPr>
          <a:xfrm>
            <a:off x="-1347" y="4465030"/>
            <a:ext cx="12191997" cy="1052186"/>
          </a:xfrm>
          <a:prstGeom prst="rect">
            <a:avLst/>
          </a:prstGeom>
        </p:spPr>
      </p:pic>
      <p:cxnSp>
        <p:nvCxnSpPr>
          <p:cNvPr id="44" name="Straight Arrow Connector 43">
            <a:extLst>
              <a:ext uri="{FF2B5EF4-FFF2-40B4-BE49-F238E27FC236}">
                <a16:creationId xmlns:a16="http://schemas.microsoft.com/office/drawing/2014/main" id="{44DC1DD8-3C23-4B8A-88AD-232870116E3F}"/>
              </a:ext>
            </a:extLst>
          </p:cNvPr>
          <p:cNvCxnSpPr>
            <a:cxnSpLocks/>
          </p:cNvCxnSpPr>
          <p:nvPr/>
        </p:nvCxnSpPr>
        <p:spPr>
          <a:xfrm flipV="1">
            <a:off x="9466729" y="3274262"/>
            <a:ext cx="0" cy="61725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00CFD5B-6080-4D3B-9104-03578469E195}"/>
              </a:ext>
            </a:extLst>
          </p:cNvPr>
          <p:cNvCxnSpPr>
            <a:cxnSpLocks/>
          </p:cNvCxnSpPr>
          <p:nvPr/>
        </p:nvCxnSpPr>
        <p:spPr>
          <a:xfrm flipV="1">
            <a:off x="8468061" y="3253338"/>
            <a:ext cx="0" cy="63818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D0AE01B-228C-4546-8444-F8E9B1A1BB53}"/>
              </a:ext>
            </a:extLst>
          </p:cNvPr>
          <p:cNvCxnSpPr>
            <a:cxnSpLocks/>
          </p:cNvCxnSpPr>
          <p:nvPr/>
        </p:nvCxnSpPr>
        <p:spPr>
          <a:xfrm flipV="1">
            <a:off x="7345681" y="3288216"/>
            <a:ext cx="0" cy="58934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763FAF5-27A1-490B-8D9F-6048B346B312}"/>
              </a:ext>
            </a:extLst>
          </p:cNvPr>
          <p:cNvCxnSpPr/>
          <p:nvPr/>
        </p:nvCxnSpPr>
        <p:spPr>
          <a:xfrm>
            <a:off x="2588110" y="1372246"/>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ADA2C339-2740-4255-B35D-1F7F72509ACB}"/>
              </a:ext>
            </a:extLst>
          </p:cNvPr>
          <p:cNvCxnSpPr/>
          <p:nvPr/>
        </p:nvCxnSpPr>
        <p:spPr>
          <a:xfrm>
            <a:off x="4233134" y="1382358"/>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A838A150-20C6-47A1-A845-42EB3B164A11}"/>
              </a:ext>
            </a:extLst>
          </p:cNvPr>
          <p:cNvCxnSpPr/>
          <p:nvPr/>
        </p:nvCxnSpPr>
        <p:spPr>
          <a:xfrm>
            <a:off x="5818095" y="1372246"/>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35ABD6C1-A8A6-4241-98AE-F1517C1FD115}"/>
              </a:ext>
            </a:extLst>
          </p:cNvPr>
          <p:cNvCxnSpPr/>
          <p:nvPr/>
        </p:nvCxnSpPr>
        <p:spPr>
          <a:xfrm>
            <a:off x="11806518" y="1409575"/>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3BAC0F73-2E93-46AE-943D-FE210B17DB33}"/>
              </a:ext>
            </a:extLst>
          </p:cNvPr>
          <p:cNvCxnSpPr/>
          <p:nvPr/>
        </p:nvCxnSpPr>
        <p:spPr>
          <a:xfrm>
            <a:off x="10632141" y="1409575"/>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E81F7B5A-1844-488C-81CA-68597D168E3A}"/>
              </a:ext>
            </a:extLst>
          </p:cNvPr>
          <p:cNvCxnSpPr/>
          <p:nvPr/>
        </p:nvCxnSpPr>
        <p:spPr>
          <a:xfrm>
            <a:off x="9692640" y="1409575"/>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AE372366-7834-4A77-9128-C76D675B027E}"/>
              </a:ext>
            </a:extLst>
          </p:cNvPr>
          <p:cNvCxnSpPr/>
          <p:nvPr/>
        </p:nvCxnSpPr>
        <p:spPr>
          <a:xfrm>
            <a:off x="8419652" y="1382358"/>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4B936ECE-2CE3-406E-90E0-BA5C05E8E14D}"/>
              </a:ext>
            </a:extLst>
          </p:cNvPr>
          <p:cNvCxnSpPr/>
          <p:nvPr/>
        </p:nvCxnSpPr>
        <p:spPr>
          <a:xfrm>
            <a:off x="7227346" y="1372246"/>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id="{739435EB-5718-4A0D-B88A-B16C3EADEB87}"/>
              </a:ext>
            </a:extLst>
          </p:cNvPr>
          <p:cNvCxnSpPr/>
          <p:nvPr/>
        </p:nvCxnSpPr>
        <p:spPr>
          <a:xfrm>
            <a:off x="1592132" y="1382358"/>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A60B3538-42C2-4217-828F-9AAFFA4EF30E}"/>
              </a:ext>
            </a:extLst>
          </p:cNvPr>
          <p:cNvCxnSpPr>
            <a:cxnSpLocks/>
          </p:cNvCxnSpPr>
          <p:nvPr/>
        </p:nvCxnSpPr>
        <p:spPr>
          <a:xfrm>
            <a:off x="1298090" y="1372246"/>
            <a:ext cx="0" cy="984318"/>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E29C7499-72F2-4AF5-94C6-496F9A2F8E48}"/>
              </a:ext>
            </a:extLst>
          </p:cNvPr>
          <p:cNvCxnSpPr>
            <a:cxnSpLocks/>
          </p:cNvCxnSpPr>
          <p:nvPr/>
        </p:nvCxnSpPr>
        <p:spPr>
          <a:xfrm>
            <a:off x="3116132" y="1382358"/>
            <a:ext cx="0" cy="9874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061B75AD-398E-4A1B-B250-5638E1F78FFE}"/>
              </a:ext>
            </a:extLst>
          </p:cNvPr>
          <p:cNvCxnSpPr>
            <a:cxnSpLocks/>
          </p:cNvCxnSpPr>
          <p:nvPr/>
        </p:nvCxnSpPr>
        <p:spPr>
          <a:xfrm>
            <a:off x="7541111" y="1382358"/>
            <a:ext cx="0" cy="1027355"/>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14F837E3-3996-433A-800F-423DB926286A}"/>
              </a:ext>
            </a:extLst>
          </p:cNvPr>
          <p:cNvCxnSpPr>
            <a:cxnSpLocks/>
          </p:cNvCxnSpPr>
          <p:nvPr/>
        </p:nvCxnSpPr>
        <p:spPr>
          <a:xfrm>
            <a:off x="4546900" y="1382358"/>
            <a:ext cx="0" cy="974206"/>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id="{1C1348C5-44C0-41F9-8C06-D5774C8A3D31}"/>
              </a:ext>
            </a:extLst>
          </p:cNvPr>
          <p:cNvCxnSpPr>
            <a:cxnSpLocks/>
          </p:cNvCxnSpPr>
          <p:nvPr/>
        </p:nvCxnSpPr>
        <p:spPr>
          <a:xfrm>
            <a:off x="6104965" y="1382358"/>
            <a:ext cx="0" cy="974206"/>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DE7EF5DD-E8E2-4873-8E72-A103A036BA8B}"/>
              </a:ext>
            </a:extLst>
          </p:cNvPr>
          <p:cNvCxnSpPr>
            <a:cxnSpLocks/>
          </p:cNvCxnSpPr>
          <p:nvPr/>
        </p:nvCxnSpPr>
        <p:spPr>
          <a:xfrm>
            <a:off x="623945" y="2054711"/>
            <a:ext cx="0" cy="355002"/>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BEE23E81-FDAA-4F3A-AA63-1D66D19E0CF7}"/>
              </a:ext>
            </a:extLst>
          </p:cNvPr>
          <p:cNvCxnSpPr/>
          <p:nvPr/>
        </p:nvCxnSpPr>
        <p:spPr>
          <a:xfrm>
            <a:off x="2658932" y="2449158"/>
            <a:ext cx="0" cy="377811"/>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0A9378E4-96F4-4AFA-ADA4-2D0E764630DE}"/>
              </a:ext>
            </a:extLst>
          </p:cNvPr>
          <p:cNvCxnSpPr>
            <a:cxnSpLocks/>
          </p:cNvCxnSpPr>
          <p:nvPr/>
        </p:nvCxnSpPr>
        <p:spPr>
          <a:xfrm>
            <a:off x="11584193" y="1409575"/>
            <a:ext cx="0" cy="960194"/>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0A84C35E-EF4A-46AB-AFE3-E34A5B3B035B}"/>
              </a:ext>
            </a:extLst>
          </p:cNvPr>
          <p:cNvCxnSpPr>
            <a:cxnSpLocks/>
          </p:cNvCxnSpPr>
          <p:nvPr/>
        </p:nvCxnSpPr>
        <p:spPr>
          <a:xfrm>
            <a:off x="8783620" y="1409575"/>
            <a:ext cx="0" cy="1000138"/>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02EF9452-74D3-42A8-B86C-AAC83136D32F}"/>
              </a:ext>
            </a:extLst>
          </p:cNvPr>
          <p:cNvCxnSpPr>
            <a:cxnSpLocks/>
          </p:cNvCxnSpPr>
          <p:nvPr/>
        </p:nvCxnSpPr>
        <p:spPr>
          <a:xfrm>
            <a:off x="10979972" y="1415925"/>
            <a:ext cx="0" cy="993788"/>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2972746B-54F3-45F5-BF5F-DDB4C820362D}"/>
              </a:ext>
            </a:extLst>
          </p:cNvPr>
          <p:cNvCxnSpPr>
            <a:cxnSpLocks/>
          </p:cNvCxnSpPr>
          <p:nvPr/>
        </p:nvCxnSpPr>
        <p:spPr>
          <a:xfrm>
            <a:off x="9932894" y="1415925"/>
            <a:ext cx="0" cy="953844"/>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AC3CACDD-F8AE-4A12-B80A-9C95D0F786CB}"/>
              </a:ext>
            </a:extLst>
          </p:cNvPr>
          <p:cNvCxnSpPr>
            <a:cxnSpLocks/>
          </p:cNvCxnSpPr>
          <p:nvPr/>
        </p:nvCxnSpPr>
        <p:spPr>
          <a:xfrm>
            <a:off x="760208" y="2649468"/>
            <a:ext cx="0" cy="355002"/>
          </a:xfrm>
          <a:prstGeom prst="straightConnector1">
            <a:avLst/>
          </a:prstGeom>
          <a:ln w="28575">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E9FD8E1D-D1C8-494A-B99D-768BCEFF17B2}"/>
              </a:ext>
            </a:extLst>
          </p:cNvPr>
          <p:cNvCxnSpPr>
            <a:cxnSpLocks/>
          </p:cNvCxnSpPr>
          <p:nvPr/>
        </p:nvCxnSpPr>
        <p:spPr>
          <a:xfrm>
            <a:off x="760208" y="2649468"/>
            <a:ext cx="13079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1F8CC-4858-4CD5-B2E6-C0B59BFED2E1}"/>
              </a:ext>
            </a:extLst>
          </p:cNvPr>
          <p:cNvCxnSpPr>
            <a:cxnSpLocks/>
          </p:cNvCxnSpPr>
          <p:nvPr/>
        </p:nvCxnSpPr>
        <p:spPr>
          <a:xfrm flipV="1">
            <a:off x="622375" y="2054710"/>
            <a:ext cx="453391" cy="48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D977E5-67C8-430F-9A08-381E48D63AD3}"/>
              </a:ext>
            </a:extLst>
          </p:cNvPr>
          <p:cNvCxnSpPr>
            <a:cxnSpLocks/>
          </p:cNvCxnSpPr>
          <p:nvPr/>
        </p:nvCxnSpPr>
        <p:spPr>
          <a:xfrm>
            <a:off x="1054252" y="1343829"/>
            <a:ext cx="12548" cy="7108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506776E-7956-42F3-9839-CA93FBB0FEAF}"/>
              </a:ext>
            </a:extLst>
          </p:cNvPr>
          <p:cNvCxnSpPr>
            <a:cxnSpLocks/>
          </p:cNvCxnSpPr>
          <p:nvPr/>
        </p:nvCxnSpPr>
        <p:spPr>
          <a:xfrm flipH="1">
            <a:off x="2068156" y="1340784"/>
            <a:ext cx="5826" cy="13161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66CF9E9-9E01-4EA9-B040-56A659958CBD}"/>
              </a:ext>
            </a:extLst>
          </p:cNvPr>
          <p:cNvCxnSpPr>
            <a:cxnSpLocks/>
          </p:cNvCxnSpPr>
          <p:nvPr/>
        </p:nvCxnSpPr>
        <p:spPr>
          <a:xfrm flipV="1">
            <a:off x="5828854" y="3277754"/>
            <a:ext cx="0" cy="58934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34EDE4E-C1F2-49CF-9B70-FE6910828A01}"/>
              </a:ext>
            </a:extLst>
          </p:cNvPr>
          <p:cNvCxnSpPr>
            <a:cxnSpLocks/>
          </p:cNvCxnSpPr>
          <p:nvPr/>
        </p:nvCxnSpPr>
        <p:spPr>
          <a:xfrm flipV="1">
            <a:off x="2872293" y="3274262"/>
            <a:ext cx="0" cy="58934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F9285B7-129C-4F2A-80F7-A49DAA869027}"/>
              </a:ext>
            </a:extLst>
          </p:cNvPr>
          <p:cNvCxnSpPr>
            <a:cxnSpLocks/>
          </p:cNvCxnSpPr>
          <p:nvPr/>
        </p:nvCxnSpPr>
        <p:spPr>
          <a:xfrm>
            <a:off x="451945" y="793531"/>
            <a:ext cx="0" cy="9938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4F26CA5-4D9F-4B3C-91EA-EDCC2D8553F3}"/>
              </a:ext>
            </a:extLst>
          </p:cNvPr>
          <p:cNvSpPr txBox="1"/>
          <p:nvPr/>
        </p:nvSpPr>
        <p:spPr>
          <a:xfrm>
            <a:off x="199697" y="505058"/>
            <a:ext cx="1282256" cy="369332"/>
          </a:xfrm>
          <a:prstGeom prst="rect">
            <a:avLst/>
          </a:prstGeom>
          <a:noFill/>
        </p:spPr>
        <p:txBody>
          <a:bodyPr wrap="square" rtlCol="0">
            <a:spAutoFit/>
          </a:bodyPr>
          <a:lstStyle/>
          <a:p>
            <a:r>
              <a:rPr lang="en-US" i="1" dirty="0" err="1"/>
              <a:t>PrimaryKey</a:t>
            </a:r>
            <a:endParaRPr lang="en-US" i="1" dirty="0"/>
          </a:p>
        </p:txBody>
      </p:sp>
      <p:cxnSp>
        <p:nvCxnSpPr>
          <p:cNvPr id="54" name="Straight Arrow Connector 53">
            <a:extLst>
              <a:ext uri="{FF2B5EF4-FFF2-40B4-BE49-F238E27FC236}">
                <a16:creationId xmlns:a16="http://schemas.microsoft.com/office/drawing/2014/main" id="{2E541077-3FFE-41B8-82C9-4674622E6653}"/>
              </a:ext>
            </a:extLst>
          </p:cNvPr>
          <p:cNvCxnSpPr>
            <a:cxnSpLocks/>
          </p:cNvCxnSpPr>
          <p:nvPr/>
        </p:nvCxnSpPr>
        <p:spPr>
          <a:xfrm flipH="1" flipV="1">
            <a:off x="4619853" y="3225310"/>
            <a:ext cx="1217164" cy="817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E1981B43-F3B0-4C3C-83B2-073A3DFE5735}"/>
              </a:ext>
            </a:extLst>
          </p:cNvPr>
          <p:cNvSpPr txBox="1"/>
          <p:nvPr/>
        </p:nvSpPr>
        <p:spPr>
          <a:xfrm>
            <a:off x="5788791" y="3917956"/>
            <a:ext cx="1282256" cy="369332"/>
          </a:xfrm>
          <a:prstGeom prst="rect">
            <a:avLst/>
          </a:prstGeom>
          <a:noFill/>
        </p:spPr>
        <p:txBody>
          <a:bodyPr wrap="square" rtlCol="0">
            <a:spAutoFit/>
          </a:bodyPr>
          <a:lstStyle/>
          <a:p>
            <a:r>
              <a:rPr lang="en-US" i="1" dirty="0" err="1"/>
              <a:t>PrimaryKey</a:t>
            </a:r>
            <a:endParaRPr lang="en-US" i="1" dirty="0"/>
          </a:p>
        </p:txBody>
      </p:sp>
      <p:sp>
        <p:nvSpPr>
          <p:cNvPr id="2" name="TextBox 1">
            <a:extLst>
              <a:ext uri="{FF2B5EF4-FFF2-40B4-BE49-F238E27FC236}">
                <a16:creationId xmlns:a16="http://schemas.microsoft.com/office/drawing/2014/main" id="{AFDEBA73-6322-4582-818F-83F54E45B092}"/>
              </a:ext>
            </a:extLst>
          </p:cNvPr>
          <p:cNvSpPr txBox="1"/>
          <p:nvPr/>
        </p:nvSpPr>
        <p:spPr>
          <a:xfrm>
            <a:off x="630738" y="972509"/>
            <a:ext cx="680811" cy="369332"/>
          </a:xfrm>
          <a:prstGeom prst="rect">
            <a:avLst/>
          </a:prstGeom>
          <a:noFill/>
        </p:spPr>
        <p:txBody>
          <a:bodyPr wrap="square" rtlCol="0">
            <a:spAutoFit/>
          </a:bodyPr>
          <a:lstStyle/>
          <a:p>
            <a:r>
              <a:rPr lang="en-US" b="1" dirty="0">
                <a:solidFill>
                  <a:srgbClr val="FF0000"/>
                </a:solidFill>
              </a:rPr>
              <a:t>FD1</a:t>
            </a:r>
          </a:p>
        </p:txBody>
      </p:sp>
      <p:sp>
        <p:nvSpPr>
          <p:cNvPr id="55" name="TextBox 54">
            <a:extLst>
              <a:ext uri="{FF2B5EF4-FFF2-40B4-BE49-F238E27FC236}">
                <a16:creationId xmlns:a16="http://schemas.microsoft.com/office/drawing/2014/main" id="{A5B6392B-D921-4B61-82DD-07F07B57FFBE}"/>
              </a:ext>
            </a:extLst>
          </p:cNvPr>
          <p:cNvSpPr txBox="1"/>
          <p:nvPr/>
        </p:nvSpPr>
        <p:spPr>
          <a:xfrm>
            <a:off x="3542400" y="3233569"/>
            <a:ext cx="680811" cy="369332"/>
          </a:xfrm>
          <a:prstGeom prst="rect">
            <a:avLst/>
          </a:prstGeom>
          <a:noFill/>
        </p:spPr>
        <p:txBody>
          <a:bodyPr wrap="square" rtlCol="0">
            <a:spAutoFit/>
          </a:bodyPr>
          <a:lstStyle/>
          <a:p>
            <a:r>
              <a:rPr lang="en-US" b="1" dirty="0">
                <a:solidFill>
                  <a:srgbClr val="FF0000"/>
                </a:solidFill>
              </a:rPr>
              <a:t>FD2</a:t>
            </a:r>
          </a:p>
        </p:txBody>
      </p:sp>
    </p:spTree>
    <p:extLst>
      <p:ext uri="{BB962C8B-B14F-4D97-AF65-F5344CB8AC3E}">
        <p14:creationId xmlns:p14="http://schemas.microsoft.com/office/powerpoint/2010/main" val="110613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22" y="99253"/>
            <a:ext cx="2208088" cy="431122"/>
          </a:xfrm>
        </p:spPr>
        <p:txBody>
          <a:bodyPr>
            <a:normAutofit/>
          </a:bodyPr>
          <a:lstStyle/>
          <a:p>
            <a:r>
              <a:rPr lang="en-US" sz="2000" b="1" u="sng" dirty="0"/>
              <a:t>ER-Diagram</a:t>
            </a:r>
          </a:p>
        </p:txBody>
      </p:sp>
      <p:sp>
        <p:nvSpPr>
          <p:cNvPr id="4" name="TextBox 3">
            <a:extLst>
              <a:ext uri="{FF2B5EF4-FFF2-40B4-BE49-F238E27FC236}">
                <a16:creationId xmlns:a16="http://schemas.microsoft.com/office/drawing/2014/main" id="{D608ED1C-AD01-430F-BE8F-A48724DBF94C}"/>
              </a:ext>
            </a:extLst>
          </p:cNvPr>
          <p:cNvSpPr txBox="1"/>
          <p:nvPr/>
        </p:nvSpPr>
        <p:spPr>
          <a:xfrm>
            <a:off x="1979368" y="2711331"/>
            <a:ext cx="1204645" cy="369332"/>
          </a:xfrm>
          <a:prstGeom prst="rect">
            <a:avLst/>
          </a:prstGeom>
          <a:noFill/>
        </p:spPr>
        <p:txBody>
          <a:bodyPr wrap="square" rtlCol="0">
            <a:spAutoFit/>
          </a:bodyPr>
          <a:lstStyle/>
          <a:p>
            <a:r>
              <a:rPr lang="en-US" b="1" dirty="0"/>
              <a:t>Employee</a:t>
            </a:r>
          </a:p>
        </p:txBody>
      </p:sp>
      <p:sp>
        <p:nvSpPr>
          <p:cNvPr id="5" name="TextBox 4">
            <a:extLst>
              <a:ext uri="{FF2B5EF4-FFF2-40B4-BE49-F238E27FC236}">
                <a16:creationId xmlns:a16="http://schemas.microsoft.com/office/drawing/2014/main" id="{62CCA72D-D937-470A-A7B9-27C6583715E9}"/>
              </a:ext>
            </a:extLst>
          </p:cNvPr>
          <p:cNvSpPr txBox="1"/>
          <p:nvPr/>
        </p:nvSpPr>
        <p:spPr>
          <a:xfrm>
            <a:off x="2053120" y="510185"/>
            <a:ext cx="1306529" cy="369332"/>
          </a:xfrm>
          <a:prstGeom prst="rect">
            <a:avLst/>
          </a:prstGeom>
          <a:noFill/>
        </p:spPr>
        <p:txBody>
          <a:bodyPr wrap="square" rtlCol="0">
            <a:spAutoFit/>
          </a:bodyPr>
          <a:lstStyle/>
          <a:p>
            <a:r>
              <a:rPr lang="en-US" b="1" dirty="0"/>
              <a:t>Dependent</a:t>
            </a:r>
          </a:p>
        </p:txBody>
      </p:sp>
      <p:sp>
        <p:nvSpPr>
          <p:cNvPr id="6" name="TextBox 5">
            <a:extLst>
              <a:ext uri="{FF2B5EF4-FFF2-40B4-BE49-F238E27FC236}">
                <a16:creationId xmlns:a16="http://schemas.microsoft.com/office/drawing/2014/main" id="{1A487E73-9BDE-4027-B04C-0616EF2CF0DB}"/>
              </a:ext>
            </a:extLst>
          </p:cNvPr>
          <p:cNvSpPr txBox="1"/>
          <p:nvPr/>
        </p:nvSpPr>
        <p:spPr>
          <a:xfrm>
            <a:off x="-68493" y="1956077"/>
            <a:ext cx="1296254" cy="646331"/>
          </a:xfrm>
          <a:prstGeom prst="rect">
            <a:avLst/>
          </a:prstGeom>
          <a:noFill/>
        </p:spPr>
        <p:txBody>
          <a:bodyPr wrap="square" rtlCol="0">
            <a:spAutoFit/>
          </a:bodyPr>
          <a:lstStyle/>
          <a:p>
            <a:r>
              <a:rPr lang="en-US" b="1" dirty="0" err="1"/>
              <a:t>PaymentToEmployees</a:t>
            </a:r>
            <a:endParaRPr lang="en-US" b="1" dirty="0"/>
          </a:p>
        </p:txBody>
      </p:sp>
      <p:sp>
        <p:nvSpPr>
          <p:cNvPr id="7" name="TextBox 6">
            <a:extLst>
              <a:ext uri="{FF2B5EF4-FFF2-40B4-BE49-F238E27FC236}">
                <a16:creationId xmlns:a16="http://schemas.microsoft.com/office/drawing/2014/main" id="{379C8388-51E6-49E3-B146-A0E8629CDD63}"/>
              </a:ext>
            </a:extLst>
          </p:cNvPr>
          <p:cNvSpPr txBox="1"/>
          <p:nvPr/>
        </p:nvSpPr>
        <p:spPr>
          <a:xfrm>
            <a:off x="5994971" y="5140235"/>
            <a:ext cx="1204645" cy="369332"/>
          </a:xfrm>
          <a:prstGeom prst="rect">
            <a:avLst/>
          </a:prstGeom>
          <a:noFill/>
        </p:spPr>
        <p:txBody>
          <a:bodyPr wrap="square" rtlCol="0">
            <a:spAutoFit/>
          </a:bodyPr>
          <a:lstStyle/>
          <a:p>
            <a:r>
              <a:rPr lang="en-US" b="1" dirty="0" err="1"/>
              <a:t>BankInfo</a:t>
            </a:r>
            <a:endParaRPr lang="en-US" b="1" dirty="0"/>
          </a:p>
        </p:txBody>
      </p:sp>
      <p:sp>
        <p:nvSpPr>
          <p:cNvPr id="8" name="TextBox 7">
            <a:extLst>
              <a:ext uri="{FF2B5EF4-FFF2-40B4-BE49-F238E27FC236}">
                <a16:creationId xmlns:a16="http://schemas.microsoft.com/office/drawing/2014/main" id="{BF0137BE-AC43-4248-9A3A-F2A9E5D179B4}"/>
              </a:ext>
            </a:extLst>
          </p:cNvPr>
          <p:cNvSpPr txBox="1"/>
          <p:nvPr/>
        </p:nvSpPr>
        <p:spPr>
          <a:xfrm>
            <a:off x="3360756" y="5244887"/>
            <a:ext cx="1204645" cy="369332"/>
          </a:xfrm>
          <a:prstGeom prst="rect">
            <a:avLst/>
          </a:prstGeom>
          <a:noFill/>
        </p:spPr>
        <p:txBody>
          <a:bodyPr wrap="square" rtlCol="0">
            <a:spAutoFit/>
          </a:bodyPr>
          <a:lstStyle/>
          <a:p>
            <a:r>
              <a:rPr lang="en-US" b="1" dirty="0"/>
              <a:t>Roles</a:t>
            </a:r>
          </a:p>
        </p:txBody>
      </p:sp>
      <p:sp>
        <p:nvSpPr>
          <p:cNvPr id="9" name="TextBox 8">
            <a:extLst>
              <a:ext uri="{FF2B5EF4-FFF2-40B4-BE49-F238E27FC236}">
                <a16:creationId xmlns:a16="http://schemas.microsoft.com/office/drawing/2014/main" id="{38D4473D-C5F8-4AB1-BDFE-AD439771F575}"/>
              </a:ext>
            </a:extLst>
          </p:cNvPr>
          <p:cNvSpPr txBox="1"/>
          <p:nvPr/>
        </p:nvSpPr>
        <p:spPr>
          <a:xfrm>
            <a:off x="6096000" y="1069050"/>
            <a:ext cx="1204645" cy="369332"/>
          </a:xfrm>
          <a:prstGeom prst="rect">
            <a:avLst/>
          </a:prstGeom>
          <a:noFill/>
        </p:spPr>
        <p:txBody>
          <a:bodyPr wrap="square" rtlCol="0">
            <a:spAutoFit/>
          </a:bodyPr>
          <a:lstStyle/>
          <a:p>
            <a:r>
              <a:rPr lang="en-US" b="1" dirty="0"/>
              <a:t>Project</a:t>
            </a:r>
          </a:p>
        </p:txBody>
      </p:sp>
      <p:sp>
        <p:nvSpPr>
          <p:cNvPr id="11" name="TextBox 10">
            <a:extLst>
              <a:ext uri="{FF2B5EF4-FFF2-40B4-BE49-F238E27FC236}">
                <a16:creationId xmlns:a16="http://schemas.microsoft.com/office/drawing/2014/main" id="{1A17EB28-9341-44AF-ADDA-ED0F1D6D4A88}"/>
              </a:ext>
            </a:extLst>
          </p:cNvPr>
          <p:cNvSpPr txBox="1"/>
          <p:nvPr/>
        </p:nvSpPr>
        <p:spPr>
          <a:xfrm>
            <a:off x="9065233" y="4192712"/>
            <a:ext cx="1204645" cy="369332"/>
          </a:xfrm>
          <a:prstGeom prst="rect">
            <a:avLst/>
          </a:prstGeom>
          <a:noFill/>
        </p:spPr>
        <p:txBody>
          <a:bodyPr wrap="square" rtlCol="0">
            <a:spAutoFit/>
          </a:bodyPr>
          <a:lstStyle/>
          <a:p>
            <a:r>
              <a:rPr lang="en-US" b="1" dirty="0"/>
              <a:t>Client</a:t>
            </a:r>
          </a:p>
        </p:txBody>
      </p:sp>
      <p:sp>
        <p:nvSpPr>
          <p:cNvPr id="12" name="TextBox 11">
            <a:extLst>
              <a:ext uri="{FF2B5EF4-FFF2-40B4-BE49-F238E27FC236}">
                <a16:creationId xmlns:a16="http://schemas.microsoft.com/office/drawing/2014/main" id="{E15FF8DA-438E-44A9-A526-B21F10B3390B}"/>
              </a:ext>
            </a:extLst>
          </p:cNvPr>
          <p:cNvSpPr txBox="1"/>
          <p:nvPr/>
        </p:nvSpPr>
        <p:spPr>
          <a:xfrm>
            <a:off x="9361470" y="1219741"/>
            <a:ext cx="1488040" cy="646331"/>
          </a:xfrm>
          <a:prstGeom prst="rect">
            <a:avLst/>
          </a:prstGeom>
          <a:noFill/>
        </p:spPr>
        <p:txBody>
          <a:bodyPr wrap="square" rtlCol="0">
            <a:spAutoFit/>
          </a:bodyPr>
          <a:lstStyle/>
          <a:p>
            <a:r>
              <a:rPr lang="en-US" b="1" dirty="0" err="1"/>
              <a:t>PaymentFromClient</a:t>
            </a:r>
            <a:endParaRPr lang="en-US" b="1" dirty="0"/>
          </a:p>
        </p:txBody>
      </p:sp>
      <p:sp>
        <p:nvSpPr>
          <p:cNvPr id="13" name="Rectangle 12">
            <a:extLst>
              <a:ext uri="{FF2B5EF4-FFF2-40B4-BE49-F238E27FC236}">
                <a16:creationId xmlns:a16="http://schemas.microsoft.com/office/drawing/2014/main" id="{F2D2E180-87C5-467D-B958-4EE2FF77FDE0}"/>
              </a:ext>
            </a:extLst>
          </p:cNvPr>
          <p:cNvSpPr/>
          <p:nvPr/>
        </p:nvSpPr>
        <p:spPr>
          <a:xfrm>
            <a:off x="2101065" y="580490"/>
            <a:ext cx="1306529" cy="29902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127B95-7098-4F3B-80BD-249C551844CB}"/>
              </a:ext>
            </a:extLst>
          </p:cNvPr>
          <p:cNvSpPr/>
          <p:nvPr/>
        </p:nvSpPr>
        <p:spPr>
          <a:xfrm>
            <a:off x="2053120" y="510185"/>
            <a:ext cx="1409271" cy="4311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D682DA-F802-4AA2-AD7B-68FEC50099EA}"/>
              </a:ext>
            </a:extLst>
          </p:cNvPr>
          <p:cNvSpPr/>
          <p:nvPr/>
        </p:nvSpPr>
        <p:spPr>
          <a:xfrm>
            <a:off x="1972639" y="2738063"/>
            <a:ext cx="1204645" cy="3302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9E1C844-6F72-4E45-8ABA-D4BE8942CB3F}"/>
              </a:ext>
            </a:extLst>
          </p:cNvPr>
          <p:cNvSpPr/>
          <p:nvPr/>
        </p:nvSpPr>
        <p:spPr>
          <a:xfrm>
            <a:off x="0" y="2029146"/>
            <a:ext cx="1119883" cy="5732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9F8C7D-7A45-4080-BFBD-18E0CB699C21}"/>
              </a:ext>
            </a:extLst>
          </p:cNvPr>
          <p:cNvSpPr/>
          <p:nvPr/>
        </p:nvSpPr>
        <p:spPr>
          <a:xfrm>
            <a:off x="3415976" y="5282039"/>
            <a:ext cx="604464" cy="3181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3BFF63-209D-45A3-BBB6-91782632E83C}"/>
              </a:ext>
            </a:extLst>
          </p:cNvPr>
          <p:cNvSpPr/>
          <p:nvPr/>
        </p:nvSpPr>
        <p:spPr>
          <a:xfrm>
            <a:off x="6143946" y="1124139"/>
            <a:ext cx="796247" cy="3142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6632635-5405-456B-AD38-D203EA91F690}"/>
              </a:ext>
            </a:extLst>
          </p:cNvPr>
          <p:cNvSpPr/>
          <p:nvPr/>
        </p:nvSpPr>
        <p:spPr>
          <a:xfrm>
            <a:off x="9441951" y="1281260"/>
            <a:ext cx="1304818" cy="4961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5C4D61-2FB7-45EF-9892-F17DB667FD33}"/>
              </a:ext>
            </a:extLst>
          </p:cNvPr>
          <p:cNvSpPr/>
          <p:nvPr/>
        </p:nvSpPr>
        <p:spPr>
          <a:xfrm>
            <a:off x="9065233" y="4192712"/>
            <a:ext cx="751724" cy="3693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13A0D9-35F3-49B0-B02C-7C66851E89F0}"/>
              </a:ext>
            </a:extLst>
          </p:cNvPr>
          <p:cNvSpPr/>
          <p:nvPr/>
        </p:nvSpPr>
        <p:spPr>
          <a:xfrm>
            <a:off x="5994971" y="5224409"/>
            <a:ext cx="986319" cy="2851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ecision 22">
            <a:extLst>
              <a:ext uri="{FF2B5EF4-FFF2-40B4-BE49-F238E27FC236}">
                <a16:creationId xmlns:a16="http://schemas.microsoft.com/office/drawing/2014/main" id="{00FB64E1-1931-43B9-BBB7-B6585586AD84}"/>
              </a:ext>
            </a:extLst>
          </p:cNvPr>
          <p:cNvSpPr/>
          <p:nvPr/>
        </p:nvSpPr>
        <p:spPr>
          <a:xfrm>
            <a:off x="729465" y="2943546"/>
            <a:ext cx="816796" cy="646331"/>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71F11540-8430-46CB-BFCE-5C47A71D3B0C}"/>
              </a:ext>
            </a:extLst>
          </p:cNvPr>
          <p:cNvSpPr/>
          <p:nvPr/>
        </p:nvSpPr>
        <p:spPr>
          <a:xfrm>
            <a:off x="2221785" y="1446282"/>
            <a:ext cx="895565" cy="64983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ecision 24">
            <a:extLst>
              <a:ext uri="{FF2B5EF4-FFF2-40B4-BE49-F238E27FC236}">
                <a16:creationId xmlns:a16="http://schemas.microsoft.com/office/drawing/2014/main" id="{DC47AE9B-E940-4E58-AF4C-F873265EB9D0}"/>
              </a:ext>
            </a:extLst>
          </p:cNvPr>
          <p:cNvSpPr/>
          <p:nvPr/>
        </p:nvSpPr>
        <p:spPr>
          <a:xfrm rot="20531135">
            <a:off x="4219252" y="1956077"/>
            <a:ext cx="1293687" cy="93609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Decision 25">
            <a:extLst>
              <a:ext uri="{FF2B5EF4-FFF2-40B4-BE49-F238E27FC236}">
                <a16:creationId xmlns:a16="http://schemas.microsoft.com/office/drawing/2014/main" id="{2CAD5040-A077-442D-9E3B-0BA13E3B52B7}"/>
              </a:ext>
            </a:extLst>
          </p:cNvPr>
          <p:cNvSpPr/>
          <p:nvPr/>
        </p:nvSpPr>
        <p:spPr>
          <a:xfrm>
            <a:off x="933237" y="4512917"/>
            <a:ext cx="1294541" cy="110481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Decision 26">
            <a:extLst>
              <a:ext uri="{FF2B5EF4-FFF2-40B4-BE49-F238E27FC236}">
                <a16:creationId xmlns:a16="http://schemas.microsoft.com/office/drawing/2014/main" id="{720C28A8-F20D-4153-BA88-0B1414741177}"/>
              </a:ext>
            </a:extLst>
          </p:cNvPr>
          <p:cNvSpPr/>
          <p:nvPr/>
        </p:nvSpPr>
        <p:spPr>
          <a:xfrm>
            <a:off x="3147535" y="4113473"/>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ecision 27">
            <a:extLst>
              <a:ext uri="{FF2B5EF4-FFF2-40B4-BE49-F238E27FC236}">
                <a16:creationId xmlns:a16="http://schemas.microsoft.com/office/drawing/2014/main" id="{7E32DB81-14FF-48A0-9B08-0AF496F613FA}"/>
              </a:ext>
            </a:extLst>
          </p:cNvPr>
          <p:cNvSpPr/>
          <p:nvPr/>
        </p:nvSpPr>
        <p:spPr>
          <a:xfrm>
            <a:off x="5088276" y="4227899"/>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Decision 28">
            <a:extLst>
              <a:ext uri="{FF2B5EF4-FFF2-40B4-BE49-F238E27FC236}">
                <a16:creationId xmlns:a16="http://schemas.microsoft.com/office/drawing/2014/main" id="{8445F9B7-4CF0-46A2-BFC3-0E6502940E1C}"/>
              </a:ext>
            </a:extLst>
          </p:cNvPr>
          <p:cNvSpPr/>
          <p:nvPr/>
        </p:nvSpPr>
        <p:spPr>
          <a:xfrm>
            <a:off x="7570341" y="2836205"/>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lowchart: Decision 29">
            <a:extLst>
              <a:ext uri="{FF2B5EF4-FFF2-40B4-BE49-F238E27FC236}">
                <a16:creationId xmlns:a16="http://schemas.microsoft.com/office/drawing/2014/main" id="{2CDDB97B-B420-40FF-B44E-2638D17F99AA}"/>
              </a:ext>
            </a:extLst>
          </p:cNvPr>
          <p:cNvSpPr/>
          <p:nvPr/>
        </p:nvSpPr>
        <p:spPr>
          <a:xfrm>
            <a:off x="9732192" y="2738063"/>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8F94F03-C13A-4DA0-817C-CC4151341CEB}"/>
              </a:ext>
            </a:extLst>
          </p:cNvPr>
          <p:cNvSpPr txBox="1"/>
          <p:nvPr/>
        </p:nvSpPr>
        <p:spPr>
          <a:xfrm>
            <a:off x="2327097" y="1578634"/>
            <a:ext cx="796246" cy="369332"/>
          </a:xfrm>
          <a:prstGeom prst="rect">
            <a:avLst/>
          </a:prstGeom>
          <a:noFill/>
        </p:spPr>
        <p:txBody>
          <a:bodyPr wrap="square" rtlCol="0">
            <a:spAutoFit/>
          </a:bodyPr>
          <a:lstStyle/>
          <a:p>
            <a:r>
              <a:rPr lang="en-US" sz="900" dirty="0"/>
              <a:t>Dependent                  of</a:t>
            </a:r>
          </a:p>
        </p:txBody>
      </p:sp>
      <p:sp>
        <p:nvSpPr>
          <p:cNvPr id="34" name="TextBox 33">
            <a:extLst>
              <a:ext uri="{FF2B5EF4-FFF2-40B4-BE49-F238E27FC236}">
                <a16:creationId xmlns:a16="http://schemas.microsoft.com/office/drawing/2014/main" id="{82ABFE85-CD98-4802-BC68-4E95D01C72D6}"/>
              </a:ext>
            </a:extLst>
          </p:cNvPr>
          <p:cNvSpPr txBox="1"/>
          <p:nvPr/>
        </p:nvSpPr>
        <p:spPr>
          <a:xfrm>
            <a:off x="4392630" y="2239839"/>
            <a:ext cx="946505" cy="307777"/>
          </a:xfrm>
          <a:prstGeom prst="rect">
            <a:avLst/>
          </a:prstGeom>
          <a:noFill/>
        </p:spPr>
        <p:txBody>
          <a:bodyPr wrap="square" rtlCol="0">
            <a:spAutoFit/>
          </a:bodyPr>
          <a:lstStyle/>
          <a:p>
            <a:r>
              <a:rPr lang="en-US" sz="1400" b="1" dirty="0"/>
              <a:t>works on</a:t>
            </a:r>
          </a:p>
        </p:txBody>
      </p:sp>
      <p:sp>
        <p:nvSpPr>
          <p:cNvPr id="35" name="TextBox 34">
            <a:extLst>
              <a:ext uri="{FF2B5EF4-FFF2-40B4-BE49-F238E27FC236}">
                <a16:creationId xmlns:a16="http://schemas.microsoft.com/office/drawing/2014/main" id="{A2C0EEAE-B6DC-489E-8A8D-21F30DCD58A3}"/>
              </a:ext>
            </a:extLst>
          </p:cNvPr>
          <p:cNvSpPr txBox="1"/>
          <p:nvPr/>
        </p:nvSpPr>
        <p:spPr>
          <a:xfrm>
            <a:off x="7570341" y="2958934"/>
            <a:ext cx="857890" cy="307777"/>
          </a:xfrm>
          <a:prstGeom prst="rect">
            <a:avLst/>
          </a:prstGeom>
          <a:noFill/>
        </p:spPr>
        <p:txBody>
          <a:bodyPr wrap="square" rtlCol="0">
            <a:spAutoFit/>
          </a:bodyPr>
          <a:lstStyle/>
          <a:p>
            <a:r>
              <a:rPr lang="en-US" sz="1400" dirty="0"/>
              <a:t>proposes</a:t>
            </a:r>
          </a:p>
        </p:txBody>
      </p:sp>
      <p:sp>
        <p:nvSpPr>
          <p:cNvPr id="36" name="TextBox 35">
            <a:extLst>
              <a:ext uri="{FF2B5EF4-FFF2-40B4-BE49-F238E27FC236}">
                <a16:creationId xmlns:a16="http://schemas.microsoft.com/office/drawing/2014/main" id="{6AECC585-6E85-44FA-BD2F-C8484640423F}"/>
              </a:ext>
            </a:extLst>
          </p:cNvPr>
          <p:cNvSpPr txBox="1"/>
          <p:nvPr/>
        </p:nvSpPr>
        <p:spPr>
          <a:xfrm>
            <a:off x="761616" y="3091134"/>
            <a:ext cx="1053101" cy="307777"/>
          </a:xfrm>
          <a:prstGeom prst="rect">
            <a:avLst/>
          </a:prstGeom>
          <a:noFill/>
        </p:spPr>
        <p:txBody>
          <a:bodyPr wrap="square" rtlCol="0">
            <a:spAutoFit/>
          </a:bodyPr>
          <a:lstStyle/>
          <a:p>
            <a:r>
              <a:rPr lang="en-US" sz="1400" dirty="0"/>
              <a:t>receives</a:t>
            </a:r>
          </a:p>
        </p:txBody>
      </p:sp>
      <p:sp>
        <p:nvSpPr>
          <p:cNvPr id="37" name="TextBox 36">
            <a:extLst>
              <a:ext uri="{FF2B5EF4-FFF2-40B4-BE49-F238E27FC236}">
                <a16:creationId xmlns:a16="http://schemas.microsoft.com/office/drawing/2014/main" id="{6DBA8A10-27D9-456A-8555-B268ABC18602}"/>
              </a:ext>
            </a:extLst>
          </p:cNvPr>
          <p:cNvSpPr txBox="1"/>
          <p:nvPr/>
        </p:nvSpPr>
        <p:spPr>
          <a:xfrm>
            <a:off x="3321489" y="4195963"/>
            <a:ext cx="616450" cy="369332"/>
          </a:xfrm>
          <a:prstGeom prst="rect">
            <a:avLst/>
          </a:prstGeom>
          <a:noFill/>
        </p:spPr>
        <p:txBody>
          <a:bodyPr wrap="square" rtlCol="0">
            <a:spAutoFit/>
          </a:bodyPr>
          <a:lstStyle/>
          <a:p>
            <a:r>
              <a:rPr lang="en-US" dirty="0"/>
              <a:t>has</a:t>
            </a:r>
          </a:p>
        </p:txBody>
      </p:sp>
      <p:sp>
        <p:nvSpPr>
          <p:cNvPr id="38" name="TextBox 37">
            <a:extLst>
              <a:ext uri="{FF2B5EF4-FFF2-40B4-BE49-F238E27FC236}">
                <a16:creationId xmlns:a16="http://schemas.microsoft.com/office/drawing/2014/main" id="{DBDDF2A4-1A93-49C9-BCB8-243B039A4A71}"/>
              </a:ext>
            </a:extLst>
          </p:cNvPr>
          <p:cNvSpPr txBox="1"/>
          <p:nvPr/>
        </p:nvSpPr>
        <p:spPr>
          <a:xfrm>
            <a:off x="5247952" y="4326997"/>
            <a:ext cx="616450" cy="369332"/>
          </a:xfrm>
          <a:prstGeom prst="rect">
            <a:avLst/>
          </a:prstGeom>
          <a:noFill/>
        </p:spPr>
        <p:txBody>
          <a:bodyPr wrap="square" rtlCol="0">
            <a:spAutoFit/>
          </a:bodyPr>
          <a:lstStyle/>
          <a:p>
            <a:r>
              <a:rPr lang="en-US" dirty="0"/>
              <a:t>has</a:t>
            </a:r>
          </a:p>
        </p:txBody>
      </p:sp>
      <p:sp>
        <p:nvSpPr>
          <p:cNvPr id="39" name="TextBox 38">
            <a:extLst>
              <a:ext uri="{FF2B5EF4-FFF2-40B4-BE49-F238E27FC236}">
                <a16:creationId xmlns:a16="http://schemas.microsoft.com/office/drawing/2014/main" id="{A49AD3DB-5199-4AFA-B667-EAF3FDEBC777}"/>
              </a:ext>
            </a:extLst>
          </p:cNvPr>
          <p:cNvSpPr txBox="1"/>
          <p:nvPr/>
        </p:nvSpPr>
        <p:spPr>
          <a:xfrm>
            <a:off x="943515" y="4873588"/>
            <a:ext cx="1387013" cy="369332"/>
          </a:xfrm>
          <a:prstGeom prst="rect">
            <a:avLst/>
          </a:prstGeom>
          <a:noFill/>
        </p:spPr>
        <p:txBody>
          <a:bodyPr wrap="square" rtlCol="0">
            <a:spAutoFit/>
          </a:bodyPr>
          <a:lstStyle/>
          <a:p>
            <a:r>
              <a:rPr lang="en-US" b="1" dirty="0"/>
              <a:t>Supervision</a:t>
            </a:r>
          </a:p>
        </p:txBody>
      </p:sp>
      <p:sp>
        <p:nvSpPr>
          <p:cNvPr id="40" name="TextBox 39">
            <a:extLst>
              <a:ext uri="{FF2B5EF4-FFF2-40B4-BE49-F238E27FC236}">
                <a16:creationId xmlns:a16="http://schemas.microsoft.com/office/drawing/2014/main" id="{199F9B42-75CD-4350-A4DB-7FDA6FCFFEC2}"/>
              </a:ext>
            </a:extLst>
          </p:cNvPr>
          <p:cNvSpPr txBox="1"/>
          <p:nvPr/>
        </p:nvSpPr>
        <p:spPr>
          <a:xfrm>
            <a:off x="9750166" y="2831380"/>
            <a:ext cx="857890" cy="369332"/>
          </a:xfrm>
          <a:prstGeom prst="rect">
            <a:avLst/>
          </a:prstGeom>
          <a:noFill/>
        </p:spPr>
        <p:txBody>
          <a:bodyPr wrap="square" rtlCol="0">
            <a:spAutoFit/>
          </a:bodyPr>
          <a:lstStyle/>
          <a:p>
            <a:r>
              <a:rPr lang="en-US" dirty="0"/>
              <a:t>makes</a:t>
            </a:r>
          </a:p>
        </p:txBody>
      </p:sp>
      <p:cxnSp>
        <p:nvCxnSpPr>
          <p:cNvPr id="42" name="Straight Connector 41">
            <a:extLst>
              <a:ext uri="{FF2B5EF4-FFF2-40B4-BE49-F238E27FC236}">
                <a16:creationId xmlns:a16="http://schemas.microsoft.com/office/drawing/2014/main" id="{004CDC71-CF19-43D8-90AC-149156A89428}"/>
              </a:ext>
            </a:extLst>
          </p:cNvPr>
          <p:cNvCxnSpPr>
            <a:stCxn id="15" idx="2"/>
            <a:endCxn id="24" idx="0"/>
          </p:cNvCxnSpPr>
          <p:nvPr/>
        </p:nvCxnSpPr>
        <p:spPr>
          <a:xfrm flipH="1">
            <a:off x="2669568" y="941307"/>
            <a:ext cx="88188" cy="50497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73C0A1E-DB3B-4C86-BD57-7EC3EF3BED64}"/>
              </a:ext>
            </a:extLst>
          </p:cNvPr>
          <p:cNvCxnSpPr>
            <a:stCxn id="24" idx="2"/>
            <a:endCxn id="16" idx="0"/>
          </p:cNvCxnSpPr>
          <p:nvPr/>
        </p:nvCxnSpPr>
        <p:spPr>
          <a:xfrm flipH="1">
            <a:off x="2574962" y="2096116"/>
            <a:ext cx="94606" cy="6419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BE80AB33-7EF2-45EB-89FB-740B8AAE60A9}"/>
              </a:ext>
            </a:extLst>
          </p:cNvPr>
          <p:cNvCxnSpPr>
            <a:cxnSpLocks/>
          </p:cNvCxnSpPr>
          <p:nvPr/>
        </p:nvCxnSpPr>
        <p:spPr>
          <a:xfrm flipH="1">
            <a:off x="2725220" y="934932"/>
            <a:ext cx="100707" cy="569617"/>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98123B5-9DAA-43A2-902D-C6D405640B8F}"/>
              </a:ext>
            </a:extLst>
          </p:cNvPr>
          <p:cNvCxnSpPr>
            <a:cxnSpLocks/>
            <a:stCxn id="25" idx="1"/>
          </p:cNvCxnSpPr>
          <p:nvPr/>
        </p:nvCxnSpPr>
        <p:spPr>
          <a:xfrm flipH="1">
            <a:off x="3188626" y="2622018"/>
            <a:ext cx="1061641" cy="11604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AFA1987-CABF-4183-8513-9CC084C192B1}"/>
              </a:ext>
            </a:extLst>
          </p:cNvPr>
          <p:cNvCxnSpPr>
            <a:cxnSpLocks/>
            <a:stCxn id="19" idx="1"/>
          </p:cNvCxnSpPr>
          <p:nvPr/>
        </p:nvCxnSpPr>
        <p:spPr>
          <a:xfrm flipH="1">
            <a:off x="5493462" y="1281261"/>
            <a:ext cx="650484" cy="93592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AB7BB5D-E3D6-456F-9039-2D4C217C81FD}"/>
              </a:ext>
            </a:extLst>
          </p:cNvPr>
          <p:cNvCxnSpPr>
            <a:cxnSpLocks/>
          </p:cNvCxnSpPr>
          <p:nvPr/>
        </p:nvCxnSpPr>
        <p:spPr>
          <a:xfrm flipH="1">
            <a:off x="3197614" y="2680040"/>
            <a:ext cx="1209257" cy="14327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445232-3A81-4AB0-A325-37CCDCE5F2C6}"/>
              </a:ext>
            </a:extLst>
          </p:cNvPr>
          <p:cNvCxnSpPr>
            <a:cxnSpLocks/>
          </p:cNvCxnSpPr>
          <p:nvPr/>
        </p:nvCxnSpPr>
        <p:spPr>
          <a:xfrm flipH="1">
            <a:off x="5411058" y="1179656"/>
            <a:ext cx="732888" cy="101375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D464809-87E9-45F8-8845-54CE38D77F41}"/>
              </a:ext>
            </a:extLst>
          </p:cNvPr>
          <p:cNvCxnSpPr>
            <a:cxnSpLocks/>
            <a:stCxn id="16" idx="1"/>
          </p:cNvCxnSpPr>
          <p:nvPr/>
        </p:nvCxnSpPr>
        <p:spPr>
          <a:xfrm flipH="1">
            <a:off x="1535603" y="2903196"/>
            <a:ext cx="437036" cy="35253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2735F95-8B41-4BEB-A774-7CA2CB66855F}"/>
              </a:ext>
            </a:extLst>
          </p:cNvPr>
          <p:cNvCxnSpPr>
            <a:cxnSpLocks/>
          </p:cNvCxnSpPr>
          <p:nvPr/>
        </p:nvCxnSpPr>
        <p:spPr>
          <a:xfrm flipH="1">
            <a:off x="1460539" y="2789477"/>
            <a:ext cx="505228" cy="415196"/>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0FC5227-82FD-4BE8-8455-AD7F47938669}"/>
              </a:ext>
            </a:extLst>
          </p:cNvPr>
          <p:cNvCxnSpPr>
            <a:cxnSpLocks/>
            <a:stCxn id="17" idx="2"/>
          </p:cNvCxnSpPr>
          <p:nvPr/>
        </p:nvCxnSpPr>
        <p:spPr>
          <a:xfrm>
            <a:off x="559942" y="2602408"/>
            <a:ext cx="162605" cy="653482"/>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BB03E11-B09F-454A-9786-ACF1810504A4}"/>
              </a:ext>
            </a:extLst>
          </p:cNvPr>
          <p:cNvCxnSpPr>
            <a:cxnSpLocks/>
          </p:cNvCxnSpPr>
          <p:nvPr/>
        </p:nvCxnSpPr>
        <p:spPr>
          <a:xfrm>
            <a:off x="613881" y="2602250"/>
            <a:ext cx="162605" cy="65348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C1CE718-1EA8-4EAD-9BD5-460A401C230C}"/>
              </a:ext>
            </a:extLst>
          </p:cNvPr>
          <p:cNvCxnSpPr>
            <a:cxnSpLocks/>
          </p:cNvCxnSpPr>
          <p:nvPr/>
        </p:nvCxnSpPr>
        <p:spPr>
          <a:xfrm flipH="1">
            <a:off x="933237" y="3055457"/>
            <a:ext cx="1469260" cy="199229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41FC8D1-73F5-4002-BE78-BF61D2AE8FE6}"/>
              </a:ext>
            </a:extLst>
          </p:cNvPr>
          <p:cNvCxnSpPr>
            <a:cxnSpLocks/>
          </p:cNvCxnSpPr>
          <p:nvPr/>
        </p:nvCxnSpPr>
        <p:spPr>
          <a:xfrm flipH="1">
            <a:off x="2233105" y="3061261"/>
            <a:ext cx="363504" cy="199699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D84E6400-1995-4691-8186-F93CC4D26AC4}"/>
              </a:ext>
            </a:extLst>
          </p:cNvPr>
          <p:cNvCxnSpPr>
            <a:cxnSpLocks/>
            <a:stCxn id="27" idx="0"/>
          </p:cNvCxnSpPr>
          <p:nvPr/>
        </p:nvCxnSpPr>
        <p:spPr>
          <a:xfrm flipH="1" flipV="1">
            <a:off x="2900072" y="3079464"/>
            <a:ext cx="676408" cy="1034009"/>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069F1466-96F0-46B8-B933-C246767085DB}"/>
              </a:ext>
            </a:extLst>
          </p:cNvPr>
          <p:cNvCxnSpPr>
            <a:cxnSpLocks/>
            <a:stCxn id="28" idx="1"/>
          </p:cNvCxnSpPr>
          <p:nvPr/>
        </p:nvCxnSpPr>
        <p:spPr>
          <a:xfrm flipH="1" flipV="1">
            <a:off x="3180516" y="2881335"/>
            <a:ext cx="1907760" cy="1631582"/>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139C364-D64F-49F8-BA9C-0175A69A07D5}"/>
              </a:ext>
            </a:extLst>
          </p:cNvPr>
          <p:cNvCxnSpPr>
            <a:cxnSpLocks/>
          </p:cNvCxnSpPr>
          <p:nvPr/>
        </p:nvCxnSpPr>
        <p:spPr>
          <a:xfrm flipH="1" flipV="1">
            <a:off x="3193429" y="2828957"/>
            <a:ext cx="1953972" cy="1658687"/>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2AA49A33-8DE3-4B6B-8555-7C1D27C53AD1}"/>
              </a:ext>
            </a:extLst>
          </p:cNvPr>
          <p:cNvCxnSpPr>
            <a:cxnSpLocks/>
          </p:cNvCxnSpPr>
          <p:nvPr/>
        </p:nvCxnSpPr>
        <p:spPr>
          <a:xfrm flipH="1" flipV="1">
            <a:off x="5915225" y="4505211"/>
            <a:ext cx="783097" cy="71919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9611218E-5058-40B7-8FD7-6278E4AC111B}"/>
              </a:ext>
            </a:extLst>
          </p:cNvPr>
          <p:cNvCxnSpPr>
            <a:cxnSpLocks/>
          </p:cNvCxnSpPr>
          <p:nvPr/>
        </p:nvCxnSpPr>
        <p:spPr>
          <a:xfrm flipH="1" flipV="1">
            <a:off x="5873213" y="4549789"/>
            <a:ext cx="783096" cy="710453"/>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C383C9B1-E601-4CC2-B580-6D3CF6B4FE07}"/>
              </a:ext>
            </a:extLst>
          </p:cNvPr>
          <p:cNvCxnSpPr>
            <a:cxnSpLocks/>
            <a:endCxn id="35" idx="1"/>
          </p:cNvCxnSpPr>
          <p:nvPr/>
        </p:nvCxnSpPr>
        <p:spPr>
          <a:xfrm>
            <a:off x="6957257" y="1413776"/>
            <a:ext cx="613084" cy="1699047"/>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05438B25-4158-420F-87E2-FB004E07F048}"/>
              </a:ext>
            </a:extLst>
          </p:cNvPr>
          <p:cNvCxnSpPr>
            <a:cxnSpLocks/>
          </p:cNvCxnSpPr>
          <p:nvPr/>
        </p:nvCxnSpPr>
        <p:spPr>
          <a:xfrm>
            <a:off x="6932186" y="1219740"/>
            <a:ext cx="704177" cy="185298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13B9B67B-6415-4AFA-B9DB-B8DD222D4B63}"/>
              </a:ext>
            </a:extLst>
          </p:cNvPr>
          <p:cNvCxnSpPr>
            <a:cxnSpLocks/>
          </p:cNvCxnSpPr>
          <p:nvPr/>
        </p:nvCxnSpPr>
        <p:spPr>
          <a:xfrm>
            <a:off x="8400045" y="3098448"/>
            <a:ext cx="879226" cy="1094264"/>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1AF5167A-288C-4AFA-8045-52732B5296F9}"/>
              </a:ext>
            </a:extLst>
          </p:cNvPr>
          <p:cNvCxnSpPr>
            <a:cxnSpLocks/>
          </p:cNvCxnSpPr>
          <p:nvPr/>
        </p:nvCxnSpPr>
        <p:spPr>
          <a:xfrm>
            <a:off x="8350319" y="3137201"/>
            <a:ext cx="879226" cy="1094264"/>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3BF53A1B-3BC9-4C77-BFE8-D9AEF71D9029}"/>
              </a:ext>
            </a:extLst>
          </p:cNvPr>
          <p:cNvCxnSpPr>
            <a:cxnSpLocks/>
            <a:stCxn id="30" idx="2"/>
          </p:cNvCxnSpPr>
          <p:nvPr/>
        </p:nvCxnSpPr>
        <p:spPr>
          <a:xfrm flipH="1">
            <a:off x="9801023" y="3308098"/>
            <a:ext cx="360114" cy="884614"/>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3E355B8-2511-41C8-9DCB-823CC4E00D2E}"/>
              </a:ext>
            </a:extLst>
          </p:cNvPr>
          <p:cNvCxnSpPr>
            <a:cxnSpLocks/>
          </p:cNvCxnSpPr>
          <p:nvPr/>
        </p:nvCxnSpPr>
        <p:spPr>
          <a:xfrm flipH="1">
            <a:off x="9750166" y="3278831"/>
            <a:ext cx="360114" cy="884614"/>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E086F555-BC6F-4B55-BF81-2B41C8984AB4}"/>
              </a:ext>
            </a:extLst>
          </p:cNvPr>
          <p:cNvCxnSpPr>
            <a:cxnSpLocks/>
            <a:stCxn id="20" idx="2"/>
          </p:cNvCxnSpPr>
          <p:nvPr/>
        </p:nvCxnSpPr>
        <p:spPr>
          <a:xfrm>
            <a:off x="10094360" y="1777429"/>
            <a:ext cx="65485" cy="944120"/>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30EE8436-7DE5-45E3-9E12-F0133993C700}"/>
              </a:ext>
            </a:extLst>
          </p:cNvPr>
          <p:cNvCxnSpPr>
            <a:cxnSpLocks/>
          </p:cNvCxnSpPr>
          <p:nvPr/>
        </p:nvCxnSpPr>
        <p:spPr>
          <a:xfrm>
            <a:off x="10135554" y="1763300"/>
            <a:ext cx="101785" cy="1039712"/>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A16C61CD-E7B0-41EE-AC0C-470581FC1ACE}"/>
              </a:ext>
            </a:extLst>
          </p:cNvPr>
          <p:cNvCxnSpPr>
            <a:cxnSpLocks/>
          </p:cNvCxnSpPr>
          <p:nvPr/>
        </p:nvCxnSpPr>
        <p:spPr>
          <a:xfrm flipH="1" flipV="1">
            <a:off x="2958673" y="3062288"/>
            <a:ext cx="766765" cy="1144473"/>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12669B0-3CC7-463D-B804-81D3A8CC110B}"/>
              </a:ext>
            </a:extLst>
          </p:cNvPr>
          <p:cNvCxnSpPr>
            <a:cxnSpLocks/>
            <a:stCxn id="18" idx="0"/>
          </p:cNvCxnSpPr>
          <p:nvPr/>
        </p:nvCxnSpPr>
        <p:spPr>
          <a:xfrm flipH="1" flipV="1">
            <a:off x="3570482" y="4687471"/>
            <a:ext cx="147726" cy="594568"/>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4EB32DE0-9D98-48AA-AF41-F49C45494302}"/>
              </a:ext>
            </a:extLst>
          </p:cNvPr>
          <p:cNvCxnSpPr>
            <a:cxnSpLocks/>
          </p:cNvCxnSpPr>
          <p:nvPr/>
        </p:nvCxnSpPr>
        <p:spPr>
          <a:xfrm flipH="1" flipV="1">
            <a:off x="3612372" y="4674696"/>
            <a:ext cx="147726" cy="594568"/>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4F456279-298F-4378-BCDE-209AEBA7AE5C}"/>
              </a:ext>
            </a:extLst>
          </p:cNvPr>
          <p:cNvSpPr txBox="1"/>
          <p:nvPr/>
        </p:nvSpPr>
        <p:spPr>
          <a:xfrm>
            <a:off x="4186139" y="1750505"/>
            <a:ext cx="1482134" cy="246221"/>
          </a:xfrm>
          <a:prstGeom prst="rect">
            <a:avLst/>
          </a:prstGeom>
          <a:noFill/>
        </p:spPr>
        <p:txBody>
          <a:bodyPr wrap="square" rtlCol="0">
            <a:spAutoFit/>
          </a:bodyPr>
          <a:lstStyle/>
          <a:p>
            <a:r>
              <a:rPr lang="en-US" sz="1000" dirty="0" err="1"/>
              <a:t>EmployeeProject</a:t>
            </a:r>
            <a:endParaRPr lang="en-US" sz="1000" dirty="0"/>
          </a:p>
        </p:txBody>
      </p:sp>
      <p:sp>
        <p:nvSpPr>
          <p:cNvPr id="133" name="TextBox 132">
            <a:extLst>
              <a:ext uri="{FF2B5EF4-FFF2-40B4-BE49-F238E27FC236}">
                <a16:creationId xmlns:a16="http://schemas.microsoft.com/office/drawing/2014/main" id="{6AF07C52-314E-45DE-9AAA-91F2FC0C2478}"/>
              </a:ext>
            </a:extLst>
          </p:cNvPr>
          <p:cNvSpPr txBox="1"/>
          <p:nvPr/>
        </p:nvSpPr>
        <p:spPr>
          <a:xfrm>
            <a:off x="4942202" y="2672663"/>
            <a:ext cx="871674" cy="369332"/>
          </a:xfrm>
          <a:prstGeom prst="rect">
            <a:avLst/>
          </a:prstGeom>
          <a:noFill/>
        </p:spPr>
        <p:txBody>
          <a:bodyPr wrap="square" rtlCol="0">
            <a:spAutoFit/>
          </a:bodyPr>
          <a:lstStyle/>
          <a:p>
            <a:r>
              <a:rPr lang="en-US" dirty="0">
                <a:solidFill>
                  <a:schemeClr val="accent1"/>
                </a:solidFill>
              </a:rPr>
              <a:t>(</a:t>
            </a:r>
            <a:r>
              <a:rPr lang="en-US" dirty="0" err="1">
                <a:solidFill>
                  <a:schemeClr val="accent1"/>
                </a:solidFill>
              </a:rPr>
              <a:t>m:n</a:t>
            </a:r>
            <a:r>
              <a:rPr lang="en-US" dirty="0">
                <a:solidFill>
                  <a:schemeClr val="accent1"/>
                </a:solidFill>
              </a:rPr>
              <a:t>)</a:t>
            </a:r>
          </a:p>
        </p:txBody>
      </p:sp>
      <p:sp>
        <p:nvSpPr>
          <p:cNvPr id="134" name="TextBox 133">
            <a:extLst>
              <a:ext uri="{FF2B5EF4-FFF2-40B4-BE49-F238E27FC236}">
                <a16:creationId xmlns:a16="http://schemas.microsoft.com/office/drawing/2014/main" id="{A71FF270-08BE-4390-9EF1-E5CEBB47D49D}"/>
              </a:ext>
            </a:extLst>
          </p:cNvPr>
          <p:cNvSpPr txBox="1"/>
          <p:nvPr/>
        </p:nvSpPr>
        <p:spPr>
          <a:xfrm>
            <a:off x="3002477" y="1551415"/>
            <a:ext cx="871674" cy="369332"/>
          </a:xfrm>
          <a:prstGeom prst="rect">
            <a:avLst/>
          </a:prstGeom>
          <a:noFill/>
        </p:spPr>
        <p:txBody>
          <a:bodyPr wrap="square" rtlCol="0">
            <a:spAutoFit/>
          </a:bodyPr>
          <a:lstStyle/>
          <a:p>
            <a:r>
              <a:rPr lang="en-US" dirty="0">
                <a:solidFill>
                  <a:schemeClr val="accent1"/>
                </a:solidFill>
              </a:rPr>
              <a:t>(1:n)</a:t>
            </a:r>
          </a:p>
        </p:txBody>
      </p:sp>
      <p:sp>
        <p:nvSpPr>
          <p:cNvPr id="135" name="TextBox 134">
            <a:extLst>
              <a:ext uri="{FF2B5EF4-FFF2-40B4-BE49-F238E27FC236}">
                <a16:creationId xmlns:a16="http://schemas.microsoft.com/office/drawing/2014/main" id="{4356FF81-E6B2-4CE7-B1DE-57BEA0B5C212}"/>
              </a:ext>
            </a:extLst>
          </p:cNvPr>
          <p:cNvSpPr txBox="1"/>
          <p:nvPr/>
        </p:nvSpPr>
        <p:spPr>
          <a:xfrm>
            <a:off x="5446539" y="3972096"/>
            <a:ext cx="871674" cy="369332"/>
          </a:xfrm>
          <a:prstGeom prst="rect">
            <a:avLst/>
          </a:prstGeom>
          <a:noFill/>
        </p:spPr>
        <p:txBody>
          <a:bodyPr wrap="square" rtlCol="0">
            <a:spAutoFit/>
          </a:bodyPr>
          <a:lstStyle/>
          <a:p>
            <a:r>
              <a:rPr lang="en-US"/>
              <a:t>(1,1)</a:t>
            </a:r>
            <a:endParaRPr lang="en-US" dirty="0"/>
          </a:p>
        </p:txBody>
      </p:sp>
      <p:sp>
        <p:nvSpPr>
          <p:cNvPr id="136" name="TextBox 135">
            <a:extLst>
              <a:ext uri="{FF2B5EF4-FFF2-40B4-BE49-F238E27FC236}">
                <a16:creationId xmlns:a16="http://schemas.microsoft.com/office/drawing/2014/main" id="{64256DE4-9AF5-43D8-9901-27FBA708C722}"/>
              </a:ext>
            </a:extLst>
          </p:cNvPr>
          <p:cNvSpPr txBox="1"/>
          <p:nvPr/>
        </p:nvSpPr>
        <p:spPr>
          <a:xfrm>
            <a:off x="1034943" y="2653748"/>
            <a:ext cx="871674" cy="369332"/>
          </a:xfrm>
          <a:prstGeom prst="rect">
            <a:avLst/>
          </a:prstGeom>
          <a:noFill/>
        </p:spPr>
        <p:txBody>
          <a:bodyPr wrap="square" rtlCol="0">
            <a:spAutoFit/>
          </a:bodyPr>
          <a:lstStyle/>
          <a:p>
            <a:r>
              <a:rPr lang="en-US" dirty="0">
                <a:solidFill>
                  <a:schemeClr val="accent1"/>
                </a:solidFill>
              </a:rPr>
              <a:t>(1:n)</a:t>
            </a:r>
          </a:p>
        </p:txBody>
      </p:sp>
      <p:sp>
        <p:nvSpPr>
          <p:cNvPr id="137" name="TextBox 136">
            <a:extLst>
              <a:ext uri="{FF2B5EF4-FFF2-40B4-BE49-F238E27FC236}">
                <a16:creationId xmlns:a16="http://schemas.microsoft.com/office/drawing/2014/main" id="{8A6CA042-965F-4313-B741-0DDF6BE56209}"/>
              </a:ext>
            </a:extLst>
          </p:cNvPr>
          <p:cNvSpPr txBox="1"/>
          <p:nvPr/>
        </p:nvSpPr>
        <p:spPr>
          <a:xfrm>
            <a:off x="7162894" y="3173293"/>
            <a:ext cx="871674" cy="369332"/>
          </a:xfrm>
          <a:prstGeom prst="rect">
            <a:avLst/>
          </a:prstGeom>
          <a:noFill/>
        </p:spPr>
        <p:txBody>
          <a:bodyPr wrap="square" rtlCol="0">
            <a:spAutoFit/>
          </a:bodyPr>
          <a:lstStyle/>
          <a:p>
            <a:r>
              <a:rPr lang="en-US" dirty="0">
                <a:solidFill>
                  <a:schemeClr val="accent1"/>
                </a:solidFill>
              </a:rPr>
              <a:t>(1:1)</a:t>
            </a:r>
          </a:p>
        </p:txBody>
      </p:sp>
      <p:sp>
        <p:nvSpPr>
          <p:cNvPr id="138" name="TextBox 137">
            <a:extLst>
              <a:ext uri="{FF2B5EF4-FFF2-40B4-BE49-F238E27FC236}">
                <a16:creationId xmlns:a16="http://schemas.microsoft.com/office/drawing/2014/main" id="{59BCEC18-B36D-4886-9C57-2D9F77423017}"/>
              </a:ext>
            </a:extLst>
          </p:cNvPr>
          <p:cNvSpPr txBox="1"/>
          <p:nvPr/>
        </p:nvSpPr>
        <p:spPr>
          <a:xfrm>
            <a:off x="10533506" y="2847894"/>
            <a:ext cx="871674" cy="369332"/>
          </a:xfrm>
          <a:prstGeom prst="rect">
            <a:avLst/>
          </a:prstGeom>
          <a:noFill/>
        </p:spPr>
        <p:txBody>
          <a:bodyPr wrap="square" rtlCol="0">
            <a:spAutoFit/>
          </a:bodyPr>
          <a:lstStyle/>
          <a:p>
            <a:r>
              <a:rPr lang="en-US" dirty="0">
                <a:solidFill>
                  <a:schemeClr val="accent1"/>
                </a:solidFill>
              </a:rPr>
              <a:t>(1:n)</a:t>
            </a:r>
          </a:p>
        </p:txBody>
      </p:sp>
      <p:sp>
        <p:nvSpPr>
          <p:cNvPr id="139" name="TextBox 138">
            <a:extLst>
              <a:ext uri="{FF2B5EF4-FFF2-40B4-BE49-F238E27FC236}">
                <a16:creationId xmlns:a16="http://schemas.microsoft.com/office/drawing/2014/main" id="{A95AF156-3884-4CEF-87ED-489428D7FA0A}"/>
              </a:ext>
            </a:extLst>
          </p:cNvPr>
          <p:cNvSpPr txBox="1"/>
          <p:nvPr/>
        </p:nvSpPr>
        <p:spPr>
          <a:xfrm>
            <a:off x="3904116" y="4226075"/>
            <a:ext cx="871674" cy="369332"/>
          </a:xfrm>
          <a:prstGeom prst="rect">
            <a:avLst/>
          </a:prstGeom>
          <a:noFill/>
        </p:spPr>
        <p:txBody>
          <a:bodyPr wrap="square" rtlCol="0">
            <a:spAutoFit/>
          </a:bodyPr>
          <a:lstStyle/>
          <a:p>
            <a:r>
              <a:rPr lang="en-US" dirty="0">
                <a:solidFill>
                  <a:schemeClr val="accent1"/>
                </a:solidFill>
              </a:rPr>
              <a:t>(1:1)</a:t>
            </a:r>
          </a:p>
        </p:txBody>
      </p:sp>
      <p:sp>
        <p:nvSpPr>
          <p:cNvPr id="140" name="TextBox 139">
            <a:extLst>
              <a:ext uri="{FF2B5EF4-FFF2-40B4-BE49-F238E27FC236}">
                <a16:creationId xmlns:a16="http://schemas.microsoft.com/office/drawing/2014/main" id="{C90A7A35-0BA1-487A-BD1A-47B52BA3727E}"/>
              </a:ext>
            </a:extLst>
          </p:cNvPr>
          <p:cNvSpPr txBox="1"/>
          <p:nvPr/>
        </p:nvSpPr>
        <p:spPr>
          <a:xfrm>
            <a:off x="1201184" y="5605635"/>
            <a:ext cx="871674" cy="369332"/>
          </a:xfrm>
          <a:prstGeom prst="rect">
            <a:avLst/>
          </a:prstGeom>
          <a:noFill/>
        </p:spPr>
        <p:txBody>
          <a:bodyPr wrap="square" rtlCol="0">
            <a:spAutoFit/>
          </a:bodyPr>
          <a:lstStyle/>
          <a:p>
            <a:r>
              <a:rPr lang="en-US" dirty="0">
                <a:solidFill>
                  <a:schemeClr val="accent1"/>
                </a:solidFill>
              </a:rPr>
              <a:t>(1:n)</a:t>
            </a:r>
          </a:p>
        </p:txBody>
      </p:sp>
      <p:sp>
        <p:nvSpPr>
          <p:cNvPr id="141" name="TextBox 140">
            <a:extLst>
              <a:ext uri="{FF2B5EF4-FFF2-40B4-BE49-F238E27FC236}">
                <a16:creationId xmlns:a16="http://schemas.microsoft.com/office/drawing/2014/main" id="{E67CD284-B97F-4145-BFFD-7B40CF074572}"/>
              </a:ext>
            </a:extLst>
          </p:cNvPr>
          <p:cNvSpPr txBox="1"/>
          <p:nvPr/>
        </p:nvSpPr>
        <p:spPr>
          <a:xfrm>
            <a:off x="2208605" y="1067959"/>
            <a:ext cx="691467" cy="307777"/>
          </a:xfrm>
          <a:prstGeom prst="rect">
            <a:avLst/>
          </a:prstGeom>
          <a:noFill/>
        </p:spPr>
        <p:txBody>
          <a:bodyPr wrap="square" rtlCol="0">
            <a:spAutoFit/>
          </a:bodyPr>
          <a:lstStyle/>
          <a:p>
            <a:r>
              <a:rPr lang="en-US" sz="1400" dirty="0"/>
              <a:t>(1,1)</a:t>
            </a:r>
          </a:p>
        </p:txBody>
      </p:sp>
      <p:sp>
        <p:nvSpPr>
          <p:cNvPr id="143" name="TextBox 142">
            <a:extLst>
              <a:ext uri="{FF2B5EF4-FFF2-40B4-BE49-F238E27FC236}">
                <a16:creationId xmlns:a16="http://schemas.microsoft.com/office/drawing/2014/main" id="{C2C0FF4E-4099-4770-B9A4-4357080C9882}"/>
              </a:ext>
            </a:extLst>
          </p:cNvPr>
          <p:cNvSpPr txBox="1"/>
          <p:nvPr/>
        </p:nvSpPr>
        <p:spPr>
          <a:xfrm>
            <a:off x="2078707" y="2269983"/>
            <a:ext cx="691467" cy="307777"/>
          </a:xfrm>
          <a:prstGeom prst="rect">
            <a:avLst/>
          </a:prstGeom>
          <a:noFill/>
        </p:spPr>
        <p:txBody>
          <a:bodyPr wrap="square" rtlCol="0">
            <a:spAutoFit/>
          </a:bodyPr>
          <a:lstStyle/>
          <a:p>
            <a:r>
              <a:rPr lang="en-US" sz="1400" dirty="0"/>
              <a:t>(0,N)</a:t>
            </a:r>
          </a:p>
        </p:txBody>
      </p:sp>
      <p:sp>
        <p:nvSpPr>
          <p:cNvPr id="144" name="TextBox 143">
            <a:extLst>
              <a:ext uri="{FF2B5EF4-FFF2-40B4-BE49-F238E27FC236}">
                <a16:creationId xmlns:a16="http://schemas.microsoft.com/office/drawing/2014/main" id="{1015C07C-2FCF-43BF-9BA7-01C369B8DFB4}"/>
              </a:ext>
            </a:extLst>
          </p:cNvPr>
          <p:cNvSpPr txBox="1"/>
          <p:nvPr/>
        </p:nvSpPr>
        <p:spPr>
          <a:xfrm>
            <a:off x="1559826" y="3064680"/>
            <a:ext cx="691467" cy="307777"/>
          </a:xfrm>
          <a:prstGeom prst="rect">
            <a:avLst/>
          </a:prstGeom>
          <a:noFill/>
        </p:spPr>
        <p:txBody>
          <a:bodyPr wrap="square" rtlCol="0">
            <a:spAutoFit/>
          </a:bodyPr>
          <a:lstStyle/>
          <a:p>
            <a:r>
              <a:rPr lang="en-US" sz="1400" dirty="0"/>
              <a:t>(1,N)</a:t>
            </a:r>
          </a:p>
        </p:txBody>
      </p:sp>
      <p:sp>
        <p:nvSpPr>
          <p:cNvPr id="145" name="TextBox 144">
            <a:extLst>
              <a:ext uri="{FF2B5EF4-FFF2-40B4-BE49-F238E27FC236}">
                <a16:creationId xmlns:a16="http://schemas.microsoft.com/office/drawing/2014/main" id="{6057204C-7652-433E-911F-F9F783179620}"/>
              </a:ext>
            </a:extLst>
          </p:cNvPr>
          <p:cNvSpPr txBox="1"/>
          <p:nvPr/>
        </p:nvSpPr>
        <p:spPr>
          <a:xfrm>
            <a:off x="109787" y="2857329"/>
            <a:ext cx="691467" cy="307777"/>
          </a:xfrm>
          <a:prstGeom prst="rect">
            <a:avLst/>
          </a:prstGeom>
          <a:noFill/>
        </p:spPr>
        <p:txBody>
          <a:bodyPr wrap="square" rtlCol="0">
            <a:spAutoFit/>
          </a:bodyPr>
          <a:lstStyle/>
          <a:p>
            <a:r>
              <a:rPr lang="en-US" sz="1400" dirty="0"/>
              <a:t>(1,1)</a:t>
            </a:r>
          </a:p>
        </p:txBody>
      </p:sp>
      <p:sp>
        <p:nvSpPr>
          <p:cNvPr id="146" name="Rectangle 145">
            <a:extLst>
              <a:ext uri="{FF2B5EF4-FFF2-40B4-BE49-F238E27FC236}">
                <a16:creationId xmlns:a16="http://schemas.microsoft.com/office/drawing/2014/main" id="{C0A14060-F91A-4154-AD13-CAE5429A489A}"/>
              </a:ext>
            </a:extLst>
          </p:cNvPr>
          <p:cNvSpPr/>
          <p:nvPr/>
        </p:nvSpPr>
        <p:spPr>
          <a:xfrm>
            <a:off x="808781" y="4222992"/>
            <a:ext cx="545342" cy="307777"/>
          </a:xfrm>
          <a:prstGeom prst="rect">
            <a:avLst/>
          </a:prstGeom>
        </p:spPr>
        <p:txBody>
          <a:bodyPr wrap="none">
            <a:spAutoFit/>
          </a:bodyPr>
          <a:lstStyle/>
          <a:p>
            <a:r>
              <a:rPr lang="en-US" sz="1400" dirty="0"/>
              <a:t>(0,N)</a:t>
            </a:r>
          </a:p>
        </p:txBody>
      </p:sp>
      <p:sp>
        <p:nvSpPr>
          <p:cNvPr id="147" name="Rectangle 146">
            <a:extLst>
              <a:ext uri="{FF2B5EF4-FFF2-40B4-BE49-F238E27FC236}">
                <a16:creationId xmlns:a16="http://schemas.microsoft.com/office/drawing/2014/main" id="{8BCE0138-0932-4876-91B6-F0DE84E13C85}"/>
              </a:ext>
            </a:extLst>
          </p:cNvPr>
          <p:cNvSpPr/>
          <p:nvPr/>
        </p:nvSpPr>
        <p:spPr>
          <a:xfrm>
            <a:off x="2287813" y="4265734"/>
            <a:ext cx="521297" cy="307777"/>
          </a:xfrm>
          <a:prstGeom prst="rect">
            <a:avLst/>
          </a:prstGeom>
        </p:spPr>
        <p:txBody>
          <a:bodyPr wrap="none">
            <a:spAutoFit/>
          </a:bodyPr>
          <a:lstStyle/>
          <a:p>
            <a:r>
              <a:rPr lang="en-US" sz="1400" dirty="0"/>
              <a:t>(0,1)</a:t>
            </a:r>
          </a:p>
        </p:txBody>
      </p:sp>
      <p:sp>
        <p:nvSpPr>
          <p:cNvPr id="148" name="Rectangle 147">
            <a:extLst>
              <a:ext uri="{FF2B5EF4-FFF2-40B4-BE49-F238E27FC236}">
                <a16:creationId xmlns:a16="http://schemas.microsoft.com/office/drawing/2014/main" id="{EAEC6E2B-1BE1-46E0-89F4-343B2A5E57F3}"/>
              </a:ext>
            </a:extLst>
          </p:cNvPr>
          <p:cNvSpPr/>
          <p:nvPr/>
        </p:nvSpPr>
        <p:spPr>
          <a:xfrm>
            <a:off x="3158681" y="3316761"/>
            <a:ext cx="521297" cy="307777"/>
          </a:xfrm>
          <a:prstGeom prst="rect">
            <a:avLst/>
          </a:prstGeom>
        </p:spPr>
        <p:txBody>
          <a:bodyPr wrap="none">
            <a:spAutoFit/>
          </a:bodyPr>
          <a:lstStyle/>
          <a:p>
            <a:r>
              <a:rPr lang="en-US" sz="1400" dirty="0"/>
              <a:t>(1,1)</a:t>
            </a:r>
          </a:p>
        </p:txBody>
      </p:sp>
      <p:sp>
        <p:nvSpPr>
          <p:cNvPr id="149" name="Rectangle 148">
            <a:extLst>
              <a:ext uri="{FF2B5EF4-FFF2-40B4-BE49-F238E27FC236}">
                <a16:creationId xmlns:a16="http://schemas.microsoft.com/office/drawing/2014/main" id="{279A3E7B-7489-4B40-A638-DCD30A3A2C90}"/>
              </a:ext>
            </a:extLst>
          </p:cNvPr>
          <p:cNvSpPr/>
          <p:nvPr/>
        </p:nvSpPr>
        <p:spPr>
          <a:xfrm>
            <a:off x="3579347" y="4719942"/>
            <a:ext cx="545342" cy="307777"/>
          </a:xfrm>
          <a:prstGeom prst="rect">
            <a:avLst/>
          </a:prstGeom>
        </p:spPr>
        <p:txBody>
          <a:bodyPr wrap="none">
            <a:spAutoFit/>
          </a:bodyPr>
          <a:lstStyle/>
          <a:p>
            <a:r>
              <a:rPr lang="en-US" sz="1400" dirty="0"/>
              <a:t>(1,N)</a:t>
            </a:r>
          </a:p>
        </p:txBody>
      </p:sp>
      <p:sp>
        <p:nvSpPr>
          <p:cNvPr id="150" name="Rectangle 149">
            <a:extLst>
              <a:ext uri="{FF2B5EF4-FFF2-40B4-BE49-F238E27FC236}">
                <a16:creationId xmlns:a16="http://schemas.microsoft.com/office/drawing/2014/main" id="{F5DA9749-3F28-4349-AAA5-FAD33966A4D8}"/>
              </a:ext>
            </a:extLst>
          </p:cNvPr>
          <p:cNvSpPr/>
          <p:nvPr/>
        </p:nvSpPr>
        <p:spPr>
          <a:xfrm>
            <a:off x="4230373" y="3431346"/>
            <a:ext cx="521297" cy="307777"/>
          </a:xfrm>
          <a:prstGeom prst="rect">
            <a:avLst/>
          </a:prstGeom>
        </p:spPr>
        <p:txBody>
          <a:bodyPr wrap="none">
            <a:spAutoFit/>
          </a:bodyPr>
          <a:lstStyle/>
          <a:p>
            <a:r>
              <a:rPr lang="en-US" sz="1400" dirty="0"/>
              <a:t>(1,1)</a:t>
            </a:r>
          </a:p>
        </p:txBody>
      </p:sp>
      <p:sp>
        <p:nvSpPr>
          <p:cNvPr id="151" name="Rectangle 150">
            <a:extLst>
              <a:ext uri="{FF2B5EF4-FFF2-40B4-BE49-F238E27FC236}">
                <a16:creationId xmlns:a16="http://schemas.microsoft.com/office/drawing/2014/main" id="{097720AF-0FB3-44B8-9890-E668D574B228}"/>
              </a:ext>
            </a:extLst>
          </p:cNvPr>
          <p:cNvSpPr/>
          <p:nvPr/>
        </p:nvSpPr>
        <p:spPr>
          <a:xfrm>
            <a:off x="6227995" y="4490030"/>
            <a:ext cx="649537" cy="307777"/>
          </a:xfrm>
          <a:prstGeom prst="rect">
            <a:avLst/>
          </a:prstGeom>
        </p:spPr>
        <p:txBody>
          <a:bodyPr wrap="square">
            <a:spAutoFit/>
          </a:bodyPr>
          <a:lstStyle/>
          <a:p>
            <a:r>
              <a:rPr lang="en-US" sz="1400" dirty="0"/>
              <a:t>(1,1)</a:t>
            </a:r>
          </a:p>
        </p:txBody>
      </p:sp>
      <p:sp>
        <p:nvSpPr>
          <p:cNvPr id="153" name="Rectangle 152">
            <a:extLst>
              <a:ext uri="{FF2B5EF4-FFF2-40B4-BE49-F238E27FC236}">
                <a16:creationId xmlns:a16="http://schemas.microsoft.com/office/drawing/2014/main" id="{E936ED59-CBA8-476B-A7DE-2646870B8717}"/>
              </a:ext>
            </a:extLst>
          </p:cNvPr>
          <p:cNvSpPr/>
          <p:nvPr/>
        </p:nvSpPr>
        <p:spPr>
          <a:xfrm>
            <a:off x="3528297" y="2326047"/>
            <a:ext cx="600895" cy="307777"/>
          </a:xfrm>
          <a:prstGeom prst="rect">
            <a:avLst/>
          </a:prstGeom>
        </p:spPr>
        <p:txBody>
          <a:bodyPr wrap="square">
            <a:spAutoFit/>
          </a:bodyPr>
          <a:lstStyle/>
          <a:p>
            <a:r>
              <a:rPr lang="en-US" sz="1400" dirty="0"/>
              <a:t>(1,N)</a:t>
            </a:r>
          </a:p>
        </p:txBody>
      </p:sp>
      <p:sp>
        <p:nvSpPr>
          <p:cNvPr id="154" name="Rectangle 153">
            <a:extLst>
              <a:ext uri="{FF2B5EF4-FFF2-40B4-BE49-F238E27FC236}">
                <a16:creationId xmlns:a16="http://schemas.microsoft.com/office/drawing/2014/main" id="{DD1CB573-C49B-4B9F-8045-9EF0C0E3C638}"/>
              </a:ext>
            </a:extLst>
          </p:cNvPr>
          <p:cNvSpPr/>
          <p:nvPr/>
        </p:nvSpPr>
        <p:spPr>
          <a:xfrm>
            <a:off x="8671684" y="3337803"/>
            <a:ext cx="649537" cy="307777"/>
          </a:xfrm>
          <a:prstGeom prst="rect">
            <a:avLst/>
          </a:prstGeom>
        </p:spPr>
        <p:txBody>
          <a:bodyPr wrap="square">
            <a:spAutoFit/>
          </a:bodyPr>
          <a:lstStyle/>
          <a:p>
            <a:r>
              <a:rPr lang="en-US" sz="1400" dirty="0"/>
              <a:t>(1,1)</a:t>
            </a:r>
          </a:p>
        </p:txBody>
      </p:sp>
      <p:sp>
        <p:nvSpPr>
          <p:cNvPr id="155" name="Rectangle 154">
            <a:extLst>
              <a:ext uri="{FF2B5EF4-FFF2-40B4-BE49-F238E27FC236}">
                <a16:creationId xmlns:a16="http://schemas.microsoft.com/office/drawing/2014/main" id="{B33996B2-FD21-4B97-B98D-8E5D6977178F}"/>
              </a:ext>
            </a:extLst>
          </p:cNvPr>
          <p:cNvSpPr/>
          <p:nvPr/>
        </p:nvSpPr>
        <p:spPr>
          <a:xfrm>
            <a:off x="7286766" y="1857091"/>
            <a:ext cx="649537" cy="307777"/>
          </a:xfrm>
          <a:prstGeom prst="rect">
            <a:avLst/>
          </a:prstGeom>
        </p:spPr>
        <p:txBody>
          <a:bodyPr wrap="square">
            <a:spAutoFit/>
          </a:bodyPr>
          <a:lstStyle/>
          <a:p>
            <a:r>
              <a:rPr lang="en-US" sz="1400" dirty="0"/>
              <a:t>(1,1)</a:t>
            </a:r>
          </a:p>
        </p:txBody>
      </p:sp>
      <p:sp>
        <p:nvSpPr>
          <p:cNvPr id="156" name="Rectangle 155">
            <a:extLst>
              <a:ext uri="{FF2B5EF4-FFF2-40B4-BE49-F238E27FC236}">
                <a16:creationId xmlns:a16="http://schemas.microsoft.com/office/drawing/2014/main" id="{F9811515-3450-4091-9099-64A7B19D2258}"/>
              </a:ext>
            </a:extLst>
          </p:cNvPr>
          <p:cNvSpPr/>
          <p:nvPr/>
        </p:nvSpPr>
        <p:spPr>
          <a:xfrm>
            <a:off x="5703719" y="1749223"/>
            <a:ext cx="649537" cy="307777"/>
          </a:xfrm>
          <a:prstGeom prst="rect">
            <a:avLst/>
          </a:prstGeom>
        </p:spPr>
        <p:txBody>
          <a:bodyPr wrap="square">
            <a:spAutoFit/>
          </a:bodyPr>
          <a:lstStyle/>
          <a:p>
            <a:r>
              <a:rPr lang="en-US" sz="1400" dirty="0"/>
              <a:t>(2,N)</a:t>
            </a:r>
          </a:p>
        </p:txBody>
      </p:sp>
      <p:sp>
        <p:nvSpPr>
          <p:cNvPr id="157" name="Rectangle 156">
            <a:extLst>
              <a:ext uri="{FF2B5EF4-FFF2-40B4-BE49-F238E27FC236}">
                <a16:creationId xmlns:a16="http://schemas.microsoft.com/office/drawing/2014/main" id="{42F007E3-0461-4F93-ABBA-5F90BB6ADE43}"/>
              </a:ext>
            </a:extLst>
          </p:cNvPr>
          <p:cNvSpPr/>
          <p:nvPr/>
        </p:nvSpPr>
        <p:spPr>
          <a:xfrm>
            <a:off x="10165189" y="2112663"/>
            <a:ext cx="649537" cy="307777"/>
          </a:xfrm>
          <a:prstGeom prst="rect">
            <a:avLst/>
          </a:prstGeom>
        </p:spPr>
        <p:txBody>
          <a:bodyPr wrap="square">
            <a:spAutoFit/>
          </a:bodyPr>
          <a:lstStyle/>
          <a:p>
            <a:r>
              <a:rPr lang="en-US" sz="1400" dirty="0"/>
              <a:t>(1,1)</a:t>
            </a:r>
          </a:p>
        </p:txBody>
      </p:sp>
      <p:sp>
        <p:nvSpPr>
          <p:cNvPr id="158" name="Rectangle 157">
            <a:extLst>
              <a:ext uri="{FF2B5EF4-FFF2-40B4-BE49-F238E27FC236}">
                <a16:creationId xmlns:a16="http://schemas.microsoft.com/office/drawing/2014/main" id="{172D9143-4A29-4E0E-9375-D27609B72516}"/>
              </a:ext>
            </a:extLst>
          </p:cNvPr>
          <p:cNvSpPr/>
          <p:nvPr/>
        </p:nvSpPr>
        <p:spPr>
          <a:xfrm>
            <a:off x="10009523" y="3565149"/>
            <a:ext cx="649537" cy="307777"/>
          </a:xfrm>
          <a:prstGeom prst="rect">
            <a:avLst/>
          </a:prstGeom>
        </p:spPr>
        <p:txBody>
          <a:bodyPr wrap="square">
            <a:spAutoFit/>
          </a:bodyPr>
          <a:lstStyle/>
          <a:p>
            <a:r>
              <a:rPr lang="en-US" sz="1400" dirty="0"/>
              <a:t>(1,N)</a:t>
            </a:r>
          </a:p>
        </p:txBody>
      </p:sp>
    </p:spTree>
    <p:extLst>
      <p:ext uri="{BB962C8B-B14F-4D97-AF65-F5344CB8AC3E}">
        <p14:creationId xmlns:p14="http://schemas.microsoft.com/office/powerpoint/2010/main" val="734078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BBB70BE1-4E8F-4D21-A4AE-0DEF495355F5}"/>
              </a:ext>
            </a:extLst>
          </p:cNvPr>
          <p:cNvPicPr>
            <a:picLocks noChangeAspect="1"/>
          </p:cNvPicPr>
          <p:nvPr/>
        </p:nvPicPr>
        <p:blipFill>
          <a:blip r:embed="rId2"/>
          <a:stretch>
            <a:fillRect/>
          </a:stretch>
        </p:blipFill>
        <p:spPr>
          <a:xfrm>
            <a:off x="0" y="1202439"/>
            <a:ext cx="12192000" cy="1052186"/>
          </a:xfrm>
          <a:prstGeom prst="rect">
            <a:avLst/>
          </a:prstGeom>
        </p:spPr>
      </p:pic>
      <p:sp>
        <p:nvSpPr>
          <p:cNvPr id="7" name="Rectangle 6">
            <a:extLst>
              <a:ext uri="{FF2B5EF4-FFF2-40B4-BE49-F238E27FC236}">
                <a16:creationId xmlns:a16="http://schemas.microsoft.com/office/drawing/2014/main" id="{48FACA78-03E3-4606-B755-B1A14AC0438B}"/>
              </a:ext>
            </a:extLst>
          </p:cNvPr>
          <p:cNvSpPr/>
          <p:nvPr/>
        </p:nvSpPr>
        <p:spPr>
          <a:xfrm>
            <a:off x="2020414" y="639845"/>
            <a:ext cx="1954766" cy="646331"/>
          </a:xfrm>
          <a:prstGeom prst="rect">
            <a:avLst/>
          </a:prstGeom>
        </p:spPr>
        <p:txBody>
          <a:bodyPr wrap="none">
            <a:spAutoFit/>
          </a:bodyPr>
          <a:lstStyle/>
          <a:p>
            <a:r>
              <a:rPr lang="en-US" sz="3600" dirty="0">
                <a:solidFill>
                  <a:prstClr val="black"/>
                </a:solidFill>
              </a:rPr>
              <a:t>TABLE-1A</a:t>
            </a:r>
            <a:endParaRPr lang="en-US" dirty="0"/>
          </a:p>
        </p:txBody>
      </p:sp>
      <p:cxnSp>
        <p:nvCxnSpPr>
          <p:cNvPr id="9" name="Straight Connector 8">
            <a:extLst>
              <a:ext uri="{FF2B5EF4-FFF2-40B4-BE49-F238E27FC236}">
                <a16:creationId xmlns:a16="http://schemas.microsoft.com/office/drawing/2014/main" id="{B22E2C42-ACFD-44E9-A7EF-D72184B29540}"/>
              </a:ext>
            </a:extLst>
          </p:cNvPr>
          <p:cNvCxnSpPr/>
          <p:nvPr/>
        </p:nvCxnSpPr>
        <p:spPr>
          <a:xfrm>
            <a:off x="645459" y="350260"/>
            <a:ext cx="0" cy="9251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CEFC60-92D2-4305-970E-98A2A74F70A3}"/>
              </a:ext>
            </a:extLst>
          </p:cNvPr>
          <p:cNvCxnSpPr>
            <a:cxnSpLocks/>
          </p:cNvCxnSpPr>
          <p:nvPr/>
        </p:nvCxnSpPr>
        <p:spPr>
          <a:xfrm>
            <a:off x="1463040" y="350260"/>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9CDECB-224F-458D-ACEA-C40115FF666F}"/>
              </a:ext>
            </a:extLst>
          </p:cNvPr>
          <p:cNvCxnSpPr>
            <a:cxnSpLocks/>
          </p:cNvCxnSpPr>
          <p:nvPr/>
        </p:nvCxnSpPr>
        <p:spPr>
          <a:xfrm flipV="1">
            <a:off x="645459" y="361019"/>
            <a:ext cx="11141337"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FF2B861-DC5B-44A1-BC50-6D26C2B0B27E}"/>
              </a:ext>
            </a:extLst>
          </p:cNvPr>
          <p:cNvCxnSpPr/>
          <p:nvPr/>
        </p:nvCxnSpPr>
        <p:spPr>
          <a:xfrm flipV="1">
            <a:off x="575534" y="2098958"/>
            <a:ext cx="0" cy="40341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37C3F45D-9DBC-48A7-99EB-4CCBFF0ED458}"/>
              </a:ext>
            </a:extLst>
          </p:cNvPr>
          <p:cNvCxnSpPr/>
          <p:nvPr/>
        </p:nvCxnSpPr>
        <p:spPr>
          <a:xfrm flipV="1">
            <a:off x="575534" y="2474259"/>
            <a:ext cx="11211262" cy="3765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5148E6AE-8DC8-4F0F-A991-D59A74096942}"/>
              </a:ext>
            </a:extLst>
          </p:cNvPr>
          <p:cNvCxnSpPr>
            <a:cxnSpLocks/>
          </p:cNvCxnSpPr>
          <p:nvPr/>
        </p:nvCxnSpPr>
        <p:spPr>
          <a:xfrm>
            <a:off x="1534758" y="2071971"/>
            <a:ext cx="0" cy="7882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1D327C3-138E-4DD3-A328-6BAC58289825}"/>
              </a:ext>
            </a:extLst>
          </p:cNvPr>
          <p:cNvCxnSpPr>
            <a:cxnSpLocks/>
          </p:cNvCxnSpPr>
          <p:nvPr/>
        </p:nvCxnSpPr>
        <p:spPr>
          <a:xfrm flipV="1">
            <a:off x="2922494" y="2079603"/>
            <a:ext cx="0" cy="7806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7EC4D63-1C0E-4B99-8F07-8C87B38F510F}"/>
              </a:ext>
            </a:extLst>
          </p:cNvPr>
          <p:cNvCxnSpPr>
            <a:cxnSpLocks/>
          </p:cNvCxnSpPr>
          <p:nvPr/>
        </p:nvCxnSpPr>
        <p:spPr>
          <a:xfrm flipV="1">
            <a:off x="1525804" y="2858864"/>
            <a:ext cx="1387736" cy="733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957F2B1-4AEF-41A6-9078-4F0E7CF99ABF}"/>
              </a:ext>
            </a:extLst>
          </p:cNvPr>
          <p:cNvCxnSpPr>
            <a:cxnSpLocks/>
          </p:cNvCxnSpPr>
          <p:nvPr/>
        </p:nvCxnSpPr>
        <p:spPr>
          <a:xfrm>
            <a:off x="4043083" y="2071971"/>
            <a:ext cx="0" cy="80032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1DA645-E7D3-413F-9D40-8D028D14386B}"/>
              </a:ext>
            </a:extLst>
          </p:cNvPr>
          <p:cNvCxnSpPr>
            <a:cxnSpLocks/>
          </p:cNvCxnSpPr>
          <p:nvPr/>
        </p:nvCxnSpPr>
        <p:spPr>
          <a:xfrm>
            <a:off x="5140362" y="2147409"/>
            <a:ext cx="0" cy="739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641A86F-E1A5-4C46-A618-632B080CF945}"/>
              </a:ext>
            </a:extLst>
          </p:cNvPr>
          <p:cNvCxnSpPr>
            <a:cxnSpLocks/>
          </p:cNvCxnSpPr>
          <p:nvPr/>
        </p:nvCxnSpPr>
        <p:spPr>
          <a:xfrm>
            <a:off x="6296810" y="2132446"/>
            <a:ext cx="0" cy="739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AD6EDDA-6960-4A55-9823-D495F082B351}"/>
              </a:ext>
            </a:extLst>
          </p:cNvPr>
          <p:cNvCxnSpPr>
            <a:cxnSpLocks/>
          </p:cNvCxnSpPr>
          <p:nvPr/>
        </p:nvCxnSpPr>
        <p:spPr>
          <a:xfrm flipV="1">
            <a:off x="11682805" y="2051764"/>
            <a:ext cx="0" cy="7806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FEDBD78-D0A1-48E6-8D24-5811D3D8245E}"/>
              </a:ext>
            </a:extLst>
          </p:cNvPr>
          <p:cNvCxnSpPr>
            <a:cxnSpLocks/>
          </p:cNvCxnSpPr>
          <p:nvPr/>
        </p:nvCxnSpPr>
        <p:spPr>
          <a:xfrm>
            <a:off x="11786796" y="1479176"/>
            <a:ext cx="0" cy="99508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9A1611DD-5B8D-4C67-AF4F-25DE1238690F}"/>
              </a:ext>
            </a:extLst>
          </p:cNvPr>
          <p:cNvCxnSpPr>
            <a:cxnSpLocks/>
          </p:cNvCxnSpPr>
          <p:nvPr/>
        </p:nvCxnSpPr>
        <p:spPr>
          <a:xfrm flipV="1">
            <a:off x="4043083" y="2827371"/>
            <a:ext cx="7639722" cy="436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71B1B83A-D6C4-4B0F-AE0D-9B7B56C7CD74}"/>
              </a:ext>
            </a:extLst>
          </p:cNvPr>
          <p:cNvPicPr>
            <a:picLocks noChangeAspect="1"/>
          </p:cNvPicPr>
          <p:nvPr/>
        </p:nvPicPr>
        <p:blipFill>
          <a:blip r:embed="rId3"/>
          <a:stretch>
            <a:fillRect/>
          </a:stretch>
        </p:blipFill>
        <p:spPr>
          <a:xfrm>
            <a:off x="0" y="3311245"/>
            <a:ext cx="12192000" cy="276082"/>
          </a:xfrm>
          <a:prstGeom prst="rect">
            <a:avLst/>
          </a:prstGeom>
        </p:spPr>
      </p:pic>
      <p:pic>
        <p:nvPicPr>
          <p:cNvPr id="78" name="Picture 77">
            <a:extLst>
              <a:ext uri="{FF2B5EF4-FFF2-40B4-BE49-F238E27FC236}">
                <a16:creationId xmlns:a16="http://schemas.microsoft.com/office/drawing/2014/main" id="{7EBB8464-680A-4959-8AE9-89B0BBC417F8}"/>
              </a:ext>
            </a:extLst>
          </p:cNvPr>
          <p:cNvPicPr>
            <a:picLocks noChangeAspect="1"/>
          </p:cNvPicPr>
          <p:nvPr/>
        </p:nvPicPr>
        <p:blipFill>
          <a:blip r:embed="rId4"/>
          <a:stretch>
            <a:fillRect/>
          </a:stretch>
        </p:blipFill>
        <p:spPr>
          <a:xfrm>
            <a:off x="-1" y="4066141"/>
            <a:ext cx="2913541" cy="276082"/>
          </a:xfrm>
          <a:prstGeom prst="rect">
            <a:avLst/>
          </a:prstGeom>
        </p:spPr>
      </p:pic>
      <p:pic>
        <p:nvPicPr>
          <p:cNvPr id="79" name="Picture 78">
            <a:extLst>
              <a:ext uri="{FF2B5EF4-FFF2-40B4-BE49-F238E27FC236}">
                <a16:creationId xmlns:a16="http://schemas.microsoft.com/office/drawing/2014/main" id="{DB5CE4F7-344F-4D33-B2B9-369F3E183D54}"/>
              </a:ext>
            </a:extLst>
          </p:cNvPr>
          <p:cNvPicPr>
            <a:picLocks noChangeAspect="1"/>
          </p:cNvPicPr>
          <p:nvPr/>
        </p:nvPicPr>
        <p:blipFill>
          <a:blip r:embed="rId5"/>
          <a:stretch>
            <a:fillRect/>
          </a:stretch>
        </p:blipFill>
        <p:spPr>
          <a:xfrm>
            <a:off x="-1" y="4869852"/>
            <a:ext cx="2922495" cy="356402"/>
          </a:xfrm>
          <a:prstGeom prst="rect">
            <a:avLst/>
          </a:prstGeom>
        </p:spPr>
      </p:pic>
      <p:pic>
        <p:nvPicPr>
          <p:cNvPr id="80" name="Picture 79">
            <a:extLst>
              <a:ext uri="{FF2B5EF4-FFF2-40B4-BE49-F238E27FC236}">
                <a16:creationId xmlns:a16="http://schemas.microsoft.com/office/drawing/2014/main" id="{86F9737E-7CDD-4DC5-AF79-C5B060484BCE}"/>
              </a:ext>
            </a:extLst>
          </p:cNvPr>
          <p:cNvPicPr>
            <a:picLocks noChangeAspect="1"/>
          </p:cNvPicPr>
          <p:nvPr/>
        </p:nvPicPr>
        <p:blipFill>
          <a:blip r:embed="rId6"/>
          <a:stretch>
            <a:fillRect/>
          </a:stretch>
        </p:blipFill>
        <p:spPr>
          <a:xfrm>
            <a:off x="0" y="5695506"/>
            <a:ext cx="9846833" cy="396347"/>
          </a:xfrm>
          <a:prstGeom prst="rect">
            <a:avLst/>
          </a:prstGeom>
        </p:spPr>
      </p:pic>
      <p:sp>
        <p:nvSpPr>
          <p:cNvPr id="81" name="TextBox 80">
            <a:extLst>
              <a:ext uri="{FF2B5EF4-FFF2-40B4-BE49-F238E27FC236}">
                <a16:creationId xmlns:a16="http://schemas.microsoft.com/office/drawing/2014/main" id="{C08E3F89-DCEA-4239-8053-9319FC9AB2B3}"/>
              </a:ext>
            </a:extLst>
          </p:cNvPr>
          <p:cNvSpPr txBox="1"/>
          <p:nvPr/>
        </p:nvSpPr>
        <p:spPr>
          <a:xfrm>
            <a:off x="80681" y="2926715"/>
            <a:ext cx="3071295" cy="369332"/>
          </a:xfrm>
          <a:prstGeom prst="rect">
            <a:avLst/>
          </a:prstGeom>
          <a:noFill/>
        </p:spPr>
        <p:txBody>
          <a:bodyPr wrap="square" rtlCol="0">
            <a:spAutoFit/>
          </a:bodyPr>
          <a:lstStyle/>
          <a:p>
            <a:r>
              <a:rPr lang="en-US" dirty="0"/>
              <a:t>TABLE-1A-1 (3</a:t>
            </a:r>
            <a:r>
              <a:rPr lang="en-US" baseline="30000" dirty="0"/>
              <a:t>rd</a:t>
            </a:r>
            <a:r>
              <a:rPr lang="en-US" dirty="0"/>
              <a:t> Normal Form)</a:t>
            </a:r>
          </a:p>
        </p:txBody>
      </p:sp>
      <p:sp>
        <p:nvSpPr>
          <p:cNvPr id="82" name="TextBox 81">
            <a:extLst>
              <a:ext uri="{FF2B5EF4-FFF2-40B4-BE49-F238E27FC236}">
                <a16:creationId xmlns:a16="http://schemas.microsoft.com/office/drawing/2014/main" id="{BAA3E6DC-8A54-4CB8-A9DF-33772D9D5D72}"/>
              </a:ext>
            </a:extLst>
          </p:cNvPr>
          <p:cNvSpPr txBox="1"/>
          <p:nvPr/>
        </p:nvSpPr>
        <p:spPr>
          <a:xfrm>
            <a:off x="20627" y="3719188"/>
            <a:ext cx="3028262" cy="369332"/>
          </a:xfrm>
          <a:prstGeom prst="rect">
            <a:avLst/>
          </a:prstGeom>
          <a:noFill/>
        </p:spPr>
        <p:txBody>
          <a:bodyPr wrap="square" rtlCol="0">
            <a:spAutoFit/>
          </a:bodyPr>
          <a:lstStyle/>
          <a:p>
            <a:r>
              <a:rPr lang="en-US" dirty="0"/>
              <a:t>TABLE-1A-2 (3</a:t>
            </a:r>
            <a:r>
              <a:rPr lang="en-US" baseline="30000" dirty="0"/>
              <a:t>rd</a:t>
            </a:r>
            <a:r>
              <a:rPr lang="en-US" dirty="0"/>
              <a:t> Normal Form)</a:t>
            </a:r>
          </a:p>
        </p:txBody>
      </p:sp>
      <p:sp>
        <p:nvSpPr>
          <p:cNvPr id="83" name="TextBox 82">
            <a:extLst>
              <a:ext uri="{FF2B5EF4-FFF2-40B4-BE49-F238E27FC236}">
                <a16:creationId xmlns:a16="http://schemas.microsoft.com/office/drawing/2014/main" id="{F578E898-5249-4FA8-B162-299CEFFDE36E}"/>
              </a:ext>
            </a:extLst>
          </p:cNvPr>
          <p:cNvSpPr txBox="1"/>
          <p:nvPr/>
        </p:nvSpPr>
        <p:spPr>
          <a:xfrm>
            <a:off x="-30465" y="4526889"/>
            <a:ext cx="3028262" cy="369332"/>
          </a:xfrm>
          <a:prstGeom prst="rect">
            <a:avLst/>
          </a:prstGeom>
          <a:noFill/>
        </p:spPr>
        <p:txBody>
          <a:bodyPr wrap="square" rtlCol="0">
            <a:spAutoFit/>
          </a:bodyPr>
          <a:lstStyle/>
          <a:p>
            <a:r>
              <a:rPr lang="en-US" dirty="0"/>
              <a:t>TABLE-1A-3 (3</a:t>
            </a:r>
            <a:r>
              <a:rPr lang="en-US" baseline="30000" dirty="0"/>
              <a:t>rd</a:t>
            </a:r>
            <a:r>
              <a:rPr lang="en-US" dirty="0"/>
              <a:t> Normal Form)</a:t>
            </a:r>
          </a:p>
        </p:txBody>
      </p:sp>
      <p:sp>
        <p:nvSpPr>
          <p:cNvPr id="84" name="TextBox 83">
            <a:extLst>
              <a:ext uri="{FF2B5EF4-FFF2-40B4-BE49-F238E27FC236}">
                <a16:creationId xmlns:a16="http://schemas.microsoft.com/office/drawing/2014/main" id="{5F9B45E6-BFA2-4F9D-ADB9-7658938B89C6}"/>
              </a:ext>
            </a:extLst>
          </p:cNvPr>
          <p:cNvSpPr txBox="1"/>
          <p:nvPr/>
        </p:nvSpPr>
        <p:spPr>
          <a:xfrm>
            <a:off x="0" y="5326174"/>
            <a:ext cx="3028262" cy="369332"/>
          </a:xfrm>
          <a:prstGeom prst="rect">
            <a:avLst/>
          </a:prstGeom>
          <a:noFill/>
        </p:spPr>
        <p:txBody>
          <a:bodyPr wrap="square" rtlCol="0">
            <a:spAutoFit/>
          </a:bodyPr>
          <a:lstStyle/>
          <a:p>
            <a:r>
              <a:rPr lang="en-US" dirty="0"/>
              <a:t>TABLE-1A-4 (3</a:t>
            </a:r>
            <a:r>
              <a:rPr lang="en-US" baseline="30000" dirty="0"/>
              <a:t>rd</a:t>
            </a:r>
            <a:r>
              <a:rPr lang="en-US" dirty="0"/>
              <a:t> Normal Form)</a:t>
            </a:r>
          </a:p>
        </p:txBody>
      </p:sp>
      <p:cxnSp>
        <p:nvCxnSpPr>
          <p:cNvPr id="47" name="Straight Arrow Connector 46">
            <a:extLst>
              <a:ext uri="{FF2B5EF4-FFF2-40B4-BE49-F238E27FC236}">
                <a16:creationId xmlns:a16="http://schemas.microsoft.com/office/drawing/2014/main" id="{E3B2F23E-C33D-4490-AE67-CD8E3AFDF44D}"/>
              </a:ext>
            </a:extLst>
          </p:cNvPr>
          <p:cNvCxnSpPr>
            <a:cxnSpLocks/>
          </p:cNvCxnSpPr>
          <p:nvPr/>
        </p:nvCxnSpPr>
        <p:spPr>
          <a:xfrm>
            <a:off x="2788023" y="361018"/>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56005F0-2E9B-42CC-AA88-1DEA4BE0E6BD}"/>
              </a:ext>
            </a:extLst>
          </p:cNvPr>
          <p:cNvCxnSpPr>
            <a:cxnSpLocks/>
          </p:cNvCxnSpPr>
          <p:nvPr/>
        </p:nvCxnSpPr>
        <p:spPr>
          <a:xfrm>
            <a:off x="4043083" y="349104"/>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AB99338-ADEE-4699-B02D-B612138EC84B}"/>
              </a:ext>
            </a:extLst>
          </p:cNvPr>
          <p:cNvCxnSpPr>
            <a:cxnSpLocks/>
          </p:cNvCxnSpPr>
          <p:nvPr/>
        </p:nvCxnSpPr>
        <p:spPr>
          <a:xfrm>
            <a:off x="11786796" y="359861"/>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C2693ED-8BDF-492F-BDDD-7C893AC94ACF}"/>
              </a:ext>
            </a:extLst>
          </p:cNvPr>
          <p:cNvCxnSpPr>
            <a:cxnSpLocks/>
          </p:cNvCxnSpPr>
          <p:nvPr/>
        </p:nvCxnSpPr>
        <p:spPr>
          <a:xfrm>
            <a:off x="10711031" y="359861"/>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212AFE-20A0-4E4D-AA3F-F612AD5A3BE4}"/>
              </a:ext>
            </a:extLst>
          </p:cNvPr>
          <p:cNvCxnSpPr>
            <a:cxnSpLocks/>
          </p:cNvCxnSpPr>
          <p:nvPr/>
        </p:nvCxnSpPr>
        <p:spPr>
          <a:xfrm>
            <a:off x="9642438" y="359861"/>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453DAC5-4874-4110-871E-C7CDE8C4EF19}"/>
              </a:ext>
            </a:extLst>
          </p:cNvPr>
          <p:cNvCxnSpPr>
            <a:cxnSpLocks/>
          </p:cNvCxnSpPr>
          <p:nvPr/>
        </p:nvCxnSpPr>
        <p:spPr>
          <a:xfrm>
            <a:off x="8627633" y="361018"/>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7F9B46D-07C1-4DB5-9B7B-18A272284EA5}"/>
              </a:ext>
            </a:extLst>
          </p:cNvPr>
          <p:cNvCxnSpPr>
            <a:cxnSpLocks/>
          </p:cNvCxnSpPr>
          <p:nvPr/>
        </p:nvCxnSpPr>
        <p:spPr>
          <a:xfrm>
            <a:off x="7284720" y="361018"/>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1D744D3-3F01-4B1E-9BD4-1DD70550F9C5}"/>
              </a:ext>
            </a:extLst>
          </p:cNvPr>
          <p:cNvCxnSpPr>
            <a:cxnSpLocks/>
          </p:cNvCxnSpPr>
          <p:nvPr/>
        </p:nvCxnSpPr>
        <p:spPr>
          <a:xfrm>
            <a:off x="6442037" y="342274"/>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A2D95BE-43C0-49F6-ACD5-EBEDE7BD85C4}"/>
              </a:ext>
            </a:extLst>
          </p:cNvPr>
          <p:cNvCxnSpPr>
            <a:cxnSpLocks/>
          </p:cNvCxnSpPr>
          <p:nvPr/>
        </p:nvCxnSpPr>
        <p:spPr>
          <a:xfrm>
            <a:off x="5140362" y="349104"/>
            <a:ext cx="0" cy="8477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D7566D8-E6F6-4E6F-B0F3-197BB08C1516}"/>
              </a:ext>
            </a:extLst>
          </p:cNvPr>
          <p:cNvCxnSpPr>
            <a:cxnSpLocks/>
          </p:cNvCxnSpPr>
          <p:nvPr/>
        </p:nvCxnSpPr>
        <p:spPr>
          <a:xfrm>
            <a:off x="1717637" y="359861"/>
            <a:ext cx="0" cy="149583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FBE7946-F25F-41ED-A954-4B2932BED4E7}"/>
              </a:ext>
            </a:extLst>
          </p:cNvPr>
          <p:cNvCxnSpPr>
            <a:cxnSpLocks/>
          </p:cNvCxnSpPr>
          <p:nvPr/>
        </p:nvCxnSpPr>
        <p:spPr>
          <a:xfrm>
            <a:off x="4283336" y="359861"/>
            <a:ext cx="0" cy="149583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5C9855-EFDC-4FDE-927C-10DE28144DE8}"/>
              </a:ext>
            </a:extLst>
          </p:cNvPr>
          <p:cNvCxnSpPr>
            <a:cxnSpLocks/>
          </p:cNvCxnSpPr>
          <p:nvPr/>
        </p:nvCxnSpPr>
        <p:spPr>
          <a:xfrm flipV="1">
            <a:off x="5158292" y="2085529"/>
            <a:ext cx="0" cy="7806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13ADEA-1F99-4415-8557-7654FBCC8CAA}"/>
              </a:ext>
            </a:extLst>
          </p:cNvPr>
          <p:cNvCxnSpPr>
            <a:cxnSpLocks/>
          </p:cNvCxnSpPr>
          <p:nvPr/>
        </p:nvCxnSpPr>
        <p:spPr>
          <a:xfrm flipV="1">
            <a:off x="6296810" y="2098958"/>
            <a:ext cx="0" cy="7806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66F152E-6A5C-494C-9840-1CD02892E92A}"/>
              </a:ext>
            </a:extLst>
          </p:cNvPr>
          <p:cNvCxnSpPr>
            <a:cxnSpLocks/>
          </p:cNvCxnSpPr>
          <p:nvPr/>
        </p:nvCxnSpPr>
        <p:spPr>
          <a:xfrm flipV="1">
            <a:off x="7374367" y="2078197"/>
            <a:ext cx="0" cy="7806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74D9526-B545-4EC5-8155-E7871781F1C0}"/>
              </a:ext>
            </a:extLst>
          </p:cNvPr>
          <p:cNvCxnSpPr>
            <a:cxnSpLocks/>
          </p:cNvCxnSpPr>
          <p:nvPr/>
        </p:nvCxnSpPr>
        <p:spPr>
          <a:xfrm flipV="1">
            <a:off x="8371243" y="2085529"/>
            <a:ext cx="0" cy="7806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1ED048F-2C6B-46F4-828E-8FF86E31AE8E}"/>
              </a:ext>
            </a:extLst>
          </p:cNvPr>
          <p:cNvCxnSpPr>
            <a:cxnSpLocks/>
          </p:cNvCxnSpPr>
          <p:nvPr/>
        </p:nvCxnSpPr>
        <p:spPr>
          <a:xfrm flipV="1">
            <a:off x="9651403" y="2071971"/>
            <a:ext cx="0" cy="7806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2AEE272-CE7D-4CE4-A746-9E6D766D1A62}"/>
              </a:ext>
            </a:extLst>
          </p:cNvPr>
          <p:cNvCxnSpPr>
            <a:cxnSpLocks/>
          </p:cNvCxnSpPr>
          <p:nvPr/>
        </p:nvCxnSpPr>
        <p:spPr>
          <a:xfrm flipV="1">
            <a:off x="10716410" y="2071971"/>
            <a:ext cx="0" cy="7806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9566B29-4938-48F3-8A09-293155B26789}"/>
              </a:ext>
            </a:extLst>
          </p:cNvPr>
          <p:cNvSpPr txBox="1"/>
          <p:nvPr/>
        </p:nvSpPr>
        <p:spPr>
          <a:xfrm>
            <a:off x="772622" y="29614"/>
            <a:ext cx="680811" cy="369332"/>
          </a:xfrm>
          <a:prstGeom prst="rect">
            <a:avLst/>
          </a:prstGeom>
          <a:noFill/>
        </p:spPr>
        <p:txBody>
          <a:bodyPr wrap="square" rtlCol="0">
            <a:spAutoFit/>
          </a:bodyPr>
          <a:lstStyle/>
          <a:p>
            <a:r>
              <a:rPr lang="en-US" b="1" dirty="0">
                <a:solidFill>
                  <a:srgbClr val="FF0000"/>
                </a:solidFill>
              </a:rPr>
              <a:t>FD1</a:t>
            </a:r>
          </a:p>
        </p:txBody>
      </p:sp>
      <p:sp>
        <p:nvSpPr>
          <p:cNvPr id="46" name="TextBox 45">
            <a:extLst>
              <a:ext uri="{FF2B5EF4-FFF2-40B4-BE49-F238E27FC236}">
                <a16:creationId xmlns:a16="http://schemas.microsoft.com/office/drawing/2014/main" id="{6AF8DE22-AC21-4AA6-B88E-5185776A8B56}"/>
              </a:ext>
            </a:extLst>
          </p:cNvPr>
          <p:cNvSpPr txBox="1"/>
          <p:nvPr/>
        </p:nvSpPr>
        <p:spPr>
          <a:xfrm>
            <a:off x="2916081" y="2675604"/>
            <a:ext cx="680811" cy="369332"/>
          </a:xfrm>
          <a:prstGeom prst="rect">
            <a:avLst/>
          </a:prstGeom>
          <a:noFill/>
        </p:spPr>
        <p:txBody>
          <a:bodyPr wrap="square" rtlCol="0">
            <a:spAutoFit/>
          </a:bodyPr>
          <a:lstStyle/>
          <a:p>
            <a:r>
              <a:rPr lang="en-US" b="1" dirty="0">
                <a:solidFill>
                  <a:srgbClr val="FF0000"/>
                </a:solidFill>
              </a:rPr>
              <a:t>FD2</a:t>
            </a:r>
          </a:p>
        </p:txBody>
      </p:sp>
      <p:sp>
        <p:nvSpPr>
          <p:cNvPr id="66" name="TextBox 65">
            <a:extLst>
              <a:ext uri="{FF2B5EF4-FFF2-40B4-BE49-F238E27FC236}">
                <a16:creationId xmlns:a16="http://schemas.microsoft.com/office/drawing/2014/main" id="{9891F916-D0C1-46A8-BCD3-5B59ED10D4A3}"/>
              </a:ext>
            </a:extLst>
          </p:cNvPr>
          <p:cNvSpPr txBox="1"/>
          <p:nvPr/>
        </p:nvSpPr>
        <p:spPr>
          <a:xfrm>
            <a:off x="4978214" y="2893524"/>
            <a:ext cx="680811" cy="369332"/>
          </a:xfrm>
          <a:prstGeom prst="rect">
            <a:avLst/>
          </a:prstGeom>
          <a:noFill/>
        </p:spPr>
        <p:txBody>
          <a:bodyPr wrap="square" rtlCol="0">
            <a:spAutoFit/>
          </a:bodyPr>
          <a:lstStyle/>
          <a:p>
            <a:r>
              <a:rPr lang="en-US" b="1" dirty="0">
                <a:solidFill>
                  <a:srgbClr val="FF0000"/>
                </a:solidFill>
              </a:rPr>
              <a:t>FD3</a:t>
            </a:r>
          </a:p>
        </p:txBody>
      </p:sp>
      <p:sp>
        <p:nvSpPr>
          <p:cNvPr id="67" name="TextBox 66">
            <a:extLst>
              <a:ext uri="{FF2B5EF4-FFF2-40B4-BE49-F238E27FC236}">
                <a16:creationId xmlns:a16="http://schemas.microsoft.com/office/drawing/2014/main" id="{7BBC670C-59EF-4E12-93B7-63FA73F4B3FE}"/>
              </a:ext>
            </a:extLst>
          </p:cNvPr>
          <p:cNvSpPr txBox="1"/>
          <p:nvPr/>
        </p:nvSpPr>
        <p:spPr>
          <a:xfrm>
            <a:off x="11106785" y="1498082"/>
            <a:ext cx="680811" cy="369332"/>
          </a:xfrm>
          <a:prstGeom prst="rect">
            <a:avLst/>
          </a:prstGeom>
          <a:noFill/>
        </p:spPr>
        <p:txBody>
          <a:bodyPr wrap="square" rtlCol="0">
            <a:spAutoFit/>
          </a:bodyPr>
          <a:lstStyle/>
          <a:p>
            <a:r>
              <a:rPr lang="en-US" b="1" dirty="0">
                <a:solidFill>
                  <a:srgbClr val="FF0000"/>
                </a:solidFill>
              </a:rPr>
              <a:t>FD4</a:t>
            </a:r>
          </a:p>
        </p:txBody>
      </p:sp>
    </p:spTree>
    <p:extLst>
      <p:ext uri="{BB962C8B-B14F-4D97-AF65-F5344CB8AC3E}">
        <p14:creationId xmlns:p14="http://schemas.microsoft.com/office/powerpoint/2010/main" val="2821584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1CA3F-1D03-4A59-BE21-A58BCC96BF85}"/>
              </a:ext>
            </a:extLst>
          </p:cNvPr>
          <p:cNvPicPr>
            <a:picLocks noChangeAspect="1"/>
          </p:cNvPicPr>
          <p:nvPr/>
        </p:nvPicPr>
        <p:blipFill>
          <a:blip r:embed="rId2"/>
          <a:stretch>
            <a:fillRect/>
          </a:stretch>
        </p:blipFill>
        <p:spPr>
          <a:xfrm>
            <a:off x="0" y="1559202"/>
            <a:ext cx="12192000" cy="652149"/>
          </a:xfrm>
          <a:prstGeom prst="rect">
            <a:avLst/>
          </a:prstGeom>
        </p:spPr>
      </p:pic>
      <p:cxnSp>
        <p:nvCxnSpPr>
          <p:cNvPr id="4" name="Straight Connector 3">
            <a:extLst>
              <a:ext uri="{FF2B5EF4-FFF2-40B4-BE49-F238E27FC236}">
                <a16:creationId xmlns:a16="http://schemas.microsoft.com/office/drawing/2014/main" id="{53BD2CD2-4A05-4A1D-8EF5-2E61927A4F0E}"/>
              </a:ext>
            </a:extLst>
          </p:cNvPr>
          <p:cNvCxnSpPr>
            <a:cxnSpLocks/>
          </p:cNvCxnSpPr>
          <p:nvPr/>
        </p:nvCxnSpPr>
        <p:spPr>
          <a:xfrm flipV="1">
            <a:off x="935915" y="618565"/>
            <a:ext cx="0" cy="9782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70B490C-E130-4AF9-A3F5-17A0309CFCFC}"/>
              </a:ext>
            </a:extLst>
          </p:cNvPr>
          <p:cNvCxnSpPr>
            <a:cxnSpLocks/>
          </p:cNvCxnSpPr>
          <p:nvPr/>
        </p:nvCxnSpPr>
        <p:spPr>
          <a:xfrm>
            <a:off x="4831977" y="618565"/>
            <a:ext cx="0" cy="1014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6416792-DF05-4CA6-9362-C9C70EF7D4A5}"/>
              </a:ext>
            </a:extLst>
          </p:cNvPr>
          <p:cNvCxnSpPr>
            <a:cxnSpLocks/>
          </p:cNvCxnSpPr>
          <p:nvPr/>
        </p:nvCxnSpPr>
        <p:spPr>
          <a:xfrm flipV="1">
            <a:off x="3299011" y="1038113"/>
            <a:ext cx="0" cy="5587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39FAE3-4779-44BE-9043-6640EF82AD73}"/>
              </a:ext>
            </a:extLst>
          </p:cNvPr>
          <p:cNvCxnSpPr/>
          <p:nvPr/>
        </p:nvCxnSpPr>
        <p:spPr>
          <a:xfrm>
            <a:off x="3299011" y="1034768"/>
            <a:ext cx="15455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92C75B-66B9-4F47-AF2D-F115F45C8860}"/>
              </a:ext>
            </a:extLst>
          </p:cNvPr>
          <p:cNvCxnSpPr>
            <a:cxnSpLocks/>
          </p:cNvCxnSpPr>
          <p:nvPr/>
        </p:nvCxnSpPr>
        <p:spPr>
          <a:xfrm flipV="1">
            <a:off x="935915" y="585276"/>
            <a:ext cx="10702066" cy="33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C5057F-1290-4953-9C3B-E3EB23DE8B24}"/>
              </a:ext>
            </a:extLst>
          </p:cNvPr>
          <p:cNvCxnSpPr>
            <a:cxnSpLocks/>
          </p:cNvCxnSpPr>
          <p:nvPr/>
        </p:nvCxnSpPr>
        <p:spPr>
          <a:xfrm>
            <a:off x="2049332" y="618565"/>
            <a:ext cx="0" cy="10315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C1BEE54-8408-432F-B2C2-8DBE58544464}"/>
              </a:ext>
            </a:extLst>
          </p:cNvPr>
          <p:cNvSpPr/>
          <p:nvPr/>
        </p:nvSpPr>
        <p:spPr>
          <a:xfrm>
            <a:off x="3646612" y="0"/>
            <a:ext cx="1906676" cy="646331"/>
          </a:xfrm>
          <a:prstGeom prst="rect">
            <a:avLst/>
          </a:prstGeom>
        </p:spPr>
        <p:txBody>
          <a:bodyPr wrap="none">
            <a:spAutoFit/>
          </a:bodyPr>
          <a:lstStyle/>
          <a:p>
            <a:r>
              <a:rPr lang="en-US" sz="3600" dirty="0">
                <a:solidFill>
                  <a:prstClr val="black"/>
                </a:solidFill>
              </a:rPr>
              <a:t>TABLE-1B</a:t>
            </a:r>
            <a:endParaRPr lang="en-US" dirty="0"/>
          </a:p>
        </p:txBody>
      </p:sp>
      <p:pic>
        <p:nvPicPr>
          <p:cNvPr id="54" name="Picture 53">
            <a:extLst>
              <a:ext uri="{FF2B5EF4-FFF2-40B4-BE49-F238E27FC236}">
                <a16:creationId xmlns:a16="http://schemas.microsoft.com/office/drawing/2014/main" id="{CDF7FAB9-0A90-4CC8-A7F7-95702179E043}"/>
              </a:ext>
            </a:extLst>
          </p:cNvPr>
          <p:cNvPicPr>
            <a:picLocks noChangeAspect="1"/>
          </p:cNvPicPr>
          <p:nvPr/>
        </p:nvPicPr>
        <p:blipFill>
          <a:blip r:embed="rId3"/>
          <a:stretch>
            <a:fillRect/>
          </a:stretch>
        </p:blipFill>
        <p:spPr>
          <a:xfrm>
            <a:off x="0" y="3093860"/>
            <a:ext cx="10219765" cy="636362"/>
          </a:xfrm>
          <a:prstGeom prst="rect">
            <a:avLst/>
          </a:prstGeom>
        </p:spPr>
      </p:pic>
      <p:pic>
        <p:nvPicPr>
          <p:cNvPr id="55" name="Picture 54">
            <a:extLst>
              <a:ext uri="{FF2B5EF4-FFF2-40B4-BE49-F238E27FC236}">
                <a16:creationId xmlns:a16="http://schemas.microsoft.com/office/drawing/2014/main" id="{9F76F709-78FE-403A-A3A8-874F274C67E4}"/>
              </a:ext>
            </a:extLst>
          </p:cNvPr>
          <p:cNvPicPr>
            <a:picLocks noChangeAspect="1"/>
          </p:cNvPicPr>
          <p:nvPr/>
        </p:nvPicPr>
        <p:blipFill>
          <a:blip r:embed="rId4"/>
          <a:stretch>
            <a:fillRect/>
          </a:stretch>
        </p:blipFill>
        <p:spPr>
          <a:xfrm>
            <a:off x="0" y="4907870"/>
            <a:ext cx="6596006" cy="654149"/>
          </a:xfrm>
          <a:prstGeom prst="rect">
            <a:avLst/>
          </a:prstGeom>
        </p:spPr>
      </p:pic>
      <p:sp>
        <p:nvSpPr>
          <p:cNvPr id="56" name="TextBox 55">
            <a:extLst>
              <a:ext uri="{FF2B5EF4-FFF2-40B4-BE49-F238E27FC236}">
                <a16:creationId xmlns:a16="http://schemas.microsoft.com/office/drawing/2014/main" id="{3B69E944-5877-4C04-A745-DA0AA85A8EE7}"/>
              </a:ext>
            </a:extLst>
          </p:cNvPr>
          <p:cNvSpPr txBox="1"/>
          <p:nvPr/>
        </p:nvSpPr>
        <p:spPr>
          <a:xfrm>
            <a:off x="69924" y="2782656"/>
            <a:ext cx="3028262" cy="369332"/>
          </a:xfrm>
          <a:prstGeom prst="rect">
            <a:avLst/>
          </a:prstGeom>
          <a:noFill/>
        </p:spPr>
        <p:txBody>
          <a:bodyPr wrap="square" rtlCol="0">
            <a:spAutoFit/>
          </a:bodyPr>
          <a:lstStyle/>
          <a:p>
            <a:r>
              <a:rPr lang="en-US" dirty="0"/>
              <a:t>TABLE-1B-1 (3</a:t>
            </a:r>
            <a:r>
              <a:rPr lang="en-US" baseline="30000" dirty="0"/>
              <a:t>rd</a:t>
            </a:r>
            <a:r>
              <a:rPr lang="en-US" dirty="0"/>
              <a:t> Normal Form)</a:t>
            </a:r>
          </a:p>
        </p:txBody>
      </p:sp>
      <p:sp>
        <p:nvSpPr>
          <p:cNvPr id="57" name="TextBox 56">
            <a:extLst>
              <a:ext uri="{FF2B5EF4-FFF2-40B4-BE49-F238E27FC236}">
                <a16:creationId xmlns:a16="http://schemas.microsoft.com/office/drawing/2014/main" id="{D84727F9-4EE1-42C3-B913-B01002D188C8}"/>
              </a:ext>
            </a:extLst>
          </p:cNvPr>
          <p:cNvSpPr txBox="1"/>
          <p:nvPr/>
        </p:nvSpPr>
        <p:spPr>
          <a:xfrm>
            <a:off x="0" y="4482962"/>
            <a:ext cx="3028262" cy="369332"/>
          </a:xfrm>
          <a:prstGeom prst="rect">
            <a:avLst/>
          </a:prstGeom>
          <a:noFill/>
        </p:spPr>
        <p:txBody>
          <a:bodyPr wrap="square" rtlCol="0">
            <a:spAutoFit/>
          </a:bodyPr>
          <a:lstStyle/>
          <a:p>
            <a:r>
              <a:rPr lang="en-US" dirty="0"/>
              <a:t>TABLE-1B-2 (3</a:t>
            </a:r>
            <a:r>
              <a:rPr lang="en-US" baseline="30000" dirty="0"/>
              <a:t>rd</a:t>
            </a:r>
            <a:r>
              <a:rPr lang="en-US" dirty="0"/>
              <a:t> Normal Form)</a:t>
            </a:r>
          </a:p>
        </p:txBody>
      </p:sp>
      <p:cxnSp>
        <p:nvCxnSpPr>
          <p:cNvPr id="18" name="Straight Arrow Connector 17">
            <a:extLst>
              <a:ext uri="{FF2B5EF4-FFF2-40B4-BE49-F238E27FC236}">
                <a16:creationId xmlns:a16="http://schemas.microsoft.com/office/drawing/2014/main" id="{7BA9D074-FC72-4E6C-93E0-231EEC224F29}"/>
              </a:ext>
            </a:extLst>
          </p:cNvPr>
          <p:cNvCxnSpPr>
            <a:cxnSpLocks/>
          </p:cNvCxnSpPr>
          <p:nvPr/>
        </p:nvCxnSpPr>
        <p:spPr>
          <a:xfrm>
            <a:off x="11637981" y="594749"/>
            <a:ext cx="0" cy="10315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551959A-15D7-4284-ADA6-E47BC0EEA491}"/>
              </a:ext>
            </a:extLst>
          </p:cNvPr>
          <p:cNvCxnSpPr>
            <a:cxnSpLocks/>
          </p:cNvCxnSpPr>
          <p:nvPr/>
        </p:nvCxnSpPr>
        <p:spPr>
          <a:xfrm>
            <a:off x="10589111" y="565286"/>
            <a:ext cx="0" cy="10315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5B7B7A7-332E-4092-BBD6-CBC63C0F52DF}"/>
              </a:ext>
            </a:extLst>
          </p:cNvPr>
          <p:cNvCxnSpPr>
            <a:cxnSpLocks/>
          </p:cNvCxnSpPr>
          <p:nvPr/>
        </p:nvCxnSpPr>
        <p:spPr>
          <a:xfrm>
            <a:off x="8681422" y="594749"/>
            <a:ext cx="0" cy="10315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30BBE39-751B-4D90-9FB5-7422622EB52B}"/>
              </a:ext>
            </a:extLst>
          </p:cNvPr>
          <p:cNvCxnSpPr>
            <a:cxnSpLocks/>
          </p:cNvCxnSpPr>
          <p:nvPr/>
        </p:nvCxnSpPr>
        <p:spPr>
          <a:xfrm>
            <a:off x="6494033" y="585276"/>
            <a:ext cx="0" cy="10315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467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DATA</a:t>
            </a:r>
          </a:p>
        </p:txBody>
      </p:sp>
      <p:sp>
        <p:nvSpPr>
          <p:cNvPr id="3" name="Content Placeholder 2"/>
          <p:cNvSpPr>
            <a:spLocks noGrp="1"/>
          </p:cNvSpPr>
          <p:nvPr>
            <p:ph idx="1"/>
          </p:nvPr>
        </p:nvSpPr>
        <p:spPr/>
        <p:txBody>
          <a:bodyPr/>
          <a:lstStyle/>
          <a:p>
            <a:r>
              <a:rPr lang="en-US" dirty="0"/>
              <a:t>&lt;</a:t>
            </a:r>
            <a:r>
              <a:rPr lang="en-US" i="1" dirty="0"/>
              <a:t> Provide some sample tuples of your database to discuss possible anomaly issues related to data insertion, update, delete anomalies existing in </a:t>
            </a:r>
            <a:r>
              <a:rPr lang="en-US" i="1" u="sng" dirty="0"/>
              <a:t>your database</a:t>
            </a:r>
            <a:r>
              <a:rPr lang="en-US" i="1" dirty="0"/>
              <a:t>. If does not exist, then add some sample tuples to your tables in your database so that an insertion, an update, and a delete anomaly exist.&gt;</a:t>
            </a:r>
          </a:p>
          <a:p>
            <a:r>
              <a:rPr lang="en-US" i="1" dirty="0"/>
              <a:t>Update</a:t>
            </a:r>
          </a:p>
          <a:p>
            <a:r>
              <a:rPr lang="en-US" i="1" dirty="0"/>
              <a:t>Delete and</a:t>
            </a:r>
          </a:p>
          <a:p>
            <a:r>
              <a:rPr lang="en-US" i="1" dirty="0"/>
              <a:t>Insert Anomalies</a:t>
            </a:r>
          </a:p>
          <a:p>
            <a:endParaRPr lang="en-US" i="1" dirty="0"/>
          </a:p>
          <a:p>
            <a:endParaRPr lang="en-US" i="1" dirty="0"/>
          </a:p>
        </p:txBody>
      </p:sp>
    </p:spTree>
    <p:extLst>
      <p:ext uri="{BB962C8B-B14F-4D97-AF65-F5344CB8AC3E}">
        <p14:creationId xmlns:p14="http://schemas.microsoft.com/office/powerpoint/2010/main" val="1398606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D4BE-AC9C-43DB-9DD6-FE11CA61302E}"/>
              </a:ext>
            </a:extLst>
          </p:cNvPr>
          <p:cNvSpPr>
            <a:spLocks noGrp="1"/>
          </p:cNvSpPr>
          <p:nvPr>
            <p:ph type="title"/>
          </p:nvPr>
        </p:nvSpPr>
        <p:spPr>
          <a:xfrm>
            <a:off x="838200" y="365126"/>
            <a:ext cx="10515600" cy="596900"/>
          </a:xfrm>
        </p:spPr>
        <p:txBody>
          <a:bodyPr>
            <a:noAutofit/>
          </a:bodyPr>
          <a:lstStyle/>
          <a:p>
            <a:r>
              <a:rPr lang="en-US" sz="2000" dirty="0"/>
              <a:t>Insert Anomaly- Here, If we try to insert 2 more dependents of an </a:t>
            </a:r>
            <a:r>
              <a:rPr lang="en-US" sz="2000" dirty="0" err="1"/>
              <a:t>employee_id</a:t>
            </a:r>
            <a:r>
              <a:rPr lang="en-US" sz="2000" dirty="0"/>
              <a:t> 3 we have to insert first and last name and email of employees too in addition to names of dependents</a:t>
            </a:r>
          </a:p>
        </p:txBody>
      </p:sp>
      <p:sp>
        <p:nvSpPr>
          <p:cNvPr id="6" name="Content Placeholder 5">
            <a:extLst>
              <a:ext uri="{FF2B5EF4-FFF2-40B4-BE49-F238E27FC236}">
                <a16:creationId xmlns:a16="http://schemas.microsoft.com/office/drawing/2014/main" id="{04ADF924-FB79-40B2-91AE-E58A6B17E182}"/>
              </a:ext>
            </a:extLst>
          </p:cNvPr>
          <p:cNvSpPr>
            <a:spLocks noGrp="1"/>
          </p:cNvSpPr>
          <p:nvPr>
            <p:ph idx="1"/>
          </p:nvPr>
        </p:nvSpPr>
        <p:spPr>
          <a:xfrm>
            <a:off x="838200" y="1104900"/>
            <a:ext cx="10515600" cy="5072063"/>
          </a:xfrm>
        </p:spPr>
        <p:txBody>
          <a:bodyPr>
            <a:normAutofit/>
          </a:bodyPr>
          <a:lstStyle/>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pPr marL="0" indent="0">
              <a:buNone/>
            </a:pPr>
            <a:r>
              <a:rPr lang="en-US" sz="1800" dirty="0"/>
              <a:t>But if you separate the tables employee and dependent, you don’t have to write down email, first name and last name of employee twice. That is					Employee Table</a:t>
            </a:r>
          </a:p>
          <a:p>
            <a:pPr marL="0" indent="0">
              <a:buNone/>
            </a:pPr>
            <a:r>
              <a:rPr lang="en-US" sz="1800" dirty="0"/>
              <a:t>Dependents Table</a:t>
            </a:r>
          </a:p>
        </p:txBody>
      </p:sp>
      <p:pic>
        <p:nvPicPr>
          <p:cNvPr id="11" name="Picture 10">
            <a:extLst>
              <a:ext uri="{FF2B5EF4-FFF2-40B4-BE49-F238E27FC236}">
                <a16:creationId xmlns:a16="http://schemas.microsoft.com/office/drawing/2014/main" id="{96D77566-24B5-4F31-9576-A75861ECA1E1}"/>
              </a:ext>
            </a:extLst>
          </p:cNvPr>
          <p:cNvPicPr>
            <a:picLocks noChangeAspect="1"/>
          </p:cNvPicPr>
          <p:nvPr/>
        </p:nvPicPr>
        <p:blipFill>
          <a:blip r:embed="rId2"/>
          <a:stretch>
            <a:fillRect/>
          </a:stretch>
        </p:blipFill>
        <p:spPr>
          <a:xfrm>
            <a:off x="7138209" y="3897311"/>
            <a:ext cx="4450272" cy="1495425"/>
          </a:xfrm>
          <a:prstGeom prst="rect">
            <a:avLst/>
          </a:prstGeom>
        </p:spPr>
      </p:pic>
      <p:pic>
        <p:nvPicPr>
          <p:cNvPr id="12" name="Picture 11">
            <a:extLst>
              <a:ext uri="{FF2B5EF4-FFF2-40B4-BE49-F238E27FC236}">
                <a16:creationId xmlns:a16="http://schemas.microsoft.com/office/drawing/2014/main" id="{3A89D160-B548-45E2-B94B-07A9FB127F42}"/>
              </a:ext>
            </a:extLst>
          </p:cNvPr>
          <p:cNvPicPr>
            <a:picLocks noChangeAspect="1"/>
          </p:cNvPicPr>
          <p:nvPr/>
        </p:nvPicPr>
        <p:blipFill>
          <a:blip r:embed="rId3"/>
          <a:stretch>
            <a:fillRect/>
          </a:stretch>
        </p:blipFill>
        <p:spPr>
          <a:xfrm>
            <a:off x="1044167" y="990600"/>
            <a:ext cx="9734550" cy="2247900"/>
          </a:xfrm>
          <a:prstGeom prst="rect">
            <a:avLst/>
          </a:prstGeom>
        </p:spPr>
      </p:pic>
      <p:pic>
        <p:nvPicPr>
          <p:cNvPr id="13" name="Picture 12">
            <a:extLst>
              <a:ext uri="{FF2B5EF4-FFF2-40B4-BE49-F238E27FC236}">
                <a16:creationId xmlns:a16="http://schemas.microsoft.com/office/drawing/2014/main" id="{3F2552D9-B7E3-41B9-9CF2-170DFAE651B2}"/>
              </a:ext>
            </a:extLst>
          </p:cNvPr>
          <p:cNvPicPr>
            <a:picLocks noChangeAspect="1"/>
          </p:cNvPicPr>
          <p:nvPr/>
        </p:nvPicPr>
        <p:blipFill>
          <a:blip r:embed="rId4"/>
          <a:stretch>
            <a:fillRect/>
          </a:stretch>
        </p:blipFill>
        <p:spPr>
          <a:xfrm>
            <a:off x="680477" y="4292599"/>
            <a:ext cx="4752975" cy="2200275"/>
          </a:xfrm>
          <a:prstGeom prst="rect">
            <a:avLst/>
          </a:prstGeom>
        </p:spPr>
      </p:pic>
    </p:spTree>
    <p:extLst>
      <p:ext uri="{BB962C8B-B14F-4D97-AF65-F5344CB8AC3E}">
        <p14:creationId xmlns:p14="http://schemas.microsoft.com/office/powerpoint/2010/main" val="1210736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9A26-EFCD-46B6-857F-FAA2FF722FD7}"/>
              </a:ext>
            </a:extLst>
          </p:cNvPr>
          <p:cNvSpPr>
            <a:spLocks noGrp="1"/>
          </p:cNvSpPr>
          <p:nvPr>
            <p:ph type="title"/>
          </p:nvPr>
        </p:nvSpPr>
        <p:spPr/>
        <p:txBody>
          <a:bodyPr>
            <a:noAutofit/>
          </a:bodyPr>
          <a:lstStyle/>
          <a:p>
            <a:r>
              <a:rPr lang="en-US" sz="2000" b="1" dirty="0"/>
              <a:t>Delete </a:t>
            </a:r>
            <a:r>
              <a:rPr lang="en-US" sz="2000" dirty="0"/>
              <a:t>Anomaly- Here, If we try to delete two dependents of </a:t>
            </a:r>
            <a:r>
              <a:rPr lang="en-US" sz="2000" dirty="0" err="1"/>
              <a:t>employee_id</a:t>
            </a:r>
            <a:r>
              <a:rPr lang="en-US" sz="2000" dirty="0"/>
              <a:t> 3, we have to delete other tuples that follows it, hence the loss of data like email, first and last name, and </a:t>
            </a:r>
            <a:r>
              <a:rPr lang="en-US" sz="2000" dirty="0" err="1"/>
              <a:t>employee_id</a:t>
            </a:r>
            <a:r>
              <a:rPr lang="en-US" sz="2000" dirty="0"/>
              <a:t> 3 itself.</a:t>
            </a:r>
            <a:br>
              <a:rPr lang="en-US" sz="2000" dirty="0"/>
            </a:br>
            <a:r>
              <a:rPr lang="en-US" sz="2000" b="1" dirty="0"/>
              <a:t>Update</a:t>
            </a:r>
            <a:r>
              <a:rPr lang="en-US" sz="2000" dirty="0"/>
              <a:t> Anomaly- Also, if we try to update a </a:t>
            </a:r>
            <a:r>
              <a:rPr lang="en-US" sz="2000" dirty="0" err="1"/>
              <a:t>employee_id</a:t>
            </a:r>
            <a:r>
              <a:rPr lang="en-US" sz="2000" dirty="0"/>
              <a:t> lets say 3’s name to something else we have to update that name in all repeated tuples in </a:t>
            </a:r>
            <a:r>
              <a:rPr lang="en-US" sz="2000" dirty="0" err="1"/>
              <a:t>dependents_employee</a:t>
            </a:r>
            <a:r>
              <a:rPr lang="en-US" sz="2000" dirty="0"/>
              <a:t> table.</a:t>
            </a:r>
          </a:p>
        </p:txBody>
      </p:sp>
      <p:sp>
        <p:nvSpPr>
          <p:cNvPr id="6" name="Content Placeholder 5">
            <a:extLst>
              <a:ext uri="{FF2B5EF4-FFF2-40B4-BE49-F238E27FC236}">
                <a16:creationId xmlns:a16="http://schemas.microsoft.com/office/drawing/2014/main" id="{47ED2C00-453C-4BFC-8815-32FAC4BE985F}"/>
              </a:ext>
            </a:extLst>
          </p:cNvPr>
          <p:cNvSpPr>
            <a:spLocks noGrp="1"/>
          </p:cNvSpPr>
          <p:nvPr>
            <p:ph idx="1"/>
          </p:nvPr>
        </p:nvSpPr>
        <p:spPr/>
        <p:txBody>
          <a:bodyPr>
            <a:normAutofit/>
          </a:bodyPr>
          <a:lstStyle/>
          <a:p>
            <a:r>
              <a:rPr lang="en-US" sz="1600" dirty="0"/>
              <a:t>To fix this anomaly, we have to make separate table such that we don’t have to loose data while deleting and update every tuple while updating as shown in the example below-</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Now if you delete two dependents of </a:t>
            </a:r>
            <a:r>
              <a:rPr lang="en-US" sz="1600" dirty="0" err="1"/>
              <a:t>employee_id</a:t>
            </a:r>
            <a:r>
              <a:rPr lang="en-US" sz="1600" dirty="0"/>
              <a:t> 3, </a:t>
            </a:r>
            <a:r>
              <a:rPr lang="en-US" sz="1600" dirty="0" err="1"/>
              <a:t>firstname</a:t>
            </a:r>
            <a:r>
              <a:rPr lang="en-US" sz="1600" dirty="0"/>
              <a:t>, </a:t>
            </a:r>
            <a:r>
              <a:rPr lang="en-US" sz="1600" dirty="0" err="1"/>
              <a:t>lastname</a:t>
            </a:r>
            <a:r>
              <a:rPr lang="en-US" sz="1600" dirty="0"/>
              <a:t>, email and </a:t>
            </a:r>
            <a:r>
              <a:rPr lang="en-US" sz="1600" dirty="0" err="1"/>
              <a:t>employee_id</a:t>
            </a:r>
            <a:r>
              <a:rPr lang="en-US" sz="1600" dirty="0"/>
              <a:t> 3 remains intact in other table that is employee table</a:t>
            </a:r>
          </a:p>
          <a:p>
            <a:r>
              <a:rPr lang="en-US" sz="1600" dirty="0"/>
              <a:t>If the table is separate you can update the name in employee table at one place only.</a:t>
            </a:r>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8BDF3EE2-5417-43FB-B36A-B387D556B1B3}"/>
              </a:ext>
            </a:extLst>
          </p:cNvPr>
          <p:cNvPicPr>
            <a:picLocks noChangeAspect="1"/>
          </p:cNvPicPr>
          <p:nvPr/>
        </p:nvPicPr>
        <p:blipFill>
          <a:blip r:embed="rId2"/>
          <a:stretch>
            <a:fillRect/>
          </a:stretch>
        </p:blipFill>
        <p:spPr>
          <a:xfrm>
            <a:off x="571420" y="3009551"/>
            <a:ext cx="4752975" cy="2200275"/>
          </a:xfrm>
          <a:prstGeom prst="rect">
            <a:avLst/>
          </a:prstGeom>
        </p:spPr>
      </p:pic>
      <p:pic>
        <p:nvPicPr>
          <p:cNvPr id="8" name="Picture 7">
            <a:extLst>
              <a:ext uri="{FF2B5EF4-FFF2-40B4-BE49-F238E27FC236}">
                <a16:creationId xmlns:a16="http://schemas.microsoft.com/office/drawing/2014/main" id="{518A4117-614C-472E-A52F-ED8B1DEFA017}"/>
              </a:ext>
            </a:extLst>
          </p:cNvPr>
          <p:cNvPicPr>
            <a:picLocks noChangeAspect="1"/>
          </p:cNvPicPr>
          <p:nvPr/>
        </p:nvPicPr>
        <p:blipFill>
          <a:blip r:embed="rId3"/>
          <a:stretch>
            <a:fillRect/>
          </a:stretch>
        </p:blipFill>
        <p:spPr>
          <a:xfrm>
            <a:off x="6995597" y="3144488"/>
            <a:ext cx="4450272" cy="1495425"/>
          </a:xfrm>
          <a:prstGeom prst="rect">
            <a:avLst/>
          </a:prstGeom>
        </p:spPr>
      </p:pic>
      <p:sp>
        <p:nvSpPr>
          <p:cNvPr id="9" name="Rectangle 8">
            <a:extLst>
              <a:ext uri="{FF2B5EF4-FFF2-40B4-BE49-F238E27FC236}">
                <a16:creationId xmlns:a16="http://schemas.microsoft.com/office/drawing/2014/main" id="{FC74ED3A-94BF-4A35-B145-B15B5F51CE0A}"/>
              </a:ext>
            </a:extLst>
          </p:cNvPr>
          <p:cNvSpPr/>
          <p:nvPr/>
        </p:nvSpPr>
        <p:spPr>
          <a:xfrm>
            <a:off x="1476566" y="2581031"/>
            <a:ext cx="1873333" cy="369332"/>
          </a:xfrm>
          <a:prstGeom prst="rect">
            <a:avLst/>
          </a:prstGeom>
        </p:spPr>
        <p:txBody>
          <a:bodyPr wrap="none">
            <a:spAutoFit/>
          </a:bodyPr>
          <a:lstStyle/>
          <a:p>
            <a:r>
              <a:rPr lang="en-US" dirty="0"/>
              <a:t>Dependents Table</a:t>
            </a:r>
          </a:p>
        </p:txBody>
      </p:sp>
      <p:sp>
        <p:nvSpPr>
          <p:cNvPr id="10" name="Rectangle 9">
            <a:extLst>
              <a:ext uri="{FF2B5EF4-FFF2-40B4-BE49-F238E27FC236}">
                <a16:creationId xmlns:a16="http://schemas.microsoft.com/office/drawing/2014/main" id="{EA4721E0-90EE-4897-971C-DFC5101627C9}"/>
              </a:ext>
            </a:extLst>
          </p:cNvPr>
          <p:cNvSpPr/>
          <p:nvPr/>
        </p:nvSpPr>
        <p:spPr>
          <a:xfrm>
            <a:off x="7843116" y="2640219"/>
            <a:ext cx="1656607" cy="369332"/>
          </a:xfrm>
          <a:prstGeom prst="rect">
            <a:avLst/>
          </a:prstGeom>
        </p:spPr>
        <p:txBody>
          <a:bodyPr wrap="none">
            <a:spAutoFit/>
          </a:bodyPr>
          <a:lstStyle/>
          <a:p>
            <a:r>
              <a:rPr lang="en-US" dirty="0"/>
              <a:t>Employee Table</a:t>
            </a:r>
          </a:p>
        </p:txBody>
      </p:sp>
    </p:spTree>
    <p:extLst>
      <p:ext uri="{BB962C8B-B14F-4D97-AF65-F5344CB8AC3E}">
        <p14:creationId xmlns:p14="http://schemas.microsoft.com/office/powerpoint/2010/main" val="2369784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4E6B-A28E-4835-A386-65ED6BEE0280}"/>
              </a:ext>
            </a:extLst>
          </p:cNvPr>
          <p:cNvSpPr>
            <a:spLocks noGrp="1"/>
          </p:cNvSpPr>
          <p:nvPr>
            <p:ph type="title"/>
          </p:nvPr>
        </p:nvSpPr>
        <p:spPr>
          <a:xfrm>
            <a:off x="838200" y="365126"/>
            <a:ext cx="10515600" cy="711200"/>
          </a:xfrm>
        </p:spPr>
        <p:txBody>
          <a:bodyPr>
            <a:noAutofit/>
          </a:bodyPr>
          <a:lstStyle/>
          <a:p>
            <a:pPr lvl="0">
              <a:spcBef>
                <a:spcPts val="0"/>
              </a:spcBef>
            </a:pPr>
            <a:r>
              <a:rPr lang="en-US" sz="2000" b="1" dirty="0"/>
              <a:t>ANALYSIS OF DATA</a:t>
            </a:r>
            <a:br>
              <a:rPr lang="en-US" sz="2000" dirty="0"/>
            </a:br>
            <a:r>
              <a:rPr lang="en-US" sz="2000" dirty="0"/>
              <a:t>&lt;</a:t>
            </a:r>
            <a:r>
              <a:rPr lang="en-US" sz="2000" i="1" dirty="0"/>
              <a:t>Propose remedies </a:t>
            </a:r>
            <a:r>
              <a:rPr lang="en-US" sz="2000" i="1" u="sng" dirty="0"/>
              <a:t>with some examples</a:t>
            </a:r>
            <a:r>
              <a:rPr lang="en-US" sz="2000" i="1" dirty="0"/>
              <a:t>  for anomalies existing in the database.&gt;</a:t>
            </a:r>
            <a:endParaRPr lang="en-US" sz="2000" dirty="0"/>
          </a:p>
        </p:txBody>
      </p:sp>
      <p:sp>
        <p:nvSpPr>
          <p:cNvPr id="3" name="Content Placeholder 2">
            <a:extLst>
              <a:ext uri="{FF2B5EF4-FFF2-40B4-BE49-F238E27FC236}">
                <a16:creationId xmlns:a16="http://schemas.microsoft.com/office/drawing/2014/main" id="{4233B613-A124-4A7D-95FD-D9E0BA372ACE}"/>
              </a:ext>
            </a:extLst>
          </p:cNvPr>
          <p:cNvSpPr>
            <a:spLocks noGrp="1"/>
          </p:cNvSpPr>
          <p:nvPr>
            <p:ph idx="1"/>
          </p:nvPr>
        </p:nvSpPr>
        <p:spPr>
          <a:xfrm>
            <a:off x="838200" y="1076326"/>
            <a:ext cx="10515600" cy="5588634"/>
          </a:xfrm>
        </p:spPr>
        <p:txBody>
          <a:bodyPr>
            <a:normAutofit lnSpcReduction="10000"/>
          </a:bodyPr>
          <a:lstStyle/>
          <a:p>
            <a:r>
              <a:rPr lang="en-US" sz="1800" dirty="0"/>
              <a:t>To get rid of the anomalies, we separate the tables as employee and the project table. For ex-</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pPr marL="0" indent="0">
              <a:buNone/>
            </a:pPr>
            <a:endParaRPr lang="en-US" sz="1800" dirty="0"/>
          </a:p>
          <a:p>
            <a:pPr marL="0" indent="0">
              <a:buNone/>
            </a:pPr>
            <a:r>
              <a:rPr lang="en-US" sz="2000" dirty="0"/>
              <a:t>Here if you insert new employees that work on </a:t>
            </a:r>
            <a:r>
              <a:rPr lang="en-US" sz="2000" dirty="0" err="1"/>
              <a:t>project_id</a:t>
            </a:r>
            <a:r>
              <a:rPr lang="en-US" sz="2000" dirty="0"/>
              <a:t> 111</a:t>
            </a:r>
          </a:p>
          <a:p>
            <a:pPr marL="0" indent="0">
              <a:buNone/>
            </a:pPr>
            <a:endParaRPr lang="en-US" dirty="0"/>
          </a:p>
        </p:txBody>
      </p:sp>
      <p:pic>
        <p:nvPicPr>
          <p:cNvPr id="4" name="Picture 3">
            <a:extLst>
              <a:ext uri="{FF2B5EF4-FFF2-40B4-BE49-F238E27FC236}">
                <a16:creationId xmlns:a16="http://schemas.microsoft.com/office/drawing/2014/main" id="{E2E5A516-0C21-4275-9B31-5B877C9B7ED2}"/>
              </a:ext>
            </a:extLst>
          </p:cNvPr>
          <p:cNvPicPr>
            <a:picLocks noChangeAspect="1"/>
          </p:cNvPicPr>
          <p:nvPr/>
        </p:nvPicPr>
        <p:blipFill>
          <a:blip r:embed="rId2"/>
          <a:stretch>
            <a:fillRect/>
          </a:stretch>
        </p:blipFill>
        <p:spPr>
          <a:xfrm>
            <a:off x="323850" y="1463993"/>
            <a:ext cx="11544300" cy="2467928"/>
          </a:xfrm>
          <a:prstGeom prst="rect">
            <a:avLst/>
          </a:prstGeom>
        </p:spPr>
      </p:pic>
      <p:pic>
        <p:nvPicPr>
          <p:cNvPr id="5" name="Picture 4">
            <a:extLst>
              <a:ext uri="{FF2B5EF4-FFF2-40B4-BE49-F238E27FC236}">
                <a16:creationId xmlns:a16="http://schemas.microsoft.com/office/drawing/2014/main" id="{471B9A7B-AF2F-4429-AD35-08A7436618C3}"/>
              </a:ext>
            </a:extLst>
          </p:cNvPr>
          <p:cNvPicPr>
            <a:picLocks noChangeAspect="1"/>
          </p:cNvPicPr>
          <p:nvPr/>
        </p:nvPicPr>
        <p:blipFill>
          <a:blip r:embed="rId3"/>
          <a:stretch>
            <a:fillRect/>
          </a:stretch>
        </p:blipFill>
        <p:spPr>
          <a:xfrm>
            <a:off x="323850" y="3931921"/>
            <a:ext cx="9058275" cy="1943100"/>
          </a:xfrm>
          <a:prstGeom prst="rect">
            <a:avLst/>
          </a:prstGeom>
        </p:spPr>
      </p:pic>
    </p:spTree>
    <p:extLst>
      <p:ext uri="{BB962C8B-B14F-4D97-AF65-F5344CB8AC3E}">
        <p14:creationId xmlns:p14="http://schemas.microsoft.com/office/powerpoint/2010/main" val="299637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22" y="99253"/>
            <a:ext cx="2208088" cy="431122"/>
          </a:xfrm>
        </p:spPr>
        <p:txBody>
          <a:bodyPr>
            <a:normAutofit/>
          </a:bodyPr>
          <a:lstStyle/>
          <a:p>
            <a:r>
              <a:rPr lang="en-US" sz="2000" b="1" u="sng" dirty="0">
                <a:solidFill>
                  <a:srgbClr val="FF0000"/>
                </a:solidFill>
              </a:rPr>
              <a:t>ER-Diagram</a:t>
            </a:r>
          </a:p>
        </p:txBody>
      </p:sp>
      <p:sp>
        <p:nvSpPr>
          <p:cNvPr id="4" name="TextBox 3">
            <a:extLst>
              <a:ext uri="{FF2B5EF4-FFF2-40B4-BE49-F238E27FC236}">
                <a16:creationId xmlns:a16="http://schemas.microsoft.com/office/drawing/2014/main" id="{D608ED1C-AD01-430F-BE8F-A48724DBF94C}"/>
              </a:ext>
            </a:extLst>
          </p:cNvPr>
          <p:cNvSpPr txBox="1"/>
          <p:nvPr/>
        </p:nvSpPr>
        <p:spPr>
          <a:xfrm>
            <a:off x="1979368" y="2711331"/>
            <a:ext cx="1204645" cy="369332"/>
          </a:xfrm>
          <a:prstGeom prst="rect">
            <a:avLst/>
          </a:prstGeom>
          <a:noFill/>
        </p:spPr>
        <p:txBody>
          <a:bodyPr wrap="square" rtlCol="0">
            <a:spAutoFit/>
          </a:bodyPr>
          <a:lstStyle/>
          <a:p>
            <a:r>
              <a:rPr lang="en-US" b="1" dirty="0"/>
              <a:t>Employee</a:t>
            </a:r>
          </a:p>
        </p:txBody>
      </p:sp>
      <p:sp>
        <p:nvSpPr>
          <p:cNvPr id="5" name="TextBox 4">
            <a:extLst>
              <a:ext uri="{FF2B5EF4-FFF2-40B4-BE49-F238E27FC236}">
                <a16:creationId xmlns:a16="http://schemas.microsoft.com/office/drawing/2014/main" id="{62CCA72D-D937-470A-A7B9-27C6583715E9}"/>
              </a:ext>
            </a:extLst>
          </p:cNvPr>
          <p:cNvSpPr txBox="1"/>
          <p:nvPr/>
        </p:nvSpPr>
        <p:spPr>
          <a:xfrm>
            <a:off x="2053120" y="510185"/>
            <a:ext cx="1306529" cy="369332"/>
          </a:xfrm>
          <a:prstGeom prst="rect">
            <a:avLst/>
          </a:prstGeom>
          <a:noFill/>
        </p:spPr>
        <p:txBody>
          <a:bodyPr wrap="square" rtlCol="0">
            <a:spAutoFit/>
          </a:bodyPr>
          <a:lstStyle/>
          <a:p>
            <a:r>
              <a:rPr lang="en-US" b="1" dirty="0"/>
              <a:t>Dependent</a:t>
            </a:r>
          </a:p>
        </p:txBody>
      </p:sp>
      <p:sp>
        <p:nvSpPr>
          <p:cNvPr id="6" name="TextBox 5">
            <a:extLst>
              <a:ext uri="{FF2B5EF4-FFF2-40B4-BE49-F238E27FC236}">
                <a16:creationId xmlns:a16="http://schemas.microsoft.com/office/drawing/2014/main" id="{1A487E73-9BDE-4027-B04C-0616EF2CF0DB}"/>
              </a:ext>
            </a:extLst>
          </p:cNvPr>
          <p:cNvSpPr txBox="1"/>
          <p:nvPr/>
        </p:nvSpPr>
        <p:spPr>
          <a:xfrm>
            <a:off x="-68493" y="1956077"/>
            <a:ext cx="1296254" cy="646331"/>
          </a:xfrm>
          <a:prstGeom prst="rect">
            <a:avLst/>
          </a:prstGeom>
          <a:noFill/>
        </p:spPr>
        <p:txBody>
          <a:bodyPr wrap="square" rtlCol="0">
            <a:spAutoFit/>
          </a:bodyPr>
          <a:lstStyle/>
          <a:p>
            <a:r>
              <a:rPr lang="en-US" b="1" dirty="0" err="1"/>
              <a:t>PaymentToEmployees</a:t>
            </a:r>
            <a:endParaRPr lang="en-US" b="1" dirty="0"/>
          </a:p>
        </p:txBody>
      </p:sp>
      <p:sp>
        <p:nvSpPr>
          <p:cNvPr id="7" name="TextBox 6">
            <a:extLst>
              <a:ext uri="{FF2B5EF4-FFF2-40B4-BE49-F238E27FC236}">
                <a16:creationId xmlns:a16="http://schemas.microsoft.com/office/drawing/2014/main" id="{379C8388-51E6-49E3-B146-A0E8629CDD63}"/>
              </a:ext>
            </a:extLst>
          </p:cNvPr>
          <p:cNvSpPr txBox="1"/>
          <p:nvPr/>
        </p:nvSpPr>
        <p:spPr>
          <a:xfrm>
            <a:off x="5994971" y="5140235"/>
            <a:ext cx="1204645" cy="369332"/>
          </a:xfrm>
          <a:prstGeom prst="rect">
            <a:avLst/>
          </a:prstGeom>
          <a:noFill/>
        </p:spPr>
        <p:txBody>
          <a:bodyPr wrap="square" rtlCol="0">
            <a:spAutoFit/>
          </a:bodyPr>
          <a:lstStyle/>
          <a:p>
            <a:r>
              <a:rPr lang="en-US" b="1" dirty="0" err="1"/>
              <a:t>BankInfo</a:t>
            </a:r>
            <a:endParaRPr lang="en-US" b="1" dirty="0"/>
          </a:p>
        </p:txBody>
      </p:sp>
      <p:sp>
        <p:nvSpPr>
          <p:cNvPr id="8" name="TextBox 7">
            <a:extLst>
              <a:ext uri="{FF2B5EF4-FFF2-40B4-BE49-F238E27FC236}">
                <a16:creationId xmlns:a16="http://schemas.microsoft.com/office/drawing/2014/main" id="{BF0137BE-AC43-4248-9A3A-F2A9E5D179B4}"/>
              </a:ext>
            </a:extLst>
          </p:cNvPr>
          <p:cNvSpPr txBox="1"/>
          <p:nvPr/>
        </p:nvSpPr>
        <p:spPr>
          <a:xfrm>
            <a:off x="3360756" y="5244887"/>
            <a:ext cx="1204645" cy="369332"/>
          </a:xfrm>
          <a:prstGeom prst="rect">
            <a:avLst/>
          </a:prstGeom>
          <a:noFill/>
        </p:spPr>
        <p:txBody>
          <a:bodyPr wrap="square" rtlCol="0">
            <a:spAutoFit/>
          </a:bodyPr>
          <a:lstStyle/>
          <a:p>
            <a:r>
              <a:rPr lang="en-US" b="1" dirty="0"/>
              <a:t>Roles</a:t>
            </a:r>
          </a:p>
        </p:txBody>
      </p:sp>
      <p:sp>
        <p:nvSpPr>
          <p:cNvPr id="9" name="TextBox 8">
            <a:extLst>
              <a:ext uri="{FF2B5EF4-FFF2-40B4-BE49-F238E27FC236}">
                <a16:creationId xmlns:a16="http://schemas.microsoft.com/office/drawing/2014/main" id="{38D4473D-C5F8-4AB1-BDFE-AD439771F575}"/>
              </a:ext>
            </a:extLst>
          </p:cNvPr>
          <p:cNvSpPr txBox="1"/>
          <p:nvPr/>
        </p:nvSpPr>
        <p:spPr>
          <a:xfrm>
            <a:off x="6096000" y="1069050"/>
            <a:ext cx="1204645" cy="369332"/>
          </a:xfrm>
          <a:prstGeom prst="rect">
            <a:avLst/>
          </a:prstGeom>
          <a:noFill/>
        </p:spPr>
        <p:txBody>
          <a:bodyPr wrap="square" rtlCol="0">
            <a:spAutoFit/>
          </a:bodyPr>
          <a:lstStyle/>
          <a:p>
            <a:r>
              <a:rPr lang="en-US" b="1" dirty="0"/>
              <a:t>Project</a:t>
            </a:r>
          </a:p>
        </p:txBody>
      </p:sp>
      <p:sp>
        <p:nvSpPr>
          <p:cNvPr id="11" name="TextBox 10">
            <a:extLst>
              <a:ext uri="{FF2B5EF4-FFF2-40B4-BE49-F238E27FC236}">
                <a16:creationId xmlns:a16="http://schemas.microsoft.com/office/drawing/2014/main" id="{1A17EB28-9341-44AF-ADDA-ED0F1D6D4A88}"/>
              </a:ext>
            </a:extLst>
          </p:cNvPr>
          <p:cNvSpPr txBox="1"/>
          <p:nvPr/>
        </p:nvSpPr>
        <p:spPr>
          <a:xfrm>
            <a:off x="9065233" y="4192712"/>
            <a:ext cx="1204645" cy="369332"/>
          </a:xfrm>
          <a:prstGeom prst="rect">
            <a:avLst/>
          </a:prstGeom>
          <a:noFill/>
        </p:spPr>
        <p:txBody>
          <a:bodyPr wrap="square" rtlCol="0">
            <a:spAutoFit/>
          </a:bodyPr>
          <a:lstStyle/>
          <a:p>
            <a:r>
              <a:rPr lang="en-US" b="1" dirty="0"/>
              <a:t>Client</a:t>
            </a:r>
          </a:p>
        </p:txBody>
      </p:sp>
      <p:sp>
        <p:nvSpPr>
          <p:cNvPr id="12" name="TextBox 11">
            <a:extLst>
              <a:ext uri="{FF2B5EF4-FFF2-40B4-BE49-F238E27FC236}">
                <a16:creationId xmlns:a16="http://schemas.microsoft.com/office/drawing/2014/main" id="{E15FF8DA-438E-44A9-A526-B21F10B3390B}"/>
              </a:ext>
            </a:extLst>
          </p:cNvPr>
          <p:cNvSpPr txBox="1"/>
          <p:nvPr/>
        </p:nvSpPr>
        <p:spPr>
          <a:xfrm>
            <a:off x="9361470" y="1219741"/>
            <a:ext cx="1488040" cy="646331"/>
          </a:xfrm>
          <a:prstGeom prst="rect">
            <a:avLst/>
          </a:prstGeom>
          <a:noFill/>
        </p:spPr>
        <p:txBody>
          <a:bodyPr wrap="square" rtlCol="0">
            <a:spAutoFit/>
          </a:bodyPr>
          <a:lstStyle/>
          <a:p>
            <a:r>
              <a:rPr lang="en-US" b="1" dirty="0" err="1"/>
              <a:t>PaymentFromClient</a:t>
            </a:r>
            <a:endParaRPr lang="en-US" b="1" dirty="0"/>
          </a:p>
        </p:txBody>
      </p:sp>
      <p:sp>
        <p:nvSpPr>
          <p:cNvPr id="13" name="Rectangle 12">
            <a:extLst>
              <a:ext uri="{FF2B5EF4-FFF2-40B4-BE49-F238E27FC236}">
                <a16:creationId xmlns:a16="http://schemas.microsoft.com/office/drawing/2014/main" id="{F2D2E180-87C5-467D-B958-4EE2FF77FDE0}"/>
              </a:ext>
            </a:extLst>
          </p:cNvPr>
          <p:cNvSpPr/>
          <p:nvPr/>
        </p:nvSpPr>
        <p:spPr>
          <a:xfrm>
            <a:off x="2101065" y="580490"/>
            <a:ext cx="1306529" cy="29902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127B95-7098-4F3B-80BD-249C551844CB}"/>
              </a:ext>
            </a:extLst>
          </p:cNvPr>
          <p:cNvSpPr/>
          <p:nvPr/>
        </p:nvSpPr>
        <p:spPr>
          <a:xfrm>
            <a:off x="2053120" y="510185"/>
            <a:ext cx="1409271" cy="4311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D682DA-F802-4AA2-AD7B-68FEC50099EA}"/>
              </a:ext>
            </a:extLst>
          </p:cNvPr>
          <p:cNvSpPr/>
          <p:nvPr/>
        </p:nvSpPr>
        <p:spPr>
          <a:xfrm>
            <a:off x="1972639" y="2738063"/>
            <a:ext cx="1204645" cy="3302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9E1C844-6F72-4E45-8ABA-D4BE8942CB3F}"/>
              </a:ext>
            </a:extLst>
          </p:cNvPr>
          <p:cNvSpPr/>
          <p:nvPr/>
        </p:nvSpPr>
        <p:spPr>
          <a:xfrm>
            <a:off x="0" y="2029146"/>
            <a:ext cx="1119883" cy="5732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9F8C7D-7A45-4080-BFBD-18E0CB699C21}"/>
              </a:ext>
            </a:extLst>
          </p:cNvPr>
          <p:cNvSpPr/>
          <p:nvPr/>
        </p:nvSpPr>
        <p:spPr>
          <a:xfrm>
            <a:off x="3415976" y="5282039"/>
            <a:ext cx="604464" cy="3181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3BFF63-209D-45A3-BBB6-91782632E83C}"/>
              </a:ext>
            </a:extLst>
          </p:cNvPr>
          <p:cNvSpPr/>
          <p:nvPr/>
        </p:nvSpPr>
        <p:spPr>
          <a:xfrm>
            <a:off x="6143946" y="1124139"/>
            <a:ext cx="796247" cy="3142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6632635-5405-456B-AD38-D203EA91F690}"/>
              </a:ext>
            </a:extLst>
          </p:cNvPr>
          <p:cNvSpPr/>
          <p:nvPr/>
        </p:nvSpPr>
        <p:spPr>
          <a:xfrm>
            <a:off x="9441951" y="1281260"/>
            <a:ext cx="1304818" cy="4961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5C4D61-2FB7-45EF-9892-F17DB667FD33}"/>
              </a:ext>
            </a:extLst>
          </p:cNvPr>
          <p:cNvSpPr/>
          <p:nvPr/>
        </p:nvSpPr>
        <p:spPr>
          <a:xfrm>
            <a:off x="9065233" y="4192712"/>
            <a:ext cx="751724" cy="3693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13A0D9-35F3-49B0-B02C-7C66851E89F0}"/>
              </a:ext>
            </a:extLst>
          </p:cNvPr>
          <p:cNvSpPr/>
          <p:nvPr/>
        </p:nvSpPr>
        <p:spPr>
          <a:xfrm>
            <a:off x="5994971" y="5224409"/>
            <a:ext cx="986319" cy="2851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ecision 22">
            <a:extLst>
              <a:ext uri="{FF2B5EF4-FFF2-40B4-BE49-F238E27FC236}">
                <a16:creationId xmlns:a16="http://schemas.microsoft.com/office/drawing/2014/main" id="{00FB64E1-1931-43B9-BBB7-B6585586AD84}"/>
              </a:ext>
            </a:extLst>
          </p:cNvPr>
          <p:cNvSpPr/>
          <p:nvPr/>
        </p:nvSpPr>
        <p:spPr>
          <a:xfrm>
            <a:off x="837569" y="2859732"/>
            <a:ext cx="816796" cy="646331"/>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71F11540-8430-46CB-BFCE-5C47A71D3B0C}"/>
              </a:ext>
            </a:extLst>
          </p:cNvPr>
          <p:cNvSpPr/>
          <p:nvPr/>
        </p:nvSpPr>
        <p:spPr>
          <a:xfrm>
            <a:off x="2221785" y="1446282"/>
            <a:ext cx="895565" cy="64983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ecision 24">
            <a:extLst>
              <a:ext uri="{FF2B5EF4-FFF2-40B4-BE49-F238E27FC236}">
                <a16:creationId xmlns:a16="http://schemas.microsoft.com/office/drawing/2014/main" id="{DC47AE9B-E940-4E58-AF4C-F873265EB9D0}"/>
              </a:ext>
            </a:extLst>
          </p:cNvPr>
          <p:cNvSpPr/>
          <p:nvPr/>
        </p:nvSpPr>
        <p:spPr>
          <a:xfrm rot="20531135">
            <a:off x="4219252" y="1956077"/>
            <a:ext cx="1293687" cy="93609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Decision 25">
            <a:extLst>
              <a:ext uri="{FF2B5EF4-FFF2-40B4-BE49-F238E27FC236}">
                <a16:creationId xmlns:a16="http://schemas.microsoft.com/office/drawing/2014/main" id="{2CAD5040-A077-442D-9E3B-0BA13E3B52B7}"/>
              </a:ext>
            </a:extLst>
          </p:cNvPr>
          <p:cNvSpPr/>
          <p:nvPr/>
        </p:nvSpPr>
        <p:spPr>
          <a:xfrm>
            <a:off x="1125639" y="4538153"/>
            <a:ext cx="1294541" cy="110481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Decision 26">
            <a:extLst>
              <a:ext uri="{FF2B5EF4-FFF2-40B4-BE49-F238E27FC236}">
                <a16:creationId xmlns:a16="http://schemas.microsoft.com/office/drawing/2014/main" id="{720C28A8-F20D-4153-BA88-0B1414741177}"/>
              </a:ext>
            </a:extLst>
          </p:cNvPr>
          <p:cNvSpPr/>
          <p:nvPr/>
        </p:nvSpPr>
        <p:spPr>
          <a:xfrm>
            <a:off x="3147535" y="4113473"/>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ecision 27">
            <a:extLst>
              <a:ext uri="{FF2B5EF4-FFF2-40B4-BE49-F238E27FC236}">
                <a16:creationId xmlns:a16="http://schemas.microsoft.com/office/drawing/2014/main" id="{7E32DB81-14FF-48A0-9B08-0AF496F613FA}"/>
              </a:ext>
            </a:extLst>
          </p:cNvPr>
          <p:cNvSpPr/>
          <p:nvPr/>
        </p:nvSpPr>
        <p:spPr>
          <a:xfrm>
            <a:off x="5088276" y="4227899"/>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Decision 28">
            <a:extLst>
              <a:ext uri="{FF2B5EF4-FFF2-40B4-BE49-F238E27FC236}">
                <a16:creationId xmlns:a16="http://schemas.microsoft.com/office/drawing/2014/main" id="{8445F9B7-4CF0-46A2-BFC3-0E6502940E1C}"/>
              </a:ext>
            </a:extLst>
          </p:cNvPr>
          <p:cNvSpPr/>
          <p:nvPr/>
        </p:nvSpPr>
        <p:spPr>
          <a:xfrm>
            <a:off x="7570341" y="2836205"/>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lowchart: Decision 29">
            <a:extLst>
              <a:ext uri="{FF2B5EF4-FFF2-40B4-BE49-F238E27FC236}">
                <a16:creationId xmlns:a16="http://schemas.microsoft.com/office/drawing/2014/main" id="{2CDDB97B-B420-40FF-B44E-2638D17F99AA}"/>
              </a:ext>
            </a:extLst>
          </p:cNvPr>
          <p:cNvSpPr/>
          <p:nvPr/>
        </p:nvSpPr>
        <p:spPr>
          <a:xfrm>
            <a:off x="9732192" y="2738063"/>
            <a:ext cx="857890" cy="5700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8F94F03-C13A-4DA0-817C-CC4151341CEB}"/>
              </a:ext>
            </a:extLst>
          </p:cNvPr>
          <p:cNvSpPr txBox="1"/>
          <p:nvPr/>
        </p:nvSpPr>
        <p:spPr>
          <a:xfrm>
            <a:off x="2327097" y="1578634"/>
            <a:ext cx="796246" cy="369332"/>
          </a:xfrm>
          <a:prstGeom prst="rect">
            <a:avLst/>
          </a:prstGeom>
          <a:noFill/>
        </p:spPr>
        <p:txBody>
          <a:bodyPr wrap="square" rtlCol="0">
            <a:spAutoFit/>
          </a:bodyPr>
          <a:lstStyle/>
          <a:p>
            <a:r>
              <a:rPr lang="en-US" sz="900" dirty="0"/>
              <a:t>Dependent                  of</a:t>
            </a:r>
          </a:p>
        </p:txBody>
      </p:sp>
      <p:sp>
        <p:nvSpPr>
          <p:cNvPr id="34" name="TextBox 33">
            <a:extLst>
              <a:ext uri="{FF2B5EF4-FFF2-40B4-BE49-F238E27FC236}">
                <a16:creationId xmlns:a16="http://schemas.microsoft.com/office/drawing/2014/main" id="{82ABFE85-CD98-4802-BC68-4E95D01C72D6}"/>
              </a:ext>
            </a:extLst>
          </p:cNvPr>
          <p:cNvSpPr txBox="1"/>
          <p:nvPr/>
        </p:nvSpPr>
        <p:spPr>
          <a:xfrm>
            <a:off x="4392630" y="2239839"/>
            <a:ext cx="946505" cy="307777"/>
          </a:xfrm>
          <a:prstGeom prst="rect">
            <a:avLst/>
          </a:prstGeom>
          <a:noFill/>
        </p:spPr>
        <p:txBody>
          <a:bodyPr wrap="square" rtlCol="0">
            <a:spAutoFit/>
          </a:bodyPr>
          <a:lstStyle/>
          <a:p>
            <a:r>
              <a:rPr lang="en-US" sz="1400" b="1" dirty="0"/>
              <a:t>works on</a:t>
            </a:r>
          </a:p>
        </p:txBody>
      </p:sp>
      <p:sp>
        <p:nvSpPr>
          <p:cNvPr id="35" name="TextBox 34">
            <a:extLst>
              <a:ext uri="{FF2B5EF4-FFF2-40B4-BE49-F238E27FC236}">
                <a16:creationId xmlns:a16="http://schemas.microsoft.com/office/drawing/2014/main" id="{A2C0EEAE-B6DC-489E-8A8D-21F30DCD58A3}"/>
              </a:ext>
            </a:extLst>
          </p:cNvPr>
          <p:cNvSpPr txBox="1"/>
          <p:nvPr/>
        </p:nvSpPr>
        <p:spPr>
          <a:xfrm>
            <a:off x="7570341" y="2958934"/>
            <a:ext cx="857890" cy="307777"/>
          </a:xfrm>
          <a:prstGeom prst="rect">
            <a:avLst/>
          </a:prstGeom>
          <a:noFill/>
        </p:spPr>
        <p:txBody>
          <a:bodyPr wrap="square" rtlCol="0">
            <a:spAutoFit/>
          </a:bodyPr>
          <a:lstStyle/>
          <a:p>
            <a:r>
              <a:rPr lang="en-US" sz="1400" dirty="0"/>
              <a:t>proposes</a:t>
            </a:r>
          </a:p>
        </p:txBody>
      </p:sp>
      <p:sp>
        <p:nvSpPr>
          <p:cNvPr id="36" name="TextBox 35">
            <a:extLst>
              <a:ext uri="{FF2B5EF4-FFF2-40B4-BE49-F238E27FC236}">
                <a16:creationId xmlns:a16="http://schemas.microsoft.com/office/drawing/2014/main" id="{6AECC585-6E85-44FA-BD2F-C8484640423F}"/>
              </a:ext>
            </a:extLst>
          </p:cNvPr>
          <p:cNvSpPr txBox="1"/>
          <p:nvPr/>
        </p:nvSpPr>
        <p:spPr>
          <a:xfrm>
            <a:off x="886082" y="3024336"/>
            <a:ext cx="1053101" cy="307777"/>
          </a:xfrm>
          <a:prstGeom prst="rect">
            <a:avLst/>
          </a:prstGeom>
          <a:noFill/>
        </p:spPr>
        <p:txBody>
          <a:bodyPr wrap="square" rtlCol="0">
            <a:spAutoFit/>
          </a:bodyPr>
          <a:lstStyle/>
          <a:p>
            <a:r>
              <a:rPr lang="en-US" sz="1400" dirty="0"/>
              <a:t>receives</a:t>
            </a:r>
          </a:p>
        </p:txBody>
      </p:sp>
      <p:sp>
        <p:nvSpPr>
          <p:cNvPr id="37" name="TextBox 36">
            <a:extLst>
              <a:ext uri="{FF2B5EF4-FFF2-40B4-BE49-F238E27FC236}">
                <a16:creationId xmlns:a16="http://schemas.microsoft.com/office/drawing/2014/main" id="{6DBA8A10-27D9-456A-8555-B268ABC18602}"/>
              </a:ext>
            </a:extLst>
          </p:cNvPr>
          <p:cNvSpPr txBox="1"/>
          <p:nvPr/>
        </p:nvSpPr>
        <p:spPr>
          <a:xfrm>
            <a:off x="3321489" y="4195963"/>
            <a:ext cx="616450" cy="369332"/>
          </a:xfrm>
          <a:prstGeom prst="rect">
            <a:avLst/>
          </a:prstGeom>
          <a:noFill/>
        </p:spPr>
        <p:txBody>
          <a:bodyPr wrap="square" rtlCol="0">
            <a:spAutoFit/>
          </a:bodyPr>
          <a:lstStyle/>
          <a:p>
            <a:r>
              <a:rPr lang="en-US" dirty="0"/>
              <a:t>has</a:t>
            </a:r>
          </a:p>
        </p:txBody>
      </p:sp>
      <p:sp>
        <p:nvSpPr>
          <p:cNvPr id="38" name="TextBox 37">
            <a:extLst>
              <a:ext uri="{FF2B5EF4-FFF2-40B4-BE49-F238E27FC236}">
                <a16:creationId xmlns:a16="http://schemas.microsoft.com/office/drawing/2014/main" id="{DBDDF2A4-1A93-49C9-BCB8-243B039A4A71}"/>
              </a:ext>
            </a:extLst>
          </p:cNvPr>
          <p:cNvSpPr txBox="1"/>
          <p:nvPr/>
        </p:nvSpPr>
        <p:spPr>
          <a:xfrm>
            <a:off x="5247952" y="4326997"/>
            <a:ext cx="616450" cy="369332"/>
          </a:xfrm>
          <a:prstGeom prst="rect">
            <a:avLst/>
          </a:prstGeom>
          <a:noFill/>
        </p:spPr>
        <p:txBody>
          <a:bodyPr wrap="square" rtlCol="0">
            <a:spAutoFit/>
          </a:bodyPr>
          <a:lstStyle/>
          <a:p>
            <a:r>
              <a:rPr lang="en-US" dirty="0"/>
              <a:t>has</a:t>
            </a:r>
          </a:p>
        </p:txBody>
      </p:sp>
      <p:sp>
        <p:nvSpPr>
          <p:cNvPr id="39" name="TextBox 38">
            <a:extLst>
              <a:ext uri="{FF2B5EF4-FFF2-40B4-BE49-F238E27FC236}">
                <a16:creationId xmlns:a16="http://schemas.microsoft.com/office/drawing/2014/main" id="{A49AD3DB-5199-4AFA-B667-EAF3FDEBC777}"/>
              </a:ext>
            </a:extLst>
          </p:cNvPr>
          <p:cNvSpPr txBox="1"/>
          <p:nvPr/>
        </p:nvSpPr>
        <p:spPr>
          <a:xfrm>
            <a:off x="1136263" y="4889581"/>
            <a:ext cx="1387013" cy="369332"/>
          </a:xfrm>
          <a:prstGeom prst="rect">
            <a:avLst/>
          </a:prstGeom>
          <a:noFill/>
        </p:spPr>
        <p:txBody>
          <a:bodyPr wrap="square" rtlCol="0">
            <a:spAutoFit/>
          </a:bodyPr>
          <a:lstStyle/>
          <a:p>
            <a:r>
              <a:rPr lang="en-US" b="1" dirty="0"/>
              <a:t>Supervision</a:t>
            </a:r>
          </a:p>
        </p:txBody>
      </p:sp>
      <p:sp>
        <p:nvSpPr>
          <p:cNvPr id="40" name="TextBox 39">
            <a:extLst>
              <a:ext uri="{FF2B5EF4-FFF2-40B4-BE49-F238E27FC236}">
                <a16:creationId xmlns:a16="http://schemas.microsoft.com/office/drawing/2014/main" id="{199F9B42-75CD-4350-A4DB-7FDA6FCFFEC2}"/>
              </a:ext>
            </a:extLst>
          </p:cNvPr>
          <p:cNvSpPr txBox="1"/>
          <p:nvPr/>
        </p:nvSpPr>
        <p:spPr>
          <a:xfrm>
            <a:off x="9750166" y="2831380"/>
            <a:ext cx="857890" cy="369332"/>
          </a:xfrm>
          <a:prstGeom prst="rect">
            <a:avLst/>
          </a:prstGeom>
          <a:noFill/>
        </p:spPr>
        <p:txBody>
          <a:bodyPr wrap="square" rtlCol="0">
            <a:spAutoFit/>
          </a:bodyPr>
          <a:lstStyle/>
          <a:p>
            <a:r>
              <a:rPr lang="en-US" dirty="0"/>
              <a:t>makes</a:t>
            </a:r>
          </a:p>
        </p:txBody>
      </p:sp>
      <p:cxnSp>
        <p:nvCxnSpPr>
          <p:cNvPr id="42" name="Straight Connector 41">
            <a:extLst>
              <a:ext uri="{FF2B5EF4-FFF2-40B4-BE49-F238E27FC236}">
                <a16:creationId xmlns:a16="http://schemas.microsoft.com/office/drawing/2014/main" id="{004CDC71-CF19-43D8-90AC-149156A89428}"/>
              </a:ext>
            </a:extLst>
          </p:cNvPr>
          <p:cNvCxnSpPr>
            <a:stCxn id="15" idx="2"/>
            <a:endCxn id="24" idx="0"/>
          </p:cNvCxnSpPr>
          <p:nvPr/>
        </p:nvCxnSpPr>
        <p:spPr>
          <a:xfrm flipH="1">
            <a:off x="2669568" y="941307"/>
            <a:ext cx="88188" cy="50497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73C0A1E-DB3B-4C86-BD57-7EC3EF3BED64}"/>
              </a:ext>
            </a:extLst>
          </p:cNvPr>
          <p:cNvCxnSpPr>
            <a:stCxn id="24" idx="2"/>
            <a:endCxn id="16" idx="0"/>
          </p:cNvCxnSpPr>
          <p:nvPr/>
        </p:nvCxnSpPr>
        <p:spPr>
          <a:xfrm flipH="1">
            <a:off x="2574962" y="2096116"/>
            <a:ext cx="94606" cy="6419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BE80AB33-7EF2-45EB-89FB-740B8AAE60A9}"/>
              </a:ext>
            </a:extLst>
          </p:cNvPr>
          <p:cNvCxnSpPr>
            <a:cxnSpLocks/>
          </p:cNvCxnSpPr>
          <p:nvPr/>
        </p:nvCxnSpPr>
        <p:spPr>
          <a:xfrm flipH="1">
            <a:off x="2725220" y="934932"/>
            <a:ext cx="100707" cy="569617"/>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98123B5-9DAA-43A2-902D-C6D405640B8F}"/>
              </a:ext>
            </a:extLst>
          </p:cNvPr>
          <p:cNvCxnSpPr>
            <a:cxnSpLocks/>
            <a:stCxn id="25" idx="1"/>
          </p:cNvCxnSpPr>
          <p:nvPr/>
        </p:nvCxnSpPr>
        <p:spPr>
          <a:xfrm flipH="1">
            <a:off x="3188626" y="2622018"/>
            <a:ext cx="1061641" cy="11604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AFA1987-CABF-4183-8513-9CC084C192B1}"/>
              </a:ext>
            </a:extLst>
          </p:cNvPr>
          <p:cNvCxnSpPr>
            <a:cxnSpLocks/>
            <a:stCxn id="19" idx="1"/>
          </p:cNvCxnSpPr>
          <p:nvPr/>
        </p:nvCxnSpPr>
        <p:spPr>
          <a:xfrm flipH="1">
            <a:off x="5493462" y="1281261"/>
            <a:ext cx="650484" cy="93592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AB7BB5D-E3D6-456F-9039-2D4C217C81FD}"/>
              </a:ext>
            </a:extLst>
          </p:cNvPr>
          <p:cNvCxnSpPr>
            <a:cxnSpLocks/>
          </p:cNvCxnSpPr>
          <p:nvPr/>
        </p:nvCxnSpPr>
        <p:spPr>
          <a:xfrm flipH="1">
            <a:off x="3197614" y="2680040"/>
            <a:ext cx="1209257" cy="14327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445232-3A81-4AB0-A325-37CCDCE5F2C6}"/>
              </a:ext>
            </a:extLst>
          </p:cNvPr>
          <p:cNvCxnSpPr>
            <a:cxnSpLocks/>
          </p:cNvCxnSpPr>
          <p:nvPr/>
        </p:nvCxnSpPr>
        <p:spPr>
          <a:xfrm flipH="1">
            <a:off x="5411058" y="1179656"/>
            <a:ext cx="732888" cy="101375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D464809-87E9-45F8-8845-54CE38D77F41}"/>
              </a:ext>
            </a:extLst>
          </p:cNvPr>
          <p:cNvCxnSpPr>
            <a:cxnSpLocks/>
            <a:stCxn id="16" idx="1"/>
          </p:cNvCxnSpPr>
          <p:nvPr/>
        </p:nvCxnSpPr>
        <p:spPr>
          <a:xfrm flipH="1">
            <a:off x="1603822" y="2903196"/>
            <a:ext cx="368817" cy="234005"/>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2735F95-8B41-4BEB-A774-7CA2CB66855F}"/>
              </a:ext>
            </a:extLst>
          </p:cNvPr>
          <p:cNvCxnSpPr>
            <a:cxnSpLocks/>
          </p:cNvCxnSpPr>
          <p:nvPr/>
        </p:nvCxnSpPr>
        <p:spPr>
          <a:xfrm flipH="1">
            <a:off x="1527655" y="2817360"/>
            <a:ext cx="446075" cy="279242"/>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0FC5227-82FD-4BE8-8455-AD7F47938669}"/>
              </a:ext>
            </a:extLst>
          </p:cNvPr>
          <p:cNvCxnSpPr>
            <a:cxnSpLocks/>
            <a:stCxn id="17" idx="2"/>
          </p:cNvCxnSpPr>
          <p:nvPr/>
        </p:nvCxnSpPr>
        <p:spPr>
          <a:xfrm>
            <a:off x="559942" y="2602408"/>
            <a:ext cx="436678" cy="446905"/>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BB03E11-B09F-454A-9786-ACF1810504A4}"/>
              </a:ext>
            </a:extLst>
          </p:cNvPr>
          <p:cNvCxnSpPr>
            <a:cxnSpLocks/>
          </p:cNvCxnSpPr>
          <p:nvPr/>
        </p:nvCxnSpPr>
        <p:spPr>
          <a:xfrm>
            <a:off x="613881" y="2602250"/>
            <a:ext cx="436971" cy="40896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C1CE718-1EA8-4EAD-9BD5-460A401C230C}"/>
              </a:ext>
            </a:extLst>
          </p:cNvPr>
          <p:cNvCxnSpPr>
            <a:cxnSpLocks/>
          </p:cNvCxnSpPr>
          <p:nvPr/>
        </p:nvCxnSpPr>
        <p:spPr>
          <a:xfrm flipH="1">
            <a:off x="1224870" y="3055457"/>
            <a:ext cx="1177627" cy="1956234"/>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41FC8D1-73F5-4002-BE78-BF61D2AE8FE6}"/>
              </a:ext>
            </a:extLst>
          </p:cNvPr>
          <p:cNvCxnSpPr>
            <a:cxnSpLocks/>
          </p:cNvCxnSpPr>
          <p:nvPr/>
        </p:nvCxnSpPr>
        <p:spPr>
          <a:xfrm flipH="1">
            <a:off x="2426345" y="3078041"/>
            <a:ext cx="363504" cy="199699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D84E6400-1995-4691-8186-F93CC4D26AC4}"/>
              </a:ext>
            </a:extLst>
          </p:cNvPr>
          <p:cNvCxnSpPr>
            <a:cxnSpLocks/>
            <a:stCxn id="27" idx="0"/>
          </p:cNvCxnSpPr>
          <p:nvPr/>
        </p:nvCxnSpPr>
        <p:spPr>
          <a:xfrm flipH="1" flipV="1">
            <a:off x="2900072" y="3079464"/>
            <a:ext cx="676408" cy="1034009"/>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069F1466-96F0-46B8-B933-C246767085DB}"/>
              </a:ext>
            </a:extLst>
          </p:cNvPr>
          <p:cNvCxnSpPr>
            <a:cxnSpLocks/>
            <a:stCxn id="28" idx="1"/>
          </p:cNvCxnSpPr>
          <p:nvPr/>
        </p:nvCxnSpPr>
        <p:spPr>
          <a:xfrm flipH="1" flipV="1">
            <a:off x="3180516" y="2881335"/>
            <a:ext cx="1907760" cy="1631582"/>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139C364-D64F-49F8-BA9C-0175A69A07D5}"/>
              </a:ext>
            </a:extLst>
          </p:cNvPr>
          <p:cNvCxnSpPr>
            <a:cxnSpLocks/>
          </p:cNvCxnSpPr>
          <p:nvPr/>
        </p:nvCxnSpPr>
        <p:spPr>
          <a:xfrm flipH="1" flipV="1">
            <a:off x="3193429" y="2828957"/>
            <a:ext cx="1953972" cy="1658687"/>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2AA49A33-8DE3-4B6B-8555-7C1D27C53AD1}"/>
              </a:ext>
            </a:extLst>
          </p:cNvPr>
          <p:cNvCxnSpPr>
            <a:cxnSpLocks/>
          </p:cNvCxnSpPr>
          <p:nvPr/>
        </p:nvCxnSpPr>
        <p:spPr>
          <a:xfrm flipH="1" flipV="1">
            <a:off x="5915225" y="4505211"/>
            <a:ext cx="783097" cy="71919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9611218E-5058-40B7-8FD7-6278E4AC111B}"/>
              </a:ext>
            </a:extLst>
          </p:cNvPr>
          <p:cNvCxnSpPr>
            <a:cxnSpLocks/>
          </p:cNvCxnSpPr>
          <p:nvPr/>
        </p:nvCxnSpPr>
        <p:spPr>
          <a:xfrm flipH="1" flipV="1">
            <a:off x="5873213" y="4549789"/>
            <a:ext cx="783096" cy="710453"/>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C383C9B1-E601-4CC2-B580-6D3CF6B4FE07}"/>
              </a:ext>
            </a:extLst>
          </p:cNvPr>
          <p:cNvCxnSpPr>
            <a:cxnSpLocks/>
            <a:endCxn id="35" idx="1"/>
          </p:cNvCxnSpPr>
          <p:nvPr/>
        </p:nvCxnSpPr>
        <p:spPr>
          <a:xfrm>
            <a:off x="6957257" y="1413776"/>
            <a:ext cx="613084" cy="1699047"/>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05438B25-4158-420F-87E2-FB004E07F048}"/>
              </a:ext>
            </a:extLst>
          </p:cNvPr>
          <p:cNvCxnSpPr>
            <a:cxnSpLocks/>
          </p:cNvCxnSpPr>
          <p:nvPr/>
        </p:nvCxnSpPr>
        <p:spPr>
          <a:xfrm>
            <a:off x="6932186" y="1219740"/>
            <a:ext cx="704177" cy="185298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13B9B67B-6415-4AFA-B9DB-B8DD222D4B63}"/>
              </a:ext>
            </a:extLst>
          </p:cNvPr>
          <p:cNvCxnSpPr>
            <a:cxnSpLocks/>
          </p:cNvCxnSpPr>
          <p:nvPr/>
        </p:nvCxnSpPr>
        <p:spPr>
          <a:xfrm>
            <a:off x="8400045" y="3098448"/>
            <a:ext cx="879226" cy="1094264"/>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1AF5167A-288C-4AFA-8045-52732B5296F9}"/>
              </a:ext>
            </a:extLst>
          </p:cNvPr>
          <p:cNvCxnSpPr>
            <a:cxnSpLocks/>
          </p:cNvCxnSpPr>
          <p:nvPr/>
        </p:nvCxnSpPr>
        <p:spPr>
          <a:xfrm>
            <a:off x="8350319" y="3137201"/>
            <a:ext cx="879226" cy="1094264"/>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3BF53A1B-3BC9-4C77-BFE8-D9AEF71D9029}"/>
              </a:ext>
            </a:extLst>
          </p:cNvPr>
          <p:cNvCxnSpPr>
            <a:cxnSpLocks/>
            <a:stCxn id="30" idx="2"/>
          </p:cNvCxnSpPr>
          <p:nvPr/>
        </p:nvCxnSpPr>
        <p:spPr>
          <a:xfrm flipH="1">
            <a:off x="9801023" y="3308098"/>
            <a:ext cx="360114" cy="884614"/>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3E355B8-2511-41C8-9DCB-823CC4E00D2E}"/>
              </a:ext>
            </a:extLst>
          </p:cNvPr>
          <p:cNvCxnSpPr>
            <a:cxnSpLocks/>
          </p:cNvCxnSpPr>
          <p:nvPr/>
        </p:nvCxnSpPr>
        <p:spPr>
          <a:xfrm flipH="1">
            <a:off x="9750166" y="3278831"/>
            <a:ext cx="360114" cy="884614"/>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E086F555-BC6F-4B55-BF81-2B41C8984AB4}"/>
              </a:ext>
            </a:extLst>
          </p:cNvPr>
          <p:cNvCxnSpPr>
            <a:cxnSpLocks/>
            <a:stCxn id="20" idx="2"/>
          </p:cNvCxnSpPr>
          <p:nvPr/>
        </p:nvCxnSpPr>
        <p:spPr>
          <a:xfrm>
            <a:off x="10094360" y="1777429"/>
            <a:ext cx="65485" cy="944120"/>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30EE8436-7DE5-45E3-9E12-F0133993C700}"/>
              </a:ext>
            </a:extLst>
          </p:cNvPr>
          <p:cNvCxnSpPr>
            <a:cxnSpLocks/>
          </p:cNvCxnSpPr>
          <p:nvPr/>
        </p:nvCxnSpPr>
        <p:spPr>
          <a:xfrm>
            <a:off x="10135554" y="1763300"/>
            <a:ext cx="101785" cy="1039712"/>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A16C61CD-E7B0-41EE-AC0C-470581FC1ACE}"/>
              </a:ext>
            </a:extLst>
          </p:cNvPr>
          <p:cNvCxnSpPr>
            <a:cxnSpLocks/>
          </p:cNvCxnSpPr>
          <p:nvPr/>
        </p:nvCxnSpPr>
        <p:spPr>
          <a:xfrm flipH="1" flipV="1">
            <a:off x="2958673" y="3062288"/>
            <a:ext cx="766765" cy="1144473"/>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12669B0-3CC7-463D-B804-81D3A8CC110B}"/>
              </a:ext>
            </a:extLst>
          </p:cNvPr>
          <p:cNvCxnSpPr>
            <a:cxnSpLocks/>
            <a:stCxn id="18" idx="0"/>
          </p:cNvCxnSpPr>
          <p:nvPr/>
        </p:nvCxnSpPr>
        <p:spPr>
          <a:xfrm flipH="1" flipV="1">
            <a:off x="3570482" y="4687471"/>
            <a:ext cx="147726" cy="594568"/>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4EB32DE0-9D98-48AA-AF41-F49C45494302}"/>
              </a:ext>
            </a:extLst>
          </p:cNvPr>
          <p:cNvCxnSpPr>
            <a:cxnSpLocks/>
          </p:cNvCxnSpPr>
          <p:nvPr/>
        </p:nvCxnSpPr>
        <p:spPr>
          <a:xfrm flipH="1" flipV="1">
            <a:off x="3612372" y="4674696"/>
            <a:ext cx="147726" cy="594568"/>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4F456279-298F-4378-BCDE-209AEBA7AE5C}"/>
              </a:ext>
            </a:extLst>
          </p:cNvPr>
          <p:cNvSpPr txBox="1"/>
          <p:nvPr/>
        </p:nvSpPr>
        <p:spPr>
          <a:xfrm>
            <a:off x="4186139" y="1750505"/>
            <a:ext cx="1482134" cy="246221"/>
          </a:xfrm>
          <a:prstGeom prst="rect">
            <a:avLst/>
          </a:prstGeom>
          <a:noFill/>
        </p:spPr>
        <p:txBody>
          <a:bodyPr wrap="square" rtlCol="0">
            <a:spAutoFit/>
          </a:bodyPr>
          <a:lstStyle/>
          <a:p>
            <a:r>
              <a:rPr lang="en-US" sz="1000" dirty="0" err="1"/>
              <a:t>EmployeeProject</a:t>
            </a:r>
            <a:endParaRPr lang="en-US" sz="1000" dirty="0"/>
          </a:p>
        </p:txBody>
      </p:sp>
      <p:sp>
        <p:nvSpPr>
          <p:cNvPr id="133" name="TextBox 132">
            <a:extLst>
              <a:ext uri="{FF2B5EF4-FFF2-40B4-BE49-F238E27FC236}">
                <a16:creationId xmlns:a16="http://schemas.microsoft.com/office/drawing/2014/main" id="{6AF07C52-314E-45DE-9AAA-91F2FC0C2478}"/>
              </a:ext>
            </a:extLst>
          </p:cNvPr>
          <p:cNvSpPr txBox="1"/>
          <p:nvPr/>
        </p:nvSpPr>
        <p:spPr>
          <a:xfrm>
            <a:off x="4942202" y="2672663"/>
            <a:ext cx="871674" cy="369332"/>
          </a:xfrm>
          <a:prstGeom prst="rect">
            <a:avLst/>
          </a:prstGeom>
          <a:noFill/>
        </p:spPr>
        <p:txBody>
          <a:bodyPr wrap="square" rtlCol="0">
            <a:spAutoFit/>
          </a:bodyPr>
          <a:lstStyle/>
          <a:p>
            <a:r>
              <a:rPr lang="en-US" dirty="0">
                <a:solidFill>
                  <a:schemeClr val="accent1"/>
                </a:solidFill>
              </a:rPr>
              <a:t>(</a:t>
            </a:r>
            <a:r>
              <a:rPr lang="en-US" dirty="0" err="1">
                <a:solidFill>
                  <a:schemeClr val="accent1"/>
                </a:solidFill>
              </a:rPr>
              <a:t>m:n</a:t>
            </a:r>
            <a:r>
              <a:rPr lang="en-US" dirty="0">
                <a:solidFill>
                  <a:schemeClr val="accent1"/>
                </a:solidFill>
              </a:rPr>
              <a:t>)</a:t>
            </a:r>
          </a:p>
        </p:txBody>
      </p:sp>
      <p:sp>
        <p:nvSpPr>
          <p:cNvPr id="134" name="TextBox 133">
            <a:extLst>
              <a:ext uri="{FF2B5EF4-FFF2-40B4-BE49-F238E27FC236}">
                <a16:creationId xmlns:a16="http://schemas.microsoft.com/office/drawing/2014/main" id="{A71FF270-08BE-4390-9EF1-E5CEBB47D49D}"/>
              </a:ext>
            </a:extLst>
          </p:cNvPr>
          <p:cNvSpPr txBox="1"/>
          <p:nvPr/>
        </p:nvSpPr>
        <p:spPr>
          <a:xfrm>
            <a:off x="3002477" y="1551415"/>
            <a:ext cx="871674" cy="369332"/>
          </a:xfrm>
          <a:prstGeom prst="rect">
            <a:avLst/>
          </a:prstGeom>
          <a:noFill/>
        </p:spPr>
        <p:txBody>
          <a:bodyPr wrap="square" rtlCol="0">
            <a:spAutoFit/>
          </a:bodyPr>
          <a:lstStyle/>
          <a:p>
            <a:r>
              <a:rPr lang="en-US" dirty="0">
                <a:solidFill>
                  <a:schemeClr val="accent1"/>
                </a:solidFill>
              </a:rPr>
              <a:t>(1:n)</a:t>
            </a:r>
          </a:p>
        </p:txBody>
      </p:sp>
      <p:sp>
        <p:nvSpPr>
          <p:cNvPr id="135" name="TextBox 134">
            <a:extLst>
              <a:ext uri="{FF2B5EF4-FFF2-40B4-BE49-F238E27FC236}">
                <a16:creationId xmlns:a16="http://schemas.microsoft.com/office/drawing/2014/main" id="{4356FF81-E6B2-4CE7-B1DE-57BEA0B5C212}"/>
              </a:ext>
            </a:extLst>
          </p:cNvPr>
          <p:cNvSpPr txBox="1"/>
          <p:nvPr/>
        </p:nvSpPr>
        <p:spPr>
          <a:xfrm>
            <a:off x="5446539" y="3972096"/>
            <a:ext cx="871674" cy="369332"/>
          </a:xfrm>
          <a:prstGeom prst="rect">
            <a:avLst/>
          </a:prstGeom>
          <a:noFill/>
        </p:spPr>
        <p:txBody>
          <a:bodyPr wrap="square" rtlCol="0">
            <a:spAutoFit/>
          </a:bodyPr>
          <a:lstStyle/>
          <a:p>
            <a:r>
              <a:rPr lang="en-US"/>
              <a:t>(1,1)</a:t>
            </a:r>
            <a:endParaRPr lang="en-US" dirty="0"/>
          </a:p>
        </p:txBody>
      </p:sp>
      <p:sp>
        <p:nvSpPr>
          <p:cNvPr id="136" name="TextBox 135">
            <a:extLst>
              <a:ext uri="{FF2B5EF4-FFF2-40B4-BE49-F238E27FC236}">
                <a16:creationId xmlns:a16="http://schemas.microsoft.com/office/drawing/2014/main" id="{64256DE4-9AF5-43D8-9901-27FBA708C722}"/>
              </a:ext>
            </a:extLst>
          </p:cNvPr>
          <p:cNvSpPr txBox="1"/>
          <p:nvPr/>
        </p:nvSpPr>
        <p:spPr>
          <a:xfrm>
            <a:off x="1152751" y="2512778"/>
            <a:ext cx="871674" cy="369332"/>
          </a:xfrm>
          <a:prstGeom prst="rect">
            <a:avLst/>
          </a:prstGeom>
          <a:noFill/>
        </p:spPr>
        <p:txBody>
          <a:bodyPr wrap="square" rtlCol="0">
            <a:spAutoFit/>
          </a:bodyPr>
          <a:lstStyle/>
          <a:p>
            <a:r>
              <a:rPr lang="en-US" dirty="0">
                <a:solidFill>
                  <a:schemeClr val="accent1"/>
                </a:solidFill>
              </a:rPr>
              <a:t>(1:n)</a:t>
            </a:r>
          </a:p>
        </p:txBody>
      </p:sp>
      <p:sp>
        <p:nvSpPr>
          <p:cNvPr id="137" name="TextBox 136">
            <a:extLst>
              <a:ext uri="{FF2B5EF4-FFF2-40B4-BE49-F238E27FC236}">
                <a16:creationId xmlns:a16="http://schemas.microsoft.com/office/drawing/2014/main" id="{8A6CA042-965F-4313-B741-0DDF6BE56209}"/>
              </a:ext>
            </a:extLst>
          </p:cNvPr>
          <p:cNvSpPr txBox="1"/>
          <p:nvPr/>
        </p:nvSpPr>
        <p:spPr>
          <a:xfrm>
            <a:off x="7162894" y="3173293"/>
            <a:ext cx="871674" cy="369332"/>
          </a:xfrm>
          <a:prstGeom prst="rect">
            <a:avLst/>
          </a:prstGeom>
          <a:noFill/>
        </p:spPr>
        <p:txBody>
          <a:bodyPr wrap="square" rtlCol="0">
            <a:spAutoFit/>
          </a:bodyPr>
          <a:lstStyle/>
          <a:p>
            <a:r>
              <a:rPr lang="en-US" dirty="0">
                <a:solidFill>
                  <a:schemeClr val="accent1"/>
                </a:solidFill>
              </a:rPr>
              <a:t>(1:1)</a:t>
            </a:r>
          </a:p>
        </p:txBody>
      </p:sp>
      <p:sp>
        <p:nvSpPr>
          <p:cNvPr id="138" name="TextBox 137">
            <a:extLst>
              <a:ext uri="{FF2B5EF4-FFF2-40B4-BE49-F238E27FC236}">
                <a16:creationId xmlns:a16="http://schemas.microsoft.com/office/drawing/2014/main" id="{59BCEC18-B36D-4886-9C57-2D9F77423017}"/>
              </a:ext>
            </a:extLst>
          </p:cNvPr>
          <p:cNvSpPr txBox="1"/>
          <p:nvPr/>
        </p:nvSpPr>
        <p:spPr>
          <a:xfrm>
            <a:off x="10533506" y="2847894"/>
            <a:ext cx="871674" cy="369332"/>
          </a:xfrm>
          <a:prstGeom prst="rect">
            <a:avLst/>
          </a:prstGeom>
          <a:noFill/>
        </p:spPr>
        <p:txBody>
          <a:bodyPr wrap="square" rtlCol="0">
            <a:spAutoFit/>
          </a:bodyPr>
          <a:lstStyle/>
          <a:p>
            <a:r>
              <a:rPr lang="en-US" dirty="0">
                <a:solidFill>
                  <a:schemeClr val="accent1"/>
                </a:solidFill>
              </a:rPr>
              <a:t>(1:n)</a:t>
            </a:r>
          </a:p>
        </p:txBody>
      </p:sp>
      <p:sp>
        <p:nvSpPr>
          <p:cNvPr id="139" name="TextBox 138">
            <a:extLst>
              <a:ext uri="{FF2B5EF4-FFF2-40B4-BE49-F238E27FC236}">
                <a16:creationId xmlns:a16="http://schemas.microsoft.com/office/drawing/2014/main" id="{A95AF156-3884-4CEF-87ED-489428D7FA0A}"/>
              </a:ext>
            </a:extLst>
          </p:cNvPr>
          <p:cNvSpPr txBox="1"/>
          <p:nvPr/>
        </p:nvSpPr>
        <p:spPr>
          <a:xfrm>
            <a:off x="3904116" y="4226075"/>
            <a:ext cx="871674" cy="369332"/>
          </a:xfrm>
          <a:prstGeom prst="rect">
            <a:avLst/>
          </a:prstGeom>
          <a:noFill/>
        </p:spPr>
        <p:txBody>
          <a:bodyPr wrap="square" rtlCol="0">
            <a:spAutoFit/>
          </a:bodyPr>
          <a:lstStyle/>
          <a:p>
            <a:r>
              <a:rPr lang="en-US" dirty="0">
                <a:solidFill>
                  <a:schemeClr val="accent1"/>
                </a:solidFill>
              </a:rPr>
              <a:t>(1:1)</a:t>
            </a:r>
          </a:p>
        </p:txBody>
      </p:sp>
      <p:sp>
        <p:nvSpPr>
          <p:cNvPr id="140" name="TextBox 139">
            <a:extLst>
              <a:ext uri="{FF2B5EF4-FFF2-40B4-BE49-F238E27FC236}">
                <a16:creationId xmlns:a16="http://schemas.microsoft.com/office/drawing/2014/main" id="{C90A7A35-0BA1-487A-BD1A-47B52BA3727E}"/>
              </a:ext>
            </a:extLst>
          </p:cNvPr>
          <p:cNvSpPr txBox="1"/>
          <p:nvPr/>
        </p:nvSpPr>
        <p:spPr>
          <a:xfrm>
            <a:off x="1201184" y="5605635"/>
            <a:ext cx="871674" cy="369332"/>
          </a:xfrm>
          <a:prstGeom prst="rect">
            <a:avLst/>
          </a:prstGeom>
          <a:noFill/>
        </p:spPr>
        <p:txBody>
          <a:bodyPr wrap="square" rtlCol="0">
            <a:spAutoFit/>
          </a:bodyPr>
          <a:lstStyle/>
          <a:p>
            <a:r>
              <a:rPr lang="en-US" dirty="0">
                <a:solidFill>
                  <a:schemeClr val="accent1"/>
                </a:solidFill>
              </a:rPr>
              <a:t>(1:n)</a:t>
            </a:r>
          </a:p>
        </p:txBody>
      </p:sp>
      <p:sp>
        <p:nvSpPr>
          <p:cNvPr id="141" name="TextBox 140">
            <a:extLst>
              <a:ext uri="{FF2B5EF4-FFF2-40B4-BE49-F238E27FC236}">
                <a16:creationId xmlns:a16="http://schemas.microsoft.com/office/drawing/2014/main" id="{E67CD284-B97F-4145-BFFD-7B40CF074572}"/>
              </a:ext>
            </a:extLst>
          </p:cNvPr>
          <p:cNvSpPr txBox="1"/>
          <p:nvPr/>
        </p:nvSpPr>
        <p:spPr>
          <a:xfrm>
            <a:off x="2208605" y="1067959"/>
            <a:ext cx="691467" cy="307777"/>
          </a:xfrm>
          <a:prstGeom prst="rect">
            <a:avLst/>
          </a:prstGeom>
          <a:noFill/>
        </p:spPr>
        <p:txBody>
          <a:bodyPr wrap="square" rtlCol="0">
            <a:spAutoFit/>
          </a:bodyPr>
          <a:lstStyle/>
          <a:p>
            <a:r>
              <a:rPr lang="en-US" sz="1400" dirty="0"/>
              <a:t>(1,1)</a:t>
            </a:r>
          </a:p>
        </p:txBody>
      </p:sp>
      <p:sp>
        <p:nvSpPr>
          <p:cNvPr id="143" name="TextBox 142">
            <a:extLst>
              <a:ext uri="{FF2B5EF4-FFF2-40B4-BE49-F238E27FC236}">
                <a16:creationId xmlns:a16="http://schemas.microsoft.com/office/drawing/2014/main" id="{C2C0FF4E-4099-4770-B9A4-4357080C9882}"/>
              </a:ext>
            </a:extLst>
          </p:cNvPr>
          <p:cNvSpPr txBox="1"/>
          <p:nvPr/>
        </p:nvSpPr>
        <p:spPr>
          <a:xfrm>
            <a:off x="2078707" y="2269983"/>
            <a:ext cx="691467" cy="307777"/>
          </a:xfrm>
          <a:prstGeom prst="rect">
            <a:avLst/>
          </a:prstGeom>
          <a:noFill/>
        </p:spPr>
        <p:txBody>
          <a:bodyPr wrap="square" rtlCol="0">
            <a:spAutoFit/>
          </a:bodyPr>
          <a:lstStyle/>
          <a:p>
            <a:r>
              <a:rPr lang="en-US" sz="1400" dirty="0"/>
              <a:t>(0,N)</a:t>
            </a:r>
          </a:p>
        </p:txBody>
      </p:sp>
      <p:sp>
        <p:nvSpPr>
          <p:cNvPr id="144" name="TextBox 143">
            <a:extLst>
              <a:ext uri="{FF2B5EF4-FFF2-40B4-BE49-F238E27FC236}">
                <a16:creationId xmlns:a16="http://schemas.microsoft.com/office/drawing/2014/main" id="{1015C07C-2FCF-43BF-9BA7-01C369B8DFB4}"/>
              </a:ext>
            </a:extLst>
          </p:cNvPr>
          <p:cNvSpPr txBox="1"/>
          <p:nvPr/>
        </p:nvSpPr>
        <p:spPr>
          <a:xfrm>
            <a:off x="1567888" y="3165910"/>
            <a:ext cx="691467" cy="307777"/>
          </a:xfrm>
          <a:prstGeom prst="rect">
            <a:avLst/>
          </a:prstGeom>
          <a:noFill/>
        </p:spPr>
        <p:txBody>
          <a:bodyPr wrap="square" rtlCol="0">
            <a:spAutoFit/>
          </a:bodyPr>
          <a:lstStyle/>
          <a:p>
            <a:r>
              <a:rPr lang="en-US" sz="1400" dirty="0"/>
              <a:t>(1,N)</a:t>
            </a:r>
          </a:p>
        </p:txBody>
      </p:sp>
      <p:sp>
        <p:nvSpPr>
          <p:cNvPr id="145" name="TextBox 144">
            <a:extLst>
              <a:ext uri="{FF2B5EF4-FFF2-40B4-BE49-F238E27FC236}">
                <a16:creationId xmlns:a16="http://schemas.microsoft.com/office/drawing/2014/main" id="{6057204C-7652-433E-911F-F9F783179620}"/>
              </a:ext>
            </a:extLst>
          </p:cNvPr>
          <p:cNvSpPr txBox="1"/>
          <p:nvPr/>
        </p:nvSpPr>
        <p:spPr>
          <a:xfrm>
            <a:off x="-117748" y="2563194"/>
            <a:ext cx="691467" cy="307777"/>
          </a:xfrm>
          <a:prstGeom prst="rect">
            <a:avLst/>
          </a:prstGeom>
          <a:noFill/>
        </p:spPr>
        <p:txBody>
          <a:bodyPr wrap="square" rtlCol="0">
            <a:spAutoFit/>
          </a:bodyPr>
          <a:lstStyle/>
          <a:p>
            <a:r>
              <a:rPr lang="en-US" sz="1400" dirty="0"/>
              <a:t>(1,1)</a:t>
            </a:r>
          </a:p>
        </p:txBody>
      </p:sp>
      <p:sp>
        <p:nvSpPr>
          <p:cNvPr id="146" name="Rectangle 145">
            <a:extLst>
              <a:ext uri="{FF2B5EF4-FFF2-40B4-BE49-F238E27FC236}">
                <a16:creationId xmlns:a16="http://schemas.microsoft.com/office/drawing/2014/main" id="{C0A14060-F91A-4154-AD13-CAE5429A489A}"/>
              </a:ext>
            </a:extLst>
          </p:cNvPr>
          <p:cNvSpPr/>
          <p:nvPr/>
        </p:nvSpPr>
        <p:spPr>
          <a:xfrm>
            <a:off x="808781" y="4222992"/>
            <a:ext cx="545342" cy="307777"/>
          </a:xfrm>
          <a:prstGeom prst="rect">
            <a:avLst/>
          </a:prstGeom>
        </p:spPr>
        <p:txBody>
          <a:bodyPr wrap="none">
            <a:spAutoFit/>
          </a:bodyPr>
          <a:lstStyle/>
          <a:p>
            <a:r>
              <a:rPr lang="en-US" sz="1400" dirty="0"/>
              <a:t>(0,N)</a:t>
            </a:r>
          </a:p>
        </p:txBody>
      </p:sp>
      <p:sp>
        <p:nvSpPr>
          <p:cNvPr id="147" name="Rectangle 146">
            <a:extLst>
              <a:ext uri="{FF2B5EF4-FFF2-40B4-BE49-F238E27FC236}">
                <a16:creationId xmlns:a16="http://schemas.microsoft.com/office/drawing/2014/main" id="{8BCE0138-0932-4876-91B6-F0DE84E13C85}"/>
              </a:ext>
            </a:extLst>
          </p:cNvPr>
          <p:cNvSpPr/>
          <p:nvPr/>
        </p:nvSpPr>
        <p:spPr>
          <a:xfrm>
            <a:off x="2287813" y="4265734"/>
            <a:ext cx="521297" cy="307777"/>
          </a:xfrm>
          <a:prstGeom prst="rect">
            <a:avLst/>
          </a:prstGeom>
        </p:spPr>
        <p:txBody>
          <a:bodyPr wrap="none">
            <a:spAutoFit/>
          </a:bodyPr>
          <a:lstStyle/>
          <a:p>
            <a:r>
              <a:rPr lang="en-US" sz="1400" dirty="0"/>
              <a:t>(0,1)</a:t>
            </a:r>
          </a:p>
        </p:txBody>
      </p:sp>
      <p:sp>
        <p:nvSpPr>
          <p:cNvPr id="148" name="Rectangle 147">
            <a:extLst>
              <a:ext uri="{FF2B5EF4-FFF2-40B4-BE49-F238E27FC236}">
                <a16:creationId xmlns:a16="http://schemas.microsoft.com/office/drawing/2014/main" id="{EAEC6E2B-1BE1-46E0-89F4-343B2A5E57F3}"/>
              </a:ext>
            </a:extLst>
          </p:cNvPr>
          <p:cNvSpPr/>
          <p:nvPr/>
        </p:nvSpPr>
        <p:spPr>
          <a:xfrm>
            <a:off x="3158681" y="3316761"/>
            <a:ext cx="521297" cy="307777"/>
          </a:xfrm>
          <a:prstGeom prst="rect">
            <a:avLst/>
          </a:prstGeom>
        </p:spPr>
        <p:txBody>
          <a:bodyPr wrap="none">
            <a:spAutoFit/>
          </a:bodyPr>
          <a:lstStyle/>
          <a:p>
            <a:r>
              <a:rPr lang="en-US" sz="1400" dirty="0"/>
              <a:t>(1,1)</a:t>
            </a:r>
          </a:p>
        </p:txBody>
      </p:sp>
      <p:sp>
        <p:nvSpPr>
          <p:cNvPr id="149" name="Rectangle 148">
            <a:extLst>
              <a:ext uri="{FF2B5EF4-FFF2-40B4-BE49-F238E27FC236}">
                <a16:creationId xmlns:a16="http://schemas.microsoft.com/office/drawing/2014/main" id="{279A3E7B-7489-4B40-A638-DCD30A3A2C90}"/>
              </a:ext>
            </a:extLst>
          </p:cNvPr>
          <p:cNvSpPr/>
          <p:nvPr/>
        </p:nvSpPr>
        <p:spPr>
          <a:xfrm>
            <a:off x="3579347" y="4719942"/>
            <a:ext cx="545342" cy="307777"/>
          </a:xfrm>
          <a:prstGeom prst="rect">
            <a:avLst/>
          </a:prstGeom>
        </p:spPr>
        <p:txBody>
          <a:bodyPr wrap="none">
            <a:spAutoFit/>
          </a:bodyPr>
          <a:lstStyle/>
          <a:p>
            <a:r>
              <a:rPr lang="en-US" sz="1400" dirty="0"/>
              <a:t>(1,N)</a:t>
            </a:r>
          </a:p>
        </p:txBody>
      </p:sp>
      <p:sp>
        <p:nvSpPr>
          <p:cNvPr id="150" name="Rectangle 149">
            <a:extLst>
              <a:ext uri="{FF2B5EF4-FFF2-40B4-BE49-F238E27FC236}">
                <a16:creationId xmlns:a16="http://schemas.microsoft.com/office/drawing/2014/main" id="{F5DA9749-3F28-4349-AAA5-FAD33966A4D8}"/>
              </a:ext>
            </a:extLst>
          </p:cNvPr>
          <p:cNvSpPr/>
          <p:nvPr/>
        </p:nvSpPr>
        <p:spPr>
          <a:xfrm>
            <a:off x="4230373" y="3431346"/>
            <a:ext cx="521297" cy="307777"/>
          </a:xfrm>
          <a:prstGeom prst="rect">
            <a:avLst/>
          </a:prstGeom>
        </p:spPr>
        <p:txBody>
          <a:bodyPr wrap="none">
            <a:spAutoFit/>
          </a:bodyPr>
          <a:lstStyle/>
          <a:p>
            <a:r>
              <a:rPr lang="en-US" sz="1400" dirty="0"/>
              <a:t>(1,1)</a:t>
            </a:r>
          </a:p>
        </p:txBody>
      </p:sp>
      <p:sp>
        <p:nvSpPr>
          <p:cNvPr id="151" name="Rectangle 150">
            <a:extLst>
              <a:ext uri="{FF2B5EF4-FFF2-40B4-BE49-F238E27FC236}">
                <a16:creationId xmlns:a16="http://schemas.microsoft.com/office/drawing/2014/main" id="{097720AF-0FB3-44B8-9890-E668D574B228}"/>
              </a:ext>
            </a:extLst>
          </p:cNvPr>
          <p:cNvSpPr/>
          <p:nvPr/>
        </p:nvSpPr>
        <p:spPr>
          <a:xfrm>
            <a:off x="6227995" y="4490030"/>
            <a:ext cx="649537" cy="307777"/>
          </a:xfrm>
          <a:prstGeom prst="rect">
            <a:avLst/>
          </a:prstGeom>
        </p:spPr>
        <p:txBody>
          <a:bodyPr wrap="square">
            <a:spAutoFit/>
          </a:bodyPr>
          <a:lstStyle/>
          <a:p>
            <a:r>
              <a:rPr lang="en-US" sz="1400" dirty="0"/>
              <a:t>(1,1)</a:t>
            </a:r>
          </a:p>
        </p:txBody>
      </p:sp>
      <p:sp>
        <p:nvSpPr>
          <p:cNvPr id="153" name="Rectangle 152">
            <a:extLst>
              <a:ext uri="{FF2B5EF4-FFF2-40B4-BE49-F238E27FC236}">
                <a16:creationId xmlns:a16="http://schemas.microsoft.com/office/drawing/2014/main" id="{E936ED59-CBA8-476B-A7DE-2646870B8717}"/>
              </a:ext>
            </a:extLst>
          </p:cNvPr>
          <p:cNvSpPr/>
          <p:nvPr/>
        </p:nvSpPr>
        <p:spPr>
          <a:xfrm>
            <a:off x="3528297" y="2326047"/>
            <a:ext cx="600895" cy="307777"/>
          </a:xfrm>
          <a:prstGeom prst="rect">
            <a:avLst/>
          </a:prstGeom>
        </p:spPr>
        <p:txBody>
          <a:bodyPr wrap="square">
            <a:spAutoFit/>
          </a:bodyPr>
          <a:lstStyle/>
          <a:p>
            <a:r>
              <a:rPr lang="en-US" sz="1400" dirty="0"/>
              <a:t>(1,N)</a:t>
            </a:r>
          </a:p>
        </p:txBody>
      </p:sp>
      <p:sp>
        <p:nvSpPr>
          <p:cNvPr id="154" name="Rectangle 153">
            <a:extLst>
              <a:ext uri="{FF2B5EF4-FFF2-40B4-BE49-F238E27FC236}">
                <a16:creationId xmlns:a16="http://schemas.microsoft.com/office/drawing/2014/main" id="{DD1CB573-C49B-4B9F-8045-9EF0C0E3C638}"/>
              </a:ext>
            </a:extLst>
          </p:cNvPr>
          <p:cNvSpPr/>
          <p:nvPr/>
        </p:nvSpPr>
        <p:spPr>
          <a:xfrm>
            <a:off x="8671684" y="3337803"/>
            <a:ext cx="649537" cy="307777"/>
          </a:xfrm>
          <a:prstGeom prst="rect">
            <a:avLst/>
          </a:prstGeom>
        </p:spPr>
        <p:txBody>
          <a:bodyPr wrap="square">
            <a:spAutoFit/>
          </a:bodyPr>
          <a:lstStyle/>
          <a:p>
            <a:r>
              <a:rPr lang="en-US" sz="1400" dirty="0"/>
              <a:t>(1,1)</a:t>
            </a:r>
          </a:p>
        </p:txBody>
      </p:sp>
      <p:sp>
        <p:nvSpPr>
          <p:cNvPr id="155" name="Rectangle 154">
            <a:extLst>
              <a:ext uri="{FF2B5EF4-FFF2-40B4-BE49-F238E27FC236}">
                <a16:creationId xmlns:a16="http://schemas.microsoft.com/office/drawing/2014/main" id="{B33996B2-FD21-4B97-B98D-8E5D6977178F}"/>
              </a:ext>
            </a:extLst>
          </p:cNvPr>
          <p:cNvSpPr/>
          <p:nvPr/>
        </p:nvSpPr>
        <p:spPr>
          <a:xfrm>
            <a:off x="7286766" y="1857091"/>
            <a:ext cx="649537" cy="307777"/>
          </a:xfrm>
          <a:prstGeom prst="rect">
            <a:avLst/>
          </a:prstGeom>
        </p:spPr>
        <p:txBody>
          <a:bodyPr wrap="square">
            <a:spAutoFit/>
          </a:bodyPr>
          <a:lstStyle/>
          <a:p>
            <a:r>
              <a:rPr lang="en-US" sz="1400" dirty="0"/>
              <a:t>(1,1)</a:t>
            </a:r>
          </a:p>
        </p:txBody>
      </p:sp>
      <p:sp>
        <p:nvSpPr>
          <p:cNvPr id="156" name="Rectangle 155">
            <a:extLst>
              <a:ext uri="{FF2B5EF4-FFF2-40B4-BE49-F238E27FC236}">
                <a16:creationId xmlns:a16="http://schemas.microsoft.com/office/drawing/2014/main" id="{F9811515-3450-4091-9099-64A7B19D2258}"/>
              </a:ext>
            </a:extLst>
          </p:cNvPr>
          <p:cNvSpPr/>
          <p:nvPr/>
        </p:nvSpPr>
        <p:spPr>
          <a:xfrm>
            <a:off x="5703719" y="1749223"/>
            <a:ext cx="649537" cy="307777"/>
          </a:xfrm>
          <a:prstGeom prst="rect">
            <a:avLst/>
          </a:prstGeom>
        </p:spPr>
        <p:txBody>
          <a:bodyPr wrap="square">
            <a:spAutoFit/>
          </a:bodyPr>
          <a:lstStyle/>
          <a:p>
            <a:r>
              <a:rPr lang="en-US" sz="1400" dirty="0"/>
              <a:t>(2,N)</a:t>
            </a:r>
          </a:p>
        </p:txBody>
      </p:sp>
      <p:sp>
        <p:nvSpPr>
          <p:cNvPr id="157" name="Rectangle 156">
            <a:extLst>
              <a:ext uri="{FF2B5EF4-FFF2-40B4-BE49-F238E27FC236}">
                <a16:creationId xmlns:a16="http://schemas.microsoft.com/office/drawing/2014/main" id="{42F007E3-0461-4F93-ABBA-5F90BB6ADE43}"/>
              </a:ext>
            </a:extLst>
          </p:cNvPr>
          <p:cNvSpPr/>
          <p:nvPr/>
        </p:nvSpPr>
        <p:spPr>
          <a:xfrm>
            <a:off x="10165189" y="2112663"/>
            <a:ext cx="649537" cy="307777"/>
          </a:xfrm>
          <a:prstGeom prst="rect">
            <a:avLst/>
          </a:prstGeom>
        </p:spPr>
        <p:txBody>
          <a:bodyPr wrap="square">
            <a:spAutoFit/>
          </a:bodyPr>
          <a:lstStyle/>
          <a:p>
            <a:r>
              <a:rPr lang="en-US" sz="1400" dirty="0"/>
              <a:t>(1,1)</a:t>
            </a:r>
          </a:p>
        </p:txBody>
      </p:sp>
      <p:sp>
        <p:nvSpPr>
          <p:cNvPr id="158" name="Rectangle 157">
            <a:extLst>
              <a:ext uri="{FF2B5EF4-FFF2-40B4-BE49-F238E27FC236}">
                <a16:creationId xmlns:a16="http://schemas.microsoft.com/office/drawing/2014/main" id="{172D9143-4A29-4E0E-9375-D27609B72516}"/>
              </a:ext>
            </a:extLst>
          </p:cNvPr>
          <p:cNvSpPr/>
          <p:nvPr/>
        </p:nvSpPr>
        <p:spPr>
          <a:xfrm>
            <a:off x="10009523" y="3565149"/>
            <a:ext cx="649537" cy="307777"/>
          </a:xfrm>
          <a:prstGeom prst="rect">
            <a:avLst/>
          </a:prstGeom>
        </p:spPr>
        <p:txBody>
          <a:bodyPr wrap="square">
            <a:spAutoFit/>
          </a:bodyPr>
          <a:lstStyle/>
          <a:p>
            <a:r>
              <a:rPr lang="en-US" sz="1400" dirty="0"/>
              <a:t>(1,N)</a:t>
            </a:r>
          </a:p>
        </p:txBody>
      </p:sp>
      <p:sp>
        <p:nvSpPr>
          <p:cNvPr id="43" name="Oval 42">
            <a:extLst>
              <a:ext uri="{FF2B5EF4-FFF2-40B4-BE49-F238E27FC236}">
                <a16:creationId xmlns:a16="http://schemas.microsoft.com/office/drawing/2014/main" id="{DE77AC00-4CFE-4E08-B7D9-6BAFBEABB5F6}"/>
              </a:ext>
            </a:extLst>
          </p:cNvPr>
          <p:cNvSpPr/>
          <p:nvPr/>
        </p:nvSpPr>
        <p:spPr>
          <a:xfrm>
            <a:off x="232846" y="831693"/>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address</a:t>
            </a:r>
          </a:p>
        </p:txBody>
      </p:sp>
      <p:sp>
        <p:nvSpPr>
          <p:cNvPr id="98" name="Oval 97">
            <a:extLst>
              <a:ext uri="{FF2B5EF4-FFF2-40B4-BE49-F238E27FC236}">
                <a16:creationId xmlns:a16="http://schemas.microsoft.com/office/drawing/2014/main" id="{51007CFD-F464-418D-8AE1-328F2ABA3CF2}"/>
              </a:ext>
            </a:extLst>
          </p:cNvPr>
          <p:cNvSpPr/>
          <p:nvPr/>
        </p:nvSpPr>
        <p:spPr>
          <a:xfrm>
            <a:off x="328337" y="538632"/>
            <a:ext cx="899424" cy="20227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Joined_on</a:t>
            </a:r>
            <a:endParaRPr lang="en-US" sz="800" dirty="0"/>
          </a:p>
        </p:txBody>
      </p:sp>
      <p:sp>
        <p:nvSpPr>
          <p:cNvPr id="100" name="Oval 99">
            <a:extLst>
              <a:ext uri="{FF2B5EF4-FFF2-40B4-BE49-F238E27FC236}">
                <a16:creationId xmlns:a16="http://schemas.microsoft.com/office/drawing/2014/main" id="{3FD17630-5AC7-42E1-ACF5-C2220989AF60}"/>
              </a:ext>
            </a:extLst>
          </p:cNvPr>
          <p:cNvSpPr/>
          <p:nvPr/>
        </p:nvSpPr>
        <p:spPr>
          <a:xfrm>
            <a:off x="1275706" y="517702"/>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Email</a:t>
            </a:r>
          </a:p>
        </p:txBody>
      </p:sp>
      <p:sp>
        <p:nvSpPr>
          <p:cNvPr id="109" name="Oval 108">
            <a:extLst>
              <a:ext uri="{FF2B5EF4-FFF2-40B4-BE49-F238E27FC236}">
                <a16:creationId xmlns:a16="http://schemas.microsoft.com/office/drawing/2014/main" id="{95926529-3796-4A55-939B-D70FAA8AF01A}"/>
              </a:ext>
            </a:extLst>
          </p:cNvPr>
          <p:cNvSpPr/>
          <p:nvPr/>
        </p:nvSpPr>
        <p:spPr>
          <a:xfrm>
            <a:off x="524839" y="1570616"/>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lastname</a:t>
            </a:r>
            <a:endParaRPr lang="en-US" sz="800" dirty="0"/>
          </a:p>
        </p:txBody>
      </p:sp>
      <p:sp>
        <p:nvSpPr>
          <p:cNvPr id="116" name="Oval 115">
            <a:extLst>
              <a:ext uri="{FF2B5EF4-FFF2-40B4-BE49-F238E27FC236}">
                <a16:creationId xmlns:a16="http://schemas.microsoft.com/office/drawing/2014/main" id="{39EE968A-586D-4E72-A5EB-6FE258E68946}"/>
              </a:ext>
            </a:extLst>
          </p:cNvPr>
          <p:cNvSpPr/>
          <p:nvPr/>
        </p:nvSpPr>
        <p:spPr>
          <a:xfrm>
            <a:off x="3125023" y="1902766"/>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Salary</a:t>
            </a:r>
          </a:p>
        </p:txBody>
      </p:sp>
      <p:cxnSp>
        <p:nvCxnSpPr>
          <p:cNvPr id="46" name="Straight Connector 45">
            <a:extLst>
              <a:ext uri="{FF2B5EF4-FFF2-40B4-BE49-F238E27FC236}">
                <a16:creationId xmlns:a16="http://schemas.microsoft.com/office/drawing/2014/main" id="{691D10F6-5600-45DB-9BEB-44FC08B1CB48}"/>
              </a:ext>
            </a:extLst>
          </p:cNvPr>
          <p:cNvCxnSpPr>
            <a:stCxn id="115" idx="4"/>
          </p:cNvCxnSpPr>
          <p:nvPr/>
        </p:nvCxnSpPr>
        <p:spPr>
          <a:xfrm>
            <a:off x="2027861" y="2159984"/>
            <a:ext cx="259952" cy="578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3A0444B-4106-4D22-A7DA-508284025534}"/>
              </a:ext>
            </a:extLst>
          </p:cNvPr>
          <p:cNvCxnSpPr>
            <a:stCxn id="112" idx="4"/>
          </p:cNvCxnSpPr>
          <p:nvPr/>
        </p:nvCxnSpPr>
        <p:spPr>
          <a:xfrm flipH="1">
            <a:off x="2750519" y="2434075"/>
            <a:ext cx="459566" cy="305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3946098-8D1A-4F76-BC90-8828097959B3}"/>
              </a:ext>
            </a:extLst>
          </p:cNvPr>
          <p:cNvCxnSpPr>
            <a:stCxn id="114" idx="5"/>
          </p:cNvCxnSpPr>
          <p:nvPr/>
        </p:nvCxnSpPr>
        <p:spPr>
          <a:xfrm>
            <a:off x="1929600" y="2482763"/>
            <a:ext cx="182166" cy="23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F1DB322-59DD-4168-A542-DDE3C3F94ED1}"/>
              </a:ext>
            </a:extLst>
          </p:cNvPr>
          <p:cNvCxnSpPr>
            <a:cxnSpLocks/>
            <a:stCxn id="116" idx="3"/>
          </p:cNvCxnSpPr>
          <p:nvPr/>
        </p:nvCxnSpPr>
        <p:spPr>
          <a:xfrm flipH="1">
            <a:off x="2742726" y="2083392"/>
            <a:ext cx="501914" cy="65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0AB3FF6-5DBF-41FB-83F8-4F1506E0ED69}"/>
              </a:ext>
            </a:extLst>
          </p:cNvPr>
          <p:cNvCxnSpPr>
            <a:cxnSpLocks/>
            <a:stCxn id="109" idx="5"/>
          </p:cNvCxnSpPr>
          <p:nvPr/>
        </p:nvCxnSpPr>
        <p:spPr>
          <a:xfrm>
            <a:off x="1222017" y="1751242"/>
            <a:ext cx="902514" cy="99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7481240-58D6-467D-B92B-F96531BE0426}"/>
              </a:ext>
            </a:extLst>
          </p:cNvPr>
          <p:cNvCxnSpPr>
            <a:cxnSpLocks/>
          </p:cNvCxnSpPr>
          <p:nvPr/>
        </p:nvCxnSpPr>
        <p:spPr>
          <a:xfrm>
            <a:off x="1753554" y="1402418"/>
            <a:ext cx="799350" cy="131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56B5F03-FE32-472E-A378-10ED36A7C24A}"/>
              </a:ext>
            </a:extLst>
          </p:cNvPr>
          <p:cNvCxnSpPr>
            <a:cxnSpLocks/>
          </p:cNvCxnSpPr>
          <p:nvPr/>
        </p:nvCxnSpPr>
        <p:spPr>
          <a:xfrm>
            <a:off x="896770" y="998548"/>
            <a:ext cx="1425253" cy="1756121"/>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76EF37C5-2008-4016-8A09-20E700B03810}"/>
              </a:ext>
            </a:extLst>
          </p:cNvPr>
          <p:cNvSpPr/>
          <p:nvPr/>
        </p:nvSpPr>
        <p:spPr>
          <a:xfrm>
            <a:off x="2682388" y="2131716"/>
            <a:ext cx="1055393" cy="302359"/>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Employee_Id</a:t>
            </a:r>
            <a:endParaRPr lang="en-US" sz="800" u="sng" dirty="0"/>
          </a:p>
        </p:txBody>
      </p:sp>
      <p:sp>
        <p:nvSpPr>
          <p:cNvPr id="114" name="Oval 113">
            <a:extLst>
              <a:ext uri="{FF2B5EF4-FFF2-40B4-BE49-F238E27FC236}">
                <a16:creationId xmlns:a16="http://schemas.microsoft.com/office/drawing/2014/main" id="{85F1CFF1-ED4E-4E72-9197-C07F66687E3B}"/>
              </a:ext>
            </a:extLst>
          </p:cNvPr>
          <p:cNvSpPr/>
          <p:nvPr/>
        </p:nvSpPr>
        <p:spPr>
          <a:xfrm>
            <a:off x="1232422" y="2302137"/>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Role_Id</a:t>
            </a:r>
            <a:endParaRPr lang="en-US" sz="800" dirty="0"/>
          </a:p>
        </p:txBody>
      </p:sp>
      <p:cxnSp>
        <p:nvCxnSpPr>
          <p:cNvPr id="142" name="Straight Connector 141">
            <a:extLst>
              <a:ext uri="{FF2B5EF4-FFF2-40B4-BE49-F238E27FC236}">
                <a16:creationId xmlns:a16="http://schemas.microsoft.com/office/drawing/2014/main" id="{2679609A-4B38-4761-A36A-403EF2D907C0}"/>
              </a:ext>
            </a:extLst>
          </p:cNvPr>
          <p:cNvCxnSpPr>
            <a:cxnSpLocks/>
          </p:cNvCxnSpPr>
          <p:nvPr/>
        </p:nvCxnSpPr>
        <p:spPr>
          <a:xfrm>
            <a:off x="1006423" y="699079"/>
            <a:ext cx="1308351" cy="205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228BE06-2908-430B-BD09-0E2E4C235EBE}"/>
              </a:ext>
            </a:extLst>
          </p:cNvPr>
          <p:cNvCxnSpPr>
            <a:cxnSpLocks/>
            <a:endCxn id="16" idx="0"/>
          </p:cNvCxnSpPr>
          <p:nvPr/>
        </p:nvCxnSpPr>
        <p:spPr>
          <a:xfrm>
            <a:off x="1760429" y="720491"/>
            <a:ext cx="814533" cy="2017572"/>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AB525954-2BBD-4090-9E0D-77ABB79262D3}"/>
              </a:ext>
            </a:extLst>
          </p:cNvPr>
          <p:cNvSpPr/>
          <p:nvPr/>
        </p:nvSpPr>
        <p:spPr>
          <a:xfrm>
            <a:off x="1580078" y="1963753"/>
            <a:ext cx="895565" cy="196231"/>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firstname</a:t>
            </a:r>
            <a:endParaRPr lang="en-US" sz="900" dirty="0"/>
          </a:p>
        </p:txBody>
      </p:sp>
      <p:sp>
        <p:nvSpPr>
          <p:cNvPr id="103" name="Oval 102">
            <a:extLst>
              <a:ext uri="{FF2B5EF4-FFF2-40B4-BE49-F238E27FC236}">
                <a16:creationId xmlns:a16="http://schemas.microsoft.com/office/drawing/2014/main" id="{561FCD51-D7D3-47CF-896E-EB450EDFE745}"/>
              </a:ext>
            </a:extLst>
          </p:cNvPr>
          <p:cNvSpPr/>
          <p:nvPr/>
        </p:nvSpPr>
        <p:spPr>
          <a:xfrm>
            <a:off x="1294971" y="1193740"/>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age</a:t>
            </a:r>
          </a:p>
        </p:txBody>
      </p:sp>
      <p:sp>
        <p:nvSpPr>
          <p:cNvPr id="161" name="Oval 160">
            <a:extLst>
              <a:ext uri="{FF2B5EF4-FFF2-40B4-BE49-F238E27FC236}">
                <a16:creationId xmlns:a16="http://schemas.microsoft.com/office/drawing/2014/main" id="{940C3267-3E32-4E77-A92B-286083B1B5EE}"/>
              </a:ext>
            </a:extLst>
          </p:cNvPr>
          <p:cNvSpPr/>
          <p:nvPr/>
        </p:nvSpPr>
        <p:spPr>
          <a:xfrm>
            <a:off x="2844332" y="50185"/>
            <a:ext cx="706563" cy="253948"/>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MiddleName</a:t>
            </a:r>
            <a:endParaRPr lang="en-US" sz="800" dirty="0"/>
          </a:p>
        </p:txBody>
      </p:sp>
      <p:sp>
        <p:nvSpPr>
          <p:cNvPr id="162" name="Oval 161">
            <a:extLst>
              <a:ext uri="{FF2B5EF4-FFF2-40B4-BE49-F238E27FC236}">
                <a16:creationId xmlns:a16="http://schemas.microsoft.com/office/drawing/2014/main" id="{2EDC1BC0-2F68-42E2-9201-1647A46E4105}"/>
              </a:ext>
            </a:extLst>
          </p:cNvPr>
          <p:cNvSpPr/>
          <p:nvPr/>
        </p:nvSpPr>
        <p:spPr>
          <a:xfrm>
            <a:off x="1437443" y="24478"/>
            <a:ext cx="706563" cy="203514"/>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D_Id</a:t>
            </a:r>
            <a:endParaRPr lang="en-US" sz="800" u="sng" dirty="0"/>
          </a:p>
        </p:txBody>
      </p:sp>
      <p:sp>
        <p:nvSpPr>
          <p:cNvPr id="163" name="Oval 162">
            <a:extLst>
              <a:ext uri="{FF2B5EF4-FFF2-40B4-BE49-F238E27FC236}">
                <a16:creationId xmlns:a16="http://schemas.microsoft.com/office/drawing/2014/main" id="{8F682A79-E2DD-4EEF-AB02-633491404FBE}"/>
              </a:ext>
            </a:extLst>
          </p:cNvPr>
          <p:cNvSpPr/>
          <p:nvPr/>
        </p:nvSpPr>
        <p:spPr>
          <a:xfrm>
            <a:off x="2193509" y="21971"/>
            <a:ext cx="706563" cy="203514"/>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FirstName</a:t>
            </a:r>
          </a:p>
        </p:txBody>
      </p:sp>
      <p:sp>
        <p:nvSpPr>
          <p:cNvPr id="165" name="Oval 164">
            <a:extLst>
              <a:ext uri="{FF2B5EF4-FFF2-40B4-BE49-F238E27FC236}">
                <a16:creationId xmlns:a16="http://schemas.microsoft.com/office/drawing/2014/main" id="{563D7405-6240-4EAB-9F3A-445A1583EFE9}"/>
              </a:ext>
            </a:extLst>
          </p:cNvPr>
          <p:cNvSpPr/>
          <p:nvPr/>
        </p:nvSpPr>
        <p:spPr>
          <a:xfrm>
            <a:off x="3177284" y="968830"/>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Employee_Id</a:t>
            </a:r>
            <a:endParaRPr lang="en-US" sz="800" dirty="0"/>
          </a:p>
        </p:txBody>
      </p:sp>
      <p:sp>
        <p:nvSpPr>
          <p:cNvPr id="166" name="Oval 165">
            <a:extLst>
              <a:ext uri="{FF2B5EF4-FFF2-40B4-BE49-F238E27FC236}">
                <a16:creationId xmlns:a16="http://schemas.microsoft.com/office/drawing/2014/main" id="{6132222E-AD82-48DE-988B-8B680158AB7E}"/>
              </a:ext>
            </a:extLst>
          </p:cNvPr>
          <p:cNvSpPr/>
          <p:nvPr/>
        </p:nvSpPr>
        <p:spPr>
          <a:xfrm>
            <a:off x="3556987" y="692942"/>
            <a:ext cx="782343" cy="193398"/>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Realtionship</a:t>
            </a:r>
            <a:endParaRPr lang="en-US" sz="800" dirty="0"/>
          </a:p>
        </p:txBody>
      </p:sp>
      <p:sp>
        <p:nvSpPr>
          <p:cNvPr id="167" name="Oval 166">
            <a:extLst>
              <a:ext uri="{FF2B5EF4-FFF2-40B4-BE49-F238E27FC236}">
                <a16:creationId xmlns:a16="http://schemas.microsoft.com/office/drawing/2014/main" id="{F9973143-AE10-4B70-BE60-23F451DFFF78}"/>
              </a:ext>
            </a:extLst>
          </p:cNvPr>
          <p:cNvSpPr/>
          <p:nvPr/>
        </p:nvSpPr>
        <p:spPr>
          <a:xfrm>
            <a:off x="3802242" y="459316"/>
            <a:ext cx="706563" cy="203514"/>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Email</a:t>
            </a:r>
          </a:p>
        </p:txBody>
      </p:sp>
      <p:sp>
        <p:nvSpPr>
          <p:cNvPr id="168" name="Oval 167">
            <a:extLst>
              <a:ext uri="{FF2B5EF4-FFF2-40B4-BE49-F238E27FC236}">
                <a16:creationId xmlns:a16="http://schemas.microsoft.com/office/drawing/2014/main" id="{586953C7-F36E-4E54-9CE2-E50CFDB04495}"/>
              </a:ext>
            </a:extLst>
          </p:cNvPr>
          <p:cNvSpPr/>
          <p:nvPr/>
        </p:nvSpPr>
        <p:spPr>
          <a:xfrm>
            <a:off x="3632767" y="3756"/>
            <a:ext cx="706563" cy="203514"/>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LastName</a:t>
            </a:r>
            <a:endParaRPr lang="en-US" sz="800" dirty="0"/>
          </a:p>
        </p:txBody>
      </p:sp>
      <p:sp>
        <p:nvSpPr>
          <p:cNvPr id="169" name="Oval 168">
            <a:extLst>
              <a:ext uri="{FF2B5EF4-FFF2-40B4-BE49-F238E27FC236}">
                <a16:creationId xmlns:a16="http://schemas.microsoft.com/office/drawing/2014/main" id="{88B63D57-F103-4DB3-9246-7C8308F463F5}"/>
              </a:ext>
            </a:extLst>
          </p:cNvPr>
          <p:cNvSpPr/>
          <p:nvPr/>
        </p:nvSpPr>
        <p:spPr>
          <a:xfrm>
            <a:off x="4339330" y="96214"/>
            <a:ext cx="748946" cy="23067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Phone_number</a:t>
            </a:r>
            <a:endParaRPr lang="en-US" sz="800" dirty="0"/>
          </a:p>
        </p:txBody>
      </p:sp>
      <p:cxnSp>
        <p:nvCxnSpPr>
          <p:cNvPr id="77" name="Straight Connector 76">
            <a:extLst>
              <a:ext uri="{FF2B5EF4-FFF2-40B4-BE49-F238E27FC236}">
                <a16:creationId xmlns:a16="http://schemas.microsoft.com/office/drawing/2014/main" id="{17CFC7C5-3160-4EF9-9D1F-098609D0F6F5}"/>
              </a:ext>
            </a:extLst>
          </p:cNvPr>
          <p:cNvCxnSpPr>
            <a:stCxn id="162" idx="5"/>
          </p:cNvCxnSpPr>
          <p:nvPr/>
        </p:nvCxnSpPr>
        <p:spPr>
          <a:xfrm>
            <a:off x="2040532" y="198188"/>
            <a:ext cx="361965" cy="311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10FF49-6A3C-443D-A256-CED6F7953B65}"/>
              </a:ext>
            </a:extLst>
          </p:cNvPr>
          <p:cNvCxnSpPr>
            <a:cxnSpLocks/>
            <a:stCxn id="163" idx="4"/>
          </p:cNvCxnSpPr>
          <p:nvPr/>
        </p:nvCxnSpPr>
        <p:spPr>
          <a:xfrm>
            <a:off x="2546791" y="225485"/>
            <a:ext cx="13384" cy="297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6A47B-CF80-4330-9F0F-F5AAE34A019D}"/>
              </a:ext>
            </a:extLst>
          </p:cNvPr>
          <p:cNvCxnSpPr>
            <a:cxnSpLocks/>
            <a:stCxn id="161" idx="4"/>
          </p:cNvCxnSpPr>
          <p:nvPr/>
        </p:nvCxnSpPr>
        <p:spPr>
          <a:xfrm flipH="1">
            <a:off x="3028068" y="304133"/>
            <a:ext cx="169546" cy="21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AF529B3-7519-4BE6-9C66-C6C90A7C807B}"/>
              </a:ext>
            </a:extLst>
          </p:cNvPr>
          <p:cNvCxnSpPr>
            <a:stCxn id="168" idx="3"/>
          </p:cNvCxnSpPr>
          <p:nvPr/>
        </p:nvCxnSpPr>
        <p:spPr>
          <a:xfrm flipH="1">
            <a:off x="3158681" y="177466"/>
            <a:ext cx="577560" cy="324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EFC5E02-B936-4F47-9C0D-6A1BEFC37E81}"/>
              </a:ext>
            </a:extLst>
          </p:cNvPr>
          <p:cNvCxnSpPr>
            <a:cxnSpLocks/>
            <a:stCxn id="169" idx="2"/>
          </p:cNvCxnSpPr>
          <p:nvPr/>
        </p:nvCxnSpPr>
        <p:spPr>
          <a:xfrm flipH="1">
            <a:off x="3467099" y="211553"/>
            <a:ext cx="872231" cy="318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8ABFC39-15A9-484B-847A-204A044BB1B2}"/>
              </a:ext>
            </a:extLst>
          </p:cNvPr>
          <p:cNvCxnSpPr>
            <a:stCxn id="167" idx="2"/>
          </p:cNvCxnSpPr>
          <p:nvPr/>
        </p:nvCxnSpPr>
        <p:spPr>
          <a:xfrm flipH="1">
            <a:off x="3474297" y="561073"/>
            <a:ext cx="327945" cy="17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F23185A-3E8A-4A1B-8F57-CE0E4CE044CC}"/>
              </a:ext>
            </a:extLst>
          </p:cNvPr>
          <p:cNvCxnSpPr>
            <a:stCxn id="166" idx="2"/>
          </p:cNvCxnSpPr>
          <p:nvPr/>
        </p:nvCxnSpPr>
        <p:spPr>
          <a:xfrm flipH="1" flipV="1">
            <a:off x="3448960" y="582753"/>
            <a:ext cx="108027" cy="20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54C681D-CFE9-46B6-BFC5-0A2159B7E36F}"/>
              </a:ext>
            </a:extLst>
          </p:cNvPr>
          <p:cNvCxnSpPr>
            <a:stCxn id="165" idx="2"/>
          </p:cNvCxnSpPr>
          <p:nvPr/>
        </p:nvCxnSpPr>
        <p:spPr>
          <a:xfrm flipH="1" flipV="1">
            <a:off x="3147535" y="927669"/>
            <a:ext cx="29749" cy="146574"/>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D4AE132A-B466-418D-B473-E61C37092733}"/>
              </a:ext>
            </a:extLst>
          </p:cNvPr>
          <p:cNvSpPr/>
          <p:nvPr/>
        </p:nvSpPr>
        <p:spPr>
          <a:xfrm>
            <a:off x="5023822" y="961238"/>
            <a:ext cx="714024" cy="218418"/>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Project_Id</a:t>
            </a:r>
            <a:endParaRPr lang="en-US" sz="800" u="sng" dirty="0"/>
          </a:p>
        </p:txBody>
      </p:sp>
      <p:sp>
        <p:nvSpPr>
          <p:cNvPr id="171" name="Oval 170">
            <a:extLst>
              <a:ext uri="{FF2B5EF4-FFF2-40B4-BE49-F238E27FC236}">
                <a16:creationId xmlns:a16="http://schemas.microsoft.com/office/drawing/2014/main" id="{D50A5E99-83D2-4C76-80AF-6A45C78140D1}"/>
              </a:ext>
            </a:extLst>
          </p:cNvPr>
          <p:cNvSpPr/>
          <p:nvPr/>
        </p:nvSpPr>
        <p:spPr>
          <a:xfrm>
            <a:off x="7162894" y="1042890"/>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Budget</a:t>
            </a:r>
          </a:p>
        </p:txBody>
      </p:sp>
      <p:sp>
        <p:nvSpPr>
          <p:cNvPr id="172" name="Oval 171">
            <a:extLst>
              <a:ext uri="{FF2B5EF4-FFF2-40B4-BE49-F238E27FC236}">
                <a16:creationId xmlns:a16="http://schemas.microsoft.com/office/drawing/2014/main" id="{F77C93CE-8680-4313-83FB-B02C7705CC76}"/>
              </a:ext>
            </a:extLst>
          </p:cNvPr>
          <p:cNvSpPr/>
          <p:nvPr/>
        </p:nvSpPr>
        <p:spPr>
          <a:xfrm>
            <a:off x="7222292" y="467116"/>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Date_Completed</a:t>
            </a:r>
            <a:endParaRPr lang="en-US" sz="800" dirty="0"/>
          </a:p>
        </p:txBody>
      </p:sp>
      <p:sp>
        <p:nvSpPr>
          <p:cNvPr id="173" name="Oval 172">
            <a:extLst>
              <a:ext uri="{FF2B5EF4-FFF2-40B4-BE49-F238E27FC236}">
                <a16:creationId xmlns:a16="http://schemas.microsoft.com/office/drawing/2014/main" id="{0A422FB6-E4CF-40A1-9ECA-F81D422F50D6}"/>
              </a:ext>
            </a:extLst>
          </p:cNvPr>
          <p:cNvSpPr/>
          <p:nvPr/>
        </p:nvSpPr>
        <p:spPr>
          <a:xfrm>
            <a:off x="6542069" y="42873"/>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Date_Started</a:t>
            </a:r>
            <a:endParaRPr lang="en-US" sz="800" dirty="0"/>
          </a:p>
        </p:txBody>
      </p:sp>
      <p:sp>
        <p:nvSpPr>
          <p:cNvPr id="174" name="Oval 173">
            <a:extLst>
              <a:ext uri="{FF2B5EF4-FFF2-40B4-BE49-F238E27FC236}">
                <a16:creationId xmlns:a16="http://schemas.microsoft.com/office/drawing/2014/main" id="{8D045CF2-5BF4-498D-A5F3-B6AFFE1B1F07}"/>
              </a:ext>
            </a:extLst>
          </p:cNvPr>
          <p:cNvSpPr/>
          <p:nvPr/>
        </p:nvSpPr>
        <p:spPr>
          <a:xfrm>
            <a:off x="5691365" y="180871"/>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Client_Id</a:t>
            </a:r>
            <a:endParaRPr lang="en-US" sz="800" dirty="0"/>
          </a:p>
        </p:txBody>
      </p:sp>
      <p:sp>
        <p:nvSpPr>
          <p:cNvPr id="175" name="Oval 174">
            <a:extLst>
              <a:ext uri="{FF2B5EF4-FFF2-40B4-BE49-F238E27FC236}">
                <a16:creationId xmlns:a16="http://schemas.microsoft.com/office/drawing/2014/main" id="{65F4EDDF-D137-477D-914A-10A53D16AA50}"/>
              </a:ext>
            </a:extLst>
          </p:cNvPr>
          <p:cNvSpPr/>
          <p:nvPr/>
        </p:nvSpPr>
        <p:spPr>
          <a:xfrm>
            <a:off x="5247952" y="493302"/>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Project_Name</a:t>
            </a:r>
            <a:endParaRPr lang="en-US" sz="800" dirty="0"/>
          </a:p>
        </p:txBody>
      </p:sp>
      <p:cxnSp>
        <p:nvCxnSpPr>
          <p:cNvPr id="122" name="Straight Connector 121">
            <a:extLst>
              <a:ext uri="{FF2B5EF4-FFF2-40B4-BE49-F238E27FC236}">
                <a16:creationId xmlns:a16="http://schemas.microsoft.com/office/drawing/2014/main" id="{F9ABAB80-0E84-4159-9A25-46134461D18D}"/>
              </a:ext>
            </a:extLst>
          </p:cNvPr>
          <p:cNvCxnSpPr>
            <a:cxnSpLocks/>
            <a:stCxn id="170" idx="6"/>
          </p:cNvCxnSpPr>
          <p:nvPr/>
        </p:nvCxnSpPr>
        <p:spPr>
          <a:xfrm>
            <a:off x="5737846" y="1070447"/>
            <a:ext cx="421937" cy="50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F5FC9E-4247-48E7-98B8-078405E83545}"/>
              </a:ext>
            </a:extLst>
          </p:cNvPr>
          <p:cNvCxnSpPr>
            <a:stCxn id="175" idx="5"/>
          </p:cNvCxnSpPr>
          <p:nvPr/>
        </p:nvCxnSpPr>
        <p:spPr>
          <a:xfrm>
            <a:off x="5954815" y="673253"/>
            <a:ext cx="273180" cy="45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BB1D00D-BE10-41AC-A14D-0607191735E3}"/>
              </a:ext>
            </a:extLst>
          </p:cNvPr>
          <p:cNvCxnSpPr>
            <a:stCxn id="174" idx="5"/>
          </p:cNvCxnSpPr>
          <p:nvPr/>
        </p:nvCxnSpPr>
        <p:spPr>
          <a:xfrm flipH="1">
            <a:off x="6332122" y="360822"/>
            <a:ext cx="66106" cy="756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1ED421A-7466-4DC0-9745-5EEE93A7FC3C}"/>
              </a:ext>
            </a:extLst>
          </p:cNvPr>
          <p:cNvCxnSpPr/>
          <p:nvPr/>
        </p:nvCxnSpPr>
        <p:spPr>
          <a:xfrm flipH="1">
            <a:off x="6346697" y="253699"/>
            <a:ext cx="480479" cy="855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551C37F2-0649-40E6-A6C2-5462DA78A051}"/>
              </a:ext>
            </a:extLst>
          </p:cNvPr>
          <p:cNvCxnSpPr>
            <a:stCxn id="172" idx="2"/>
          </p:cNvCxnSpPr>
          <p:nvPr/>
        </p:nvCxnSpPr>
        <p:spPr>
          <a:xfrm flipH="1">
            <a:off x="6380025" y="572529"/>
            <a:ext cx="842267" cy="536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E25E7E8-0EDE-43ED-9196-2F5CD8827C56}"/>
              </a:ext>
            </a:extLst>
          </p:cNvPr>
          <p:cNvCxnSpPr/>
          <p:nvPr/>
        </p:nvCxnSpPr>
        <p:spPr>
          <a:xfrm flipH="1">
            <a:off x="6411811" y="1081847"/>
            <a:ext cx="787805"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184">
            <a:extLst>
              <a:ext uri="{FF2B5EF4-FFF2-40B4-BE49-F238E27FC236}">
                <a16:creationId xmlns:a16="http://schemas.microsoft.com/office/drawing/2014/main" id="{2D29743B-D6AB-419D-90D9-1A1D66924FFC}"/>
              </a:ext>
            </a:extLst>
          </p:cNvPr>
          <p:cNvSpPr/>
          <p:nvPr/>
        </p:nvSpPr>
        <p:spPr>
          <a:xfrm>
            <a:off x="10094361" y="4426878"/>
            <a:ext cx="751724" cy="2478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Project_Id</a:t>
            </a:r>
            <a:endParaRPr lang="en-US" sz="800" dirty="0"/>
          </a:p>
        </p:txBody>
      </p:sp>
      <p:sp>
        <p:nvSpPr>
          <p:cNvPr id="186" name="Oval 185">
            <a:extLst>
              <a:ext uri="{FF2B5EF4-FFF2-40B4-BE49-F238E27FC236}">
                <a16:creationId xmlns:a16="http://schemas.microsoft.com/office/drawing/2014/main" id="{EEB27315-1D8E-4EC4-9311-9F222BD287AF}"/>
              </a:ext>
            </a:extLst>
          </p:cNvPr>
          <p:cNvSpPr/>
          <p:nvPr/>
        </p:nvSpPr>
        <p:spPr>
          <a:xfrm>
            <a:off x="10809668" y="4719942"/>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Email</a:t>
            </a:r>
          </a:p>
        </p:txBody>
      </p:sp>
      <p:sp>
        <p:nvSpPr>
          <p:cNvPr id="187" name="Oval 186">
            <a:extLst>
              <a:ext uri="{FF2B5EF4-FFF2-40B4-BE49-F238E27FC236}">
                <a16:creationId xmlns:a16="http://schemas.microsoft.com/office/drawing/2014/main" id="{78C11CC7-39E0-4564-A7EE-5835E5D3DC80}"/>
              </a:ext>
            </a:extLst>
          </p:cNvPr>
          <p:cNvSpPr/>
          <p:nvPr/>
        </p:nvSpPr>
        <p:spPr>
          <a:xfrm>
            <a:off x="11095447" y="5310115"/>
            <a:ext cx="760931" cy="304104"/>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PhoneNumber</a:t>
            </a:r>
            <a:endParaRPr lang="en-US" sz="800" dirty="0"/>
          </a:p>
        </p:txBody>
      </p:sp>
      <p:sp>
        <p:nvSpPr>
          <p:cNvPr id="188" name="Oval 187">
            <a:extLst>
              <a:ext uri="{FF2B5EF4-FFF2-40B4-BE49-F238E27FC236}">
                <a16:creationId xmlns:a16="http://schemas.microsoft.com/office/drawing/2014/main" id="{FE690908-83C2-41ED-B334-62FE3E136E9D}"/>
              </a:ext>
            </a:extLst>
          </p:cNvPr>
          <p:cNvSpPr/>
          <p:nvPr/>
        </p:nvSpPr>
        <p:spPr>
          <a:xfrm>
            <a:off x="10683948" y="5764141"/>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Address</a:t>
            </a:r>
          </a:p>
        </p:txBody>
      </p:sp>
      <p:sp>
        <p:nvSpPr>
          <p:cNvPr id="189" name="Oval 188">
            <a:extLst>
              <a:ext uri="{FF2B5EF4-FFF2-40B4-BE49-F238E27FC236}">
                <a16:creationId xmlns:a16="http://schemas.microsoft.com/office/drawing/2014/main" id="{CEBDD9BD-64EE-4EA1-A8F6-7782EDD87D9F}"/>
              </a:ext>
            </a:extLst>
          </p:cNvPr>
          <p:cNvSpPr/>
          <p:nvPr/>
        </p:nvSpPr>
        <p:spPr>
          <a:xfrm>
            <a:off x="10269878" y="6269011"/>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LastName</a:t>
            </a:r>
            <a:endParaRPr lang="en-US" sz="800" dirty="0"/>
          </a:p>
        </p:txBody>
      </p:sp>
      <p:sp>
        <p:nvSpPr>
          <p:cNvPr id="190" name="Oval 189">
            <a:extLst>
              <a:ext uri="{FF2B5EF4-FFF2-40B4-BE49-F238E27FC236}">
                <a16:creationId xmlns:a16="http://schemas.microsoft.com/office/drawing/2014/main" id="{87E89476-60B5-49BA-AF77-C45E902A5342}"/>
              </a:ext>
            </a:extLst>
          </p:cNvPr>
          <p:cNvSpPr/>
          <p:nvPr/>
        </p:nvSpPr>
        <p:spPr>
          <a:xfrm>
            <a:off x="9253484" y="6094153"/>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MiddleName</a:t>
            </a:r>
            <a:endParaRPr lang="en-US" sz="800" dirty="0"/>
          </a:p>
        </p:txBody>
      </p:sp>
      <p:sp>
        <p:nvSpPr>
          <p:cNvPr id="191" name="Oval 190">
            <a:extLst>
              <a:ext uri="{FF2B5EF4-FFF2-40B4-BE49-F238E27FC236}">
                <a16:creationId xmlns:a16="http://schemas.microsoft.com/office/drawing/2014/main" id="{9E77474D-9196-4E39-ADB1-6D6610B2E253}"/>
              </a:ext>
            </a:extLst>
          </p:cNvPr>
          <p:cNvSpPr/>
          <p:nvPr/>
        </p:nvSpPr>
        <p:spPr>
          <a:xfrm>
            <a:off x="8651162" y="5382426"/>
            <a:ext cx="879226" cy="172222"/>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FirstName</a:t>
            </a:r>
          </a:p>
        </p:txBody>
      </p:sp>
      <p:sp>
        <p:nvSpPr>
          <p:cNvPr id="192" name="Oval 191">
            <a:extLst>
              <a:ext uri="{FF2B5EF4-FFF2-40B4-BE49-F238E27FC236}">
                <a16:creationId xmlns:a16="http://schemas.microsoft.com/office/drawing/2014/main" id="{D675334A-EC9E-439F-ACFA-C6DD01C75E8C}"/>
              </a:ext>
            </a:extLst>
          </p:cNvPr>
          <p:cNvSpPr/>
          <p:nvPr/>
        </p:nvSpPr>
        <p:spPr>
          <a:xfrm>
            <a:off x="8143435" y="4768175"/>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Client_Id</a:t>
            </a:r>
            <a:endParaRPr lang="en-US" sz="800" u="sng" dirty="0"/>
          </a:p>
        </p:txBody>
      </p:sp>
      <p:cxnSp>
        <p:nvCxnSpPr>
          <p:cNvPr id="193" name="Straight Connector 192">
            <a:extLst>
              <a:ext uri="{FF2B5EF4-FFF2-40B4-BE49-F238E27FC236}">
                <a16:creationId xmlns:a16="http://schemas.microsoft.com/office/drawing/2014/main" id="{3D5A97F7-A319-4A11-982E-83F1010FFF4E}"/>
              </a:ext>
            </a:extLst>
          </p:cNvPr>
          <p:cNvCxnSpPr>
            <a:cxnSpLocks/>
          </p:cNvCxnSpPr>
          <p:nvPr/>
        </p:nvCxnSpPr>
        <p:spPr>
          <a:xfrm>
            <a:off x="9545034" y="4591311"/>
            <a:ext cx="988472" cy="167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EEB1342-C113-4130-B639-F9A410FD8F0A}"/>
              </a:ext>
            </a:extLst>
          </p:cNvPr>
          <p:cNvCxnSpPr>
            <a:cxnSpLocks/>
            <a:endCxn id="188" idx="1"/>
          </p:cNvCxnSpPr>
          <p:nvPr/>
        </p:nvCxnSpPr>
        <p:spPr>
          <a:xfrm>
            <a:off x="9515287" y="4573511"/>
            <a:ext cx="1289939" cy="1221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D1BA82B-122B-4057-92AC-C19B96724540}"/>
              </a:ext>
            </a:extLst>
          </p:cNvPr>
          <p:cNvCxnSpPr>
            <a:cxnSpLocks/>
            <a:endCxn id="187" idx="2"/>
          </p:cNvCxnSpPr>
          <p:nvPr/>
        </p:nvCxnSpPr>
        <p:spPr>
          <a:xfrm>
            <a:off x="9523650" y="4561216"/>
            <a:ext cx="1571797" cy="900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B6028A6-72B0-446B-9A74-F9435CB22E48}"/>
              </a:ext>
            </a:extLst>
          </p:cNvPr>
          <p:cNvCxnSpPr>
            <a:cxnSpLocks/>
            <a:endCxn id="185" idx="2"/>
          </p:cNvCxnSpPr>
          <p:nvPr/>
        </p:nvCxnSpPr>
        <p:spPr>
          <a:xfrm flipV="1">
            <a:off x="9538751" y="4550787"/>
            <a:ext cx="555610" cy="9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987249F-AEF7-4D4B-9DF5-60AC28FA1379}"/>
              </a:ext>
            </a:extLst>
          </p:cNvPr>
          <p:cNvCxnSpPr>
            <a:cxnSpLocks/>
            <a:endCxn id="186" idx="2"/>
          </p:cNvCxnSpPr>
          <p:nvPr/>
        </p:nvCxnSpPr>
        <p:spPr>
          <a:xfrm>
            <a:off x="9489637" y="4569357"/>
            <a:ext cx="1320031" cy="255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62F735D-DE2D-47B5-9A60-5D939B1D45D0}"/>
              </a:ext>
            </a:extLst>
          </p:cNvPr>
          <p:cNvCxnSpPr>
            <a:cxnSpLocks/>
          </p:cNvCxnSpPr>
          <p:nvPr/>
        </p:nvCxnSpPr>
        <p:spPr>
          <a:xfrm>
            <a:off x="9504449" y="4573511"/>
            <a:ext cx="227175" cy="1438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98D79EB-8528-4BF8-9BFB-32BEA1B1553B}"/>
              </a:ext>
            </a:extLst>
          </p:cNvPr>
          <p:cNvCxnSpPr>
            <a:cxnSpLocks/>
          </p:cNvCxnSpPr>
          <p:nvPr/>
        </p:nvCxnSpPr>
        <p:spPr>
          <a:xfrm flipH="1">
            <a:off x="8959734" y="4556566"/>
            <a:ext cx="558420" cy="834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D847DF3-D146-4DB8-BE02-7B82B082E9A6}"/>
              </a:ext>
            </a:extLst>
          </p:cNvPr>
          <p:cNvCxnSpPr>
            <a:cxnSpLocks/>
            <a:endCxn id="192" idx="6"/>
          </p:cNvCxnSpPr>
          <p:nvPr/>
        </p:nvCxnSpPr>
        <p:spPr>
          <a:xfrm flipH="1">
            <a:off x="8971576" y="4546068"/>
            <a:ext cx="531070" cy="327520"/>
          </a:xfrm>
          <a:prstGeom prst="line">
            <a:avLst/>
          </a:prstGeom>
        </p:spPr>
        <p:style>
          <a:lnRef idx="1">
            <a:schemeClr val="accent1"/>
          </a:lnRef>
          <a:fillRef idx="0">
            <a:schemeClr val="accent1"/>
          </a:fillRef>
          <a:effectRef idx="0">
            <a:schemeClr val="accent1"/>
          </a:effectRef>
          <a:fontRef idx="minor">
            <a:schemeClr val="tx1"/>
          </a:fontRef>
        </p:style>
      </p:cxnSp>
      <p:sp>
        <p:nvSpPr>
          <p:cNvPr id="210" name="Oval 209">
            <a:extLst>
              <a:ext uri="{FF2B5EF4-FFF2-40B4-BE49-F238E27FC236}">
                <a16:creationId xmlns:a16="http://schemas.microsoft.com/office/drawing/2014/main" id="{6A9494D3-04D0-438F-BA1F-8461BEEE5A3E}"/>
              </a:ext>
            </a:extLst>
          </p:cNvPr>
          <p:cNvSpPr/>
          <p:nvPr/>
        </p:nvSpPr>
        <p:spPr>
          <a:xfrm>
            <a:off x="7253710" y="5600068"/>
            <a:ext cx="1040436" cy="328145"/>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BankAccountNumber</a:t>
            </a:r>
            <a:endParaRPr lang="en-US" sz="800" dirty="0"/>
          </a:p>
        </p:txBody>
      </p:sp>
      <p:sp>
        <p:nvSpPr>
          <p:cNvPr id="211" name="Oval 210">
            <a:extLst>
              <a:ext uri="{FF2B5EF4-FFF2-40B4-BE49-F238E27FC236}">
                <a16:creationId xmlns:a16="http://schemas.microsoft.com/office/drawing/2014/main" id="{CC72EA38-CBC0-4BD2-A079-F84EAFF9102A}"/>
              </a:ext>
            </a:extLst>
          </p:cNvPr>
          <p:cNvSpPr/>
          <p:nvPr/>
        </p:nvSpPr>
        <p:spPr>
          <a:xfrm>
            <a:off x="6435658" y="6018955"/>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BankName</a:t>
            </a:r>
            <a:endParaRPr lang="en-US" sz="800" dirty="0"/>
          </a:p>
        </p:txBody>
      </p:sp>
      <p:sp>
        <p:nvSpPr>
          <p:cNvPr id="212" name="Oval 211">
            <a:extLst>
              <a:ext uri="{FF2B5EF4-FFF2-40B4-BE49-F238E27FC236}">
                <a16:creationId xmlns:a16="http://schemas.microsoft.com/office/drawing/2014/main" id="{63901630-1BCF-4107-B124-A2D5160E5875}"/>
              </a:ext>
            </a:extLst>
          </p:cNvPr>
          <p:cNvSpPr/>
          <p:nvPr/>
        </p:nvSpPr>
        <p:spPr>
          <a:xfrm>
            <a:off x="5054235" y="5852794"/>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Employee_Id</a:t>
            </a:r>
            <a:endParaRPr lang="en-US" sz="800" u="sng" dirty="0"/>
          </a:p>
        </p:txBody>
      </p:sp>
      <p:cxnSp>
        <p:nvCxnSpPr>
          <p:cNvPr id="213" name="Straight Connector 212">
            <a:extLst>
              <a:ext uri="{FF2B5EF4-FFF2-40B4-BE49-F238E27FC236}">
                <a16:creationId xmlns:a16="http://schemas.microsoft.com/office/drawing/2014/main" id="{BF15BF9F-2889-4396-B799-E2E11A0A9E8D}"/>
              </a:ext>
            </a:extLst>
          </p:cNvPr>
          <p:cNvCxnSpPr>
            <a:cxnSpLocks/>
          </p:cNvCxnSpPr>
          <p:nvPr/>
        </p:nvCxnSpPr>
        <p:spPr>
          <a:xfrm flipH="1">
            <a:off x="5535405" y="5509567"/>
            <a:ext cx="493082" cy="321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702917F-FCD7-4D5D-AD04-CAFD11E7B68C}"/>
              </a:ext>
            </a:extLst>
          </p:cNvPr>
          <p:cNvCxnSpPr>
            <a:cxnSpLocks/>
            <a:stCxn id="210" idx="2"/>
          </p:cNvCxnSpPr>
          <p:nvPr/>
        </p:nvCxnSpPr>
        <p:spPr>
          <a:xfrm flipH="1" flipV="1">
            <a:off x="6009544" y="5519931"/>
            <a:ext cx="1244166" cy="244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5CA94BBB-12DA-49FB-8EA3-A01AFFAB9F4B}"/>
              </a:ext>
            </a:extLst>
          </p:cNvPr>
          <p:cNvCxnSpPr>
            <a:cxnSpLocks/>
            <a:stCxn id="211" idx="0"/>
          </p:cNvCxnSpPr>
          <p:nvPr/>
        </p:nvCxnSpPr>
        <p:spPr>
          <a:xfrm flipH="1" flipV="1">
            <a:off x="5974375" y="5514935"/>
            <a:ext cx="875354" cy="504020"/>
          </a:xfrm>
          <a:prstGeom prst="line">
            <a:avLst/>
          </a:prstGeom>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B78D12FB-8C9C-4815-8607-1ACBEDD17B7C}"/>
              </a:ext>
            </a:extLst>
          </p:cNvPr>
          <p:cNvSpPr/>
          <p:nvPr/>
        </p:nvSpPr>
        <p:spPr>
          <a:xfrm>
            <a:off x="4703762" y="1468814"/>
            <a:ext cx="714024" cy="218418"/>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Project_Id</a:t>
            </a:r>
            <a:endParaRPr lang="en-US" sz="800" u="sng" dirty="0"/>
          </a:p>
        </p:txBody>
      </p:sp>
      <p:sp>
        <p:nvSpPr>
          <p:cNvPr id="220" name="Oval 219">
            <a:extLst>
              <a:ext uri="{FF2B5EF4-FFF2-40B4-BE49-F238E27FC236}">
                <a16:creationId xmlns:a16="http://schemas.microsoft.com/office/drawing/2014/main" id="{6539BF3B-9ECE-4B45-8AB8-B03D121F55E9}"/>
              </a:ext>
            </a:extLst>
          </p:cNvPr>
          <p:cNvSpPr/>
          <p:nvPr/>
        </p:nvSpPr>
        <p:spPr>
          <a:xfrm>
            <a:off x="3921255" y="1456682"/>
            <a:ext cx="714024" cy="218418"/>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a:t>Id</a:t>
            </a:r>
          </a:p>
        </p:txBody>
      </p:sp>
      <p:sp>
        <p:nvSpPr>
          <p:cNvPr id="221" name="Oval 220">
            <a:extLst>
              <a:ext uri="{FF2B5EF4-FFF2-40B4-BE49-F238E27FC236}">
                <a16:creationId xmlns:a16="http://schemas.microsoft.com/office/drawing/2014/main" id="{3E3D704F-14DE-41F3-B934-36951F6D7472}"/>
              </a:ext>
            </a:extLst>
          </p:cNvPr>
          <p:cNvSpPr/>
          <p:nvPr/>
        </p:nvSpPr>
        <p:spPr>
          <a:xfrm>
            <a:off x="6285708" y="2722744"/>
            <a:ext cx="857890" cy="2818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End_Date</a:t>
            </a:r>
            <a:endParaRPr lang="en-US" sz="800" dirty="0"/>
          </a:p>
        </p:txBody>
      </p:sp>
      <p:sp>
        <p:nvSpPr>
          <p:cNvPr id="222" name="Oval 221">
            <a:extLst>
              <a:ext uri="{FF2B5EF4-FFF2-40B4-BE49-F238E27FC236}">
                <a16:creationId xmlns:a16="http://schemas.microsoft.com/office/drawing/2014/main" id="{DB10EEB1-F2E0-435D-8602-1D71BAA62212}"/>
              </a:ext>
            </a:extLst>
          </p:cNvPr>
          <p:cNvSpPr/>
          <p:nvPr/>
        </p:nvSpPr>
        <p:spPr>
          <a:xfrm>
            <a:off x="5829196" y="3259358"/>
            <a:ext cx="714024" cy="218418"/>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Start_Date</a:t>
            </a:r>
            <a:endParaRPr lang="en-US" sz="800" dirty="0"/>
          </a:p>
        </p:txBody>
      </p:sp>
      <p:sp>
        <p:nvSpPr>
          <p:cNvPr id="223" name="Oval 222">
            <a:extLst>
              <a:ext uri="{FF2B5EF4-FFF2-40B4-BE49-F238E27FC236}">
                <a16:creationId xmlns:a16="http://schemas.microsoft.com/office/drawing/2014/main" id="{DD156A14-EDC9-406B-8488-1C479485304D}"/>
              </a:ext>
            </a:extLst>
          </p:cNvPr>
          <p:cNvSpPr/>
          <p:nvPr/>
        </p:nvSpPr>
        <p:spPr>
          <a:xfrm>
            <a:off x="4764244" y="3255373"/>
            <a:ext cx="943706" cy="276835"/>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Employee_Id</a:t>
            </a:r>
            <a:endParaRPr lang="en-US" sz="800" dirty="0"/>
          </a:p>
        </p:txBody>
      </p:sp>
      <p:cxnSp>
        <p:nvCxnSpPr>
          <p:cNvPr id="224" name="Straight Connector 223">
            <a:extLst>
              <a:ext uri="{FF2B5EF4-FFF2-40B4-BE49-F238E27FC236}">
                <a16:creationId xmlns:a16="http://schemas.microsoft.com/office/drawing/2014/main" id="{B7E17E6B-31A0-4386-9F65-84CDD18CFDFD}"/>
              </a:ext>
            </a:extLst>
          </p:cNvPr>
          <p:cNvCxnSpPr>
            <a:cxnSpLocks/>
            <a:endCxn id="221" idx="1"/>
          </p:cNvCxnSpPr>
          <p:nvPr/>
        </p:nvCxnSpPr>
        <p:spPr>
          <a:xfrm>
            <a:off x="5295959" y="2453961"/>
            <a:ext cx="1115384" cy="310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B7877C97-3B20-493B-A0D8-4D0D8CA4360D}"/>
              </a:ext>
            </a:extLst>
          </p:cNvPr>
          <p:cNvCxnSpPr>
            <a:cxnSpLocks/>
          </p:cNvCxnSpPr>
          <p:nvPr/>
        </p:nvCxnSpPr>
        <p:spPr>
          <a:xfrm>
            <a:off x="5301536" y="2461321"/>
            <a:ext cx="653378" cy="815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33448B6A-4E0D-4808-AD1D-33191313B403}"/>
              </a:ext>
            </a:extLst>
          </p:cNvPr>
          <p:cNvCxnSpPr>
            <a:cxnSpLocks/>
            <a:endCxn id="223" idx="0"/>
          </p:cNvCxnSpPr>
          <p:nvPr/>
        </p:nvCxnSpPr>
        <p:spPr>
          <a:xfrm flipH="1">
            <a:off x="5236097" y="2469312"/>
            <a:ext cx="49002" cy="786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9921D34-A388-434E-AE36-8C707C384B2E}"/>
              </a:ext>
            </a:extLst>
          </p:cNvPr>
          <p:cNvCxnSpPr>
            <a:cxnSpLocks/>
            <a:stCxn id="220" idx="4"/>
          </p:cNvCxnSpPr>
          <p:nvPr/>
        </p:nvCxnSpPr>
        <p:spPr>
          <a:xfrm>
            <a:off x="4278267" y="1675100"/>
            <a:ext cx="308467" cy="508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BEFBB73-8BB4-4E9D-BBF2-0B3C900E2567}"/>
              </a:ext>
            </a:extLst>
          </p:cNvPr>
          <p:cNvCxnSpPr>
            <a:cxnSpLocks/>
            <a:endCxn id="219" idx="4"/>
          </p:cNvCxnSpPr>
          <p:nvPr/>
        </p:nvCxnSpPr>
        <p:spPr>
          <a:xfrm flipV="1">
            <a:off x="4740814" y="1687232"/>
            <a:ext cx="319960" cy="322394"/>
          </a:xfrm>
          <a:prstGeom prst="line">
            <a:avLst/>
          </a:prstGeom>
        </p:spPr>
        <p:style>
          <a:lnRef idx="1">
            <a:schemeClr val="accent1"/>
          </a:lnRef>
          <a:fillRef idx="0">
            <a:schemeClr val="accent1"/>
          </a:fillRef>
          <a:effectRef idx="0">
            <a:schemeClr val="accent1"/>
          </a:effectRef>
          <a:fontRef idx="minor">
            <a:schemeClr val="tx1"/>
          </a:fontRef>
        </p:style>
      </p:cxnSp>
      <p:sp>
        <p:nvSpPr>
          <p:cNvPr id="235" name="Oval 234">
            <a:extLst>
              <a:ext uri="{FF2B5EF4-FFF2-40B4-BE49-F238E27FC236}">
                <a16:creationId xmlns:a16="http://schemas.microsoft.com/office/drawing/2014/main" id="{E483E382-40C0-4487-944A-DFE56C702C0E}"/>
              </a:ext>
            </a:extLst>
          </p:cNvPr>
          <p:cNvSpPr/>
          <p:nvPr/>
        </p:nvSpPr>
        <p:spPr>
          <a:xfrm>
            <a:off x="8399583" y="695270"/>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Client_Id</a:t>
            </a:r>
            <a:endParaRPr lang="en-US" sz="800" dirty="0"/>
          </a:p>
        </p:txBody>
      </p:sp>
      <p:sp>
        <p:nvSpPr>
          <p:cNvPr id="236" name="Oval 235">
            <a:extLst>
              <a:ext uri="{FF2B5EF4-FFF2-40B4-BE49-F238E27FC236}">
                <a16:creationId xmlns:a16="http://schemas.microsoft.com/office/drawing/2014/main" id="{940F41AC-F8E8-48D8-8AA6-271A61096AA6}"/>
              </a:ext>
            </a:extLst>
          </p:cNvPr>
          <p:cNvSpPr/>
          <p:nvPr/>
        </p:nvSpPr>
        <p:spPr>
          <a:xfrm>
            <a:off x="8744808" y="102518"/>
            <a:ext cx="879226" cy="239395"/>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Project_Id</a:t>
            </a:r>
            <a:endParaRPr lang="en-US" sz="800" dirty="0"/>
          </a:p>
        </p:txBody>
      </p:sp>
      <p:sp>
        <p:nvSpPr>
          <p:cNvPr id="237" name="Oval 236">
            <a:extLst>
              <a:ext uri="{FF2B5EF4-FFF2-40B4-BE49-F238E27FC236}">
                <a16:creationId xmlns:a16="http://schemas.microsoft.com/office/drawing/2014/main" id="{0F35C42F-C6B2-403C-952F-96CB6400DEBF}"/>
              </a:ext>
            </a:extLst>
          </p:cNvPr>
          <p:cNvSpPr/>
          <p:nvPr/>
        </p:nvSpPr>
        <p:spPr>
          <a:xfrm>
            <a:off x="8399727" y="1348728"/>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Payment_Id</a:t>
            </a:r>
            <a:endParaRPr lang="en-US" sz="800" u="sng" dirty="0"/>
          </a:p>
        </p:txBody>
      </p:sp>
      <p:sp>
        <p:nvSpPr>
          <p:cNvPr id="238" name="Oval 237">
            <a:extLst>
              <a:ext uri="{FF2B5EF4-FFF2-40B4-BE49-F238E27FC236}">
                <a16:creationId xmlns:a16="http://schemas.microsoft.com/office/drawing/2014/main" id="{BC7102FF-A2D3-4924-B51F-DB90AD168708}"/>
              </a:ext>
            </a:extLst>
          </p:cNvPr>
          <p:cNvSpPr/>
          <p:nvPr/>
        </p:nvSpPr>
        <p:spPr>
          <a:xfrm>
            <a:off x="9987041" y="98139"/>
            <a:ext cx="696907" cy="395164"/>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Total_Budget</a:t>
            </a:r>
            <a:endParaRPr lang="en-US" sz="800" dirty="0"/>
          </a:p>
        </p:txBody>
      </p:sp>
      <p:sp>
        <p:nvSpPr>
          <p:cNvPr id="239" name="Oval 238">
            <a:extLst>
              <a:ext uri="{FF2B5EF4-FFF2-40B4-BE49-F238E27FC236}">
                <a16:creationId xmlns:a16="http://schemas.microsoft.com/office/drawing/2014/main" id="{9913A28C-4F51-44B0-9F8D-DD631744CF15}"/>
              </a:ext>
            </a:extLst>
          </p:cNvPr>
          <p:cNvSpPr/>
          <p:nvPr/>
        </p:nvSpPr>
        <p:spPr>
          <a:xfrm>
            <a:off x="10991109" y="639770"/>
            <a:ext cx="828141" cy="21082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Amount_Paid</a:t>
            </a:r>
            <a:endParaRPr lang="en-US" sz="800" dirty="0"/>
          </a:p>
        </p:txBody>
      </p:sp>
      <p:sp>
        <p:nvSpPr>
          <p:cNvPr id="240" name="Oval 239">
            <a:extLst>
              <a:ext uri="{FF2B5EF4-FFF2-40B4-BE49-F238E27FC236}">
                <a16:creationId xmlns:a16="http://schemas.microsoft.com/office/drawing/2014/main" id="{82853DF8-7632-4AFC-93E6-8E5674D5454E}"/>
              </a:ext>
            </a:extLst>
          </p:cNvPr>
          <p:cNvSpPr/>
          <p:nvPr/>
        </p:nvSpPr>
        <p:spPr>
          <a:xfrm>
            <a:off x="11100585" y="1735561"/>
            <a:ext cx="828141" cy="350866"/>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Amount_remaining</a:t>
            </a:r>
            <a:endParaRPr lang="en-US" sz="800" dirty="0"/>
          </a:p>
        </p:txBody>
      </p:sp>
      <p:cxnSp>
        <p:nvCxnSpPr>
          <p:cNvPr id="241" name="Straight Connector 240">
            <a:extLst>
              <a:ext uri="{FF2B5EF4-FFF2-40B4-BE49-F238E27FC236}">
                <a16:creationId xmlns:a16="http://schemas.microsoft.com/office/drawing/2014/main" id="{65CD62A7-C62D-4730-AEC4-0C0B608C61BB}"/>
              </a:ext>
            </a:extLst>
          </p:cNvPr>
          <p:cNvCxnSpPr/>
          <p:nvPr/>
        </p:nvCxnSpPr>
        <p:spPr>
          <a:xfrm flipH="1">
            <a:off x="10159845" y="729657"/>
            <a:ext cx="842267" cy="536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BE972DD6-16B9-46CF-864A-74BA117B281F}"/>
              </a:ext>
            </a:extLst>
          </p:cNvPr>
          <p:cNvCxnSpPr>
            <a:cxnSpLocks/>
            <a:endCxn id="238" idx="4"/>
          </p:cNvCxnSpPr>
          <p:nvPr/>
        </p:nvCxnSpPr>
        <p:spPr>
          <a:xfrm flipV="1">
            <a:off x="10160285" y="493303"/>
            <a:ext cx="175210" cy="766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CBD6B53-ACAE-4C89-88EF-428221F16A06}"/>
              </a:ext>
            </a:extLst>
          </p:cNvPr>
          <p:cNvCxnSpPr>
            <a:cxnSpLocks/>
          </p:cNvCxnSpPr>
          <p:nvPr/>
        </p:nvCxnSpPr>
        <p:spPr>
          <a:xfrm flipH="1" flipV="1">
            <a:off x="9361470" y="364142"/>
            <a:ext cx="777025" cy="88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F0D5483-C96A-42DA-810C-F9067EB8E630}"/>
              </a:ext>
            </a:extLst>
          </p:cNvPr>
          <p:cNvCxnSpPr>
            <a:cxnSpLocks/>
            <a:endCxn id="235" idx="6"/>
          </p:cNvCxnSpPr>
          <p:nvPr/>
        </p:nvCxnSpPr>
        <p:spPr>
          <a:xfrm flipH="1" flipV="1">
            <a:off x="9227724" y="800683"/>
            <a:ext cx="913744" cy="463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18FA9C2-407B-42D6-8796-A6A463C369A6}"/>
              </a:ext>
            </a:extLst>
          </p:cNvPr>
          <p:cNvCxnSpPr>
            <a:cxnSpLocks/>
            <a:endCxn id="237" idx="7"/>
          </p:cNvCxnSpPr>
          <p:nvPr/>
        </p:nvCxnSpPr>
        <p:spPr>
          <a:xfrm flipH="1">
            <a:off x="9106590" y="1283421"/>
            <a:ext cx="934752" cy="96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65405D32-F64B-4D0C-8779-6C643F6D4328}"/>
              </a:ext>
            </a:extLst>
          </p:cNvPr>
          <p:cNvCxnSpPr>
            <a:cxnSpLocks/>
          </p:cNvCxnSpPr>
          <p:nvPr/>
        </p:nvCxnSpPr>
        <p:spPr>
          <a:xfrm>
            <a:off x="10217714" y="1287396"/>
            <a:ext cx="1124956" cy="444786"/>
          </a:xfrm>
          <a:prstGeom prst="line">
            <a:avLst/>
          </a:prstGeom>
        </p:spPr>
        <p:style>
          <a:lnRef idx="1">
            <a:schemeClr val="accent1"/>
          </a:lnRef>
          <a:fillRef idx="0">
            <a:schemeClr val="accent1"/>
          </a:fillRef>
          <a:effectRef idx="0">
            <a:schemeClr val="accent1"/>
          </a:effectRef>
          <a:fontRef idx="minor">
            <a:schemeClr val="tx1"/>
          </a:fontRef>
        </p:style>
      </p:cxnSp>
      <p:sp>
        <p:nvSpPr>
          <p:cNvPr id="255" name="Oval 254">
            <a:extLst>
              <a:ext uri="{FF2B5EF4-FFF2-40B4-BE49-F238E27FC236}">
                <a16:creationId xmlns:a16="http://schemas.microsoft.com/office/drawing/2014/main" id="{2492264A-185A-4A74-968E-83A8E94FD3C8}"/>
              </a:ext>
            </a:extLst>
          </p:cNvPr>
          <p:cNvSpPr/>
          <p:nvPr/>
        </p:nvSpPr>
        <p:spPr>
          <a:xfrm>
            <a:off x="897227" y="3733128"/>
            <a:ext cx="917490" cy="32515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PayPeriod_Startdate</a:t>
            </a:r>
            <a:endParaRPr lang="en-US" sz="800" dirty="0"/>
          </a:p>
        </p:txBody>
      </p:sp>
      <p:sp>
        <p:nvSpPr>
          <p:cNvPr id="256" name="Oval 255">
            <a:extLst>
              <a:ext uri="{FF2B5EF4-FFF2-40B4-BE49-F238E27FC236}">
                <a16:creationId xmlns:a16="http://schemas.microsoft.com/office/drawing/2014/main" id="{EC9B43D4-5CE2-4BAA-BFCF-261FC92EEBFA}"/>
              </a:ext>
            </a:extLst>
          </p:cNvPr>
          <p:cNvSpPr/>
          <p:nvPr/>
        </p:nvSpPr>
        <p:spPr>
          <a:xfrm>
            <a:off x="-52434" y="4450757"/>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Amount</a:t>
            </a:r>
          </a:p>
        </p:txBody>
      </p:sp>
      <p:sp>
        <p:nvSpPr>
          <p:cNvPr id="258" name="Oval 257">
            <a:extLst>
              <a:ext uri="{FF2B5EF4-FFF2-40B4-BE49-F238E27FC236}">
                <a16:creationId xmlns:a16="http://schemas.microsoft.com/office/drawing/2014/main" id="{D7DBCFC1-1FBD-446B-87D9-4C97FC8F3739}"/>
              </a:ext>
            </a:extLst>
          </p:cNvPr>
          <p:cNvSpPr/>
          <p:nvPr/>
        </p:nvSpPr>
        <p:spPr>
          <a:xfrm>
            <a:off x="76183" y="4968439"/>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Status</a:t>
            </a:r>
          </a:p>
        </p:txBody>
      </p:sp>
      <p:cxnSp>
        <p:nvCxnSpPr>
          <p:cNvPr id="261" name="Straight Connector 260">
            <a:extLst>
              <a:ext uri="{FF2B5EF4-FFF2-40B4-BE49-F238E27FC236}">
                <a16:creationId xmlns:a16="http://schemas.microsoft.com/office/drawing/2014/main" id="{D4C71F70-EBC6-4478-A8B7-078C0F968219}"/>
              </a:ext>
            </a:extLst>
          </p:cNvPr>
          <p:cNvCxnSpPr>
            <a:cxnSpLocks/>
          </p:cNvCxnSpPr>
          <p:nvPr/>
        </p:nvCxnSpPr>
        <p:spPr>
          <a:xfrm>
            <a:off x="359363" y="2629660"/>
            <a:ext cx="869612" cy="1138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1CF7C83-03F6-40CD-AB47-D8F6289EDE82}"/>
              </a:ext>
            </a:extLst>
          </p:cNvPr>
          <p:cNvCxnSpPr>
            <a:cxnSpLocks/>
            <a:endCxn id="253" idx="0"/>
          </p:cNvCxnSpPr>
          <p:nvPr/>
        </p:nvCxnSpPr>
        <p:spPr>
          <a:xfrm>
            <a:off x="291731" y="2599651"/>
            <a:ext cx="85330" cy="84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EA8CC75C-7875-4FA4-A56B-2642B86BA8B7}"/>
              </a:ext>
            </a:extLst>
          </p:cNvPr>
          <p:cNvCxnSpPr>
            <a:cxnSpLocks/>
            <a:endCxn id="256" idx="1"/>
          </p:cNvCxnSpPr>
          <p:nvPr/>
        </p:nvCxnSpPr>
        <p:spPr>
          <a:xfrm flipH="1">
            <a:off x="67183" y="2606492"/>
            <a:ext cx="232768" cy="187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F31EE35-99B2-4530-9BBF-DC55CF08EECB}"/>
              </a:ext>
            </a:extLst>
          </p:cNvPr>
          <p:cNvCxnSpPr>
            <a:cxnSpLocks/>
          </p:cNvCxnSpPr>
          <p:nvPr/>
        </p:nvCxnSpPr>
        <p:spPr>
          <a:xfrm>
            <a:off x="312404" y="2629660"/>
            <a:ext cx="304552" cy="2342320"/>
          </a:xfrm>
          <a:prstGeom prst="line">
            <a:avLst/>
          </a:prstGeom>
        </p:spPr>
        <p:style>
          <a:lnRef idx="1">
            <a:schemeClr val="accent1"/>
          </a:lnRef>
          <a:fillRef idx="0">
            <a:schemeClr val="accent1"/>
          </a:fillRef>
          <a:effectRef idx="0">
            <a:schemeClr val="accent1"/>
          </a:effectRef>
          <a:fontRef idx="minor">
            <a:schemeClr val="tx1"/>
          </a:fontRef>
        </p:style>
      </p:cxnSp>
      <p:sp>
        <p:nvSpPr>
          <p:cNvPr id="253" name="Oval 252">
            <a:extLst>
              <a:ext uri="{FF2B5EF4-FFF2-40B4-BE49-F238E27FC236}">
                <a16:creationId xmlns:a16="http://schemas.microsoft.com/office/drawing/2014/main" id="{312E6844-FD44-40FE-AD35-71282E1C4481}"/>
              </a:ext>
            </a:extLst>
          </p:cNvPr>
          <p:cNvSpPr/>
          <p:nvPr/>
        </p:nvSpPr>
        <p:spPr>
          <a:xfrm>
            <a:off x="-31337" y="3446683"/>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Payment_Id</a:t>
            </a:r>
            <a:endParaRPr lang="en-US" sz="800" dirty="0"/>
          </a:p>
        </p:txBody>
      </p:sp>
      <p:sp>
        <p:nvSpPr>
          <p:cNvPr id="254" name="Oval 253">
            <a:extLst>
              <a:ext uri="{FF2B5EF4-FFF2-40B4-BE49-F238E27FC236}">
                <a16:creationId xmlns:a16="http://schemas.microsoft.com/office/drawing/2014/main" id="{BAF52BB6-66E5-496E-BDCA-F205A58461E7}"/>
              </a:ext>
            </a:extLst>
          </p:cNvPr>
          <p:cNvSpPr/>
          <p:nvPr/>
        </p:nvSpPr>
        <p:spPr>
          <a:xfrm>
            <a:off x="-13791" y="3849431"/>
            <a:ext cx="816795" cy="21161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Employee_Id</a:t>
            </a:r>
            <a:endParaRPr lang="en-US" sz="800" dirty="0"/>
          </a:p>
        </p:txBody>
      </p:sp>
      <p:sp>
        <p:nvSpPr>
          <p:cNvPr id="271" name="Oval 270">
            <a:extLst>
              <a:ext uri="{FF2B5EF4-FFF2-40B4-BE49-F238E27FC236}">
                <a16:creationId xmlns:a16="http://schemas.microsoft.com/office/drawing/2014/main" id="{A09D0354-D099-4870-B7D4-3F1BF985F087}"/>
              </a:ext>
            </a:extLst>
          </p:cNvPr>
          <p:cNvSpPr/>
          <p:nvPr/>
        </p:nvSpPr>
        <p:spPr>
          <a:xfrm>
            <a:off x="3749732" y="5868930"/>
            <a:ext cx="977845" cy="265074"/>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Role_Name</a:t>
            </a:r>
            <a:endParaRPr lang="en-US" sz="800" dirty="0"/>
          </a:p>
        </p:txBody>
      </p:sp>
      <p:sp>
        <p:nvSpPr>
          <p:cNvPr id="272" name="Oval 271">
            <a:extLst>
              <a:ext uri="{FF2B5EF4-FFF2-40B4-BE49-F238E27FC236}">
                <a16:creationId xmlns:a16="http://schemas.microsoft.com/office/drawing/2014/main" id="{3BA85F27-C41A-44AE-8CE1-2703C3D1B174}"/>
              </a:ext>
            </a:extLst>
          </p:cNvPr>
          <p:cNvSpPr/>
          <p:nvPr/>
        </p:nvSpPr>
        <p:spPr>
          <a:xfrm>
            <a:off x="2700205" y="6027526"/>
            <a:ext cx="876941" cy="265425"/>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Role_Id</a:t>
            </a:r>
            <a:endParaRPr lang="en-US" sz="800" u="sng" dirty="0"/>
          </a:p>
        </p:txBody>
      </p:sp>
      <p:cxnSp>
        <p:nvCxnSpPr>
          <p:cNvPr id="273" name="Straight Connector 272">
            <a:extLst>
              <a:ext uri="{FF2B5EF4-FFF2-40B4-BE49-F238E27FC236}">
                <a16:creationId xmlns:a16="http://schemas.microsoft.com/office/drawing/2014/main" id="{B698A85A-F677-4765-A883-5A1DC5EF2D7A}"/>
              </a:ext>
            </a:extLst>
          </p:cNvPr>
          <p:cNvCxnSpPr>
            <a:cxnSpLocks/>
            <a:endCxn id="272" idx="0"/>
          </p:cNvCxnSpPr>
          <p:nvPr/>
        </p:nvCxnSpPr>
        <p:spPr>
          <a:xfrm flipH="1">
            <a:off x="3138676" y="5599916"/>
            <a:ext cx="406556" cy="427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367ACD5E-EB3E-448C-A3F7-363168291291}"/>
              </a:ext>
            </a:extLst>
          </p:cNvPr>
          <p:cNvCxnSpPr>
            <a:cxnSpLocks/>
          </p:cNvCxnSpPr>
          <p:nvPr/>
        </p:nvCxnSpPr>
        <p:spPr>
          <a:xfrm flipH="1" flipV="1">
            <a:off x="3647344" y="5609475"/>
            <a:ext cx="601628" cy="263848"/>
          </a:xfrm>
          <a:prstGeom prst="line">
            <a:avLst/>
          </a:prstGeom>
        </p:spPr>
        <p:style>
          <a:lnRef idx="1">
            <a:schemeClr val="accent1"/>
          </a:lnRef>
          <a:fillRef idx="0">
            <a:schemeClr val="accent1"/>
          </a:fillRef>
          <a:effectRef idx="0">
            <a:schemeClr val="accent1"/>
          </a:effectRef>
          <a:fontRef idx="minor">
            <a:schemeClr val="tx1"/>
          </a:fontRef>
        </p:style>
      </p:cxnSp>
      <p:sp>
        <p:nvSpPr>
          <p:cNvPr id="277" name="Oval 276">
            <a:extLst>
              <a:ext uri="{FF2B5EF4-FFF2-40B4-BE49-F238E27FC236}">
                <a16:creationId xmlns:a16="http://schemas.microsoft.com/office/drawing/2014/main" id="{9613C679-2C95-48A0-B6DD-D341FB6B1516}"/>
              </a:ext>
            </a:extLst>
          </p:cNvPr>
          <p:cNvSpPr/>
          <p:nvPr/>
        </p:nvSpPr>
        <p:spPr>
          <a:xfrm>
            <a:off x="2114838" y="5590059"/>
            <a:ext cx="1004042" cy="263848"/>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t>Role_Name</a:t>
            </a:r>
            <a:endParaRPr lang="en-US" sz="800" dirty="0"/>
          </a:p>
        </p:txBody>
      </p:sp>
      <p:sp>
        <p:nvSpPr>
          <p:cNvPr id="278" name="Oval 277">
            <a:extLst>
              <a:ext uri="{FF2B5EF4-FFF2-40B4-BE49-F238E27FC236}">
                <a16:creationId xmlns:a16="http://schemas.microsoft.com/office/drawing/2014/main" id="{F34CA902-8289-47C6-8F75-C695A07C23F4}"/>
              </a:ext>
            </a:extLst>
          </p:cNvPr>
          <p:cNvSpPr/>
          <p:nvPr/>
        </p:nvSpPr>
        <p:spPr>
          <a:xfrm>
            <a:off x="3265907" y="6307040"/>
            <a:ext cx="828141" cy="210827"/>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u="sng" dirty="0" err="1"/>
              <a:t>Employee_Id</a:t>
            </a:r>
            <a:endParaRPr lang="en-US" sz="800" u="sng" dirty="0"/>
          </a:p>
        </p:txBody>
      </p:sp>
      <p:cxnSp>
        <p:nvCxnSpPr>
          <p:cNvPr id="208" name="Straight Connector 207">
            <a:extLst>
              <a:ext uri="{FF2B5EF4-FFF2-40B4-BE49-F238E27FC236}">
                <a16:creationId xmlns:a16="http://schemas.microsoft.com/office/drawing/2014/main" id="{1A9AC2AF-B8DC-4348-9D49-3CB998B21C6C}"/>
              </a:ext>
            </a:extLst>
          </p:cNvPr>
          <p:cNvCxnSpPr>
            <a:cxnSpLocks/>
          </p:cNvCxnSpPr>
          <p:nvPr/>
        </p:nvCxnSpPr>
        <p:spPr>
          <a:xfrm>
            <a:off x="3571988" y="5599916"/>
            <a:ext cx="40384" cy="706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04A7778-75DC-406E-9DE4-82F367074DFE}"/>
              </a:ext>
            </a:extLst>
          </p:cNvPr>
          <p:cNvCxnSpPr>
            <a:cxnSpLocks/>
            <a:endCxn id="277" idx="7"/>
          </p:cNvCxnSpPr>
          <p:nvPr/>
        </p:nvCxnSpPr>
        <p:spPr>
          <a:xfrm flipH="1">
            <a:off x="2971841" y="5324634"/>
            <a:ext cx="461048" cy="3040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60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871" y="375400"/>
            <a:ext cx="2773166" cy="305638"/>
          </a:xfrm>
        </p:spPr>
        <p:txBody>
          <a:bodyPr>
            <a:noAutofit/>
          </a:bodyPr>
          <a:lstStyle/>
          <a:p>
            <a:r>
              <a:rPr lang="en-US" sz="2400" b="1" u="sng" dirty="0"/>
              <a:t>DDL QUERIES</a:t>
            </a:r>
          </a:p>
        </p:txBody>
      </p:sp>
      <p:sp>
        <p:nvSpPr>
          <p:cNvPr id="9" name="TextBox 8">
            <a:extLst>
              <a:ext uri="{FF2B5EF4-FFF2-40B4-BE49-F238E27FC236}">
                <a16:creationId xmlns:a16="http://schemas.microsoft.com/office/drawing/2014/main" id="{73FC5792-2AA5-49AB-92A5-06525547AB18}"/>
              </a:ext>
            </a:extLst>
          </p:cNvPr>
          <p:cNvSpPr txBox="1"/>
          <p:nvPr/>
        </p:nvSpPr>
        <p:spPr>
          <a:xfrm>
            <a:off x="2753474" y="513708"/>
            <a:ext cx="3220948" cy="369332"/>
          </a:xfrm>
          <a:prstGeom prst="rect">
            <a:avLst/>
          </a:prstGeom>
          <a:noFill/>
        </p:spPr>
        <p:txBody>
          <a:bodyPr wrap="square" rtlCol="0">
            <a:spAutoFit/>
          </a:bodyPr>
          <a:lstStyle/>
          <a:p>
            <a:r>
              <a:rPr lang="en-US" dirty="0"/>
              <a:t>Q1: CREATE TABLE</a:t>
            </a:r>
          </a:p>
        </p:txBody>
      </p:sp>
      <p:pic>
        <p:nvPicPr>
          <p:cNvPr id="12" name="Picture 11">
            <a:extLst>
              <a:ext uri="{FF2B5EF4-FFF2-40B4-BE49-F238E27FC236}">
                <a16:creationId xmlns:a16="http://schemas.microsoft.com/office/drawing/2014/main" id="{8DAC6D90-C341-475A-8AA6-F86EF7C6FB0A}"/>
              </a:ext>
            </a:extLst>
          </p:cNvPr>
          <p:cNvPicPr>
            <a:picLocks noChangeAspect="1"/>
          </p:cNvPicPr>
          <p:nvPr/>
        </p:nvPicPr>
        <p:blipFill>
          <a:blip r:embed="rId2"/>
          <a:stretch>
            <a:fillRect/>
          </a:stretch>
        </p:blipFill>
        <p:spPr>
          <a:xfrm>
            <a:off x="7225048" y="276599"/>
            <a:ext cx="4573113" cy="6028443"/>
          </a:xfrm>
          <a:prstGeom prst="rect">
            <a:avLst/>
          </a:prstGeom>
        </p:spPr>
      </p:pic>
      <p:pic>
        <p:nvPicPr>
          <p:cNvPr id="14" name="Picture 13">
            <a:extLst>
              <a:ext uri="{FF2B5EF4-FFF2-40B4-BE49-F238E27FC236}">
                <a16:creationId xmlns:a16="http://schemas.microsoft.com/office/drawing/2014/main" id="{5CA877B4-83DC-4F5E-AD81-A047AE23E18E}"/>
              </a:ext>
            </a:extLst>
          </p:cNvPr>
          <p:cNvPicPr>
            <a:picLocks noChangeAspect="1"/>
          </p:cNvPicPr>
          <p:nvPr/>
        </p:nvPicPr>
        <p:blipFill>
          <a:blip r:embed="rId3"/>
          <a:stretch>
            <a:fillRect/>
          </a:stretch>
        </p:blipFill>
        <p:spPr>
          <a:xfrm>
            <a:off x="0" y="2250894"/>
            <a:ext cx="6909515" cy="707715"/>
          </a:xfrm>
          <a:prstGeom prst="rect">
            <a:avLst/>
          </a:prstGeom>
        </p:spPr>
      </p:pic>
      <p:sp>
        <p:nvSpPr>
          <p:cNvPr id="16" name="TextBox 15">
            <a:extLst>
              <a:ext uri="{FF2B5EF4-FFF2-40B4-BE49-F238E27FC236}">
                <a16:creationId xmlns:a16="http://schemas.microsoft.com/office/drawing/2014/main" id="{708848A9-0396-426B-B29C-1D59D5505B04}"/>
              </a:ext>
            </a:extLst>
          </p:cNvPr>
          <p:cNvSpPr txBox="1"/>
          <p:nvPr/>
        </p:nvSpPr>
        <p:spPr>
          <a:xfrm>
            <a:off x="750871" y="3714726"/>
            <a:ext cx="4265742" cy="369332"/>
          </a:xfrm>
          <a:prstGeom prst="rect">
            <a:avLst/>
          </a:prstGeom>
          <a:noFill/>
        </p:spPr>
        <p:txBody>
          <a:bodyPr wrap="square" rtlCol="0">
            <a:spAutoFit/>
          </a:bodyPr>
          <a:lstStyle/>
          <a:p>
            <a:pPr marL="285750" indent="-285750">
              <a:buFont typeface="Wingdings" panose="05000000000000000000" pitchFamily="2" charset="2"/>
              <a:buChar char="v"/>
            </a:pPr>
            <a:r>
              <a:rPr lang="en-US" i="1" dirty="0">
                <a:solidFill>
                  <a:schemeClr val="accent2">
                    <a:lumMod val="75000"/>
                  </a:schemeClr>
                </a:solidFill>
              </a:rPr>
              <a:t>Here, We have created a table Employee</a:t>
            </a:r>
          </a:p>
        </p:txBody>
      </p:sp>
    </p:spTree>
    <p:extLst>
      <p:ext uri="{BB962C8B-B14F-4D97-AF65-F5344CB8AC3E}">
        <p14:creationId xmlns:p14="http://schemas.microsoft.com/office/powerpoint/2010/main" val="222295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499EF6-F19B-42CF-8A9D-B344A1FD0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236" y="482873"/>
            <a:ext cx="4163738" cy="934864"/>
          </a:xfrm>
          <a:prstGeom prst="rect">
            <a:avLst/>
          </a:prstGeom>
        </p:spPr>
      </p:pic>
      <p:pic>
        <p:nvPicPr>
          <p:cNvPr id="5" name="Picture 4">
            <a:extLst>
              <a:ext uri="{FF2B5EF4-FFF2-40B4-BE49-F238E27FC236}">
                <a16:creationId xmlns:a16="http://schemas.microsoft.com/office/drawing/2014/main" id="{38A283A1-D8E9-4EB7-A9CE-A927E497F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98" y="1428220"/>
            <a:ext cx="7110464" cy="695330"/>
          </a:xfrm>
          <a:prstGeom prst="rect">
            <a:avLst/>
          </a:prstGeom>
        </p:spPr>
      </p:pic>
      <p:pic>
        <p:nvPicPr>
          <p:cNvPr id="6" name="Picture 5">
            <a:extLst>
              <a:ext uri="{FF2B5EF4-FFF2-40B4-BE49-F238E27FC236}">
                <a16:creationId xmlns:a16="http://schemas.microsoft.com/office/drawing/2014/main" id="{5893F36B-77B0-4690-908A-4637A18B6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1560" y="2648699"/>
            <a:ext cx="5943715" cy="887673"/>
          </a:xfrm>
          <a:prstGeom prst="rect">
            <a:avLst/>
          </a:prstGeom>
        </p:spPr>
      </p:pic>
      <p:sp>
        <p:nvSpPr>
          <p:cNvPr id="8" name="TextBox 7">
            <a:extLst>
              <a:ext uri="{FF2B5EF4-FFF2-40B4-BE49-F238E27FC236}">
                <a16:creationId xmlns:a16="http://schemas.microsoft.com/office/drawing/2014/main" id="{31483BCD-833B-4EC5-A8FE-9D1DDAED1431}"/>
              </a:ext>
            </a:extLst>
          </p:cNvPr>
          <p:cNvSpPr txBox="1"/>
          <p:nvPr/>
        </p:nvSpPr>
        <p:spPr>
          <a:xfrm>
            <a:off x="636998" y="162720"/>
            <a:ext cx="3123344" cy="369332"/>
          </a:xfrm>
          <a:prstGeom prst="rect">
            <a:avLst/>
          </a:prstGeom>
          <a:noFill/>
        </p:spPr>
        <p:txBody>
          <a:bodyPr wrap="square" rtlCol="0">
            <a:spAutoFit/>
          </a:bodyPr>
          <a:lstStyle/>
          <a:p>
            <a:r>
              <a:rPr lang="en-US" dirty="0"/>
              <a:t>Q2: Alter table</a:t>
            </a:r>
          </a:p>
        </p:txBody>
      </p:sp>
      <p:sp>
        <p:nvSpPr>
          <p:cNvPr id="10" name="TextBox 9">
            <a:extLst>
              <a:ext uri="{FF2B5EF4-FFF2-40B4-BE49-F238E27FC236}">
                <a16:creationId xmlns:a16="http://schemas.microsoft.com/office/drawing/2014/main" id="{DC855E6B-DF25-4FE0-BB0C-BF89B2A49F1F}"/>
              </a:ext>
            </a:extLst>
          </p:cNvPr>
          <p:cNvSpPr txBox="1"/>
          <p:nvPr/>
        </p:nvSpPr>
        <p:spPr>
          <a:xfrm>
            <a:off x="636998" y="2925707"/>
            <a:ext cx="3123344" cy="369332"/>
          </a:xfrm>
          <a:prstGeom prst="rect">
            <a:avLst/>
          </a:prstGeom>
          <a:noFill/>
        </p:spPr>
        <p:txBody>
          <a:bodyPr wrap="square" rtlCol="0">
            <a:spAutoFit/>
          </a:bodyPr>
          <a:lstStyle/>
          <a:p>
            <a:r>
              <a:rPr lang="en-US" dirty="0"/>
              <a:t>Q3: Check Query</a:t>
            </a:r>
          </a:p>
        </p:txBody>
      </p:sp>
      <p:pic>
        <p:nvPicPr>
          <p:cNvPr id="12" name="Picture 11">
            <a:extLst>
              <a:ext uri="{FF2B5EF4-FFF2-40B4-BE49-F238E27FC236}">
                <a16:creationId xmlns:a16="http://schemas.microsoft.com/office/drawing/2014/main" id="{94C39F54-7828-447C-ABFE-897238A00CF6}"/>
              </a:ext>
            </a:extLst>
          </p:cNvPr>
          <p:cNvPicPr>
            <a:picLocks noChangeAspect="1"/>
          </p:cNvPicPr>
          <p:nvPr/>
        </p:nvPicPr>
        <p:blipFill>
          <a:blip r:embed="rId5"/>
          <a:stretch>
            <a:fillRect/>
          </a:stretch>
        </p:blipFill>
        <p:spPr>
          <a:xfrm>
            <a:off x="502275" y="3943519"/>
            <a:ext cx="10708783" cy="2431608"/>
          </a:xfrm>
          <a:prstGeom prst="rect">
            <a:avLst/>
          </a:prstGeom>
        </p:spPr>
      </p:pic>
      <p:cxnSp>
        <p:nvCxnSpPr>
          <p:cNvPr id="14" name="Straight Arrow Connector 13">
            <a:extLst>
              <a:ext uri="{FF2B5EF4-FFF2-40B4-BE49-F238E27FC236}">
                <a16:creationId xmlns:a16="http://schemas.microsoft.com/office/drawing/2014/main" id="{68310701-80BD-4317-9FA3-DD3902DB0B56}"/>
              </a:ext>
            </a:extLst>
          </p:cNvPr>
          <p:cNvCxnSpPr>
            <a:cxnSpLocks/>
          </p:cNvCxnSpPr>
          <p:nvPr/>
        </p:nvCxnSpPr>
        <p:spPr>
          <a:xfrm flipH="1">
            <a:off x="5021603" y="3354512"/>
            <a:ext cx="2118935" cy="112472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C10DC4-5E1E-4636-A181-C484CA49B99D}"/>
              </a:ext>
            </a:extLst>
          </p:cNvPr>
          <p:cNvCxnSpPr>
            <a:cxnSpLocks/>
          </p:cNvCxnSpPr>
          <p:nvPr/>
        </p:nvCxnSpPr>
        <p:spPr>
          <a:xfrm>
            <a:off x="827069" y="5876818"/>
            <a:ext cx="55685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F1E4E11-0FEF-4E47-AF3B-431B1C071E51}"/>
              </a:ext>
            </a:extLst>
          </p:cNvPr>
          <p:cNvSpPr txBox="1"/>
          <p:nvPr/>
        </p:nvSpPr>
        <p:spPr>
          <a:xfrm>
            <a:off x="7679933" y="532052"/>
            <a:ext cx="4163738" cy="646331"/>
          </a:xfrm>
          <a:prstGeom prst="rect">
            <a:avLst/>
          </a:prstGeom>
          <a:noFill/>
        </p:spPr>
        <p:txBody>
          <a:bodyPr wrap="square" rtlCol="0">
            <a:spAutoFit/>
          </a:bodyPr>
          <a:lstStyle/>
          <a:p>
            <a:pPr marL="285750" indent="-285750">
              <a:buFont typeface="Wingdings" panose="05000000000000000000" pitchFamily="2" charset="2"/>
              <a:buChar char="v"/>
            </a:pPr>
            <a:r>
              <a:rPr lang="en-US" i="1" dirty="0">
                <a:solidFill>
                  <a:schemeClr val="accent2">
                    <a:lumMod val="75000"/>
                  </a:schemeClr>
                </a:solidFill>
              </a:rPr>
              <a:t>Adding email to Employee table with alter</a:t>
            </a:r>
          </a:p>
        </p:txBody>
      </p:sp>
      <p:sp>
        <p:nvSpPr>
          <p:cNvPr id="21" name="TextBox 20">
            <a:extLst>
              <a:ext uri="{FF2B5EF4-FFF2-40B4-BE49-F238E27FC236}">
                <a16:creationId xmlns:a16="http://schemas.microsoft.com/office/drawing/2014/main" id="{C6C6882C-FB74-4432-BA5F-006A84B80C13}"/>
              </a:ext>
            </a:extLst>
          </p:cNvPr>
          <p:cNvSpPr txBox="1"/>
          <p:nvPr/>
        </p:nvSpPr>
        <p:spPr>
          <a:xfrm>
            <a:off x="7837470" y="2787207"/>
            <a:ext cx="4163738" cy="369332"/>
          </a:xfrm>
          <a:prstGeom prst="rect">
            <a:avLst/>
          </a:prstGeom>
          <a:noFill/>
        </p:spPr>
        <p:txBody>
          <a:bodyPr wrap="square" rtlCol="0">
            <a:spAutoFit/>
          </a:bodyPr>
          <a:lstStyle/>
          <a:p>
            <a:pPr marL="285750" indent="-285750">
              <a:buFont typeface="Wingdings" panose="05000000000000000000" pitchFamily="2" charset="2"/>
              <a:buChar char="v"/>
            </a:pPr>
            <a:r>
              <a:rPr lang="en-US" i="1" dirty="0">
                <a:solidFill>
                  <a:schemeClr val="accent2">
                    <a:lumMod val="75000"/>
                  </a:schemeClr>
                </a:solidFill>
              </a:rPr>
              <a:t>Implementing constraint </a:t>
            </a:r>
            <a:r>
              <a:rPr lang="en-US" i="1" dirty="0" err="1">
                <a:solidFill>
                  <a:schemeClr val="accent2">
                    <a:lumMod val="75000"/>
                  </a:schemeClr>
                </a:solidFill>
              </a:rPr>
              <a:t>ck_gender</a:t>
            </a:r>
            <a:endParaRPr lang="en-US" i="1" dirty="0">
              <a:solidFill>
                <a:schemeClr val="accent2">
                  <a:lumMod val="75000"/>
                </a:schemeClr>
              </a:solidFill>
            </a:endParaRPr>
          </a:p>
        </p:txBody>
      </p:sp>
    </p:spTree>
    <p:extLst>
      <p:ext uri="{BB962C8B-B14F-4D97-AF65-F5344CB8AC3E}">
        <p14:creationId xmlns:p14="http://schemas.microsoft.com/office/powerpoint/2010/main" val="349966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D4F27-FA1C-46E8-B356-258A01CFE2B3}"/>
              </a:ext>
            </a:extLst>
          </p:cNvPr>
          <p:cNvSpPr txBox="1"/>
          <p:nvPr/>
        </p:nvSpPr>
        <p:spPr>
          <a:xfrm>
            <a:off x="601038" y="231168"/>
            <a:ext cx="3020602" cy="369332"/>
          </a:xfrm>
          <a:prstGeom prst="rect">
            <a:avLst/>
          </a:prstGeom>
          <a:noFill/>
        </p:spPr>
        <p:txBody>
          <a:bodyPr wrap="square" rtlCol="0">
            <a:spAutoFit/>
          </a:bodyPr>
          <a:lstStyle/>
          <a:p>
            <a:r>
              <a:rPr lang="en-US" dirty="0"/>
              <a:t>Q4: Add constraints to table</a:t>
            </a:r>
          </a:p>
        </p:txBody>
      </p:sp>
      <p:pic>
        <p:nvPicPr>
          <p:cNvPr id="5" name="Picture 4">
            <a:extLst>
              <a:ext uri="{FF2B5EF4-FFF2-40B4-BE49-F238E27FC236}">
                <a16:creationId xmlns:a16="http://schemas.microsoft.com/office/drawing/2014/main" id="{3CF50634-A067-4A6A-8300-1D23B3EBD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5" y="1060366"/>
            <a:ext cx="7769783" cy="1266731"/>
          </a:xfrm>
          <a:prstGeom prst="rect">
            <a:avLst/>
          </a:prstGeom>
        </p:spPr>
      </p:pic>
      <p:sp>
        <p:nvSpPr>
          <p:cNvPr id="6" name="TextBox 5">
            <a:extLst>
              <a:ext uri="{FF2B5EF4-FFF2-40B4-BE49-F238E27FC236}">
                <a16:creationId xmlns:a16="http://schemas.microsoft.com/office/drawing/2014/main" id="{589F0502-CDE1-4EAC-9064-6EADC0BBCD9A}"/>
              </a:ext>
            </a:extLst>
          </p:cNvPr>
          <p:cNvSpPr txBox="1"/>
          <p:nvPr/>
        </p:nvSpPr>
        <p:spPr>
          <a:xfrm>
            <a:off x="601038" y="2786963"/>
            <a:ext cx="3020602" cy="369332"/>
          </a:xfrm>
          <a:prstGeom prst="rect">
            <a:avLst/>
          </a:prstGeom>
          <a:noFill/>
        </p:spPr>
        <p:txBody>
          <a:bodyPr wrap="square" rtlCol="0">
            <a:spAutoFit/>
          </a:bodyPr>
          <a:lstStyle/>
          <a:p>
            <a:r>
              <a:rPr lang="en-US" dirty="0"/>
              <a:t>Q5: Trigger </a:t>
            </a:r>
          </a:p>
        </p:txBody>
      </p:sp>
      <p:pic>
        <p:nvPicPr>
          <p:cNvPr id="7" name="Picture 6">
            <a:extLst>
              <a:ext uri="{FF2B5EF4-FFF2-40B4-BE49-F238E27FC236}">
                <a16:creationId xmlns:a16="http://schemas.microsoft.com/office/drawing/2014/main" id="{F702FD1E-BD2B-410B-BD26-BDD10EA47375}"/>
              </a:ext>
            </a:extLst>
          </p:cNvPr>
          <p:cNvPicPr>
            <a:picLocks noChangeAspect="1"/>
          </p:cNvPicPr>
          <p:nvPr/>
        </p:nvPicPr>
        <p:blipFill>
          <a:blip r:embed="rId3"/>
          <a:stretch>
            <a:fillRect/>
          </a:stretch>
        </p:blipFill>
        <p:spPr>
          <a:xfrm>
            <a:off x="293776" y="3429000"/>
            <a:ext cx="4677469" cy="2238375"/>
          </a:xfrm>
          <a:prstGeom prst="rect">
            <a:avLst/>
          </a:prstGeom>
        </p:spPr>
      </p:pic>
      <p:pic>
        <p:nvPicPr>
          <p:cNvPr id="8" name="Picture 7">
            <a:extLst>
              <a:ext uri="{FF2B5EF4-FFF2-40B4-BE49-F238E27FC236}">
                <a16:creationId xmlns:a16="http://schemas.microsoft.com/office/drawing/2014/main" id="{FE4F0368-B822-49FB-8FAE-2494842B2C0E}"/>
              </a:ext>
            </a:extLst>
          </p:cNvPr>
          <p:cNvPicPr>
            <a:picLocks noChangeAspect="1"/>
          </p:cNvPicPr>
          <p:nvPr/>
        </p:nvPicPr>
        <p:blipFill>
          <a:blip r:embed="rId4"/>
          <a:stretch>
            <a:fillRect/>
          </a:stretch>
        </p:blipFill>
        <p:spPr>
          <a:xfrm>
            <a:off x="5439916" y="2786963"/>
            <a:ext cx="4560530" cy="3334928"/>
          </a:xfrm>
          <a:prstGeom prst="rect">
            <a:avLst/>
          </a:prstGeom>
        </p:spPr>
      </p:pic>
      <p:sp>
        <p:nvSpPr>
          <p:cNvPr id="11" name="Rectangle 10">
            <a:extLst>
              <a:ext uri="{FF2B5EF4-FFF2-40B4-BE49-F238E27FC236}">
                <a16:creationId xmlns:a16="http://schemas.microsoft.com/office/drawing/2014/main" id="{2BB4CB42-7370-4AD1-8F53-9BAE0BE63677}"/>
              </a:ext>
            </a:extLst>
          </p:cNvPr>
          <p:cNvSpPr/>
          <p:nvPr/>
        </p:nvSpPr>
        <p:spPr>
          <a:xfrm>
            <a:off x="5727843" y="4926458"/>
            <a:ext cx="2753474" cy="36987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51D5AF-EDD8-4B9E-9F05-99BF410F420F}"/>
              </a:ext>
            </a:extLst>
          </p:cNvPr>
          <p:cNvSpPr/>
          <p:nvPr/>
        </p:nvSpPr>
        <p:spPr>
          <a:xfrm>
            <a:off x="4057732" y="324749"/>
            <a:ext cx="5774466" cy="369332"/>
          </a:xfrm>
          <a:prstGeom prst="rect">
            <a:avLst/>
          </a:prstGeom>
        </p:spPr>
        <p:txBody>
          <a:bodyPr wrap="none">
            <a:spAutoFit/>
          </a:bodyPr>
          <a:lstStyle/>
          <a:p>
            <a:pPr marL="285750" indent="-285750">
              <a:buFont typeface="Wingdings" panose="05000000000000000000" pitchFamily="2" charset="2"/>
              <a:buChar char="v"/>
            </a:pPr>
            <a:r>
              <a:rPr lang="en-US" i="1" dirty="0">
                <a:solidFill>
                  <a:schemeClr val="accent2">
                    <a:lumMod val="75000"/>
                  </a:schemeClr>
                </a:solidFill>
              </a:rPr>
              <a:t>Adding constraint primary key to </a:t>
            </a:r>
            <a:r>
              <a:rPr lang="en-US" i="1" dirty="0" err="1">
                <a:solidFill>
                  <a:schemeClr val="accent2">
                    <a:lumMod val="75000"/>
                  </a:schemeClr>
                </a:solidFill>
              </a:rPr>
              <a:t>Employee_Project</a:t>
            </a:r>
            <a:r>
              <a:rPr lang="en-US" i="1" dirty="0">
                <a:solidFill>
                  <a:schemeClr val="accent2">
                    <a:lumMod val="75000"/>
                  </a:schemeClr>
                </a:solidFill>
              </a:rPr>
              <a:t> table</a:t>
            </a:r>
          </a:p>
        </p:txBody>
      </p:sp>
      <p:sp>
        <p:nvSpPr>
          <p:cNvPr id="14" name="Rectangle 13">
            <a:extLst>
              <a:ext uri="{FF2B5EF4-FFF2-40B4-BE49-F238E27FC236}">
                <a16:creationId xmlns:a16="http://schemas.microsoft.com/office/drawing/2014/main" id="{C09F8549-DA8C-4100-B199-430356F50A04}"/>
              </a:ext>
            </a:extLst>
          </p:cNvPr>
          <p:cNvSpPr/>
          <p:nvPr/>
        </p:nvSpPr>
        <p:spPr>
          <a:xfrm>
            <a:off x="8085762" y="2833576"/>
            <a:ext cx="3416157" cy="923330"/>
          </a:xfrm>
          <a:prstGeom prst="rect">
            <a:avLst/>
          </a:prstGeom>
        </p:spPr>
        <p:txBody>
          <a:bodyPr wrap="square">
            <a:spAutoFit/>
          </a:bodyPr>
          <a:lstStyle/>
          <a:p>
            <a:pPr marL="1200150" lvl="2" indent="-285750">
              <a:buFont typeface="Wingdings" panose="05000000000000000000" pitchFamily="2" charset="2"/>
              <a:buChar char="v"/>
            </a:pPr>
            <a:r>
              <a:rPr lang="en-US" i="1" dirty="0">
                <a:solidFill>
                  <a:schemeClr val="accent2">
                    <a:lumMod val="75000"/>
                  </a:schemeClr>
                </a:solidFill>
              </a:rPr>
              <a:t>Creating trigger for whenever a table is created</a:t>
            </a:r>
          </a:p>
        </p:txBody>
      </p:sp>
    </p:spTree>
    <p:extLst>
      <p:ext uri="{BB962C8B-B14F-4D97-AF65-F5344CB8AC3E}">
        <p14:creationId xmlns:p14="http://schemas.microsoft.com/office/powerpoint/2010/main" val="226786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2834810" cy="436259"/>
          </a:xfrm>
        </p:spPr>
        <p:txBody>
          <a:bodyPr>
            <a:normAutofit/>
          </a:bodyPr>
          <a:lstStyle/>
          <a:p>
            <a:r>
              <a:rPr lang="en-US" sz="2400" u="sng" dirty="0"/>
              <a:t>DML QUERIES</a:t>
            </a:r>
          </a:p>
        </p:txBody>
      </p:sp>
      <p:sp>
        <p:nvSpPr>
          <p:cNvPr id="4" name="TextBox 3">
            <a:extLst>
              <a:ext uri="{FF2B5EF4-FFF2-40B4-BE49-F238E27FC236}">
                <a16:creationId xmlns:a16="http://schemas.microsoft.com/office/drawing/2014/main" id="{E09F212B-2D29-41E4-9921-6D183B886206}"/>
              </a:ext>
            </a:extLst>
          </p:cNvPr>
          <p:cNvSpPr txBox="1"/>
          <p:nvPr/>
        </p:nvSpPr>
        <p:spPr>
          <a:xfrm>
            <a:off x="838201" y="1006867"/>
            <a:ext cx="3004334" cy="369332"/>
          </a:xfrm>
          <a:prstGeom prst="rect">
            <a:avLst/>
          </a:prstGeom>
          <a:noFill/>
        </p:spPr>
        <p:txBody>
          <a:bodyPr wrap="square" rtlCol="0">
            <a:spAutoFit/>
          </a:bodyPr>
          <a:lstStyle/>
          <a:p>
            <a:r>
              <a:rPr lang="en-US" dirty="0"/>
              <a:t>Q1: Trigger test query:</a:t>
            </a:r>
          </a:p>
        </p:txBody>
      </p:sp>
      <p:pic>
        <p:nvPicPr>
          <p:cNvPr id="5" name="Picture 4">
            <a:extLst>
              <a:ext uri="{FF2B5EF4-FFF2-40B4-BE49-F238E27FC236}">
                <a16:creationId xmlns:a16="http://schemas.microsoft.com/office/drawing/2014/main" id="{875D6BA9-9037-45EB-B22A-B3B5D9BFB748}"/>
              </a:ext>
            </a:extLst>
          </p:cNvPr>
          <p:cNvPicPr>
            <a:picLocks noChangeAspect="1"/>
          </p:cNvPicPr>
          <p:nvPr/>
        </p:nvPicPr>
        <p:blipFill>
          <a:blip r:embed="rId2"/>
          <a:stretch>
            <a:fillRect/>
          </a:stretch>
        </p:blipFill>
        <p:spPr>
          <a:xfrm>
            <a:off x="267128" y="4240411"/>
            <a:ext cx="11855003" cy="1567299"/>
          </a:xfrm>
          <a:prstGeom prst="rect">
            <a:avLst/>
          </a:prstGeom>
        </p:spPr>
      </p:pic>
      <p:pic>
        <p:nvPicPr>
          <p:cNvPr id="6" name="Picture 5">
            <a:extLst>
              <a:ext uri="{FF2B5EF4-FFF2-40B4-BE49-F238E27FC236}">
                <a16:creationId xmlns:a16="http://schemas.microsoft.com/office/drawing/2014/main" id="{7F3D6058-229A-40DF-A3B9-0B4B2C527C2F}"/>
              </a:ext>
            </a:extLst>
          </p:cNvPr>
          <p:cNvPicPr>
            <a:picLocks noChangeAspect="1"/>
          </p:cNvPicPr>
          <p:nvPr/>
        </p:nvPicPr>
        <p:blipFill>
          <a:blip r:embed="rId3"/>
          <a:stretch>
            <a:fillRect/>
          </a:stretch>
        </p:blipFill>
        <p:spPr>
          <a:xfrm>
            <a:off x="456640" y="1464069"/>
            <a:ext cx="6505575" cy="2552700"/>
          </a:xfrm>
          <a:prstGeom prst="rect">
            <a:avLst/>
          </a:prstGeom>
        </p:spPr>
      </p:pic>
      <p:sp>
        <p:nvSpPr>
          <p:cNvPr id="8" name="Rectangle 7">
            <a:extLst>
              <a:ext uri="{FF2B5EF4-FFF2-40B4-BE49-F238E27FC236}">
                <a16:creationId xmlns:a16="http://schemas.microsoft.com/office/drawing/2014/main" id="{E5828B50-9A38-4250-B3E4-0A678927D87A}"/>
              </a:ext>
            </a:extLst>
          </p:cNvPr>
          <p:cNvSpPr/>
          <p:nvPr/>
        </p:nvSpPr>
        <p:spPr>
          <a:xfrm>
            <a:off x="493159" y="5024061"/>
            <a:ext cx="3313416" cy="36987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818A1B-7B6C-4027-98F0-8267C7592892}"/>
              </a:ext>
            </a:extLst>
          </p:cNvPr>
          <p:cNvSpPr/>
          <p:nvPr/>
        </p:nvSpPr>
        <p:spPr>
          <a:xfrm>
            <a:off x="2969231" y="403959"/>
            <a:ext cx="7119991" cy="646331"/>
          </a:xfrm>
          <a:prstGeom prst="rect">
            <a:avLst/>
          </a:prstGeom>
        </p:spPr>
        <p:txBody>
          <a:bodyPr wrap="square">
            <a:spAutoFit/>
          </a:bodyPr>
          <a:lstStyle/>
          <a:p>
            <a:pPr marL="742950" lvl="1" indent="-285750">
              <a:buFont typeface="Wingdings" panose="05000000000000000000" pitchFamily="2" charset="2"/>
              <a:buChar char="v"/>
            </a:pPr>
            <a:r>
              <a:rPr lang="en-US" i="1" dirty="0">
                <a:solidFill>
                  <a:schemeClr val="accent2">
                    <a:lumMod val="75000"/>
                  </a:schemeClr>
                </a:solidFill>
              </a:rPr>
              <a:t>Creating a trigger for whenever a new data is inserted into table Employee</a:t>
            </a:r>
          </a:p>
        </p:txBody>
      </p:sp>
    </p:spTree>
    <p:extLst>
      <p:ext uri="{BB962C8B-B14F-4D97-AF65-F5344CB8AC3E}">
        <p14:creationId xmlns:p14="http://schemas.microsoft.com/office/powerpoint/2010/main" val="283941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TotalTime>
  <Words>1628</Words>
  <Application>Microsoft Office PowerPoint</Application>
  <PresentationFormat>Widescreen</PresentationFormat>
  <Paragraphs>355</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Open Sans</vt:lpstr>
      <vt:lpstr>Wingdings</vt:lpstr>
      <vt:lpstr>Office Theme</vt:lpstr>
      <vt:lpstr>CMPS ……… PROJECT</vt:lpstr>
      <vt:lpstr>DESCRIPTION OF BUSINESS</vt:lpstr>
      <vt:lpstr> REFERENTIAL-RELATIONS</vt:lpstr>
      <vt:lpstr>ER-Diagram</vt:lpstr>
      <vt:lpstr>ER-Diagram</vt:lpstr>
      <vt:lpstr>DDL QUERIES</vt:lpstr>
      <vt:lpstr>PowerPoint Presentation</vt:lpstr>
      <vt:lpstr>PowerPoint Presentation</vt:lpstr>
      <vt:lpstr>DML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DATA</vt:lpstr>
      <vt:lpstr>PowerPoint Presentation</vt:lpstr>
      <vt:lpstr>PowerPoint Presentation</vt:lpstr>
      <vt:lpstr>ANALYSIS OF DATA</vt:lpstr>
      <vt:lpstr>PowerPoint Presentation</vt:lpstr>
      <vt:lpstr>Employee and Employee_Project(m:n)</vt:lpstr>
      <vt:lpstr>PowerPoint Presentation</vt:lpstr>
      <vt:lpstr>Analysis- &lt;Provide some samples that show how weak entity, binary and ternary relations are implemented in the data.&gt;</vt:lpstr>
      <vt:lpstr>Analysis- Binary relation</vt:lpstr>
      <vt:lpstr>Analysis- Ternary Relationship</vt:lpstr>
      <vt:lpstr>ANALYSIS OF DATA(Normalizing to 2NF and 3 NF)</vt:lpstr>
      <vt:lpstr>PowerPoint Presentation</vt:lpstr>
      <vt:lpstr>PowerPoint Presentation</vt:lpstr>
      <vt:lpstr>PowerPoint Presentation</vt:lpstr>
      <vt:lpstr>ANALYSIS OF DATA</vt:lpstr>
      <vt:lpstr>Insert Anomaly- Here, If we try to insert 2 more dependents of an employee_id 3 we have to insert first and last name and email of employees too in addition to names of dependents</vt:lpstr>
      <vt:lpstr>Delete Anomaly- Here, If we try to delete two dependents of employee_id 3, we have to delete other tuples that follows it, hence the loss of data like email, first and last name, and employee_id 3 itself. Update Anomaly- Also, if we try to update a employee_id lets say 3’s name to something else we have to update that name in all repeated tuples in dependents_employee table.</vt:lpstr>
      <vt:lpstr>ANALYSIS OF DATA &lt;Propose remedies with some examples  for anomalies existing in the database.&gt;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 PROJECT</dc:title>
  <dc:creator>Louis Gurung</dc:creator>
  <cp:lastModifiedBy>Louis Gurung</cp:lastModifiedBy>
  <cp:revision>82</cp:revision>
  <dcterms:created xsi:type="dcterms:W3CDTF">2019-11-30T16:28:44Z</dcterms:created>
  <dcterms:modified xsi:type="dcterms:W3CDTF">2019-12-26T10:26:34Z</dcterms:modified>
</cp:coreProperties>
</file>