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5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4AAA-E8C9-206B-0B63-9352204746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465C89-35D4-4ECB-FA45-D125FA36D8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53F29C-7214-1809-7EE0-22CD0144759C}"/>
              </a:ext>
            </a:extLst>
          </p:cNvPr>
          <p:cNvSpPr>
            <a:spLocks noGrp="1"/>
          </p:cNvSpPr>
          <p:nvPr>
            <p:ph type="dt" sz="half" idx="10"/>
          </p:nvPr>
        </p:nvSpPr>
        <p:spPr/>
        <p:txBody>
          <a:bodyPr/>
          <a:lstStyle/>
          <a:p>
            <a:fld id="{ECDBDC50-09C7-483C-87D9-BFA048973B58}" type="datetimeFigureOut">
              <a:rPr lang="en-US" smtClean="0"/>
              <a:t>04-Jan-24</a:t>
            </a:fld>
            <a:endParaRPr lang="en-US"/>
          </a:p>
        </p:txBody>
      </p:sp>
      <p:sp>
        <p:nvSpPr>
          <p:cNvPr id="5" name="Footer Placeholder 4">
            <a:extLst>
              <a:ext uri="{FF2B5EF4-FFF2-40B4-BE49-F238E27FC236}">
                <a16:creationId xmlns:a16="http://schemas.microsoft.com/office/drawing/2014/main" id="{CBEF862D-63EC-CBD1-D338-5E91C1E80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AF9EC-2127-6AFC-EAE0-67CA7A00277B}"/>
              </a:ext>
            </a:extLst>
          </p:cNvPr>
          <p:cNvSpPr>
            <a:spLocks noGrp="1"/>
          </p:cNvSpPr>
          <p:nvPr>
            <p:ph type="sldNum" sz="quarter" idx="12"/>
          </p:nvPr>
        </p:nvSpPr>
        <p:spPr/>
        <p:txBody>
          <a:bodyPr/>
          <a:lstStyle/>
          <a:p>
            <a:fld id="{7F6E33E4-E4C7-4FBE-9E36-A68CA14B7C2D}" type="slidenum">
              <a:rPr lang="en-US" smtClean="0"/>
              <a:t>‹#›</a:t>
            </a:fld>
            <a:endParaRPr lang="en-US"/>
          </a:p>
        </p:txBody>
      </p:sp>
    </p:spTree>
    <p:extLst>
      <p:ext uri="{BB962C8B-B14F-4D97-AF65-F5344CB8AC3E}">
        <p14:creationId xmlns:p14="http://schemas.microsoft.com/office/powerpoint/2010/main" val="308228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C607-C09A-AC69-54CC-A73C5BA6D6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54476D-C4B7-2EDC-A4C1-3FC8B8968A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0A423-505A-2E30-88AF-402DB3CAEABF}"/>
              </a:ext>
            </a:extLst>
          </p:cNvPr>
          <p:cNvSpPr>
            <a:spLocks noGrp="1"/>
          </p:cNvSpPr>
          <p:nvPr>
            <p:ph type="dt" sz="half" idx="10"/>
          </p:nvPr>
        </p:nvSpPr>
        <p:spPr/>
        <p:txBody>
          <a:bodyPr/>
          <a:lstStyle/>
          <a:p>
            <a:fld id="{ECDBDC50-09C7-483C-87D9-BFA048973B58}" type="datetimeFigureOut">
              <a:rPr lang="en-US" smtClean="0"/>
              <a:t>04-Jan-24</a:t>
            </a:fld>
            <a:endParaRPr lang="en-US"/>
          </a:p>
        </p:txBody>
      </p:sp>
      <p:sp>
        <p:nvSpPr>
          <p:cNvPr id="5" name="Footer Placeholder 4">
            <a:extLst>
              <a:ext uri="{FF2B5EF4-FFF2-40B4-BE49-F238E27FC236}">
                <a16:creationId xmlns:a16="http://schemas.microsoft.com/office/drawing/2014/main" id="{C745EDDE-E043-D8D8-1D44-A535D90A2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CD942-EDB7-BDD5-6956-500849C40C10}"/>
              </a:ext>
            </a:extLst>
          </p:cNvPr>
          <p:cNvSpPr>
            <a:spLocks noGrp="1"/>
          </p:cNvSpPr>
          <p:nvPr>
            <p:ph type="sldNum" sz="quarter" idx="12"/>
          </p:nvPr>
        </p:nvSpPr>
        <p:spPr/>
        <p:txBody>
          <a:bodyPr/>
          <a:lstStyle/>
          <a:p>
            <a:fld id="{7F6E33E4-E4C7-4FBE-9E36-A68CA14B7C2D}" type="slidenum">
              <a:rPr lang="en-US" smtClean="0"/>
              <a:t>‹#›</a:t>
            </a:fld>
            <a:endParaRPr lang="en-US"/>
          </a:p>
        </p:txBody>
      </p:sp>
    </p:spTree>
    <p:extLst>
      <p:ext uri="{BB962C8B-B14F-4D97-AF65-F5344CB8AC3E}">
        <p14:creationId xmlns:p14="http://schemas.microsoft.com/office/powerpoint/2010/main" val="63486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576DE-69C4-DE04-EF7B-09A0C7DB76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636792-4E05-EA81-A592-3044BA0A8D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526F0-1C44-D044-F064-DDB814BD97CF}"/>
              </a:ext>
            </a:extLst>
          </p:cNvPr>
          <p:cNvSpPr>
            <a:spLocks noGrp="1"/>
          </p:cNvSpPr>
          <p:nvPr>
            <p:ph type="dt" sz="half" idx="10"/>
          </p:nvPr>
        </p:nvSpPr>
        <p:spPr/>
        <p:txBody>
          <a:bodyPr/>
          <a:lstStyle/>
          <a:p>
            <a:fld id="{ECDBDC50-09C7-483C-87D9-BFA048973B58}" type="datetimeFigureOut">
              <a:rPr lang="en-US" smtClean="0"/>
              <a:t>04-Jan-24</a:t>
            </a:fld>
            <a:endParaRPr lang="en-US"/>
          </a:p>
        </p:txBody>
      </p:sp>
      <p:sp>
        <p:nvSpPr>
          <p:cNvPr id="5" name="Footer Placeholder 4">
            <a:extLst>
              <a:ext uri="{FF2B5EF4-FFF2-40B4-BE49-F238E27FC236}">
                <a16:creationId xmlns:a16="http://schemas.microsoft.com/office/drawing/2014/main" id="{23386B5E-7E91-D89E-8087-64AD5EEA4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826DE-4CFF-46FD-2754-B0611337E1FD}"/>
              </a:ext>
            </a:extLst>
          </p:cNvPr>
          <p:cNvSpPr>
            <a:spLocks noGrp="1"/>
          </p:cNvSpPr>
          <p:nvPr>
            <p:ph type="sldNum" sz="quarter" idx="12"/>
          </p:nvPr>
        </p:nvSpPr>
        <p:spPr/>
        <p:txBody>
          <a:bodyPr/>
          <a:lstStyle/>
          <a:p>
            <a:fld id="{7F6E33E4-E4C7-4FBE-9E36-A68CA14B7C2D}" type="slidenum">
              <a:rPr lang="en-US" smtClean="0"/>
              <a:t>‹#›</a:t>
            </a:fld>
            <a:endParaRPr lang="en-US"/>
          </a:p>
        </p:txBody>
      </p:sp>
    </p:spTree>
    <p:extLst>
      <p:ext uri="{BB962C8B-B14F-4D97-AF65-F5344CB8AC3E}">
        <p14:creationId xmlns:p14="http://schemas.microsoft.com/office/powerpoint/2010/main" val="160592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AE50-AFC3-9761-DD49-EC468EEFDB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8820DE-9C16-D774-F875-9994E30047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FE78E-B352-646B-8292-F8C16CB8BE17}"/>
              </a:ext>
            </a:extLst>
          </p:cNvPr>
          <p:cNvSpPr>
            <a:spLocks noGrp="1"/>
          </p:cNvSpPr>
          <p:nvPr>
            <p:ph type="dt" sz="half" idx="10"/>
          </p:nvPr>
        </p:nvSpPr>
        <p:spPr/>
        <p:txBody>
          <a:bodyPr/>
          <a:lstStyle/>
          <a:p>
            <a:fld id="{ECDBDC50-09C7-483C-87D9-BFA048973B58}" type="datetimeFigureOut">
              <a:rPr lang="en-US" smtClean="0"/>
              <a:t>04-Jan-24</a:t>
            </a:fld>
            <a:endParaRPr lang="en-US"/>
          </a:p>
        </p:txBody>
      </p:sp>
      <p:sp>
        <p:nvSpPr>
          <p:cNvPr id="5" name="Footer Placeholder 4">
            <a:extLst>
              <a:ext uri="{FF2B5EF4-FFF2-40B4-BE49-F238E27FC236}">
                <a16:creationId xmlns:a16="http://schemas.microsoft.com/office/drawing/2014/main" id="{9A544A18-F8F1-4ACE-C521-B18F4F3FC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1219B-2145-1058-521B-FD823086DC6C}"/>
              </a:ext>
            </a:extLst>
          </p:cNvPr>
          <p:cNvSpPr>
            <a:spLocks noGrp="1"/>
          </p:cNvSpPr>
          <p:nvPr>
            <p:ph type="sldNum" sz="quarter" idx="12"/>
          </p:nvPr>
        </p:nvSpPr>
        <p:spPr/>
        <p:txBody>
          <a:bodyPr/>
          <a:lstStyle/>
          <a:p>
            <a:fld id="{7F6E33E4-E4C7-4FBE-9E36-A68CA14B7C2D}" type="slidenum">
              <a:rPr lang="en-US" smtClean="0"/>
              <a:t>‹#›</a:t>
            </a:fld>
            <a:endParaRPr lang="en-US"/>
          </a:p>
        </p:txBody>
      </p:sp>
    </p:spTree>
    <p:extLst>
      <p:ext uri="{BB962C8B-B14F-4D97-AF65-F5344CB8AC3E}">
        <p14:creationId xmlns:p14="http://schemas.microsoft.com/office/powerpoint/2010/main" val="402146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6C82-74E4-2C6A-A057-FAADB0EE41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7DCB36-9C55-0532-2CAE-E8D8D7E2CB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8D4481-E38E-C47F-A1F6-56E100097713}"/>
              </a:ext>
            </a:extLst>
          </p:cNvPr>
          <p:cNvSpPr>
            <a:spLocks noGrp="1"/>
          </p:cNvSpPr>
          <p:nvPr>
            <p:ph type="dt" sz="half" idx="10"/>
          </p:nvPr>
        </p:nvSpPr>
        <p:spPr/>
        <p:txBody>
          <a:bodyPr/>
          <a:lstStyle/>
          <a:p>
            <a:fld id="{ECDBDC50-09C7-483C-87D9-BFA048973B58}" type="datetimeFigureOut">
              <a:rPr lang="en-US" smtClean="0"/>
              <a:t>04-Jan-24</a:t>
            </a:fld>
            <a:endParaRPr lang="en-US"/>
          </a:p>
        </p:txBody>
      </p:sp>
      <p:sp>
        <p:nvSpPr>
          <p:cNvPr id="5" name="Footer Placeholder 4">
            <a:extLst>
              <a:ext uri="{FF2B5EF4-FFF2-40B4-BE49-F238E27FC236}">
                <a16:creationId xmlns:a16="http://schemas.microsoft.com/office/drawing/2014/main" id="{1AF1F436-C2AC-93CF-3F4E-6921C82E2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844F8-6706-E3D3-227D-9C4EAA6A51B5}"/>
              </a:ext>
            </a:extLst>
          </p:cNvPr>
          <p:cNvSpPr>
            <a:spLocks noGrp="1"/>
          </p:cNvSpPr>
          <p:nvPr>
            <p:ph type="sldNum" sz="quarter" idx="12"/>
          </p:nvPr>
        </p:nvSpPr>
        <p:spPr/>
        <p:txBody>
          <a:bodyPr/>
          <a:lstStyle/>
          <a:p>
            <a:fld id="{7F6E33E4-E4C7-4FBE-9E36-A68CA14B7C2D}" type="slidenum">
              <a:rPr lang="en-US" smtClean="0"/>
              <a:t>‹#›</a:t>
            </a:fld>
            <a:endParaRPr lang="en-US"/>
          </a:p>
        </p:txBody>
      </p:sp>
    </p:spTree>
    <p:extLst>
      <p:ext uri="{BB962C8B-B14F-4D97-AF65-F5344CB8AC3E}">
        <p14:creationId xmlns:p14="http://schemas.microsoft.com/office/powerpoint/2010/main" val="349993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D0E3-97C2-116A-0B42-6685197299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44DD3-0EC4-CDFC-3B92-E240EC1A82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283227-E379-2591-EFE4-C2252762A8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665A45-33CF-259E-4C76-3E086F8B7767}"/>
              </a:ext>
            </a:extLst>
          </p:cNvPr>
          <p:cNvSpPr>
            <a:spLocks noGrp="1"/>
          </p:cNvSpPr>
          <p:nvPr>
            <p:ph type="dt" sz="half" idx="10"/>
          </p:nvPr>
        </p:nvSpPr>
        <p:spPr/>
        <p:txBody>
          <a:bodyPr/>
          <a:lstStyle/>
          <a:p>
            <a:fld id="{ECDBDC50-09C7-483C-87D9-BFA048973B58}" type="datetimeFigureOut">
              <a:rPr lang="en-US" smtClean="0"/>
              <a:t>04-Jan-24</a:t>
            </a:fld>
            <a:endParaRPr lang="en-US"/>
          </a:p>
        </p:txBody>
      </p:sp>
      <p:sp>
        <p:nvSpPr>
          <p:cNvPr id="6" name="Footer Placeholder 5">
            <a:extLst>
              <a:ext uri="{FF2B5EF4-FFF2-40B4-BE49-F238E27FC236}">
                <a16:creationId xmlns:a16="http://schemas.microsoft.com/office/drawing/2014/main" id="{AC805F76-A751-0501-D130-8BD022C7D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8205F5-E30B-58C2-08B6-79FDEFC02990}"/>
              </a:ext>
            </a:extLst>
          </p:cNvPr>
          <p:cNvSpPr>
            <a:spLocks noGrp="1"/>
          </p:cNvSpPr>
          <p:nvPr>
            <p:ph type="sldNum" sz="quarter" idx="12"/>
          </p:nvPr>
        </p:nvSpPr>
        <p:spPr/>
        <p:txBody>
          <a:bodyPr/>
          <a:lstStyle/>
          <a:p>
            <a:fld id="{7F6E33E4-E4C7-4FBE-9E36-A68CA14B7C2D}" type="slidenum">
              <a:rPr lang="en-US" smtClean="0"/>
              <a:t>‹#›</a:t>
            </a:fld>
            <a:endParaRPr lang="en-US"/>
          </a:p>
        </p:txBody>
      </p:sp>
    </p:spTree>
    <p:extLst>
      <p:ext uri="{BB962C8B-B14F-4D97-AF65-F5344CB8AC3E}">
        <p14:creationId xmlns:p14="http://schemas.microsoft.com/office/powerpoint/2010/main" val="392664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5FA5-197A-DCAF-87D0-B90369F76C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9D1F11-B98A-B0DF-D05E-D19368815C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F85904-EA2B-D19B-BCE6-DE4766034D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0C3302-63B2-25B4-2468-B6A7090C25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71195-D392-BD04-CF63-C385C4C3A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742C1C-BB96-CD03-7825-C16F02162AD2}"/>
              </a:ext>
            </a:extLst>
          </p:cNvPr>
          <p:cNvSpPr>
            <a:spLocks noGrp="1"/>
          </p:cNvSpPr>
          <p:nvPr>
            <p:ph type="dt" sz="half" idx="10"/>
          </p:nvPr>
        </p:nvSpPr>
        <p:spPr/>
        <p:txBody>
          <a:bodyPr/>
          <a:lstStyle/>
          <a:p>
            <a:fld id="{ECDBDC50-09C7-483C-87D9-BFA048973B58}" type="datetimeFigureOut">
              <a:rPr lang="en-US" smtClean="0"/>
              <a:t>04-Jan-24</a:t>
            </a:fld>
            <a:endParaRPr lang="en-US"/>
          </a:p>
        </p:txBody>
      </p:sp>
      <p:sp>
        <p:nvSpPr>
          <p:cNvPr id="8" name="Footer Placeholder 7">
            <a:extLst>
              <a:ext uri="{FF2B5EF4-FFF2-40B4-BE49-F238E27FC236}">
                <a16:creationId xmlns:a16="http://schemas.microsoft.com/office/drawing/2014/main" id="{73C3D640-F771-FDE6-CE91-EA3E9E1B13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4F272B-FF39-90E6-DED3-2C3A7BD89C6B}"/>
              </a:ext>
            </a:extLst>
          </p:cNvPr>
          <p:cNvSpPr>
            <a:spLocks noGrp="1"/>
          </p:cNvSpPr>
          <p:nvPr>
            <p:ph type="sldNum" sz="quarter" idx="12"/>
          </p:nvPr>
        </p:nvSpPr>
        <p:spPr/>
        <p:txBody>
          <a:bodyPr/>
          <a:lstStyle/>
          <a:p>
            <a:fld id="{7F6E33E4-E4C7-4FBE-9E36-A68CA14B7C2D}" type="slidenum">
              <a:rPr lang="en-US" smtClean="0"/>
              <a:t>‹#›</a:t>
            </a:fld>
            <a:endParaRPr lang="en-US"/>
          </a:p>
        </p:txBody>
      </p:sp>
    </p:spTree>
    <p:extLst>
      <p:ext uri="{BB962C8B-B14F-4D97-AF65-F5344CB8AC3E}">
        <p14:creationId xmlns:p14="http://schemas.microsoft.com/office/powerpoint/2010/main" val="340957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9D02-1781-DC1E-6E45-E543CC2CC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238A99-BDD7-AB2C-D02F-3CD8E1788114}"/>
              </a:ext>
            </a:extLst>
          </p:cNvPr>
          <p:cNvSpPr>
            <a:spLocks noGrp="1"/>
          </p:cNvSpPr>
          <p:nvPr>
            <p:ph type="dt" sz="half" idx="10"/>
          </p:nvPr>
        </p:nvSpPr>
        <p:spPr/>
        <p:txBody>
          <a:bodyPr/>
          <a:lstStyle/>
          <a:p>
            <a:fld id="{ECDBDC50-09C7-483C-87D9-BFA048973B58}" type="datetimeFigureOut">
              <a:rPr lang="en-US" smtClean="0"/>
              <a:t>04-Jan-24</a:t>
            </a:fld>
            <a:endParaRPr lang="en-US"/>
          </a:p>
        </p:txBody>
      </p:sp>
      <p:sp>
        <p:nvSpPr>
          <p:cNvPr id="4" name="Footer Placeholder 3">
            <a:extLst>
              <a:ext uri="{FF2B5EF4-FFF2-40B4-BE49-F238E27FC236}">
                <a16:creationId xmlns:a16="http://schemas.microsoft.com/office/drawing/2014/main" id="{1947B4E6-1C95-9975-F263-8F64DDA3BF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3924B1-5E16-9696-1EBD-2BEE5DEB82C5}"/>
              </a:ext>
            </a:extLst>
          </p:cNvPr>
          <p:cNvSpPr>
            <a:spLocks noGrp="1"/>
          </p:cNvSpPr>
          <p:nvPr>
            <p:ph type="sldNum" sz="quarter" idx="12"/>
          </p:nvPr>
        </p:nvSpPr>
        <p:spPr/>
        <p:txBody>
          <a:bodyPr/>
          <a:lstStyle/>
          <a:p>
            <a:fld id="{7F6E33E4-E4C7-4FBE-9E36-A68CA14B7C2D}" type="slidenum">
              <a:rPr lang="en-US" smtClean="0"/>
              <a:t>‹#›</a:t>
            </a:fld>
            <a:endParaRPr lang="en-US"/>
          </a:p>
        </p:txBody>
      </p:sp>
    </p:spTree>
    <p:extLst>
      <p:ext uri="{BB962C8B-B14F-4D97-AF65-F5344CB8AC3E}">
        <p14:creationId xmlns:p14="http://schemas.microsoft.com/office/powerpoint/2010/main" val="25884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73B016-EB94-A27F-7CB0-7FCC731A2DDF}"/>
              </a:ext>
            </a:extLst>
          </p:cNvPr>
          <p:cNvSpPr>
            <a:spLocks noGrp="1"/>
          </p:cNvSpPr>
          <p:nvPr>
            <p:ph type="dt" sz="half" idx="10"/>
          </p:nvPr>
        </p:nvSpPr>
        <p:spPr/>
        <p:txBody>
          <a:bodyPr/>
          <a:lstStyle/>
          <a:p>
            <a:fld id="{ECDBDC50-09C7-483C-87D9-BFA048973B58}" type="datetimeFigureOut">
              <a:rPr lang="en-US" smtClean="0"/>
              <a:t>04-Jan-24</a:t>
            </a:fld>
            <a:endParaRPr lang="en-US"/>
          </a:p>
        </p:txBody>
      </p:sp>
      <p:sp>
        <p:nvSpPr>
          <p:cNvPr id="3" name="Footer Placeholder 2">
            <a:extLst>
              <a:ext uri="{FF2B5EF4-FFF2-40B4-BE49-F238E27FC236}">
                <a16:creationId xmlns:a16="http://schemas.microsoft.com/office/drawing/2014/main" id="{7EF01F92-1629-4475-1E36-496DC43673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283232-D1F5-02B5-2D74-C903031E938F}"/>
              </a:ext>
            </a:extLst>
          </p:cNvPr>
          <p:cNvSpPr>
            <a:spLocks noGrp="1"/>
          </p:cNvSpPr>
          <p:nvPr>
            <p:ph type="sldNum" sz="quarter" idx="12"/>
          </p:nvPr>
        </p:nvSpPr>
        <p:spPr/>
        <p:txBody>
          <a:bodyPr/>
          <a:lstStyle/>
          <a:p>
            <a:fld id="{7F6E33E4-E4C7-4FBE-9E36-A68CA14B7C2D}" type="slidenum">
              <a:rPr lang="en-US" smtClean="0"/>
              <a:t>‹#›</a:t>
            </a:fld>
            <a:endParaRPr lang="en-US"/>
          </a:p>
        </p:txBody>
      </p:sp>
    </p:spTree>
    <p:extLst>
      <p:ext uri="{BB962C8B-B14F-4D97-AF65-F5344CB8AC3E}">
        <p14:creationId xmlns:p14="http://schemas.microsoft.com/office/powerpoint/2010/main" val="379465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6628-99D0-3AA2-B883-EAA6E25B7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E5F728-CDEC-FAAB-6733-EB002BAE19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2AD8B4-4051-1200-EF35-585692886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935CA-E8F6-9BA9-30EB-0DADC2653F08}"/>
              </a:ext>
            </a:extLst>
          </p:cNvPr>
          <p:cNvSpPr>
            <a:spLocks noGrp="1"/>
          </p:cNvSpPr>
          <p:nvPr>
            <p:ph type="dt" sz="half" idx="10"/>
          </p:nvPr>
        </p:nvSpPr>
        <p:spPr/>
        <p:txBody>
          <a:bodyPr/>
          <a:lstStyle/>
          <a:p>
            <a:fld id="{ECDBDC50-09C7-483C-87D9-BFA048973B58}" type="datetimeFigureOut">
              <a:rPr lang="en-US" smtClean="0"/>
              <a:t>04-Jan-24</a:t>
            </a:fld>
            <a:endParaRPr lang="en-US"/>
          </a:p>
        </p:txBody>
      </p:sp>
      <p:sp>
        <p:nvSpPr>
          <p:cNvPr id="6" name="Footer Placeholder 5">
            <a:extLst>
              <a:ext uri="{FF2B5EF4-FFF2-40B4-BE49-F238E27FC236}">
                <a16:creationId xmlns:a16="http://schemas.microsoft.com/office/drawing/2014/main" id="{72C33CAD-A30A-327A-4908-BEBA26A76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55412-5981-6861-D0CA-A189FD282072}"/>
              </a:ext>
            </a:extLst>
          </p:cNvPr>
          <p:cNvSpPr>
            <a:spLocks noGrp="1"/>
          </p:cNvSpPr>
          <p:nvPr>
            <p:ph type="sldNum" sz="quarter" idx="12"/>
          </p:nvPr>
        </p:nvSpPr>
        <p:spPr/>
        <p:txBody>
          <a:bodyPr/>
          <a:lstStyle/>
          <a:p>
            <a:fld id="{7F6E33E4-E4C7-4FBE-9E36-A68CA14B7C2D}" type="slidenum">
              <a:rPr lang="en-US" smtClean="0"/>
              <a:t>‹#›</a:t>
            </a:fld>
            <a:endParaRPr lang="en-US"/>
          </a:p>
        </p:txBody>
      </p:sp>
    </p:spTree>
    <p:extLst>
      <p:ext uri="{BB962C8B-B14F-4D97-AF65-F5344CB8AC3E}">
        <p14:creationId xmlns:p14="http://schemas.microsoft.com/office/powerpoint/2010/main" val="128744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DD6A-7E11-7C37-7648-319C78BD3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ADE2F7-3BD7-6032-7ABB-E01609A5E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A50412-FD54-9E8A-6FA2-1CE99CD2F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25C79-1095-AF21-6EA4-0D419A1CAB1C}"/>
              </a:ext>
            </a:extLst>
          </p:cNvPr>
          <p:cNvSpPr>
            <a:spLocks noGrp="1"/>
          </p:cNvSpPr>
          <p:nvPr>
            <p:ph type="dt" sz="half" idx="10"/>
          </p:nvPr>
        </p:nvSpPr>
        <p:spPr/>
        <p:txBody>
          <a:bodyPr/>
          <a:lstStyle/>
          <a:p>
            <a:fld id="{ECDBDC50-09C7-483C-87D9-BFA048973B58}" type="datetimeFigureOut">
              <a:rPr lang="en-US" smtClean="0"/>
              <a:t>04-Jan-24</a:t>
            </a:fld>
            <a:endParaRPr lang="en-US"/>
          </a:p>
        </p:txBody>
      </p:sp>
      <p:sp>
        <p:nvSpPr>
          <p:cNvPr id="6" name="Footer Placeholder 5">
            <a:extLst>
              <a:ext uri="{FF2B5EF4-FFF2-40B4-BE49-F238E27FC236}">
                <a16:creationId xmlns:a16="http://schemas.microsoft.com/office/drawing/2014/main" id="{7E67A0D8-D9C2-1381-BD57-780824A9C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24367-147B-BC5E-9661-358AF7C4841A}"/>
              </a:ext>
            </a:extLst>
          </p:cNvPr>
          <p:cNvSpPr>
            <a:spLocks noGrp="1"/>
          </p:cNvSpPr>
          <p:nvPr>
            <p:ph type="sldNum" sz="quarter" idx="12"/>
          </p:nvPr>
        </p:nvSpPr>
        <p:spPr/>
        <p:txBody>
          <a:bodyPr/>
          <a:lstStyle/>
          <a:p>
            <a:fld id="{7F6E33E4-E4C7-4FBE-9E36-A68CA14B7C2D}" type="slidenum">
              <a:rPr lang="en-US" smtClean="0"/>
              <a:t>‹#›</a:t>
            </a:fld>
            <a:endParaRPr lang="en-US"/>
          </a:p>
        </p:txBody>
      </p:sp>
    </p:spTree>
    <p:extLst>
      <p:ext uri="{BB962C8B-B14F-4D97-AF65-F5344CB8AC3E}">
        <p14:creationId xmlns:p14="http://schemas.microsoft.com/office/powerpoint/2010/main" val="69327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2DF522-1DE5-D720-FED1-E852E5F50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3A02D-800C-107B-195F-CDBDA0857F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B60C8-F8CC-F1E9-75E3-D4E6DB8FF7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DBDC50-09C7-483C-87D9-BFA048973B58}" type="datetimeFigureOut">
              <a:rPr lang="en-US" smtClean="0"/>
              <a:t>04-Jan-24</a:t>
            </a:fld>
            <a:endParaRPr lang="en-US"/>
          </a:p>
        </p:txBody>
      </p:sp>
      <p:sp>
        <p:nvSpPr>
          <p:cNvPr id="5" name="Footer Placeholder 4">
            <a:extLst>
              <a:ext uri="{FF2B5EF4-FFF2-40B4-BE49-F238E27FC236}">
                <a16:creationId xmlns:a16="http://schemas.microsoft.com/office/drawing/2014/main" id="{73154BA9-3B77-D495-6ADB-DB621D709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71F3A0-6DBA-1447-B3EE-1564C72DFF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E33E4-E4C7-4FBE-9E36-A68CA14B7C2D}" type="slidenum">
              <a:rPr lang="en-US" smtClean="0"/>
              <a:t>‹#›</a:t>
            </a:fld>
            <a:endParaRPr lang="en-US"/>
          </a:p>
        </p:txBody>
      </p:sp>
    </p:spTree>
    <p:extLst>
      <p:ext uri="{BB962C8B-B14F-4D97-AF65-F5344CB8AC3E}">
        <p14:creationId xmlns:p14="http://schemas.microsoft.com/office/powerpoint/2010/main" val="99896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2.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11/relationships/webextension" Target="../webextensions/webextension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355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F387-6967-84C4-5836-1A5B22819138}"/>
              </a:ext>
            </a:extLst>
          </p:cNvPr>
          <p:cNvSpPr txBox="1">
            <a:spLocks/>
          </p:cNvSpPr>
          <p:nvPr/>
        </p:nvSpPr>
        <p:spPr>
          <a:xfrm>
            <a:off x="838200" y="365125"/>
            <a:ext cx="10825480" cy="2987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solidFill>
                  <a:schemeClr val="bg1"/>
                </a:solidFill>
              </a:rPr>
              <a:t>Cyclistic Bike –Share Analysis </a:t>
            </a:r>
            <a:br>
              <a:rPr lang="en-US">
                <a:solidFill>
                  <a:schemeClr val="bg1"/>
                </a:solidFill>
              </a:rPr>
            </a:br>
            <a:r>
              <a:rPr lang="en-US">
                <a:solidFill>
                  <a:schemeClr val="bg1"/>
                </a:solidFill>
              </a:rPr>
              <a:t>By Louisha Nancy J</a:t>
            </a:r>
            <a:br>
              <a:rPr lang="en-US">
                <a:solidFill>
                  <a:schemeClr val="bg1"/>
                </a:solidFill>
              </a:rPr>
            </a:br>
            <a:r>
              <a:rPr lang="en-US">
                <a:solidFill>
                  <a:schemeClr val="bg1"/>
                </a:solidFill>
              </a:rPr>
              <a:t>DM21</a:t>
            </a:r>
            <a:endParaRPr lang="en-US" dirty="0">
              <a:solidFill>
                <a:schemeClr val="bg1"/>
              </a:solidFill>
            </a:endParaRPr>
          </a:p>
        </p:txBody>
      </p:sp>
    </p:spTree>
    <p:extLst>
      <p:ext uri="{BB962C8B-B14F-4D97-AF65-F5344CB8AC3E}">
        <p14:creationId xmlns:p14="http://schemas.microsoft.com/office/powerpoint/2010/main" val="348713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3557"/>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352D1513-5578-8AA5-4124-A1A1040C0321}"/>
                  </a:ext>
                </a:extLst>
              </p:cNvPr>
              <p:cNvGraphicFramePr>
                <a:graphicFrameLocks noGrp="1"/>
              </p:cNvGraphicFramePr>
              <p:nvPr>
                <p:extLst>
                  <p:ext uri="{D42A27DB-BD31-4B8C-83A1-F6EECF244321}">
                    <p14:modId xmlns:p14="http://schemas.microsoft.com/office/powerpoint/2010/main" val="1711987980"/>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352D1513-5578-8AA5-4124-A1A1040C0321}"/>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55411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3557"/>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352D1513-5578-8AA5-4124-A1A1040C0321}"/>
                  </a:ext>
                </a:extLst>
              </p:cNvPr>
              <p:cNvGraphicFramePr>
                <a:graphicFrameLocks noGrp="1"/>
              </p:cNvGraphicFramePr>
              <p:nvPr/>
            </p:nvGraphicFramePr>
            <p:xfrm>
              <a:off x="1333500" y="571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352D1513-5578-8AA5-4124-A1A1040C0321}"/>
                  </a:ext>
                </a:extLst>
              </p:cNvPr>
              <p:cNvPicPr>
                <a:picLocks noGrp="1" noRot="1" noChangeAspect="1" noMove="1" noResize="1" noEditPoints="1" noAdjustHandles="1" noChangeArrowheads="1" noChangeShapeType="1"/>
              </p:cNvPicPr>
              <p:nvPr/>
            </p:nvPicPr>
            <p:blipFill>
              <a:blip r:embed="rId3"/>
              <a:stretch>
                <a:fillRect/>
              </a:stretch>
            </p:blipFill>
            <p:spPr>
              <a:xfrm>
                <a:off x="1333500" y="571499"/>
                <a:ext cx="9525000" cy="5715000"/>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Microsoft Power BI">
                <a:extLst>
                  <a:ext uri="{FF2B5EF4-FFF2-40B4-BE49-F238E27FC236}">
                    <a16:creationId xmlns:a16="http://schemas.microsoft.com/office/drawing/2014/main" id="{CBB711EE-6D87-DF52-A595-6123D35FF761}"/>
                  </a:ext>
                </a:extLst>
              </p:cNvPr>
              <p:cNvGraphicFramePr>
                <a:graphicFrameLocks noGrp="1"/>
              </p:cNvGraphicFramePr>
              <p:nvPr>
                <p:extLst>
                  <p:ext uri="{D42A27DB-BD31-4B8C-83A1-F6EECF244321}">
                    <p14:modId xmlns:p14="http://schemas.microsoft.com/office/powerpoint/2010/main" val="585391327"/>
                  </p:ext>
                </p:extLst>
              </p:nvPr>
            </p:nvGraphicFramePr>
            <p:xfrm>
              <a:off x="0" y="0"/>
              <a:ext cx="1240536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3" name="Add-in 2" title="Microsoft Power BI">
                <a:extLst>
                  <a:ext uri="{FF2B5EF4-FFF2-40B4-BE49-F238E27FC236}">
                    <a16:creationId xmlns:a16="http://schemas.microsoft.com/office/drawing/2014/main" id="{CBB711EE-6D87-DF52-A595-6123D35FF761}"/>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405360" cy="6858000"/>
              </a:xfrm>
              <a:prstGeom prst="rect">
                <a:avLst/>
              </a:prstGeom>
            </p:spPr>
          </p:pic>
        </mc:Fallback>
      </mc:AlternateContent>
    </p:spTree>
    <p:extLst>
      <p:ext uri="{BB962C8B-B14F-4D97-AF65-F5344CB8AC3E}">
        <p14:creationId xmlns:p14="http://schemas.microsoft.com/office/powerpoint/2010/main" val="135110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355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F387-6967-84C4-5836-1A5B22819138}"/>
              </a:ext>
            </a:extLst>
          </p:cNvPr>
          <p:cNvSpPr txBox="1">
            <a:spLocks/>
          </p:cNvSpPr>
          <p:nvPr/>
        </p:nvSpPr>
        <p:spPr>
          <a:xfrm>
            <a:off x="838200" y="365125"/>
            <a:ext cx="10825480" cy="10877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Additional Trend Information</a:t>
            </a:r>
          </a:p>
        </p:txBody>
      </p:sp>
      <p:sp>
        <p:nvSpPr>
          <p:cNvPr id="3" name="Content Placeholder 2">
            <a:extLst>
              <a:ext uri="{FF2B5EF4-FFF2-40B4-BE49-F238E27FC236}">
                <a16:creationId xmlns:a16="http://schemas.microsoft.com/office/drawing/2014/main" id="{9DCB910C-7B53-0913-1A20-10C3E554B00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gn="l">
              <a:lnSpc>
                <a:spcPct val="107000"/>
              </a:lnSpc>
              <a:spcBef>
                <a:spcPts val="0"/>
              </a:spcBef>
              <a:spcAft>
                <a:spcPts val="0"/>
              </a:spcAft>
            </a:pPr>
            <a:r>
              <a:rPr lang="en-US" sz="1800" kern="0" dirty="0">
                <a:solidFill>
                  <a:schemeClr val="bg1"/>
                </a:solidFill>
                <a:latin typeface="Arial" panose="020B0604020202020204" pitchFamily="34" charset="0"/>
                <a:ea typeface="Times New Roman" panose="02020603050405020304" pitchFamily="18" charset="0"/>
                <a:cs typeface="Arial" panose="020B0604020202020204" pitchFamily="34" charset="0"/>
              </a:rPr>
              <a:t>The</a:t>
            </a: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busiest days for bike rides are as follows:</a:t>
            </a:r>
          </a:p>
          <a:p>
            <a:pPr marL="0" marR="0" algn="l">
              <a:lnSpc>
                <a:spcPct val="107000"/>
              </a:lnSpc>
              <a:spcBef>
                <a:spcPts val="0"/>
              </a:spcBef>
              <a:spcAft>
                <a:spcPts val="0"/>
              </a:spcAft>
            </a:pP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0"/>
              </a:spcAft>
            </a:pP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1. Sunday: 83,185 rides</a:t>
            </a: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0"/>
              </a:spcAft>
            </a:pP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2. Monday: 65,802 rides</a:t>
            </a: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0"/>
              </a:spcAft>
            </a:pP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3. Tuesday: 68,013 rides</a:t>
            </a: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0"/>
              </a:spcAft>
            </a:pP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4. Wednesday: 84,046 rides</a:t>
            </a: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0"/>
              </a:spcAft>
            </a:pP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5. Thursday: 65,680 rides</a:t>
            </a: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0"/>
              </a:spcAft>
            </a:pP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6. Friday: 76,843 rides</a:t>
            </a: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0"/>
              </a:spcAft>
            </a:pP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7. Saturday: 89,389 rides</a:t>
            </a: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l">
              <a:lnSpc>
                <a:spcPct val="107000"/>
              </a:lnSpc>
              <a:spcBef>
                <a:spcPts val="0"/>
              </a:spcBef>
              <a:spcAft>
                <a:spcPts val="375"/>
              </a:spcAft>
            </a:pPr>
            <a:endPar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0" marR="0" algn="l">
              <a:lnSpc>
                <a:spcPct val="107000"/>
              </a:lnSpc>
              <a:spcBef>
                <a:spcPts val="0"/>
              </a:spcBef>
              <a:spcAft>
                <a:spcPts val="375"/>
              </a:spcAft>
            </a:pP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So, Saturday is the busiest day for bike rides, followed by Sunday and Wednesday.</a:t>
            </a: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5389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355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F387-6967-84C4-5836-1A5B22819138}"/>
              </a:ext>
            </a:extLst>
          </p:cNvPr>
          <p:cNvSpPr txBox="1">
            <a:spLocks/>
          </p:cNvSpPr>
          <p:nvPr/>
        </p:nvSpPr>
        <p:spPr>
          <a:xfrm>
            <a:off x="838200" y="273685"/>
            <a:ext cx="10825480" cy="1087755"/>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base"/>
            <a:r>
              <a:rPr lang="en-US" b="1" i="1" dirty="0">
                <a:solidFill>
                  <a:srgbClr val="FFFFFF"/>
                </a:solidFill>
                <a:effectLst/>
                <a:latin typeface="inherit"/>
              </a:rPr>
              <a:t>How do Annual members and Casual riders use </a:t>
            </a:r>
            <a:r>
              <a:rPr lang="en-US" b="1" i="1" dirty="0" err="1">
                <a:solidFill>
                  <a:srgbClr val="FFFFFF"/>
                </a:solidFill>
                <a:effectLst/>
                <a:latin typeface="inherit"/>
              </a:rPr>
              <a:t>Cyclistic</a:t>
            </a:r>
            <a:r>
              <a:rPr lang="en-US" b="1" i="1" dirty="0">
                <a:solidFill>
                  <a:srgbClr val="FFFFFF"/>
                </a:solidFill>
                <a:effectLst/>
                <a:latin typeface="inherit"/>
              </a:rPr>
              <a:t> bikes differently?</a:t>
            </a:r>
            <a:endParaRPr lang="en-US" b="0" i="0" dirty="0">
              <a:solidFill>
                <a:srgbClr val="FFFFFF"/>
              </a:solidFill>
              <a:effectLst/>
              <a:latin typeface="open sans" panose="020B0606030504020204" pitchFamily="34" charset="0"/>
            </a:endParaRPr>
          </a:p>
        </p:txBody>
      </p:sp>
      <p:sp>
        <p:nvSpPr>
          <p:cNvPr id="3" name="Content Placeholder 2">
            <a:extLst>
              <a:ext uri="{FF2B5EF4-FFF2-40B4-BE49-F238E27FC236}">
                <a16:creationId xmlns:a16="http://schemas.microsoft.com/office/drawing/2014/main" id="{9DCB910C-7B53-0913-1A20-10C3E554B007}"/>
              </a:ext>
            </a:extLst>
          </p:cNvPr>
          <p:cNvSpPr txBox="1">
            <a:spLocks/>
          </p:cNvSpPr>
          <p:nvPr/>
        </p:nvSpPr>
        <p:spPr>
          <a:xfrm>
            <a:off x="838200" y="1737361"/>
            <a:ext cx="11018520" cy="49987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indent="-342900" algn="l">
              <a:lnSpc>
                <a:spcPct val="107000"/>
              </a:lnSpc>
              <a:spcBef>
                <a:spcPts val="0"/>
              </a:spcBef>
              <a:spcAft>
                <a:spcPts val="0"/>
              </a:spcAft>
              <a:buAutoNum type="arabicPeriod"/>
            </a:pP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Ride Duration - Casual riders tend to have longer ride durations compared to Annual members. This could suggest that Casual riders use the bikes for leisure or exercise, while Annual members might use them for shorter, more practical trips like commuting.</a:t>
            </a:r>
          </a:p>
          <a:p>
            <a:pPr marL="342900" marR="0" indent="-342900" algn="l">
              <a:lnSpc>
                <a:spcPct val="107000"/>
              </a:lnSpc>
              <a:spcBef>
                <a:spcPts val="0"/>
              </a:spcBef>
              <a:spcAft>
                <a:spcPts val="0"/>
              </a:spcAft>
              <a:buFont typeface="+mj-lt"/>
              <a:buAutoNum type="arabicPeriod"/>
            </a:pP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mj-lt"/>
              <a:buAutoNum type="arabicPeriod"/>
            </a:pP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Time of Day: Casual riders ride more in the evenings, with a peak at 5 pm. This again suggests use for leisure or exercise. Annual members, on the other hand, peak at 7 am and again at 5 pm, suggesting they use the bikes to commute to and from work.</a:t>
            </a:r>
            <a:r>
              <a:rPr lang="en-US" sz="1800" kern="100" dirty="0">
                <a:solidFill>
                  <a:schemeClr val="bg1"/>
                </a:solidFill>
                <a:latin typeface="Arial" panose="020B0604020202020204" pitchFamily="34" charset="0"/>
                <a:ea typeface="Calibri" panose="020F0502020204030204" pitchFamily="34" charset="0"/>
                <a:cs typeface="Arial" panose="020B0604020202020204" pitchFamily="34" charset="0"/>
              </a:rPr>
              <a:t> </a:t>
            </a:r>
          </a:p>
          <a:p>
            <a:pPr marL="342900" marR="0" indent="-342900" algn="l">
              <a:lnSpc>
                <a:spcPct val="107000"/>
              </a:lnSpc>
              <a:spcBef>
                <a:spcPts val="0"/>
              </a:spcBef>
              <a:spcAft>
                <a:spcPts val="0"/>
              </a:spcAft>
              <a:buFont typeface="+mj-lt"/>
              <a:buAutoNum type="arabicPeriod"/>
            </a:pP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mj-lt"/>
              <a:buAutoNum type="arabicPeriod"/>
            </a:pP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Day of the Week: Casual riders use </a:t>
            </a:r>
            <a:r>
              <a:rPr lang="en-US" sz="1800"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Cyclistic</a:t>
            </a: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bikes mostly during weekends, while Annual members use them mostly on working days. This could be due to the different purposes for which they use the bikes - leisure vs. commuting.</a:t>
            </a: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mj-lt"/>
              <a:buAutoNum type="arabicPeriod"/>
            </a:pPr>
            <a:endParaRPr lang="en-US" sz="1800" kern="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342900" marR="0" indent="-342900" algn="l">
              <a:lnSpc>
                <a:spcPct val="107000"/>
              </a:lnSpc>
              <a:spcBef>
                <a:spcPts val="0"/>
              </a:spcBef>
              <a:spcAft>
                <a:spcPts val="0"/>
              </a:spcAft>
              <a:buFont typeface="+mj-lt"/>
              <a:buAutoNum type="arabicPeriod"/>
            </a:pP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Bike Type: Both user types use Classic and Electric bikes, but only Casual riders use docked bike type. This could be due to different preferences or needs - for example, Casual riders might prefer the convenience of docked bikes, while Annual members might prefer the flexibility of dockless bikes.</a:t>
            </a: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2041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355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F387-6967-84C4-5836-1A5B22819138}"/>
              </a:ext>
            </a:extLst>
          </p:cNvPr>
          <p:cNvSpPr txBox="1">
            <a:spLocks/>
          </p:cNvSpPr>
          <p:nvPr/>
        </p:nvSpPr>
        <p:spPr>
          <a:xfrm>
            <a:off x="838200" y="273685"/>
            <a:ext cx="10825480" cy="10877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base"/>
            <a:r>
              <a:rPr lang="en-US" b="1" i="1" dirty="0">
                <a:solidFill>
                  <a:srgbClr val="FFFFFF"/>
                </a:solidFill>
                <a:effectLst/>
                <a:latin typeface="inherit"/>
              </a:rPr>
              <a:t>Conclusion</a:t>
            </a:r>
            <a:endParaRPr lang="en-US" b="0" i="0" dirty="0">
              <a:solidFill>
                <a:srgbClr val="FFFFFF"/>
              </a:solidFill>
              <a:effectLst/>
              <a:latin typeface="open sans" panose="020B0606030504020204" pitchFamily="34" charset="0"/>
            </a:endParaRPr>
          </a:p>
        </p:txBody>
      </p:sp>
      <p:sp>
        <p:nvSpPr>
          <p:cNvPr id="3" name="Content Placeholder 2">
            <a:extLst>
              <a:ext uri="{FF2B5EF4-FFF2-40B4-BE49-F238E27FC236}">
                <a16:creationId xmlns:a16="http://schemas.microsoft.com/office/drawing/2014/main" id="{9DCB910C-7B53-0913-1A20-10C3E554B007}"/>
              </a:ext>
            </a:extLst>
          </p:cNvPr>
          <p:cNvSpPr txBox="1">
            <a:spLocks/>
          </p:cNvSpPr>
          <p:nvPr/>
        </p:nvSpPr>
        <p:spPr>
          <a:xfrm>
            <a:off x="838200" y="1737361"/>
            <a:ext cx="11018520" cy="49987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indent="-342900" algn="l">
              <a:lnSpc>
                <a:spcPct val="107000"/>
              </a:lnSpc>
              <a:spcBef>
                <a:spcPts val="0"/>
              </a:spcBef>
              <a:spcAft>
                <a:spcPts val="0"/>
              </a:spcAft>
              <a:buAutoNum type="arabicPeriod"/>
            </a:pP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Based on these conclusions, </a:t>
            </a:r>
            <a:r>
              <a:rPr lang="en-US" sz="1800"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Cyclistic</a:t>
            </a:r>
            <a:r>
              <a:rPr lang="en-US" sz="18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could consider offering different subscription plans or promotions targeted at the different user types. For example, they could offer discounted rates for longer rides to attract more Casual riders, or they could offer discounted rates for rides during commuting hours to attract more Annual members. They could also consider expanding their docked bike offerings to attract more Casual riders.</a:t>
            </a:r>
          </a:p>
          <a:p>
            <a:pPr marL="342900" indent="-342900" algn="l">
              <a:lnSpc>
                <a:spcPct val="107000"/>
              </a:lnSpc>
              <a:spcBef>
                <a:spcPts val="0"/>
              </a:spcBef>
              <a:buFont typeface="Arial" panose="020B0604020202020204" pitchFamily="34" charset="0"/>
              <a:buAutoNum type="arabicPeriod"/>
            </a:pPr>
            <a:endParaRPr lang="en-US" sz="1800" dirty="0">
              <a:solidFill>
                <a:srgbClr val="FFFFFF"/>
              </a:solidFill>
              <a:latin typeface="Arial" panose="020B0604020202020204" pitchFamily="34" charset="0"/>
              <a:cs typeface="Arial" panose="020B0604020202020204" pitchFamily="34" charset="0"/>
            </a:endParaRPr>
          </a:p>
          <a:p>
            <a:pPr marL="342900" indent="-342900" algn="l">
              <a:lnSpc>
                <a:spcPct val="107000"/>
              </a:lnSpc>
              <a:spcBef>
                <a:spcPts val="0"/>
              </a:spcBef>
              <a:buFont typeface="Arial" panose="020B0604020202020204" pitchFamily="34" charset="0"/>
              <a:buAutoNum type="arabicPeriod"/>
            </a:pPr>
            <a:r>
              <a:rPr lang="en-US" sz="1800" dirty="0">
                <a:solidFill>
                  <a:srgbClr val="FFFFFF"/>
                </a:solidFill>
                <a:latin typeface="Arial" panose="020B0604020202020204" pitchFamily="34" charset="0"/>
                <a:cs typeface="Arial" panose="020B0604020202020204" pitchFamily="34" charset="0"/>
              </a:rPr>
              <a:t>Profitability </a:t>
            </a:r>
            <a:r>
              <a:rPr lang="en-US" sz="1800" b="0" i="0" dirty="0">
                <a:solidFill>
                  <a:srgbClr val="FFFFFF"/>
                </a:solidFill>
                <a:effectLst/>
                <a:latin typeface="Arial" panose="020B0604020202020204" pitchFamily="34" charset="0"/>
                <a:cs typeface="Arial" panose="020B0604020202020204" pitchFamily="34" charset="0"/>
              </a:rPr>
              <a:t>could not be verified because the datasets did not contain data on how the subscriptions are charged, how often the bikes are maintained and the cost of maintenance.</a:t>
            </a:r>
            <a:endParaRPr lang="en-US" sz="1800" dirty="0">
              <a:solidFill>
                <a:srgbClr val="FFFFFF"/>
              </a:solidFill>
              <a:latin typeface="Arial" panose="020B0604020202020204" pitchFamily="34" charset="0"/>
              <a:cs typeface="Arial" panose="020B0604020202020204" pitchFamily="34" charset="0"/>
            </a:endParaRPr>
          </a:p>
          <a:p>
            <a:pPr marL="342900" indent="-342900" algn="l">
              <a:lnSpc>
                <a:spcPct val="107000"/>
              </a:lnSpc>
              <a:spcBef>
                <a:spcPts val="0"/>
              </a:spcBef>
              <a:buFont typeface="Arial" panose="020B0604020202020204" pitchFamily="34" charset="0"/>
              <a:buAutoNum type="arabicPeriod"/>
            </a:pPr>
            <a:endParaRPr lang="en-US" sz="1800" b="0" i="0" dirty="0">
              <a:solidFill>
                <a:srgbClr val="FFFFFF"/>
              </a:solidFill>
              <a:effectLst/>
              <a:latin typeface="Arial" panose="020B0604020202020204" pitchFamily="34" charset="0"/>
              <a:cs typeface="Arial" panose="020B0604020202020204" pitchFamily="34" charset="0"/>
            </a:endParaRPr>
          </a:p>
          <a:p>
            <a:pPr marL="342900" indent="-342900" algn="l">
              <a:lnSpc>
                <a:spcPct val="107000"/>
              </a:lnSpc>
              <a:spcBef>
                <a:spcPts val="0"/>
              </a:spcBef>
              <a:buFont typeface="Arial" panose="020B0604020202020204" pitchFamily="34" charset="0"/>
              <a:buAutoNum type="arabicPeriod"/>
            </a:pPr>
            <a:r>
              <a:rPr lang="en-US" sz="1800" b="0" i="0" dirty="0">
                <a:solidFill>
                  <a:srgbClr val="FFFFFF"/>
                </a:solidFill>
                <a:effectLst/>
                <a:latin typeface="Arial" panose="020B0604020202020204" pitchFamily="34" charset="0"/>
                <a:cs typeface="Arial" panose="020B0604020202020204" pitchFamily="34" charset="0"/>
              </a:rPr>
              <a:t>Though Annual members use </a:t>
            </a:r>
            <a:r>
              <a:rPr lang="en-US" sz="1800" b="0" i="0" dirty="0" err="1">
                <a:solidFill>
                  <a:srgbClr val="FFFFFF"/>
                </a:solidFill>
                <a:effectLst/>
                <a:latin typeface="Arial" panose="020B0604020202020204" pitchFamily="34" charset="0"/>
                <a:cs typeface="Arial" panose="020B0604020202020204" pitchFamily="34" charset="0"/>
              </a:rPr>
              <a:t>Cyclistic</a:t>
            </a:r>
            <a:r>
              <a:rPr lang="en-US" sz="1800" b="0" i="0" dirty="0">
                <a:solidFill>
                  <a:srgbClr val="FFFFFF"/>
                </a:solidFill>
                <a:effectLst/>
                <a:latin typeface="Arial" panose="020B0604020202020204" pitchFamily="34" charset="0"/>
                <a:cs typeface="Arial" panose="020B0604020202020204" pitchFamily="34" charset="0"/>
              </a:rPr>
              <a:t> bikes more, Casual riders ride for longer times. Assuming Casual riders are charged per ride, isn’t it more profitable to have more Casual riders?</a:t>
            </a:r>
            <a:endParaRPr lang="en-US" sz="1800" dirty="0">
              <a:solidFill>
                <a:srgbClr val="FFFFFF"/>
              </a:solidFill>
              <a:latin typeface="Arial" panose="020B0604020202020204" pitchFamily="34" charset="0"/>
              <a:cs typeface="Arial" panose="020B0604020202020204" pitchFamily="34" charset="0"/>
            </a:endParaRPr>
          </a:p>
          <a:p>
            <a:pPr marL="342900" indent="-342900" algn="l">
              <a:lnSpc>
                <a:spcPct val="107000"/>
              </a:lnSpc>
              <a:spcBef>
                <a:spcPts val="0"/>
              </a:spcBef>
              <a:buFont typeface="Arial" panose="020B0604020202020204" pitchFamily="34" charset="0"/>
              <a:buAutoNum type="arabicPeriod"/>
            </a:pPr>
            <a:endParaRPr lang="en-US" sz="1800" b="0" i="0" dirty="0">
              <a:solidFill>
                <a:srgbClr val="FFFFFF"/>
              </a:solidFill>
              <a:effectLst/>
              <a:latin typeface="Arial" panose="020B0604020202020204" pitchFamily="34" charset="0"/>
              <a:cs typeface="Arial" panose="020B0604020202020204" pitchFamily="34" charset="0"/>
            </a:endParaRPr>
          </a:p>
          <a:p>
            <a:pPr marL="342900" indent="-342900" algn="l">
              <a:lnSpc>
                <a:spcPct val="107000"/>
              </a:lnSpc>
              <a:spcBef>
                <a:spcPts val="0"/>
              </a:spcBef>
              <a:buFont typeface="Arial" panose="020B0604020202020204" pitchFamily="34" charset="0"/>
              <a:buAutoNum type="arabicPeriod"/>
            </a:pPr>
            <a:r>
              <a:rPr lang="en-US" sz="1800" b="0" i="0" dirty="0">
                <a:solidFill>
                  <a:srgbClr val="FFFFFF"/>
                </a:solidFill>
                <a:effectLst/>
                <a:latin typeface="Arial" panose="020B0604020202020204" pitchFamily="34" charset="0"/>
                <a:cs typeface="Arial" panose="020B0604020202020204" pitchFamily="34" charset="0"/>
              </a:rPr>
              <a:t>These and many other questions could not be answered due to insufficient data, and that, because of data privacy by the company, to protect the user demographics(such as age, sex, location) and cost of different subscriptions.</a:t>
            </a:r>
          </a:p>
          <a:p>
            <a:pPr marL="342900" marR="0" indent="-342900" algn="l">
              <a:lnSpc>
                <a:spcPct val="107000"/>
              </a:lnSpc>
              <a:spcBef>
                <a:spcPts val="0"/>
              </a:spcBef>
              <a:spcAft>
                <a:spcPts val="0"/>
              </a:spcAft>
              <a:buAutoNum type="arabicPeriod"/>
            </a:pPr>
            <a:endPar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45949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7B00A8E6-608E-415A-8A3A-710302D58500}">
  <we:reference id="wa200003233" version="2.0.0.3" store="en-US" storeType="OMEX"/>
  <we:alternateReferences>
    <we:reference id="WA200003233" version="2.0.0.3" store="WA200003233" storeType="OMEX"/>
  </we:alternateReferences>
  <we:properties>
    <we:property name="pptInsertionSessionID" value="&quot;7A8E88AA-0C6B-43B8-8965-1ABD79B1FBDE&quot;"/>
    <we:property name="reportUrl" value="&quot;/links/v5eYjiiNrZ?ctid=eb1151b1-3e8c-4757-b448-42617978fed7&amp;pbi_source=linkShare&quot;"/>
    <we:property name="reportName" value="&quot;Cyclistic Analysis By Louisha Nancy DM21&quot;"/>
    <we:property name="reportState" value="&quot;CONNECTED&quot;"/>
    <we:property name="embedUrl" value="&quot;/reportEmbed?reportId=ca032646-5d96-4cf0-91ca-181c98b8c1fc&amp;config=eyJjbHVzdGVyVXJsIjoiaHR0cHM6Ly9XQUJJLUlORElBLUNFTlRSQUwtQS1QUklNQVJZLXJlZGlyZWN0LmFuYWx5c2lzLndpbmRvd3MubmV0IiwiZW1iZWRGZWF0dXJlcyI6eyJ1c2FnZU1ldHJpY3NWTmV4dCI6dHJ1ZSwiZGlzYWJsZUFuZ3VsYXJKU0Jvb3RzdHJhcFJlcG9ydEVtYmVkIjp0cnVlfX0%3D&amp;disableSensitivityBanner=true&quot;"/>
    <we:property name="pageDisplayName" value="&quot;Dashboard&quot;"/>
    <we:property name="datasetId" value="&quot;de2ff464-1353-4223-bca0-2214903b253c&quot;"/>
    <we:property name="backgroundColor" value="&quot;#FFFFFF&quot;"/>
    <we:property name="bookmark" value="&quot;H4sIAAAAAAAAA+VZwW7bOBD9FUOXXowFKVGUmFvidE+7iyAJelkUwZAcOWxkyaCoJN4g/74jyW5r1822djdN6lvIoYZv3jwOh85DZF0zL2HxF8wwOopO6vpmBv5mxKNxVK3PKShkJlQqpTHSStRaA62q58HVVRMdPUQB/BTDO9e0UHYOafLv9+MIyvIMpt2ogLLBcTRH39QVlO4fHBaTKfgWH8cR3s/L2kPn8iJAwM7tLS2nMUHhvyW0I5jgbvECTRhmz3Fe+7Aaj6Nm+KuHtG7rnPUbTuoqgKvIcTeXYCoEWAs2A8VZgkqwbr5wZVgu0Yu393NP8VCUi3lHy7G9hcqgjXrQHptmucOfCE3re+Rv1wwXdesNnmPRm6rgwoL8EDuj2fBJEz0SBWe+JoJ622UdoBydO7s0Xdd3E49Ei42O2ON7mmlcNS2XLH4K73KAaMB38Gr9geLvwqAPam/Rnyz6SE6dXxETjzfA/m9REGwyS6EL1Ghjq6RgqK1g6e6UH0+nHqewyvE64EldtrMt89sDmSxM6ZowOnE32GMeHZNSF437Mizv5len7SDW3vh7Wy3pZM+crZdIwJBoEEWeSSlMnDCZMMUYg18o0fzQE81XiWaCMyk55KhjOtiKaZH/QokWh55osUq0kSIv8iI1LKNcG9Ax7nGin+22HH/EMqGpae2doZRtwvk+ZskDVhb8JpIZtRfXz4Th27PbGf1Vr81dxFy2DeUX7QBvcg0+bIp76Mxoyw+ftWDLUAfJ/1h+SY9kSHJODVtMPRxnOVidivw1tG+vWQxFW1VYvsDe8sdrcEdKB2maTOQJcC1iqRImdKLkHm3ugUizW3EV9i1TJ+C31qgDF+nn5A4ajePCKmPRZqnI0LDcAh6oRr9239wh3lhYvLiTsueN/vMv8k/ELuuliG1hbCJTaRKjTBwnyYFq8dtVcBEog2ivLp2bbRPCa9Zo6Sr8njLON8v4c5H+c6v6JprhNNmEy9xmigsTp6niGQ27DZ5kPOB90PX9Ot+dN6XTohBpkSEAWK4QbPyfZ/PV9Q9N6Qz6teijGfppX0UsBOijmw+7ORzste3N2Af/EP3hiJDB9zso287tm1P6wtZ31ZtOK6vfxrbppf+ieeYeQOpE6tRwladpJhhyjeJF5na/anIIyd3yCkFb6ExrZpnSuWWAanggP8mVmwHx8kUVMExZloAChUhPbaZFluzqK7ciN1LyhJ7tImMq5gPVu/hKrcmUNEwzwQRm5FbwXX3JTAJwJTSTEugwcMGz3Xz17raJrW5DMweDZ1DhFtGR2KCynaqfFF7//7SPmnt8/BdNz7xKzxsAAA==&quot;"/>
    <we:property name="initialStateBookmark" value="&quot;H4sIAAAAAAAAA+VZUVPbOBD+K4xf+pK5kWxZtniDQF96tAwwfbnpMCtpHVQcOyPLQI7hv9/aTtqS5mgbWgrNW7QrrXa//bRaxbeRdc2shPlbmGK0G+3X9eUU/OUOj0ZRtZC9e/fmaO/kzfnbvaNDEtez4OqqiXZvowB+guG9a1ooOwsk/OfDKIKyPIZJNyqgbHAUzdA3dQWl+xeHyaQKvsW7UYQ3s7L20Jk8DRCwM3tF02lMe/O/EtoRTHBXeIomDNITnNU+LMejqBl+9S7d13XG+g3HdRXAVWS4kyWYCgHWgs1AcZagEqyTF64Miyl6fngz8xQPRTmfdTjs2SuoDNqod9pj0yx2OEJoWt97fnhPcVq33uAJFr2qCi7MyQ6hszMdljTRHUFw7GsCqNed1QHKnRNnF6qL+nrskWCx0S67+0CSxlWTcoHi5/DOBhcN+M69Wn+k+LswaEHtLfr9eR/JgfNLYOLRirO/LApym9RS6AI12tgqKRhqK1i6OeR7k4nHCSxzfN/hcV220zXy9YGM56Z0TdjZd5fY+7yzR0ydN+7rsLybnR+0A1l75eu2WsDJnjhbzxGAIdEgijyTUpg4YTJhijEGf1Ci+bYnmi8TzQRnUnLIUcd0sBXTIv+DEi22PdFimWgjRV7kRWpYRrk2oGN8xIl+stty9MmXMYkmtXeGUrbqzo8hSxawsuBXPZlSe3HxRD58f3Y7pT/vubkJmcu2ofyiHdwbX4APq+QeOjPa8uMXLdgi1IHyPxdf4iMpkpxTwxZTD8dZDlanIn8J7dtLJkPRVhWWz7C3/Pkc3BDSgZomE3kCXItYqoQJnSj5iDZ3S6jZzTgPjy1T++DX1qgtJ+mX4A4cjePCKmPRZqnI0LDcAm4pR//vvrlGvLQwf3Yn5ZE3+u+/yD8Du6iXIraFsYlMpUmMMnGcJFvKxe9nwWmgDKI9P3Nuuo4IL5mjpavwR8o4Xy3jTwX6763qq94Mp8kmXOY2U1yYOE0Vz2jYbfAg4gFvgq5v7uPdWVM6LQqRFhkCgOUKwcbfPJsvrn9oSmfQ34s+mqKf9FXEQoA+utmwm8NBX9tejX3wt9HfjgAZbL+Hsu3MvjqgFba+rl51XFn+N7aOL/2K5ol7AKkTqVPDVZ6mmWDINYpnmdvHVZNtSO6aVwjaQmdaM8uUzi0DVMMD+UGs3BQIl6+qgGHKsgQUKER6ajMtsmRTW7kVuZGSJ/RsFxlTMR+g3sRWak2mpGGaCSYwI7OCb2pLZhKAK6GZlECHgQuebWarN7eObHUbmhkYPIYK15COyAaV7Vj9IPH672lRvwn54nT5LaZ2X9k+cfTu7j+ijI5p8BsAAA==&quot;"/>
    <we:property name="isFiltersActionButtonVisible" value="false"/>
    <we:property name="reportEmbeddedTime" value="&quot;2024-01-04T12:50:50.770Z&quot;"/>
    <we:property name="creatorTenantId" value="&quot;eb1151b1-3e8c-4757-b448-42617978fed7&quot;"/>
    <we:property name="creatorUserId" value="&quot;100320031AA526BA&quot;"/>
    <we:property name="creatorSessionId" value="&quot;97f431e5-059a-4352-bccc-77af29d6e3a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7B00A8E6-608E-415A-8A3A-710302D58500}">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VZUVPbOBD+K4xf+pK5kWxZtniDQF96tAwwfbnpMCtpHVQcOyPLQI7hv9/aTtqS5mgbWgrNW7QrrXa//bRaxbeRdc2shPlbmGK0G+3X9eUU/OUOj0ZRtZC9e/fmaO/kzfnbvaNDEtez4OqqiXZvowB+guG9a1ooOwsk/OfDKIKyPIZJNyqgbHAUzdA3dQWl+xeHyaQKvsW7UYQ3s7L20Jk8DRCwM3tF02lMe/O/EtoRTHBXeIomDNITnNU+LMejqBl+9S7d13XG+g3HdRXAVWS4kyWYCgHWgs1AcZagEqyTF64Miyl6fngz8xQPRTmfdTjs2SuoDNqod9pj0yx2OEJoWt97fnhPcVq33uAJFr2qCi7MyQ6hszMdljTRHUFw7GsCqNed1QHKnRNnF6qL+nrskWCx0S67+0CSxlWTcoHi5/DOBhcN+M69Wn+k+LswaEHtLfr9eR/JgfNLYOLRirO/LApym9RS6AI12tgqKRhqK1i6OeR7k4nHCSxzfN/hcV220zXy9YGM56Z0TdjZd5fY+7yzR0ydN+7rsLybnR+0A1l75eu2WsDJnjhbzxGAIdEgijyTUpg4YTJhijEGf1Ci+bYnmi8TzQRnUnLIUcd0sBXTIv+DEi22PdFimWgjRV7kRWpYRrk2oGN8xIl+stty9MmXMYkmtXeGUrbqzo8hSxawsuBXPZlSe3HxRD58f3Y7pT/vubkJmcu2ofyiHdwbX4APq+QeOjPa8uMXLdgi1IHyPxdf4iMpkpxTwxZTD8dZDlanIn8J7dtLJkPRVhWWz7C3/Pkc3BDSgZomE3kCXItYqoQJnSj5iDZ3S6jZzTgPjy1T++DX1qgtJ+mX4A4cjePCKmPRZqnI0LDcAm4pR//vvrlGvLQwf3Yn5ZE3+u+/yD8Du6iXIraFsYlMpUmMMnGcJFvKxe9nwWmgDKI9P3Nuuo4IL5mjpavwR8o4Xy3jTwX6763qq94Mp8kmXOY2U1yYOE0Vz2jYbfAg4gFvgq5v7uPdWVM6LQqRFhkCgOUKwcbfPJsvrn9oSmfQ34s+mqKf9FXEQoA+utmwm8NBX9tejX3wt9HfjgAZbL+Hsu3MvjqgFba+rl51XFn+N7aOL/2K5ol7AKkTqVPDVZ6mmWDINYpnmdvHVZNtSO6aVwjaQmdaM8uUzi0DVMMD+UGs3BQIl6+qgGHKsgQUKER6ajMtsmRTW7kVuZGSJ/RsFxlTMR+g3sRWak2mpGGaCSYwI7OCb2pLZhKAK6GZlECHgQuebWarN7eObHUbmhkYPIYK15COyAaV7Vj9IPH672lRvwn54nT5LaZ2X9k+cfTu7j+ijI5p8BsAAA==&quot;"/>
    <we:property name="creatorSessionId" value="&quot;97f431e5-059a-4352-bccc-77af29d6e3ae&quot;"/>
    <we:property name="creatorTenantId" value="&quot;eb1151b1-3e8c-4757-b448-42617978fed7&quot;"/>
    <we:property name="creatorUserId" value="&quot;100320031AA526BA&quot;"/>
    <we:property name="datasetId" value="&quot;de2ff464-1353-4223-bca0-2214903b253c&quot;"/>
    <we:property name="embedUrl" value="&quot;/reportEmbed?reportId=ca032646-5d96-4cf0-91ca-181c98b8c1fc&amp;config=eyJjbHVzdGVyVXJsIjoiaHR0cHM6Ly9XQUJJLUlORElBLUNFTlRSQUwtQS1QUklNQVJZLXJlZGlyZWN0LmFuYWx5c2lzLndpbmRvd3MubmV0IiwiZW1iZWRGZWF0dXJlcyI6eyJ1c2FnZU1ldHJpY3NWTmV4dCI6dHJ1ZSwiZGlzYWJsZUFuZ3VsYXJKU0Jvb3RzdHJhcFJlcG9ydEVtYmVkIjp0cnVlfX0%3D&amp;disableSensitivityBanner=true&quot;"/>
    <we:property name="initialStateBookmark" value="&quot;H4sIAAAAAAAAA+VZUVPbOBD+K4xf+pK5kWxZtniDQF96tAwwfbnpMCtpHVQcOyPLQI7hv9/aTtqS5mgbWgrNW7QrrXa//bRaxbeRdc2shPlbmGK0G+3X9eUU/OUOj0ZRtZC9e/fmaO/kzfnbvaNDEtez4OqqiXZvowB+guG9a1ooOwsk/OfDKIKyPIZJNyqgbHAUzdA3dQWl+xeHyaQKvsW7UYQ3s7L20Jk8DRCwM3tF02lMe/O/EtoRTHBXeIomDNITnNU+LMejqBl+9S7d13XG+g3HdRXAVWS4kyWYCgHWgs1AcZagEqyTF64Miyl6fngz8xQPRTmfdTjs2SuoDNqod9pj0yx2OEJoWt97fnhPcVq33uAJFr2qCi7MyQ6hszMdljTRHUFw7GsCqNed1QHKnRNnF6qL+nrskWCx0S67+0CSxlWTcoHi5/DOBhcN+M69Wn+k+LswaEHtLfr9eR/JgfNLYOLRirO/LApym9RS6AI12tgqKRhqK1i6OeR7k4nHCSxzfN/hcV220zXy9YGM56Z0TdjZd5fY+7yzR0ydN+7rsLybnR+0A1l75eu2WsDJnjhbzxGAIdEgijyTUpg4YTJhijEGf1Ci+bYnmi8TzQRnUnLIUcd0sBXTIv+DEi22PdFimWgjRV7kRWpYRrk2oGN8xIl+stty9MmXMYkmtXeGUrbqzo8hSxawsuBXPZlSe3HxRD58f3Y7pT/vubkJmcu2ofyiHdwbX4APq+QeOjPa8uMXLdgi1IHyPxdf4iMpkpxTwxZTD8dZDlanIn8J7dtLJkPRVhWWz7C3/Pkc3BDSgZomE3kCXItYqoQJnSj5iDZ3S6jZzTgPjy1T++DX1qgtJ+mX4A4cjePCKmPRZqnI0LDcAm4pR//vvrlGvLQwf3Yn5ZE3+u+/yD8Du6iXIraFsYlMpUmMMnGcJFvKxe9nwWmgDKI9P3Nuuo4IL5mjpavwR8o4Xy3jTwX6763qq94Mp8kmXOY2U1yYOE0Vz2jYbfAg4gFvgq5v7uPdWVM6LQqRFhkCgOUKwcbfPJsvrn9oSmfQ34s+mqKf9FXEQoA+utmwm8NBX9tejX3wt9HfjgAZbL+Hsu3MvjqgFba+rl51XFn+N7aOL/2K5ol7AKkTqVPDVZ6mmWDINYpnmdvHVZNtSO6aVwjaQmdaM8uUzi0DVMMD+UGs3BQIl6+qgGHKsgQUKER6ajMtsmRTW7kVuZGSJ/RsFxlTMR+g3sRWak2mpGGaCSYwI7OCb2pLZhKAK6GZlECHgQuebWarN7eObHUbmhkYPIYK15COyAaV7Vj9IPH672lRvwn54nT5LaZ2X9k+cfTu7j+ijI5p8BsAAA==&quot;"/>
    <we:property name="isFiltersActionButtonVisible" value="false"/>
    <we:property name="pageDisplayName" value="&quot;Dashboard&quot;"/>
    <we:property name="pptInsertionSessionID" value="&quot;7A8E88AA-0C6B-43B8-8965-1ABD79B1FBDE&quot;"/>
    <we:property name="reportEmbeddedTime" value="&quot;2024-01-04T12:50:50.770Z&quot;"/>
    <we:property name="reportName" value="&quot;Cyclistic Analysis By Louisha Nancy DM21&quot;"/>
    <we:property name="reportState" value="&quot;CONNECTED&quot;"/>
    <we:property name="reportUrl" value="&quot;/links/v5eYjiiNrZ?ctid=eb1151b1-3e8c-4757-b448-42617978fed7&amp;pbi_source=linkShare&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CA203CDB-D556-4C00-A0DE-C7B0396D0ABF}">
  <we:reference id="wa200003233" version="2.0.0.3" store="en-US" storeType="OMEX"/>
  <we:alternateReferences>
    <we:reference id="WA200003233" version="2.0.0.3" store="WA200003233" storeType="OMEX"/>
  </we:alternateReferences>
  <we:properties>
    <we:property name="pptInsertionSessionID" value="&quot;7A8E88AA-0C6B-43B8-8965-1ABD79B1FBDE&quot;"/>
    <we:property name="reportUrl" value="&quot;/links/v5eYjiiNrZ?ctid=eb1151b1-3e8c-4757-b448-42617978fed7&amp;pbi_source=linkShare&amp;bookmarkGuid=5451ef7a-d195-45bb-b438-c5c8a66f0d11&quot;"/>
    <we:property name="reportName" value="&quot;Cyclistic Analysis By Louisha Nancy DM21&quot;"/>
    <we:property name="reportState" value="&quot;CONNECTED&quot;"/>
    <we:property name="embedUrl" value="&quot;/reportEmbed?reportId=ca032646-5d96-4cf0-91ca-181c98b8c1fc&amp;config=eyJjbHVzdGVyVXJsIjoiaHR0cHM6Ly9XQUJJLUlORElBLUNFTlRSQUwtQS1QUklNQVJZLXJlZGlyZWN0LmFuYWx5c2lzLndpbmRvd3MubmV0IiwiZW1iZWRGZWF0dXJlcyI6eyJ1c2FnZU1ldHJpY3NWTmV4dCI6dHJ1ZSwiZGlzYWJsZUFuZ3VsYXJKU0Jvb3RzdHJhcFJlcG9ydEVtYmVkIjp0cnVlfX0%3D&amp;disableSensitivityBanner=true&quot;"/>
    <we:property name="pageDisplayName" value="&quot;Notes&quot;"/>
    <we:property name="datasetId" value="&quot;de2ff464-1353-4223-bca0-2214903b253c&quot;"/>
    <we:property name="backgroundColor" value="&quot;#FFFFFF&quot;"/>
    <we:property name="bookmark" value="&quot;H4sIAAAAAAAAA4VQwW7CMAz9lSnnakqghcFxu04TGhMXxMFtTZURkihxEQzx77NbpG2n5ZDYz89+zruq1ubo4PIGR1RL9RzC4Qjp8GBUofxfTC+mVTmfNDhHA01dTmbllFkhkg0+q+VVEaQOaWNzD04GMrjdFQqcW0En2R5cxkJFTDl4cPYLRzKXKPV4KxSeowsJZOSagFDGnpjOOa9iHkURGrInXGNDI/qOMSS65602T9V+vtBQIWjTLqZ6xj15rA5r/s8X0WGxl+AJrOcFBAMzQVObaoY1aI2l9Aiere/c/Ss/vR+XKPYRnqkOZ3Gq/mRNmXQbzm9EHZG9kyD0lCM0uALP+faqYgpsGFkceGwQ+Bbbe5zkfbWEaZTegOtFdXBaDTI7ub4BPmaInOkBAAA=&quot;"/>
    <we:property name="initialStateBookmark" value="&quot;H4sIAAAAAAAAA4VQy27CMBD8lcrnqEpKoYUbrXqiPAQVF4SqDVmQi7Ete4OgiH/vrhOp3PDB3p19zHguqtLRGzhP4IBqoN6c2x8g7B8KlSnbYtPpaDycj74nw/EHw86TdjaqwUURhB3SUscajGxgcLXOFBgzg51kWzARM+UxRGfB6F9smrlEocZrpvDkjQsgKxcEhLL2yO2cM3fx2GFG2JA+4gI31KBz9C5Qm1d58drdvvRz6CLkRdXv5D2eiU01ybzfL6RJ2LuzBNqyAMGgeMKiLLo9LCHP8VlmBI/a7kz7lf/Zr7MXvwhPVLqTOFX+MKdsuqZzi6gDsncSuJqihw3OwHK+uigfHBtGGlMfGwS2wqqNg7yfmjA01EswtbAmp1UiYTW6NHhnQPxXSdZarj/7v3geCgIAAA==&quot;"/>
    <we:property name="isFiltersActionButtonVisible" value="false"/>
    <we:property name="reportEmbeddedTime" value="&quot;2024-01-04T12:51:47.157Z&quot;"/>
    <we:property name="creatorTenantId" value="&quot;eb1151b1-3e8c-4757-b448-42617978fed7&quot;"/>
    <we:property name="creatorUserId" value="&quot;100320031AA526BA&quot;"/>
    <we:property name="creatorSessionId" value="&quot;b051231b-fdda-44ed-b77e-d7f0fa1ba3fc&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100</TotalTime>
  <Words>478</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inherit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Louisha Nancy</dc:creator>
  <cp:lastModifiedBy>Louisha Nancy</cp:lastModifiedBy>
  <cp:revision>13</cp:revision>
  <dcterms:created xsi:type="dcterms:W3CDTF">2024-01-01T06:07:03Z</dcterms:created>
  <dcterms:modified xsi:type="dcterms:W3CDTF">2024-01-04T13:13:51Z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2024-01-01T06:17:01Z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eb1151b1-3e8c-4757-b448-42617978fed7</vt:lpwstr>
  </property>
  <property fmtid="{D5CDD505-2E9C-101B-9397-08002B2CF9AE}" pid="7" name="MSIP_Label_defa4170-0d19-0005-0004-bc88714345d2_ActionId">
    <vt:lpwstr>8a761b35-e298-4282-8b3c-dc8880badd14</vt:lpwstr>
  </property>
  <property fmtid="{D5CDD505-2E9C-101B-9397-08002B2CF9AE}" pid="8" name="MSIP_Label_defa4170-0d19-0005-0004-bc88714345d2_ContentBits">
    <vt:lpwstr>0</vt:lpwstr>
  </property>
</Properties>
</file>