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37CA0-8860-49BA-8779-CD0CDF1BB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269CF1-EDEB-463D-84A3-60A89DF7D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4AE7C-0BA0-494D-A74B-7D67AA87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2B1EC-B294-4A1C-BC60-D5D163BE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683FF-46E9-4658-8BA3-BB2537CD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8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CA369-1B9E-4DD3-B5EE-C89DA08D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B37332-214C-4B0E-BB14-C7DC6AC2A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55591-1411-4C2B-A7B7-E878D4E3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DADDD-F886-482D-90A0-81ECBD21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E2B00-6176-4343-AA9A-F6745F21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94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296A08-11B1-4F05-AD56-5DC03E515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BBCB9F-137F-4F34-827B-B7009B008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DE4C1-F3FC-45BE-9A81-20B08C85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8FCFB-A672-4470-84D3-DEE5434F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E8DB8-10F5-44FB-9E2F-52122F65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2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5F30D-1F45-4F3C-A1C6-306E251C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97A71-1E87-4BDC-A80C-ADD4BFA3C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FEF52-DA2F-4F9A-9DA6-31669A92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10D6D-C95D-435D-8FB3-70DD427D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EA3E6-7394-4FF3-9153-C5736F70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A04A6-8146-4300-928A-B2FDD497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9D98D-E3D8-4CCE-8A85-0B2808AB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26DBD-4A9C-4BBF-A70D-19808780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D718F-4683-4CB8-AC5D-33069837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2AA51-D66D-4F52-9D4D-182DA412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96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4CA3A-F81E-4321-A53A-C4FA26BD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6CD41-B955-4D76-B587-122F4BB31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6A88CA-3351-40CF-B609-8126C09C8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E3A02-53B9-4591-A023-2B3739F2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DD316-A7E4-4A45-8744-5498E832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63AFEF-1F4E-4BC7-9C8B-AAE2A0FE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6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28FCA-CBE2-4CEC-BBD0-AC80AE89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9DE2C8-D60F-457C-90FB-7C9E0F26A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493895-B34E-48F8-BCC9-FCAA5357E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AF5ABB-04F8-4112-8E26-7F6EF9A11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904A36-A847-48CC-80CC-BD4555600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AE9DB1-DD15-4F83-A5F5-733A4A1C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876231-7E73-4402-86E3-FCF871E2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9C9900-468F-4A51-9522-01C7EAA3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89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B8754-7DF1-426F-B0F0-F9F22D18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27883F-1A19-4726-829D-C5430067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E8023-4333-4F5E-B02B-2ED05930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7D821A-53BF-4F93-828C-77B00816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9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44D573-4280-46E4-B5C6-46BDCD31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5C4E14-14BE-453B-91BB-8F3C60F7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A2F9D9-83A7-42C9-B756-87DC5E9C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39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D6E21-EAA9-4157-8056-BDF7831F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F8DFC-85BC-4A61-B82B-F6C984F41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91701-DB5F-416B-915B-61BB633D3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DA60E-8188-4D2C-AF27-F862C371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469F4-483B-4F3B-9E42-B000B38C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89F709-AA1B-4B55-9AA6-60C47F69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2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5D76F-4B09-482C-A32B-F463AD9D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485038-0769-4366-B03F-49756351F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C6FEC2-37B7-431B-983D-89D1AE0AB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E5C085-FCA2-44CB-8582-9E890BC0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C0E6D6-6F39-42E6-A110-1225FEC5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95BFE7-BFAE-45B2-84E7-23BD9130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9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09D479-0F14-4035-8C1E-5B20C0D1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572CD-4A2B-41A1-8E37-ED2D3BD65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B6946-F715-4E29-A997-2B318D7C9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A1FE-5DA4-4A89-B815-EEA075F1A15F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C736D-F343-45AD-BB3D-D5E9021CC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034C1-D951-4DE7-9E33-341127C32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5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stack.org/arch-design/design-compute/design-compute-hardwar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2FEF032-9FD7-49D4-AC8E-9E811F8F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19" y="119848"/>
            <a:ext cx="6280103" cy="59924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Future Computing/Data Technology 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6723F0C-AA6D-43AD-9B90-8D53D238C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818" y="987424"/>
            <a:ext cx="11065168" cy="575072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High speed interconnection</a:t>
            </a:r>
          </a:p>
          <a:p>
            <a:pPr marL="742950" lvl="1" indent="-285750">
              <a:buFont typeface="等线" panose="02010600030101010101" pitchFamily="2" charset="-122"/>
              <a:buChar char="–"/>
            </a:pPr>
            <a:r>
              <a:rPr lang="en-US" altLang="zh-CN" dirty="0"/>
              <a:t>Mobility 4G-&gt;5G onwards… </a:t>
            </a:r>
          </a:p>
          <a:p>
            <a:pPr marL="742950" lvl="1" indent="-285750">
              <a:buFont typeface="等线" panose="02010600030101010101" pitchFamily="2" charset="-122"/>
              <a:buChar char="–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High bandwidth distributed storage</a:t>
            </a:r>
          </a:p>
          <a:p>
            <a:pPr marL="742950" lvl="1" indent="-285750">
              <a:buFont typeface="等线" panose="02010600030101010101" pitchFamily="2" charset="-122"/>
              <a:buChar char="–"/>
            </a:pPr>
            <a:r>
              <a:rPr lang="en-US" altLang="zh-CN" dirty="0"/>
              <a:t>Distributed Storage matrix with accelerator</a:t>
            </a:r>
          </a:p>
          <a:p>
            <a:pPr marL="742950" lvl="1" indent="-285750">
              <a:buFont typeface="等线" panose="02010600030101010101" pitchFamily="2" charset="-122"/>
              <a:buChar char="–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High computing density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Cloud(Data Center-</a:t>
            </a:r>
            <a:r>
              <a:rPr lang="en-US" altLang="zh-CN" b="1" dirty="0"/>
              <a:t>x86</a:t>
            </a:r>
            <a:r>
              <a:rPr lang="en-US" altLang="zh-CN" dirty="0"/>
              <a:t>)</a:t>
            </a:r>
          </a:p>
          <a:p>
            <a:pPr marL="1200150" lvl="2" indent="-285750">
              <a:buFont typeface="等线" panose="02010600030101010101" pitchFamily="2" charset="-122"/>
              <a:buChar char="–"/>
            </a:pPr>
            <a:r>
              <a:rPr lang="en-US" altLang="zh-CN" dirty="0"/>
              <a:t>CPU + Accelerator (GPGPU/FPGA/ASIC-AI)</a:t>
            </a:r>
          </a:p>
          <a:p>
            <a:pPr marL="1200150" lvl="2" indent="-285750">
              <a:buFont typeface="等线" panose="02010600030101010101" pitchFamily="2" charset="-122"/>
              <a:buChar char="–"/>
            </a:pPr>
            <a:r>
              <a:rPr lang="en-US" altLang="zh-CN" dirty="0"/>
              <a:t>Chips High bandwidth interconnection(CXL…)</a:t>
            </a:r>
          </a:p>
          <a:p>
            <a:pPr marL="1200150" lvl="2" indent="-285750">
              <a:buFont typeface="等线" panose="02010600030101010101" pitchFamily="2" charset="-122"/>
              <a:buChar char="–"/>
            </a:pPr>
            <a:r>
              <a:rPr lang="en-US" altLang="zh-CN" dirty="0"/>
              <a:t>Virtualization technology</a:t>
            </a:r>
          </a:p>
          <a:p>
            <a:pPr marL="1200150" lvl="2" indent="-285750">
              <a:buFont typeface="等线" panose="02010600030101010101" pitchFamily="2" charset="-122"/>
              <a:buChar char="–"/>
            </a:pPr>
            <a:r>
              <a:rPr lang="en-US" altLang="zh-CN" dirty="0"/>
              <a:t>Parallel computing(compiler/proxy/framework…)</a:t>
            </a:r>
          </a:p>
          <a:p>
            <a:pPr marL="1200150" lvl="2" indent="-285750">
              <a:buFont typeface="等线" panose="02010600030101010101" pitchFamily="2" charset="-122"/>
              <a:buChar char="–"/>
            </a:pPr>
            <a:r>
              <a:rPr lang="en-US" altLang="zh-CN" dirty="0"/>
              <a:t>Management technology</a:t>
            </a:r>
          </a:p>
          <a:p>
            <a:pPr marL="1200150" lvl="2" indent="-285750">
              <a:buFont typeface="等线" panose="02010600030101010101" pitchFamily="2" charset="-122"/>
              <a:buChar char="–"/>
            </a:pPr>
            <a:r>
              <a:rPr lang="en-US" altLang="zh-CN" dirty="0"/>
              <a:t>cloud- open stack technology</a:t>
            </a:r>
          </a:p>
          <a:p>
            <a:pPr marL="1200150" lvl="2" indent="-285750">
              <a:buFont typeface="等线" panose="02010600030101010101" pitchFamily="2" charset="-122"/>
              <a:buChar char="–"/>
            </a:pP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Edge(</a:t>
            </a:r>
            <a:r>
              <a:rPr lang="en-US" altLang="zh-CN" b="1" dirty="0"/>
              <a:t>ARM or RISC-V, ASIC-AI</a:t>
            </a:r>
            <a:r>
              <a:rPr lang="en-US" altLang="zh-CN" dirty="0"/>
              <a:t>)</a:t>
            </a:r>
          </a:p>
          <a:p>
            <a:pPr marL="1085850" lvl="2" indent="-171450">
              <a:buFont typeface="等线" panose="02010600030101010101" pitchFamily="2" charset="-122"/>
              <a:buChar char="–"/>
            </a:pPr>
            <a:r>
              <a:rPr lang="en-US" altLang="zh-CN" dirty="0"/>
              <a:t>Legacy PC/Gaming Console/cell phone</a:t>
            </a:r>
          </a:p>
          <a:p>
            <a:pPr marL="1085850" lvl="2" indent="-171450">
              <a:buFont typeface="等线" panose="02010600030101010101" pitchFamily="2" charset="-122"/>
              <a:buChar char="–"/>
            </a:pPr>
            <a:r>
              <a:rPr lang="en-US" altLang="zh-CN" dirty="0"/>
              <a:t>weariness/health-care</a:t>
            </a:r>
          </a:p>
          <a:p>
            <a:pPr marL="1085850" lvl="2" indent="-171450">
              <a:buFont typeface="等线" panose="02010600030101010101" pitchFamily="2" charset="-122"/>
              <a:buChar char="–"/>
            </a:pPr>
            <a:r>
              <a:rPr lang="en-US" altLang="zh-CN" dirty="0"/>
              <a:t>Automotive </a:t>
            </a:r>
          </a:p>
          <a:p>
            <a:pPr marL="1085850" lvl="2" indent="-171450">
              <a:buFont typeface="等线" panose="02010600030101010101" pitchFamily="2" charset="-122"/>
              <a:buChar char="–"/>
            </a:pPr>
            <a:r>
              <a:rPr lang="en-US" altLang="zh-CN" dirty="0"/>
              <a:t>Embedded IOT</a:t>
            </a:r>
          </a:p>
          <a:p>
            <a:pPr marL="1085850" lvl="2" indent="-171450">
              <a:buFont typeface="等线" panose="02010600030101010101" pitchFamily="2" charset="-122"/>
              <a:buChar char="–"/>
            </a:pPr>
            <a:r>
              <a:rPr lang="en-US" altLang="zh-CN" dirty="0"/>
              <a:t>Security &amp; home intelligent devices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u="sng" dirty="0"/>
              <a:t>AI Tendency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Special purpose AI-&gt;General purpose AI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Application: Extend from “vision &amp; speech” to more others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Cloud -&gt; edge 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Algorithm is always the key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74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6F835558-541F-49CD-A175-C5DFE630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95" y="18256"/>
            <a:ext cx="6437791" cy="6627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Server System architecture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9AFC447-6763-4065-B7E8-CB54A0311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9594" y="595435"/>
            <a:ext cx="7261935" cy="5667129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                    </a:t>
            </a:r>
            <a:r>
              <a:rPr lang="en-US" altLang="zh-CN" dirty="0"/>
              <a:t>… … … …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A91D290-BBFC-495E-B0C9-21F2F719C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173" y="158984"/>
            <a:ext cx="4072632" cy="6419369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iDRAC</a:t>
            </a:r>
          </a:p>
          <a:p>
            <a:pPr marL="457200" lvl="1" indent="0">
              <a:buNone/>
            </a:pPr>
            <a:r>
              <a:rPr lang="en-US" altLang="zh-CN" sz="1600" dirty="0"/>
              <a:t>-BMC firmware</a:t>
            </a:r>
          </a:p>
          <a:p>
            <a:pPr marL="457200" lvl="1" indent="0">
              <a:buNone/>
            </a:pPr>
            <a:r>
              <a:rPr lang="en-US" altLang="zh-CN" sz="1600" dirty="0"/>
              <a:t>-IPMI protocol</a:t>
            </a:r>
          </a:p>
          <a:p>
            <a:pPr marL="457200" lvl="1" indent="0">
              <a:buNone/>
            </a:pPr>
            <a:r>
              <a:rPr lang="en-US" altLang="zh-CN" sz="1600" dirty="0"/>
              <a:t>-Embedded Realtime OS</a:t>
            </a:r>
          </a:p>
          <a:p>
            <a:pPr marL="457200" lvl="1" indent="0">
              <a:buNone/>
            </a:pPr>
            <a:r>
              <a:rPr lang="en-US" altLang="zh-CN" sz="1600" dirty="0"/>
              <a:t>-Management</a:t>
            </a:r>
          </a:p>
          <a:p>
            <a:r>
              <a:rPr lang="en-US" altLang="zh-CN" sz="1800" dirty="0"/>
              <a:t>Virtualization</a:t>
            </a:r>
          </a:p>
          <a:p>
            <a:pPr marL="457200" lvl="1" indent="0">
              <a:buNone/>
            </a:pPr>
            <a:r>
              <a:rPr lang="en-US" altLang="zh-CN" sz="1600" dirty="0"/>
              <a:t>-x86/GPGPU/accelerator virtualization</a:t>
            </a:r>
          </a:p>
          <a:p>
            <a:pPr marL="457200" lvl="1" indent="0">
              <a:buNone/>
            </a:pPr>
            <a:r>
              <a:rPr lang="en-US" altLang="zh-CN" sz="1600" dirty="0"/>
              <a:t>-</a:t>
            </a:r>
            <a:r>
              <a:rPr lang="en-US" altLang="zh-CN" sz="1600" dirty="0" err="1"/>
              <a:t>vmware</a:t>
            </a:r>
            <a:r>
              <a:rPr lang="en-US" altLang="zh-CN" sz="1600" dirty="0"/>
              <a:t>/</a:t>
            </a:r>
            <a:r>
              <a:rPr lang="en-US" altLang="zh-CN" sz="1600" dirty="0" err="1"/>
              <a:t>citrix</a:t>
            </a:r>
            <a:r>
              <a:rPr lang="en-US" altLang="zh-CN" sz="1600" dirty="0"/>
              <a:t>/KVM supervisor</a:t>
            </a:r>
          </a:p>
          <a:p>
            <a:r>
              <a:rPr lang="en-US" altLang="zh-CN" sz="1800" dirty="0"/>
              <a:t>Distributed storage system</a:t>
            </a:r>
          </a:p>
          <a:p>
            <a:r>
              <a:rPr lang="en-US" altLang="zh-CN" sz="1800" dirty="0"/>
              <a:t>High bandwidth network</a:t>
            </a:r>
          </a:p>
          <a:p>
            <a:r>
              <a:rPr lang="en-US" altLang="zh-CN" sz="1800" dirty="0"/>
              <a:t>Distributed cloud computing-Open stack</a:t>
            </a:r>
          </a:p>
          <a:p>
            <a:r>
              <a:rPr lang="en-US" altLang="zh-CN" sz="1800" dirty="0"/>
              <a:t>Hybrid computing &amp; parallel computing</a:t>
            </a:r>
          </a:p>
          <a:p>
            <a:r>
              <a:rPr lang="en-US" altLang="zh-CN" sz="1800" dirty="0"/>
              <a:t>CXL link(Intel/AMD)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FA8DA647-A0F8-45BF-8605-77790DCB0A08}"/>
              </a:ext>
            </a:extLst>
          </p:cNvPr>
          <p:cNvSpPr/>
          <p:nvPr/>
        </p:nvSpPr>
        <p:spPr>
          <a:xfrm>
            <a:off x="652509" y="2053259"/>
            <a:ext cx="72796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x86</a:t>
            </a:r>
            <a:endParaRPr lang="zh-CN" altLang="en-US" dirty="0"/>
          </a:p>
        </p:txBody>
      </p:sp>
      <p:sp>
        <p:nvSpPr>
          <p:cNvPr id="11" name="圆柱体 10">
            <a:extLst>
              <a:ext uri="{FF2B5EF4-FFF2-40B4-BE49-F238E27FC236}">
                <a16:creationId xmlns:a16="http://schemas.microsoft.com/office/drawing/2014/main" id="{C552E977-03C9-45DC-BFEF-FA2FE0F58908}"/>
              </a:ext>
            </a:extLst>
          </p:cNvPr>
          <p:cNvSpPr/>
          <p:nvPr/>
        </p:nvSpPr>
        <p:spPr>
          <a:xfrm>
            <a:off x="1713391" y="2053259"/>
            <a:ext cx="72796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x86</a:t>
            </a:r>
            <a:endParaRPr lang="zh-CN" altLang="en-US" dirty="0"/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DC0869AC-C663-4388-B569-FCC1684C15B0}"/>
              </a:ext>
            </a:extLst>
          </p:cNvPr>
          <p:cNvSpPr/>
          <p:nvPr/>
        </p:nvSpPr>
        <p:spPr>
          <a:xfrm>
            <a:off x="4050068" y="2053259"/>
            <a:ext cx="72796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x86</a:t>
            </a:r>
            <a:endParaRPr lang="zh-CN" altLang="en-US" dirty="0"/>
          </a:p>
        </p:txBody>
      </p:sp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852D4519-EABB-4886-8EE0-7A120F89E02C}"/>
              </a:ext>
            </a:extLst>
          </p:cNvPr>
          <p:cNvSpPr/>
          <p:nvPr/>
        </p:nvSpPr>
        <p:spPr>
          <a:xfrm>
            <a:off x="732408" y="1095115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130C5AC2-E609-471C-B5E0-09163B581457}"/>
              </a:ext>
            </a:extLst>
          </p:cNvPr>
          <p:cNvSpPr/>
          <p:nvPr/>
        </p:nvSpPr>
        <p:spPr>
          <a:xfrm>
            <a:off x="986162" y="1095115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A6159BB6-1446-4FC5-950C-90426C573443}"/>
              </a:ext>
            </a:extLst>
          </p:cNvPr>
          <p:cNvSpPr/>
          <p:nvPr/>
        </p:nvSpPr>
        <p:spPr>
          <a:xfrm>
            <a:off x="1713391" y="1095115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65236777-866D-44E1-944E-13789D742C96}"/>
              </a:ext>
            </a:extLst>
          </p:cNvPr>
          <p:cNvSpPr/>
          <p:nvPr/>
        </p:nvSpPr>
        <p:spPr>
          <a:xfrm>
            <a:off x="1967145" y="1095115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0C5AD19A-1182-4B98-A832-04867DA9A6BF}"/>
              </a:ext>
            </a:extLst>
          </p:cNvPr>
          <p:cNvSpPr/>
          <p:nvPr/>
        </p:nvSpPr>
        <p:spPr>
          <a:xfrm>
            <a:off x="4017148" y="1130613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1FC24FFD-D9DC-43E0-925A-B0EF8863E8BA}"/>
              </a:ext>
            </a:extLst>
          </p:cNvPr>
          <p:cNvSpPr/>
          <p:nvPr/>
        </p:nvSpPr>
        <p:spPr>
          <a:xfrm>
            <a:off x="4262767" y="1130600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398D54ED-D83F-465F-85C7-3D27C920BD57}"/>
              </a:ext>
            </a:extLst>
          </p:cNvPr>
          <p:cNvSpPr/>
          <p:nvPr/>
        </p:nvSpPr>
        <p:spPr>
          <a:xfrm>
            <a:off x="486796" y="3175985"/>
            <a:ext cx="363984" cy="720013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PCIE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8585979F-70CF-4D72-A23B-ECCF7DF21C36}"/>
              </a:ext>
            </a:extLst>
          </p:cNvPr>
          <p:cNvSpPr/>
          <p:nvPr/>
        </p:nvSpPr>
        <p:spPr>
          <a:xfrm>
            <a:off x="1785153" y="3176939"/>
            <a:ext cx="363984" cy="720013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PCIE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BC003FF7-B08E-48B9-957E-FF6ACD38A45A}"/>
              </a:ext>
            </a:extLst>
          </p:cNvPr>
          <p:cNvSpPr/>
          <p:nvPr/>
        </p:nvSpPr>
        <p:spPr>
          <a:xfrm>
            <a:off x="4017148" y="3175985"/>
            <a:ext cx="363984" cy="720013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PCIE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9A41F13B-81E2-42FD-ACA5-9DDD82840951}"/>
              </a:ext>
            </a:extLst>
          </p:cNvPr>
          <p:cNvSpPr/>
          <p:nvPr/>
        </p:nvSpPr>
        <p:spPr>
          <a:xfrm>
            <a:off x="834501" y="3175985"/>
            <a:ext cx="363984" cy="720013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B3E4DACA-AEC8-40FA-8BB9-9A420C2B628B}"/>
              </a:ext>
            </a:extLst>
          </p:cNvPr>
          <p:cNvSpPr/>
          <p:nvPr/>
        </p:nvSpPr>
        <p:spPr>
          <a:xfrm>
            <a:off x="2172072" y="3187541"/>
            <a:ext cx="363984" cy="720013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6F2AEB04-8C01-40F9-96AA-BC5F09576EB1}"/>
              </a:ext>
            </a:extLst>
          </p:cNvPr>
          <p:cNvSpPr/>
          <p:nvPr/>
        </p:nvSpPr>
        <p:spPr>
          <a:xfrm>
            <a:off x="4485814" y="3187541"/>
            <a:ext cx="363984" cy="720013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矩形: 单圆角 24">
            <a:extLst>
              <a:ext uri="{FF2B5EF4-FFF2-40B4-BE49-F238E27FC236}">
                <a16:creationId xmlns:a16="http://schemas.microsoft.com/office/drawing/2014/main" id="{A00B7E73-10FB-497B-B167-15436D693A7B}"/>
              </a:ext>
            </a:extLst>
          </p:cNvPr>
          <p:cNvSpPr/>
          <p:nvPr/>
        </p:nvSpPr>
        <p:spPr>
          <a:xfrm>
            <a:off x="5086905" y="4341181"/>
            <a:ext cx="1296140" cy="50602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iDRAC</a:t>
            </a:r>
            <a:endParaRPr lang="zh-CN" altLang="en-US" dirty="0"/>
          </a:p>
        </p:txBody>
      </p:sp>
      <p:sp>
        <p:nvSpPr>
          <p:cNvPr id="26" name="矩形: 单圆角 25">
            <a:extLst>
              <a:ext uri="{FF2B5EF4-FFF2-40B4-BE49-F238E27FC236}">
                <a16:creationId xmlns:a16="http://schemas.microsoft.com/office/drawing/2014/main" id="{BE8A2317-6865-4CC8-9DF9-CBA592631552}"/>
              </a:ext>
            </a:extLst>
          </p:cNvPr>
          <p:cNvSpPr/>
          <p:nvPr/>
        </p:nvSpPr>
        <p:spPr>
          <a:xfrm>
            <a:off x="5086905" y="5248606"/>
            <a:ext cx="1296140" cy="50602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CPLD</a:t>
            </a:r>
            <a:endParaRPr lang="zh-CN" altLang="en-US" dirty="0"/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E81FE141-F438-42DB-AF7A-515E3E2C2AFC}"/>
              </a:ext>
            </a:extLst>
          </p:cNvPr>
          <p:cNvSpPr/>
          <p:nvPr/>
        </p:nvSpPr>
        <p:spPr>
          <a:xfrm>
            <a:off x="6900541" y="4234187"/>
            <a:ext cx="363984" cy="720013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DRAM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平行四边形 27">
            <a:extLst>
              <a:ext uri="{FF2B5EF4-FFF2-40B4-BE49-F238E27FC236}">
                <a16:creationId xmlns:a16="http://schemas.microsoft.com/office/drawing/2014/main" id="{6E5A50E1-A41B-46D0-A888-ABF1D90B07A3}"/>
              </a:ext>
            </a:extLst>
          </p:cNvPr>
          <p:cNvSpPr/>
          <p:nvPr/>
        </p:nvSpPr>
        <p:spPr>
          <a:xfrm>
            <a:off x="3267261" y="4382794"/>
            <a:ext cx="1179989" cy="194974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NDC(network) 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平行四边形 28">
            <a:extLst>
              <a:ext uri="{FF2B5EF4-FFF2-40B4-BE49-F238E27FC236}">
                <a16:creationId xmlns:a16="http://schemas.microsoft.com/office/drawing/2014/main" id="{F586B302-E87C-4293-8BE6-51B542063B29}"/>
              </a:ext>
            </a:extLst>
          </p:cNvPr>
          <p:cNvSpPr/>
          <p:nvPr/>
        </p:nvSpPr>
        <p:spPr>
          <a:xfrm>
            <a:off x="3225554" y="4652234"/>
            <a:ext cx="1179989" cy="194974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Console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箭头: 上下 29">
            <a:extLst>
              <a:ext uri="{FF2B5EF4-FFF2-40B4-BE49-F238E27FC236}">
                <a16:creationId xmlns:a16="http://schemas.microsoft.com/office/drawing/2014/main" id="{83D9AAC4-FC2E-4602-8FFA-DCBA393ADB3E}"/>
              </a:ext>
            </a:extLst>
          </p:cNvPr>
          <p:cNvSpPr/>
          <p:nvPr/>
        </p:nvSpPr>
        <p:spPr>
          <a:xfrm>
            <a:off x="1016493" y="1636627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149DAE77-4E7A-4133-94C9-F4C510B9A14A}"/>
              </a:ext>
            </a:extLst>
          </p:cNvPr>
          <p:cNvSpPr/>
          <p:nvPr/>
        </p:nvSpPr>
        <p:spPr>
          <a:xfrm>
            <a:off x="1976769" y="1636627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上下 31">
            <a:extLst>
              <a:ext uri="{FF2B5EF4-FFF2-40B4-BE49-F238E27FC236}">
                <a16:creationId xmlns:a16="http://schemas.microsoft.com/office/drawing/2014/main" id="{AD11405E-EC88-4A06-8576-56813BD3310C}"/>
              </a:ext>
            </a:extLst>
          </p:cNvPr>
          <p:cNvSpPr/>
          <p:nvPr/>
        </p:nvSpPr>
        <p:spPr>
          <a:xfrm>
            <a:off x="4334153" y="1655640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上下 32">
            <a:extLst>
              <a:ext uri="{FF2B5EF4-FFF2-40B4-BE49-F238E27FC236}">
                <a16:creationId xmlns:a16="http://schemas.microsoft.com/office/drawing/2014/main" id="{0A093757-BD18-4C35-B57F-98E7458E48E2}"/>
              </a:ext>
            </a:extLst>
          </p:cNvPr>
          <p:cNvSpPr/>
          <p:nvPr/>
        </p:nvSpPr>
        <p:spPr>
          <a:xfrm>
            <a:off x="936594" y="2586230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C909DE23-AEDA-40E0-A93D-C80B38376853}"/>
              </a:ext>
            </a:extLst>
          </p:cNvPr>
          <p:cNvSpPr/>
          <p:nvPr/>
        </p:nvSpPr>
        <p:spPr>
          <a:xfrm>
            <a:off x="2055179" y="2564688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FF58D547-3033-4EFA-8A33-C479DD482598}"/>
              </a:ext>
            </a:extLst>
          </p:cNvPr>
          <p:cNvSpPr/>
          <p:nvPr/>
        </p:nvSpPr>
        <p:spPr>
          <a:xfrm>
            <a:off x="4355980" y="2611411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左右 35">
            <a:extLst>
              <a:ext uri="{FF2B5EF4-FFF2-40B4-BE49-F238E27FC236}">
                <a16:creationId xmlns:a16="http://schemas.microsoft.com/office/drawing/2014/main" id="{88ED7653-D891-4C34-B1C4-C4BADECC73B9}"/>
              </a:ext>
            </a:extLst>
          </p:cNvPr>
          <p:cNvSpPr/>
          <p:nvPr/>
        </p:nvSpPr>
        <p:spPr>
          <a:xfrm>
            <a:off x="2518301" y="2245715"/>
            <a:ext cx="1414507" cy="891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左右 36">
            <a:extLst>
              <a:ext uri="{FF2B5EF4-FFF2-40B4-BE49-F238E27FC236}">
                <a16:creationId xmlns:a16="http://schemas.microsoft.com/office/drawing/2014/main" id="{9F602649-6B51-4F04-8D58-F6D98595153E}"/>
              </a:ext>
            </a:extLst>
          </p:cNvPr>
          <p:cNvSpPr/>
          <p:nvPr/>
        </p:nvSpPr>
        <p:spPr>
          <a:xfrm>
            <a:off x="1372713" y="2217841"/>
            <a:ext cx="334023" cy="1448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直角双向 37">
            <a:extLst>
              <a:ext uri="{FF2B5EF4-FFF2-40B4-BE49-F238E27FC236}">
                <a16:creationId xmlns:a16="http://schemas.microsoft.com/office/drawing/2014/main" id="{3C97B279-21BA-485F-8250-A3B6C834BD31}"/>
              </a:ext>
            </a:extLst>
          </p:cNvPr>
          <p:cNvSpPr/>
          <p:nvPr/>
        </p:nvSpPr>
        <p:spPr>
          <a:xfrm rot="16200000">
            <a:off x="4599452" y="2901250"/>
            <a:ext cx="1950499" cy="549469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LPC or SPI</a:t>
            </a:r>
            <a:endParaRPr lang="zh-CN" altLang="en-US" sz="1200" dirty="0"/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919C0AAD-7ED1-4AB1-B072-00E58CC50A96}"/>
              </a:ext>
            </a:extLst>
          </p:cNvPr>
          <p:cNvSpPr/>
          <p:nvPr/>
        </p:nvSpPr>
        <p:spPr>
          <a:xfrm>
            <a:off x="5695025" y="4858611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左右 39">
            <a:extLst>
              <a:ext uri="{FF2B5EF4-FFF2-40B4-BE49-F238E27FC236}">
                <a16:creationId xmlns:a16="http://schemas.microsoft.com/office/drawing/2014/main" id="{32618100-85FB-4F99-B8FD-33B8FB9788D2}"/>
              </a:ext>
            </a:extLst>
          </p:cNvPr>
          <p:cNvSpPr/>
          <p:nvPr/>
        </p:nvSpPr>
        <p:spPr>
          <a:xfrm>
            <a:off x="4485813" y="4419827"/>
            <a:ext cx="476803" cy="1209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左右 40">
            <a:extLst>
              <a:ext uri="{FF2B5EF4-FFF2-40B4-BE49-F238E27FC236}">
                <a16:creationId xmlns:a16="http://schemas.microsoft.com/office/drawing/2014/main" id="{63BF0692-D63B-46CA-A9CF-34D3AEFD3CA9}"/>
              </a:ext>
            </a:extLst>
          </p:cNvPr>
          <p:cNvSpPr/>
          <p:nvPr/>
        </p:nvSpPr>
        <p:spPr>
          <a:xfrm>
            <a:off x="4485814" y="4671726"/>
            <a:ext cx="523966" cy="1149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左右 41">
            <a:extLst>
              <a:ext uri="{FF2B5EF4-FFF2-40B4-BE49-F238E27FC236}">
                <a16:creationId xmlns:a16="http://schemas.microsoft.com/office/drawing/2014/main" id="{753C547B-E925-4193-AAE2-C8A2961CC6B6}"/>
              </a:ext>
            </a:extLst>
          </p:cNvPr>
          <p:cNvSpPr/>
          <p:nvPr/>
        </p:nvSpPr>
        <p:spPr>
          <a:xfrm>
            <a:off x="6385638" y="4570664"/>
            <a:ext cx="514903" cy="1010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柱体 42">
            <a:extLst>
              <a:ext uri="{FF2B5EF4-FFF2-40B4-BE49-F238E27FC236}">
                <a16:creationId xmlns:a16="http://schemas.microsoft.com/office/drawing/2014/main" id="{FFCA2CA7-EF02-4EE1-A27B-4B76E9615503}"/>
              </a:ext>
            </a:extLst>
          </p:cNvPr>
          <p:cNvSpPr/>
          <p:nvPr/>
        </p:nvSpPr>
        <p:spPr>
          <a:xfrm>
            <a:off x="377302" y="4400161"/>
            <a:ext cx="72796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GPGPU</a:t>
            </a:r>
            <a:endParaRPr lang="zh-CN" altLang="en-US" sz="1200" dirty="0"/>
          </a:p>
        </p:txBody>
      </p:sp>
      <p:sp>
        <p:nvSpPr>
          <p:cNvPr id="44" name="圆柱体 43">
            <a:extLst>
              <a:ext uri="{FF2B5EF4-FFF2-40B4-BE49-F238E27FC236}">
                <a16:creationId xmlns:a16="http://schemas.microsoft.com/office/drawing/2014/main" id="{70D05DE2-AA65-41A9-8ED1-09BBEE9FF5FA}"/>
              </a:ext>
            </a:extLst>
          </p:cNvPr>
          <p:cNvSpPr/>
          <p:nvPr/>
        </p:nvSpPr>
        <p:spPr>
          <a:xfrm>
            <a:off x="1551557" y="4400160"/>
            <a:ext cx="97469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 accelerator</a:t>
            </a:r>
            <a:endParaRPr lang="zh-CN" altLang="en-US" sz="1200" dirty="0"/>
          </a:p>
        </p:txBody>
      </p:sp>
      <p:sp>
        <p:nvSpPr>
          <p:cNvPr id="45" name="箭头: 上下 44">
            <a:extLst>
              <a:ext uri="{FF2B5EF4-FFF2-40B4-BE49-F238E27FC236}">
                <a16:creationId xmlns:a16="http://schemas.microsoft.com/office/drawing/2014/main" id="{D29FC25B-CFB9-49B8-B121-65EFDF2D1E01}"/>
              </a:ext>
            </a:extLst>
          </p:cNvPr>
          <p:cNvSpPr/>
          <p:nvPr/>
        </p:nvSpPr>
        <p:spPr>
          <a:xfrm>
            <a:off x="629649" y="3962589"/>
            <a:ext cx="45720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上下 45">
            <a:extLst>
              <a:ext uri="{FF2B5EF4-FFF2-40B4-BE49-F238E27FC236}">
                <a16:creationId xmlns:a16="http://schemas.microsoft.com/office/drawing/2014/main" id="{808F2FE1-A732-4659-B959-B555C8EC337A}"/>
              </a:ext>
            </a:extLst>
          </p:cNvPr>
          <p:cNvSpPr/>
          <p:nvPr/>
        </p:nvSpPr>
        <p:spPr>
          <a:xfrm>
            <a:off x="1944285" y="3962589"/>
            <a:ext cx="45720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平行四边形 46">
            <a:extLst>
              <a:ext uri="{FF2B5EF4-FFF2-40B4-BE49-F238E27FC236}">
                <a16:creationId xmlns:a16="http://schemas.microsoft.com/office/drawing/2014/main" id="{85C299DB-BAF0-46F9-8C3B-7655B4927F1B}"/>
              </a:ext>
            </a:extLst>
          </p:cNvPr>
          <p:cNvSpPr/>
          <p:nvPr/>
        </p:nvSpPr>
        <p:spPr>
          <a:xfrm>
            <a:off x="2794246" y="3187541"/>
            <a:ext cx="363984" cy="720013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CXL?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箭头: 上下 47">
            <a:extLst>
              <a:ext uri="{FF2B5EF4-FFF2-40B4-BE49-F238E27FC236}">
                <a16:creationId xmlns:a16="http://schemas.microsoft.com/office/drawing/2014/main" id="{7096C29D-9B48-4D1D-886A-F7982DC96677}"/>
              </a:ext>
            </a:extLst>
          </p:cNvPr>
          <p:cNvSpPr/>
          <p:nvPr/>
        </p:nvSpPr>
        <p:spPr>
          <a:xfrm rot="1841127">
            <a:off x="2716930" y="3977428"/>
            <a:ext cx="45720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9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6F835558-541F-49CD-A175-C5DFE630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256"/>
            <a:ext cx="5637320" cy="6627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AI stack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9AFC447-6763-4065-B7E8-CB54A0311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6414" y="713982"/>
            <a:ext cx="7605759" cy="5667129"/>
          </a:xfrm>
        </p:spPr>
        <p:txBody>
          <a:bodyPr>
            <a:normAutofit fontScale="70000" lnSpcReduction="20000"/>
          </a:bodyPr>
          <a:lstStyle/>
          <a:p>
            <a:endParaRPr lang="en-US" altLang="zh-CN" dirty="0"/>
          </a:p>
          <a:p>
            <a:r>
              <a:rPr lang="zh-CN" altLang="en-US" dirty="0"/>
              <a:t>                    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A91D290-BBFC-495E-B0C9-21F2F719C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173" y="158984"/>
            <a:ext cx="4072632" cy="641936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instruction</a:t>
            </a:r>
          </a:p>
          <a:p>
            <a:pPr marL="457200" lvl="1" indent="0">
              <a:buNone/>
            </a:pPr>
            <a:r>
              <a:rPr lang="en-US" altLang="zh-CN" dirty="0"/>
              <a:t>-conv(depth-conv; conv; </a:t>
            </a:r>
            <a:r>
              <a:rPr lang="en-US" altLang="zh-CN" dirty="0" err="1"/>
              <a:t>dile</a:t>
            </a:r>
            <a:r>
              <a:rPr lang="en-US" altLang="zh-CN" dirty="0"/>
              <a:t> conv)</a:t>
            </a:r>
          </a:p>
          <a:p>
            <a:pPr marL="457200" lvl="1" indent="0">
              <a:buNone/>
            </a:pPr>
            <a:r>
              <a:rPr lang="en-US" altLang="zh-CN" dirty="0"/>
              <a:t>-pool(avg; max)</a:t>
            </a:r>
          </a:p>
          <a:p>
            <a:pPr marL="457200" lvl="1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misc</a:t>
            </a:r>
            <a:r>
              <a:rPr lang="en-US" altLang="zh-CN" dirty="0"/>
              <a:t>(</a:t>
            </a:r>
            <a:r>
              <a:rPr lang="en-US" altLang="zh-CN" dirty="0" err="1"/>
              <a:t>relu</a:t>
            </a:r>
            <a:r>
              <a:rPr lang="en-US" altLang="zh-CN" dirty="0"/>
              <a:t>; </a:t>
            </a:r>
            <a:r>
              <a:rPr lang="en-US" altLang="zh-CN" dirty="0" err="1"/>
              <a:t>ele</a:t>
            </a:r>
            <a:r>
              <a:rPr lang="en-US" altLang="zh-CN" dirty="0"/>
              <a:t>-wise)</a:t>
            </a:r>
          </a:p>
          <a:p>
            <a:pPr marL="457200" lvl="1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init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-load</a:t>
            </a:r>
          </a:p>
          <a:p>
            <a:pPr marL="457200" lvl="1" indent="0">
              <a:buNone/>
            </a:pPr>
            <a:r>
              <a:rPr lang="en-US" altLang="zh-CN" dirty="0"/>
              <a:t>-save</a:t>
            </a:r>
          </a:p>
          <a:p>
            <a:pPr marL="457200" lvl="1" indent="0">
              <a:buNone/>
            </a:pPr>
            <a:r>
              <a:rPr lang="en-US" altLang="zh-CN" dirty="0"/>
              <a:t>-halt</a:t>
            </a:r>
          </a:p>
          <a:p>
            <a:pPr marL="457200" lvl="1" indent="0">
              <a:buNone/>
            </a:pPr>
            <a:r>
              <a:rPr lang="en-US" altLang="zh-CN" dirty="0"/>
              <a:t>-others</a:t>
            </a:r>
          </a:p>
          <a:p>
            <a:r>
              <a:rPr lang="en-US" altLang="zh-CN" dirty="0"/>
              <a:t>prefetch</a:t>
            </a:r>
          </a:p>
          <a:p>
            <a:pPr marL="457200" lvl="1" indent="0">
              <a:buNone/>
            </a:pPr>
            <a:r>
              <a:rPr lang="en-US" altLang="zh-CN" dirty="0"/>
              <a:t>-stride</a:t>
            </a:r>
          </a:p>
          <a:p>
            <a:pPr marL="457200" lvl="1" indent="0">
              <a:buNone/>
            </a:pPr>
            <a:r>
              <a:rPr lang="en-US" altLang="zh-CN" dirty="0"/>
              <a:t>-padding</a:t>
            </a:r>
          </a:p>
          <a:p>
            <a:pPr marL="457200" lvl="1" indent="0">
              <a:buNone/>
            </a:pPr>
            <a:r>
              <a:rPr lang="en-US" altLang="zh-CN" dirty="0"/>
              <a:t>-DDR struct</a:t>
            </a:r>
          </a:p>
          <a:p>
            <a:pPr marL="457200" lvl="1" indent="0">
              <a:buNone/>
            </a:pPr>
            <a:r>
              <a:rPr lang="en-US" altLang="zh-CN" dirty="0"/>
              <a:t>-cache struct</a:t>
            </a:r>
          </a:p>
          <a:p>
            <a:pPr marL="457200" lvl="1" indent="0">
              <a:buNone/>
            </a:pPr>
            <a:r>
              <a:rPr lang="en-US" altLang="zh-CN" dirty="0"/>
              <a:t>-bank/width/depth</a:t>
            </a:r>
          </a:p>
          <a:p>
            <a:r>
              <a:rPr lang="en-US" altLang="zh-CN" dirty="0"/>
              <a:t>IO</a:t>
            </a:r>
          </a:p>
          <a:p>
            <a:pPr marL="457200" lvl="1" indent="0">
              <a:buNone/>
            </a:pPr>
            <a:r>
              <a:rPr lang="en-US" altLang="zh-CN" dirty="0"/>
              <a:t>-DMA</a:t>
            </a:r>
          </a:p>
          <a:p>
            <a:pPr marL="457200" lvl="1" indent="0">
              <a:buNone/>
            </a:pPr>
            <a:r>
              <a:rPr lang="en-US" altLang="zh-CN" dirty="0"/>
              <a:t>-multiple cores interconnection</a:t>
            </a:r>
          </a:p>
          <a:p>
            <a:r>
              <a:rPr lang="en-US" altLang="zh-CN" dirty="0"/>
              <a:t>Architecture</a:t>
            </a:r>
          </a:p>
          <a:p>
            <a:pPr marL="457200" lvl="1" indent="0">
              <a:buNone/>
            </a:pPr>
            <a:r>
              <a:rPr lang="en-US" altLang="zh-CN" dirty="0"/>
              <a:t>-PE array</a:t>
            </a:r>
          </a:p>
          <a:p>
            <a:pPr marL="457200" lvl="1" indent="0">
              <a:buNone/>
            </a:pPr>
            <a:r>
              <a:rPr lang="en-US" altLang="zh-CN" dirty="0"/>
              <a:t>-computing direction</a:t>
            </a:r>
          </a:p>
          <a:p>
            <a:pPr marL="457200" lvl="1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NoC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-DSP multiple frequency</a:t>
            </a:r>
          </a:p>
          <a:p>
            <a:pPr marL="457200" lvl="1" indent="0">
              <a:buNone/>
            </a:pPr>
            <a:r>
              <a:rPr lang="en-US" altLang="zh-CN" dirty="0"/>
              <a:t>-virtualization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5" name="箭头: 上下 44">
            <a:extLst>
              <a:ext uri="{FF2B5EF4-FFF2-40B4-BE49-F238E27FC236}">
                <a16:creationId xmlns:a16="http://schemas.microsoft.com/office/drawing/2014/main" id="{D29FC25B-CFB9-49B8-B121-65EFDF2D1E01}"/>
              </a:ext>
            </a:extLst>
          </p:cNvPr>
          <p:cNvSpPr/>
          <p:nvPr/>
        </p:nvSpPr>
        <p:spPr>
          <a:xfrm>
            <a:off x="1322063" y="3804693"/>
            <a:ext cx="116132" cy="7013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上下 45">
            <a:extLst>
              <a:ext uri="{FF2B5EF4-FFF2-40B4-BE49-F238E27FC236}">
                <a16:creationId xmlns:a16="http://schemas.microsoft.com/office/drawing/2014/main" id="{808F2FE1-A732-4659-B959-B555C8EC337A}"/>
              </a:ext>
            </a:extLst>
          </p:cNvPr>
          <p:cNvSpPr/>
          <p:nvPr/>
        </p:nvSpPr>
        <p:spPr>
          <a:xfrm rot="5400000">
            <a:off x="5091000" y="3361932"/>
            <a:ext cx="45720" cy="272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立方体 1">
            <a:extLst>
              <a:ext uri="{FF2B5EF4-FFF2-40B4-BE49-F238E27FC236}">
                <a16:creationId xmlns:a16="http://schemas.microsoft.com/office/drawing/2014/main" id="{71DCE5AE-6623-4BF3-BB32-4BCD1CCAED67}"/>
              </a:ext>
            </a:extLst>
          </p:cNvPr>
          <p:cNvSpPr/>
          <p:nvPr/>
        </p:nvSpPr>
        <p:spPr>
          <a:xfrm>
            <a:off x="639575" y="1143691"/>
            <a:ext cx="886435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Caffe</a:t>
            </a:r>
            <a:endParaRPr lang="zh-CN" altLang="en-US" dirty="0"/>
          </a:p>
        </p:txBody>
      </p:sp>
      <p:sp>
        <p:nvSpPr>
          <p:cNvPr id="47" name="立方体 46">
            <a:extLst>
              <a:ext uri="{FF2B5EF4-FFF2-40B4-BE49-F238E27FC236}">
                <a16:creationId xmlns:a16="http://schemas.microsoft.com/office/drawing/2014/main" id="{FDA8E7CC-B762-442B-9D4B-11951CE13A29}"/>
              </a:ext>
            </a:extLst>
          </p:cNvPr>
          <p:cNvSpPr/>
          <p:nvPr/>
        </p:nvSpPr>
        <p:spPr>
          <a:xfrm>
            <a:off x="1688863" y="1168722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Tensor</a:t>
            </a:r>
            <a:endParaRPr lang="zh-CN" altLang="en-US" dirty="0"/>
          </a:p>
        </p:txBody>
      </p:sp>
      <p:sp>
        <p:nvSpPr>
          <p:cNvPr id="48" name="立方体 47">
            <a:extLst>
              <a:ext uri="{FF2B5EF4-FFF2-40B4-BE49-F238E27FC236}">
                <a16:creationId xmlns:a16="http://schemas.microsoft.com/office/drawing/2014/main" id="{A947CECB-14DE-467E-A118-DB76E5A3FA8E}"/>
              </a:ext>
            </a:extLst>
          </p:cNvPr>
          <p:cNvSpPr/>
          <p:nvPr/>
        </p:nvSpPr>
        <p:spPr>
          <a:xfrm>
            <a:off x="4025796" y="1152747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Paddle </a:t>
            </a:r>
            <a:r>
              <a:rPr lang="en-US" altLang="zh-CN" sz="1400" dirty="0" err="1"/>
              <a:t>paddle</a:t>
            </a:r>
            <a:endParaRPr lang="zh-CN" altLang="en-US" sz="1400" dirty="0"/>
          </a:p>
        </p:txBody>
      </p:sp>
      <p:sp>
        <p:nvSpPr>
          <p:cNvPr id="49" name="立方体 48">
            <a:extLst>
              <a:ext uri="{FF2B5EF4-FFF2-40B4-BE49-F238E27FC236}">
                <a16:creationId xmlns:a16="http://schemas.microsoft.com/office/drawing/2014/main" id="{B1505A00-050C-42DF-885B-99A671729371}"/>
              </a:ext>
            </a:extLst>
          </p:cNvPr>
          <p:cNvSpPr/>
          <p:nvPr/>
        </p:nvSpPr>
        <p:spPr>
          <a:xfrm>
            <a:off x="639574" y="1971841"/>
            <a:ext cx="4323426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 Work(</a:t>
            </a:r>
            <a:r>
              <a:rPr lang="en-US" altLang="zh-CN" sz="1000" dirty="0"/>
              <a:t>DNN/CNN/RNN/LSTM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0" name="立方体 49">
            <a:extLst>
              <a:ext uri="{FF2B5EF4-FFF2-40B4-BE49-F238E27FC236}">
                <a16:creationId xmlns:a16="http://schemas.microsoft.com/office/drawing/2014/main" id="{7FAD1E74-E6A4-452E-B19B-20FD49A4DC54}"/>
              </a:ext>
            </a:extLst>
          </p:cNvPr>
          <p:cNvSpPr/>
          <p:nvPr/>
        </p:nvSpPr>
        <p:spPr>
          <a:xfrm>
            <a:off x="608503" y="2595955"/>
            <a:ext cx="4323426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Infer(</a:t>
            </a:r>
            <a:r>
              <a:rPr lang="en-US" altLang="zh-CN" sz="1000" dirty="0"/>
              <a:t>compression/fix position/ISA translation/IR format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1" name="立方体 50">
            <a:extLst>
              <a:ext uri="{FF2B5EF4-FFF2-40B4-BE49-F238E27FC236}">
                <a16:creationId xmlns:a16="http://schemas.microsoft.com/office/drawing/2014/main" id="{AFC91E26-6642-4B3C-92F9-4B6D57E294CE}"/>
              </a:ext>
            </a:extLst>
          </p:cNvPr>
          <p:cNvSpPr/>
          <p:nvPr/>
        </p:nvSpPr>
        <p:spPr>
          <a:xfrm>
            <a:off x="608503" y="3222088"/>
            <a:ext cx="4323426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UMD(</a:t>
            </a:r>
            <a:r>
              <a:rPr lang="en-US" altLang="zh-CN" sz="1000" dirty="0"/>
              <a:t>driver: memory/</a:t>
            </a:r>
            <a:r>
              <a:rPr lang="en-US" altLang="zh-CN" sz="1000" dirty="0" err="1"/>
              <a:t>Regfile</a:t>
            </a:r>
            <a:r>
              <a:rPr lang="en-US" altLang="zh-CN" sz="1000" dirty="0"/>
              <a:t>/data handshaking/interrupt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2" name="箭头: 上下 51">
            <a:extLst>
              <a:ext uri="{FF2B5EF4-FFF2-40B4-BE49-F238E27FC236}">
                <a16:creationId xmlns:a16="http://schemas.microsoft.com/office/drawing/2014/main" id="{21E3110D-26A9-4C84-A217-D80904355B7A}"/>
              </a:ext>
            </a:extLst>
          </p:cNvPr>
          <p:cNvSpPr/>
          <p:nvPr/>
        </p:nvSpPr>
        <p:spPr>
          <a:xfrm>
            <a:off x="1037072" y="1666837"/>
            <a:ext cx="45720" cy="272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0FFA02E0-1A92-4CDF-A168-4C8BD5BDB2DB}"/>
              </a:ext>
            </a:extLst>
          </p:cNvPr>
          <p:cNvSpPr/>
          <p:nvPr/>
        </p:nvSpPr>
        <p:spPr>
          <a:xfrm>
            <a:off x="2049126" y="1666837"/>
            <a:ext cx="45720" cy="272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4B686EE1-B571-4DEE-A840-316E01AD1A94}"/>
              </a:ext>
            </a:extLst>
          </p:cNvPr>
          <p:cNvSpPr/>
          <p:nvPr/>
        </p:nvSpPr>
        <p:spPr>
          <a:xfrm>
            <a:off x="4361519" y="1674750"/>
            <a:ext cx="45720" cy="272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立方体 54">
            <a:extLst>
              <a:ext uri="{FF2B5EF4-FFF2-40B4-BE49-F238E27FC236}">
                <a16:creationId xmlns:a16="http://schemas.microsoft.com/office/drawing/2014/main" id="{C0385CFC-D30E-4B22-AD80-BDF10E346A12}"/>
              </a:ext>
            </a:extLst>
          </p:cNvPr>
          <p:cNvSpPr/>
          <p:nvPr/>
        </p:nvSpPr>
        <p:spPr>
          <a:xfrm>
            <a:off x="5298644" y="2946718"/>
            <a:ext cx="2406130" cy="9645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RunTime</a:t>
            </a:r>
            <a:r>
              <a:rPr lang="en-US" altLang="zh-CN" sz="1000" dirty="0"/>
              <a:t>(video preprocess: </a:t>
            </a:r>
          </a:p>
          <a:p>
            <a:r>
              <a:rPr lang="en-US" altLang="zh-CN" sz="1000" dirty="0"/>
              <a:t>normalize; resize; fix position</a:t>
            </a:r>
          </a:p>
          <a:p>
            <a:r>
              <a:rPr lang="en-US" altLang="zh-CN" sz="1000" dirty="0"/>
              <a:t>Video postprocess:</a:t>
            </a:r>
          </a:p>
          <a:p>
            <a:r>
              <a:rPr lang="en-US" altLang="zh-CN" sz="1000" dirty="0"/>
              <a:t>FC; </a:t>
            </a:r>
            <a:r>
              <a:rPr lang="en-US" altLang="zh-CN" sz="1000" dirty="0" err="1"/>
              <a:t>softmax</a:t>
            </a:r>
            <a:r>
              <a:rPr lang="en-US" altLang="zh-CN" sz="1000" dirty="0"/>
              <a:t>; IOU; NMS; others)</a:t>
            </a:r>
            <a:endParaRPr lang="zh-CN" altLang="en-US" sz="1000" dirty="0"/>
          </a:p>
        </p:txBody>
      </p:sp>
      <p:sp>
        <p:nvSpPr>
          <p:cNvPr id="56" name="立方体 55">
            <a:extLst>
              <a:ext uri="{FF2B5EF4-FFF2-40B4-BE49-F238E27FC236}">
                <a16:creationId xmlns:a16="http://schemas.microsoft.com/office/drawing/2014/main" id="{E3EC94CB-CD0B-4950-9AF4-EE11347E2AAB}"/>
              </a:ext>
            </a:extLst>
          </p:cNvPr>
          <p:cNvSpPr/>
          <p:nvPr/>
        </p:nvSpPr>
        <p:spPr>
          <a:xfrm>
            <a:off x="3604532" y="4506089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KMD</a:t>
            </a:r>
            <a:endParaRPr lang="zh-CN" altLang="en-US" dirty="0"/>
          </a:p>
        </p:txBody>
      </p:sp>
      <p:sp>
        <p:nvSpPr>
          <p:cNvPr id="57" name="立方体 56">
            <a:extLst>
              <a:ext uri="{FF2B5EF4-FFF2-40B4-BE49-F238E27FC236}">
                <a16:creationId xmlns:a16="http://schemas.microsoft.com/office/drawing/2014/main" id="{75F1A1D0-4A4F-481B-8B62-5677AAD47C57}"/>
              </a:ext>
            </a:extLst>
          </p:cNvPr>
          <p:cNvSpPr/>
          <p:nvPr/>
        </p:nvSpPr>
        <p:spPr>
          <a:xfrm>
            <a:off x="3604532" y="5429519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ASIC</a:t>
            </a:r>
            <a:endParaRPr lang="zh-CN" altLang="en-US" dirty="0"/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73CBB063-5164-4A7E-80B5-89CC6AADBE80}"/>
              </a:ext>
            </a:extLst>
          </p:cNvPr>
          <p:cNvSpPr/>
          <p:nvPr/>
        </p:nvSpPr>
        <p:spPr>
          <a:xfrm>
            <a:off x="780765" y="4534505"/>
            <a:ext cx="1128316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Cmodel</a:t>
            </a:r>
            <a:endParaRPr lang="zh-CN" altLang="en-US" dirty="0"/>
          </a:p>
        </p:txBody>
      </p:sp>
      <p:sp>
        <p:nvSpPr>
          <p:cNvPr id="59" name="箭头: 上下 58">
            <a:extLst>
              <a:ext uri="{FF2B5EF4-FFF2-40B4-BE49-F238E27FC236}">
                <a16:creationId xmlns:a16="http://schemas.microsoft.com/office/drawing/2014/main" id="{F8238718-83A3-45F3-B264-3CE7C88785A2}"/>
              </a:ext>
            </a:extLst>
          </p:cNvPr>
          <p:cNvSpPr/>
          <p:nvPr/>
        </p:nvSpPr>
        <p:spPr>
          <a:xfrm>
            <a:off x="4043708" y="3761060"/>
            <a:ext cx="116132" cy="7013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上下 59">
            <a:extLst>
              <a:ext uri="{FF2B5EF4-FFF2-40B4-BE49-F238E27FC236}">
                <a16:creationId xmlns:a16="http://schemas.microsoft.com/office/drawing/2014/main" id="{34C8720A-FDE2-4F5F-8A8B-019898BB338E}"/>
              </a:ext>
            </a:extLst>
          </p:cNvPr>
          <p:cNvSpPr/>
          <p:nvPr/>
        </p:nvSpPr>
        <p:spPr>
          <a:xfrm>
            <a:off x="4056516" y="5040533"/>
            <a:ext cx="90516" cy="4145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立方体 60">
            <a:extLst>
              <a:ext uri="{FF2B5EF4-FFF2-40B4-BE49-F238E27FC236}">
                <a16:creationId xmlns:a16="http://schemas.microsoft.com/office/drawing/2014/main" id="{A4455E00-7142-4D83-BD82-08E2FBB2D520}"/>
              </a:ext>
            </a:extLst>
          </p:cNvPr>
          <p:cNvSpPr/>
          <p:nvPr/>
        </p:nvSpPr>
        <p:spPr>
          <a:xfrm>
            <a:off x="2790033" y="1170919"/>
            <a:ext cx="1096392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pytorch</a:t>
            </a:r>
            <a:endParaRPr lang="zh-CN" altLang="en-US" dirty="0"/>
          </a:p>
        </p:txBody>
      </p:sp>
      <p:sp>
        <p:nvSpPr>
          <p:cNvPr id="62" name="立方体 61">
            <a:extLst>
              <a:ext uri="{FF2B5EF4-FFF2-40B4-BE49-F238E27FC236}">
                <a16:creationId xmlns:a16="http://schemas.microsoft.com/office/drawing/2014/main" id="{8ACA20B8-BD14-4274-8A7E-E70BFF8A7238}"/>
              </a:ext>
            </a:extLst>
          </p:cNvPr>
          <p:cNvSpPr/>
          <p:nvPr/>
        </p:nvSpPr>
        <p:spPr>
          <a:xfrm>
            <a:off x="5183133" y="1152747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keras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64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83ABB-DD94-4E89-8AB3-9392235B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18256"/>
            <a:ext cx="7918881" cy="913900"/>
          </a:xfrm>
        </p:spPr>
        <p:txBody>
          <a:bodyPr/>
          <a:lstStyle/>
          <a:p>
            <a:r>
              <a:rPr lang="en-US" altLang="zh-CN" dirty="0"/>
              <a:t>Cloud computing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DD37C-B9B8-413C-9E85-C299AC911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7418"/>
            <a:ext cx="11163670" cy="5796446"/>
          </a:xfrm>
        </p:spPr>
        <p:txBody>
          <a:bodyPr>
            <a:normAutofit/>
          </a:bodyPr>
          <a:lstStyle/>
          <a:p>
            <a:r>
              <a:rPr lang="en-US" altLang="zh-CN" sz="1800" u="sng" dirty="0"/>
              <a:t>Service category</a:t>
            </a:r>
          </a:p>
          <a:p>
            <a:pPr marL="457200" lvl="1" indent="0">
              <a:buNone/>
            </a:pPr>
            <a:r>
              <a:rPr lang="en-US" altLang="zh-CN" sz="1400" dirty="0"/>
              <a:t>-Infrastructure as a service</a:t>
            </a:r>
          </a:p>
          <a:p>
            <a:pPr marL="457200" lvl="1" indent="0">
              <a:buNone/>
            </a:pPr>
            <a:r>
              <a:rPr lang="en-US" altLang="zh-CN" sz="1400" dirty="0"/>
              <a:t>-Platform as a service</a:t>
            </a:r>
          </a:p>
          <a:p>
            <a:pPr marL="457200" lvl="1" indent="0">
              <a:buNone/>
            </a:pPr>
            <a:r>
              <a:rPr lang="en-US" altLang="zh-CN" sz="1400" dirty="0"/>
              <a:t>-Software as a service</a:t>
            </a:r>
          </a:p>
          <a:p>
            <a:r>
              <a:rPr lang="en-US" altLang="zh-CN" sz="1800" u="sng" dirty="0"/>
              <a:t>OpenStack:  cloud operating system</a:t>
            </a:r>
          </a:p>
          <a:p>
            <a:pPr marL="0" indent="0">
              <a:buNone/>
            </a:pPr>
            <a:r>
              <a:rPr lang="en-US" altLang="zh-CN" sz="1400" dirty="0"/>
              <a:t>     -control: pools of compute</a:t>
            </a:r>
          </a:p>
          <a:p>
            <a:pPr marL="0" indent="0">
              <a:buNone/>
            </a:pPr>
            <a:r>
              <a:rPr lang="en-US" altLang="zh-CN" sz="1400" dirty="0"/>
              <a:t>     -storage</a:t>
            </a:r>
          </a:p>
          <a:p>
            <a:pPr marL="0" indent="0">
              <a:buNone/>
            </a:pPr>
            <a:r>
              <a:rPr lang="en-US" altLang="zh-CN" sz="1400" dirty="0"/>
              <a:t>     -networking resources throughout a datacenter</a:t>
            </a:r>
          </a:p>
          <a:p>
            <a:pPr marL="0" indent="0">
              <a:buNone/>
            </a:pPr>
            <a:r>
              <a:rPr lang="en-US" altLang="zh-CN" sz="1400" dirty="0"/>
              <a:t>     -all managed and provisioned through APIs with common authentication mechanism</a:t>
            </a:r>
          </a:p>
          <a:p>
            <a:r>
              <a:rPr lang="en-US" altLang="zh-CN" sz="1800" u="sng" dirty="0"/>
              <a:t>Hardware Form Factor</a:t>
            </a:r>
          </a:p>
          <a:p>
            <a:pPr marL="457200" lvl="1" indent="0">
              <a:buNone/>
            </a:pPr>
            <a:r>
              <a:rPr lang="en-US" altLang="zh-CN" sz="1400" dirty="0"/>
              <a:t>-Tower Servers</a:t>
            </a:r>
          </a:p>
          <a:p>
            <a:pPr marL="457200" lvl="1" indent="0">
              <a:buNone/>
            </a:pPr>
            <a:r>
              <a:rPr lang="en-US" altLang="zh-CN" sz="1400" dirty="0"/>
              <a:t>-Rack Servers</a:t>
            </a:r>
          </a:p>
          <a:p>
            <a:pPr marL="457200" lvl="1" indent="0">
              <a:buNone/>
            </a:pPr>
            <a:r>
              <a:rPr lang="en-US" altLang="zh-CN" sz="1400" dirty="0"/>
              <a:t>-Blade Servers</a:t>
            </a:r>
          </a:p>
          <a:p>
            <a:r>
              <a:rPr lang="en-US" altLang="zh-CN" sz="1800" dirty="0"/>
              <a:t>Reference: </a:t>
            </a:r>
            <a:r>
              <a:rPr lang="en-US" altLang="zh-CN" sz="1800" dirty="0">
                <a:hlinkClick r:id="rId2"/>
              </a:rPr>
              <a:t>https://docs.openstack.org/arch-design/design-compute/design-compute-hardware.html</a:t>
            </a:r>
            <a:endParaRPr lang="zh-CN" altLang="en-US" sz="1800" dirty="0"/>
          </a:p>
          <a:p>
            <a:pPr marL="457200" lvl="1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21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439</Words>
  <Application>Microsoft Office PowerPoint</Application>
  <PresentationFormat>宽屏</PresentationFormat>
  <Paragraphs>125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Wingdings</vt:lpstr>
      <vt:lpstr>Office 主题​​</vt:lpstr>
      <vt:lpstr>Future Computing/Data Technology </vt:lpstr>
      <vt:lpstr>Server System architecture</vt:lpstr>
      <vt:lpstr>AI stack</vt:lpstr>
      <vt:lpstr>Cloud computing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Computing</dc:title>
  <dc:creator>louis hu</dc:creator>
  <cp:lastModifiedBy>louis hu</cp:lastModifiedBy>
  <cp:revision>34</cp:revision>
  <dcterms:created xsi:type="dcterms:W3CDTF">2019-07-07T02:02:55Z</dcterms:created>
  <dcterms:modified xsi:type="dcterms:W3CDTF">2019-08-18T04:40:28Z</dcterms:modified>
</cp:coreProperties>
</file>