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1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595A0-28B2-490E-BC3E-702A23754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5CA640-A81B-465C-90DD-DBE44724A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974BE-06C3-4C5B-951E-46CC966E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0FC68-0D12-4773-AB85-A1375826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72089B-DCAF-4BB9-A77B-D2372F66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27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AF1D2-B36C-45E8-B410-E740F323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D890FE-9199-4B4C-86AC-345EE9CD5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6EB2E-1C40-422A-A666-C334990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2C9ABA-E81D-4094-BE0A-B62F16B9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ED1547-CC55-4E89-BB8A-F6B3383E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74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23FCF4-755A-4678-A1BE-A25289260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500751-EB50-45BD-A8B4-497D01315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0140B-AB0A-4C00-BE28-D7FB3C21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8233A-F2C7-4BE0-9AAD-A00A324C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B552C-16E7-4D93-9C84-0351C14F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67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BF735-293F-477A-BCD9-2A75D6F9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C8693-1C69-4583-B158-ED90D33CF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CC3B13-049E-43D6-98F2-D8D246F0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068023-EF52-4797-8D6C-4E5C5A57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21D67-ADB9-4A28-8830-32A1B528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DDB24-D766-459C-93E0-220FF287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672F9B-F087-49AD-85B3-EECBFA905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E2AB86-DB21-4DC8-8985-101200E9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F506D-2BAB-4E97-BAF5-FEBCDA1D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F4FC8-2535-49B6-8CE7-2A5AC0DF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26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8A5A9-1506-425E-88A4-5CB0C5D9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BAA5B-5E16-4D60-B8EE-8E37D1252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623CA0-3EF9-4D94-87ED-750F1C7D0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84BE01-B8D9-4559-8D92-B4F9A6BD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662A60-0EA1-4E24-A436-4495B458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6BDCEB-4E12-4E29-BD47-1C66BF5C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60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3D584-72CA-485D-BCCA-69D8405D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B889C6-9093-4B3E-BD1B-517C0100C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98909-8107-491B-AC3C-020AEB000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EECD43-5B03-4EB5-B3BF-2E3F98FD9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FDC49D-6CF3-458B-8F41-770B2CEEC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0F8E9E-5459-4D96-AC69-534629F8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BAE84B-5F7C-4456-A381-25305FABC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D809F2-9D94-4EF7-8FEF-26D70B3E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66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8C069-8254-4537-B9A5-A51818B8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3614F0-D847-4DF1-982D-9C83F792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021EE0-FCE5-4F7A-AD32-3FCC5FA0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71102A-0568-416B-9A98-EDE9E14D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BBB33A-FD58-4C3E-A351-FDA4A2B0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F81A0C-5CFB-4F77-A484-4E1390A3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45F7BA-7D05-4FEB-A401-1E2DA3E2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7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D39E3-11EC-41DF-9813-4C70F7FF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78BDA-C490-49C9-A3D8-0990E1A3D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E1E406-36BA-4B88-85AE-9D47F7CA1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FB69ED-29F1-46F9-B9D2-0E1DC47C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7A6518-85A4-4992-B1FB-E2AB7BE3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0329FA-265A-4A04-BAA5-24C05AF3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80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A6AE-841E-4558-B6C6-5C89E92C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AA1A23-1844-402E-AE5C-BE09DD5BE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7EEF6D-9B71-453A-94A1-B73A88E4A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BC7BDE-9FB3-4D67-9968-1CD56774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FA8D14-0F41-4424-8750-64992392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C23CCC-E883-4F4B-AC60-FE77D769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52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3020B0-5A99-4D13-9AFC-C99472C3E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E8605A-4168-4911-BEFE-A3326FBE4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85E3B1-E47D-41AF-B8C3-5B5793709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E7671-7E54-437F-9FD7-4EB903191A88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AAEC9-08CF-4BBA-A9C2-3A4564354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68E68-9DF7-4BED-A4D5-03053064F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28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p.mindmup.com/map/_free/2019/07/6fb37590b01311e9965265413d5f188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sybox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9D0C6C-6FEC-483B-B25C-4D3D885F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64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Knowledge Tree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250B59-7548-43DB-9157-ECD24610586B}"/>
              </a:ext>
            </a:extLst>
          </p:cNvPr>
          <p:cNvSpPr/>
          <p:nvPr/>
        </p:nvSpPr>
        <p:spPr>
          <a:xfrm>
            <a:off x="3187084" y="6400800"/>
            <a:ext cx="8700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https://app.mindmup.com/map/_free/2019/07/6fb37590b01311e9965265413d5f1884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18E9D50-2783-4065-9863-270449ABE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942" y="770735"/>
            <a:ext cx="8700116" cy="552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4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11589-BCAD-4658-99BD-61D2FCDB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673"/>
            <a:ext cx="10515600" cy="1325563"/>
          </a:xfrm>
        </p:spPr>
        <p:txBody>
          <a:bodyPr/>
          <a:lstStyle/>
          <a:p>
            <a:r>
              <a:rPr lang="en-US" altLang="zh-CN" dirty="0"/>
              <a:t>EDC controller flow diagram</a:t>
            </a:r>
            <a:endParaRPr lang="zh-CN" altLang="en-US" dirty="0"/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C7A28E8A-234F-471D-875A-AE0DE6BA6EBC}"/>
              </a:ext>
            </a:extLst>
          </p:cNvPr>
          <p:cNvSpPr/>
          <p:nvPr/>
        </p:nvSpPr>
        <p:spPr>
          <a:xfrm>
            <a:off x="5069150" y="1307865"/>
            <a:ext cx="887767" cy="3906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264A346E-5652-42EF-916D-AC832A878E5E}"/>
              </a:ext>
            </a:extLst>
          </p:cNvPr>
          <p:cNvSpPr/>
          <p:nvPr/>
        </p:nvSpPr>
        <p:spPr>
          <a:xfrm>
            <a:off x="4722920" y="1999009"/>
            <a:ext cx="1731145" cy="5770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Reset EDC Freq limit to </a:t>
            </a:r>
            <a:r>
              <a:rPr lang="en-US" altLang="zh-CN" dirty="0" err="1"/>
              <a:t>Fmax</a:t>
            </a:r>
            <a:endParaRPr lang="zh-CN" altLang="en-US" dirty="0"/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DD0A9E60-9D7E-4293-A6A3-36B7C7210BF4}"/>
              </a:ext>
            </a:extLst>
          </p:cNvPr>
          <p:cNvSpPr/>
          <p:nvPr/>
        </p:nvSpPr>
        <p:spPr>
          <a:xfrm>
            <a:off x="4717002" y="2876585"/>
            <a:ext cx="1731145" cy="5770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 CLK Freq arbiter</a:t>
            </a:r>
            <a:endParaRPr lang="zh-CN" altLang="en-US" dirty="0"/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F412BD17-B5E0-4538-8E36-247792F6B588}"/>
              </a:ext>
            </a:extLst>
          </p:cNvPr>
          <p:cNvSpPr/>
          <p:nvPr/>
        </p:nvSpPr>
        <p:spPr>
          <a:xfrm>
            <a:off x="4717001" y="3808629"/>
            <a:ext cx="1731145" cy="5770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Calculate </a:t>
            </a:r>
            <a:r>
              <a:rPr lang="en-US" altLang="zh-CN" dirty="0" err="1"/>
              <a:t>IddMax</a:t>
            </a:r>
            <a:endParaRPr lang="zh-CN" altLang="en-US" dirty="0"/>
          </a:p>
        </p:txBody>
      </p:sp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3158712A-D61B-4533-809B-3CC98DAEE705}"/>
              </a:ext>
            </a:extLst>
          </p:cNvPr>
          <p:cNvSpPr/>
          <p:nvPr/>
        </p:nvSpPr>
        <p:spPr>
          <a:xfrm>
            <a:off x="4693329" y="4668717"/>
            <a:ext cx="1778490" cy="7837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IddMax</a:t>
            </a:r>
            <a:r>
              <a:rPr lang="en-US" altLang="zh-CN" sz="1200" dirty="0"/>
              <a:t>&gt;EDC limit</a:t>
            </a:r>
            <a:endParaRPr lang="zh-CN" altLang="en-US" sz="1200" dirty="0"/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9C496BBF-6828-41B3-A440-D38E3D2F6B4E}"/>
              </a:ext>
            </a:extLst>
          </p:cNvPr>
          <p:cNvSpPr/>
          <p:nvPr/>
        </p:nvSpPr>
        <p:spPr>
          <a:xfrm>
            <a:off x="4717000" y="5618249"/>
            <a:ext cx="1731145" cy="5770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Change CLK F/V</a:t>
            </a:r>
            <a:endParaRPr lang="zh-CN" altLang="en-US" dirty="0"/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90F3720C-E5E2-47AF-895C-57C744F92866}"/>
              </a:ext>
            </a:extLst>
          </p:cNvPr>
          <p:cNvSpPr/>
          <p:nvPr/>
        </p:nvSpPr>
        <p:spPr>
          <a:xfrm>
            <a:off x="4746596" y="6389892"/>
            <a:ext cx="1731145" cy="3865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982C3AE0-FCDA-42CD-A7A8-EBCF65D68890}"/>
              </a:ext>
            </a:extLst>
          </p:cNvPr>
          <p:cNvSpPr/>
          <p:nvPr/>
        </p:nvSpPr>
        <p:spPr>
          <a:xfrm>
            <a:off x="8543277" y="3520104"/>
            <a:ext cx="1731145" cy="5770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Reduce EDC  Freq Limit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65636B9-E519-4A92-B802-ED2599FA5617}"/>
              </a:ext>
            </a:extLst>
          </p:cNvPr>
          <p:cNvCxnSpPr>
            <a:stCxn id="4" idx="2"/>
          </p:cNvCxnSpPr>
          <p:nvPr/>
        </p:nvCxnSpPr>
        <p:spPr>
          <a:xfrm flipH="1">
            <a:off x="5513033" y="1698482"/>
            <a:ext cx="1" cy="3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1C5DA98-5679-49EB-9829-B0B1A6EB5027}"/>
              </a:ext>
            </a:extLst>
          </p:cNvPr>
          <p:cNvCxnSpPr/>
          <p:nvPr/>
        </p:nvCxnSpPr>
        <p:spPr>
          <a:xfrm flipH="1">
            <a:off x="5513033" y="2584802"/>
            <a:ext cx="1" cy="3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7606C55-0E35-4EF6-A52F-268CB2BF3F98}"/>
              </a:ext>
            </a:extLst>
          </p:cNvPr>
          <p:cNvCxnSpPr/>
          <p:nvPr/>
        </p:nvCxnSpPr>
        <p:spPr>
          <a:xfrm flipH="1">
            <a:off x="5513033" y="3508102"/>
            <a:ext cx="1" cy="3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E968554-744B-447C-B0E2-0E2FA095F02E}"/>
              </a:ext>
            </a:extLst>
          </p:cNvPr>
          <p:cNvCxnSpPr/>
          <p:nvPr/>
        </p:nvCxnSpPr>
        <p:spPr>
          <a:xfrm flipH="1">
            <a:off x="5594412" y="4392089"/>
            <a:ext cx="1" cy="3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834A527-6459-4BB0-A1EB-FFD80326D802}"/>
              </a:ext>
            </a:extLst>
          </p:cNvPr>
          <p:cNvCxnSpPr/>
          <p:nvPr/>
        </p:nvCxnSpPr>
        <p:spPr>
          <a:xfrm flipH="1">
            <a:off x="5582571" y="5343492"/>
            <a:ext cx="1" cy="3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D7E95A9-7AAD-450F-92A6-39E258F31288}"/>
              </a:ext>
            </a:extLst>
          </p:cNvPr>
          <p:cNvCxnSpPr/>
          <p:nvPr/>
        </p:nvCxnSpPr>
        <p:spPr>
          <a:xfrm flipH="1">
            <a:off x="5582570" y="6089365"/>
            <a:ext cx="1" cy="3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DE29EBC-06EC-40BB-A093-4EF21D7294CA}"/>
              </a:ext>
            </a:extLst>
          </p:cNvPr>
          <p:cNvCxnSpPr>
            <a:stCxn id="8" idx="3"/>
          </p:cNvCxnSpPr>
          <p:nvPr/>
        </p:nvCxnSpPr>
        <p:spPr>
          <a:xfrm flipV="1">
            <a:off x="6471819" y="5060578"/>
            <a:ext cx="29370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24081A7-5E56-4F79-9537-E3AB817BE68D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9408850" y="4097153"/>
            <a:ext cx="0" cy="96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161B4F9-9A69-4CAE-BDEE-06495EBAB42C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9408850" y="2680961"/>
            <a:ext cx="0" cy="839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5961DA1-7184-4F4C-A2C4-3846BF5ECC42}"/>
              </a:ext>
            </a:extLst>
          </p:cNvPr>
          <p:cNvCxnSpPr/>
          <p:nvPr/>
        </p:nvCxnSpPr>
        <p:spPr>
          <a:xfrm flipH="1">
            <a:off x="5513033" y="2680961"/>
            <a:ext cx="3895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8288417-F190-405B-BFA6-00849B3A5D7B}"/>
              </a:ext>
            </a:extLst>
          </p:cNvPr>
          <p:cNvSpPr txBox="1"/>
          <p:nvPr/>
        </p:nvSpPr>
        <p:spPr>
          <a:xfrm>
            <a:off x="7610240" y="4758737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0A76FD5-BC00-4262-8EEE-A259D40EC325}"/>
              </a:ext>
            </a:extLst>
          </p:cNvPr>
          <p:cNvSpPr txBox="1"/>
          <p:nvPr/>
        </p:nvSpPr>
        <p:spPr>
          <a:xfrm>
            <a:off x="5784696" y="5323130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65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FF03-2B27-4B5F-99CC-9195A6F1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8" y="18255"/>
            <a:ext cx="11273902" cy="778525"/>
          </a:xfrm>
        </p:spPr>
        <p:txBody>
          <a:bodyPr/>
          <a:lstStyle/>
          <a:p>
            <a:r>
              <a:rPr lang="en-US" altLang="zh-CN" dirty="0"/>
              <a:t>Linux architecture-outline</a:t>
            </a:r>
            <a:endParaRPr lang="zh-CN" altLang="en-US" dirty="0"/>
          </a:p>
        </p:txBody>
      </p:sp>
      <p:sp>
        <p:nvSpPr>
          <p:cNvPr id="4" name="立方体 3">
            <a:extLst>
              <a:ext uri="{FF2B5EF4-FFF2-40B4-BE49-F238E27FC236}">
                <a16:creationId xmlns:a16="http://schemas.microsoft.com/office/drawing/2014/main" id="{22D34478-9AD0-472A-85FA-7CC839B29B65}"/>
              </a:ext>
            </a:extLst>
          </p:cNvPr>
          <p:cNvSpPr/>
          <p:nvPr/>
        </p:nvSpPr>
        <p:spPr>
          <a:xfrm>
            <a:off x="6329776" y="3951175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Bootloader</a:t>
            </a:r>
            <a:endParaRPr lang="zh-CN" altLang="en-US" sz="1200" dirty="0"/>
          </a:p>
        </p:txBody>
      </p:sp>
      <p:sp>
        <p:nvSpPr>
          <p:cNvPr id="5" name="立方体 4">
            <a:extLst>
              <a:ext uri="{FF2B5EF4-FFF2-40B4-BE49-F238E27FC236}">
                <a16:creationId xmlns:a16="http://schemas.microsoft.com/office/drawing/2014/main" id="{ADA16702-8B29-4AD5-B356-80ED1E1EC458}"/>
              </a:ext>
            </a:extLst>
          </p:cNvPr>
          <p:cNvSpPr/>
          <p:nvPr/>
        </p:nvSpPr>
        <p:spPr>
          <a:xfrm>
            <a:off x="6187734" y="5107875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ASIC/SOC</a:t>
            </a:r>
            <a:endParaRPr lang="zh-CN" altLang="en-US" sz="1200" dirty="0"/>
          </a:p>
        </p:txBody>
      </p:sp>
      <p:sp>
        <p:nvSpPr>
          <p:cNvPr id="6" name="缺角矩形 5">
            <a:extLst>
              <a:ext uri="{FF2B5EF4-FFF2-40B4-BE49-F238E27FC236}">
                <a16:creationId xmlns:a16="http://schemas.microsoft.com/office/drawing/2014/main" id="{1222E876-8F49-4FE4-A2E3-30A9673D5F1E}"/>
              </a:ext>
            </a:extLst>
          </p:cNvPr>
          <p:cNvSpPr/>
          <p:nvPr/>
        </p:nvSpPr>
        <p:spPr>
          <a:xfrm>
            <a:off x="7608161" y="4614402"/>
            <a:ext cx="870012" cy="493473"/>
          </a:xfrm>
          <a:prstGeom prst="plaqu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Firmware (optional)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箭头: 直角双向 6">
            <a:extLst>
              <a:ext uri="{FF2B5EF4-FFF2-40B4-BE49-F238E27FC236}">
                <a16:creationId xmlns:a16="http://schemas.microsoft.com/office/drawing/2014/main" id="{0A2D04D3-E868-421A-B8A8-7C2190EF8039}"/>
              </a:ext>
            </a:extLst>
          </p:cNvPr>
          <p:cNvSpPr/>
          <p:nvPr/>
        </p:nvSpPr>
        <p:spPr>
          <a:xfrm>
            <a:off x="7377342" y="5107875"/>
            <a:ext cx="577049" cy="27888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直角双向 7">
            <a:extLst>
              <a:ext uri="{FF2B5EF4-FFF2-40B4-BE49-F238E27FC236}">
                <a16:creationId xmlns:a16="http://schemas.microsoft.com/office/drawing/2014/main" id="{7C259396-DFB8-4999-986D-99B74DEA7D4A}"/>
              </a:ext>
            </a:extLst>
          </p:cNvPr>
          <p:cNvSpPr/>
          <p:nvPr/>
        </p:nvSpPr>
        <p:spPr>
          <a:xfrm rot="16200000">
            <a:off x="7526425" y="4156664"/>
            <a:ext cx="577049" cy="27888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096BF2E9-4B31-46C9-94E9-AD18CE6F61D7}"/>
              </a:ext>
            </a:extLst>
          </p:cNvPr>
          <p:cNvSpPr/>
          <p:nvPr/>
        </p:nvSpPr>
        <p:spPr>
          <a:xfrm>
            <a:off x="6773661" y="3575714"/>
            <a:ext cx="119847" cy="375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7CFE37-1626-44E5-825A-F659491630CB}"/>
              </a:ext>
            </a:extLst>
          </p:cNvPr>
          <p:cNvSpPr txBox="1"/>
          <p:nvPr/>
        </p:nvSpPr>
        <p:spPr>
          <a:xfrm>
            <a:off x="6893508" y="3521294"/>
            <a:ext cx="798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Boot parameters</a:t>
            </a:r>
            <a:endParaRPr lang="zh-CN" altLang="en-US" sz="1000" dirty="0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E1092073-3B9B-4ABA-8033-C861B2A64F39}"/>
              </a:ext>
            </a:extLst>
          </p:cNvPr>
          <p:cNvSpPr/>
          <p:nvPr/>
        </p:nvSpPr>
        <p:spPr>
          <a:xfrm>
            <a:off x="6217696" y="3062084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</a:t>
            </a:r>
            <a:endParaRPr lang="zh-CN" altLang="en-US" sz="1200" dirty="0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D2DA8301-4910-4D9D-830B-8DEB4A38EAC3}"/>
              </a:ext>
            </a:extLst>
          </p:cNvPr>
          <p:cNvSpPr/>
          <p:nvPr/>
        </p:nvSpPr>
        <p:spPr>
          <a:xfrm>
            <a:off x="6249878" y="2218705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FileSystem</a:t>
            </a:r>
            <a:endParaRPr lang="zh-CN" altLang="en-US" sz="1200" dirty="0"/>
          </a:p>
        </p:txBody>
      </p:sp>
      <p:sp>
        <p:nvSpPr>
          <p:cNvPr id="14" name="箭头: 上下 13">
            <a:extLst>
              <a:ext uri="{FF2B5EF4-FFF2-40B4-BE49-F238E27FC236}">
                <a16:creationId xmlns:a16="http://schemas.microsoft.com/office/drawing/2014/main" id="{BF5D8777-7EC9-4EF5-8067-40A0828C9D34}"/>
              </a:ext>
            </a:extLst>
          </p:cNvPr>
          <p:cNvSpPr/>
          <p:nvPr/>
        </p:nvSpPr>
        <p:spPr>
          <a:xfrm>
            <a:off x="6813610" y="2715855"/>
            <a:ext cx="79898" cy="3082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E78C9CD9-CDD3-4ABD-9107-ECA51AE9BB18}"/>
              </a:ext>
            </a:extLst>
          </p:cNvPr>
          <p:cNvSpPr/>
          <p:nvPr/>
        </p:nvSpPr>
        <p:spPr>
          <a:xfrm>
            <a:off x="6289827" y="1438328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Applications</a:t>
            </a:r>
            <a:endParaRPr lang="zh-CN" altLang="en-US" sz="1200" dirty="0"/>
          </a:p>
        </p:txBody>
      </p:sp>
      <p:sp>
        <p:nvSpPr>
          <p:cNvPr id="16" name="箭头: 上下 15">
            <a:extLst>
              <a:ext uri="{FF2B5EF4-FFF2-40B4-BE49-F238E27FC236}">
                <a16:creationId xmlns:a16="http://schemas.microsoft.com/office/drawing/2014/main" id="{CCE7C80B-1631-43AD-9E58-CBCCD79B03A9}"/>
              </a:ext>
            </a:extLst>
          </p:cNvPr>
          <p:cNvSpPr/>
          <p:nvPr/>
        </p:nvSpPr>
        <p:spPr>
          <a:xfrm>
            <a:off x="6782538" y="1951992"/>
            <a:ext cx="79898" cy="3082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6F6A4280-5667-40DC-BFC6-5A16F0C13F12}"/>
              </a:ext>
            </a:extLst>
          </p:cNvPr>
          <p:cNvSpPr/>
          <p:nvPr/>
        </p:nvSpPr>
        <p:spPr>
          <a:xfrm>
            <a:off x="7382162" y="3073675"/>
            <a:ext cx="138861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Driver(open/read/write/</a:t>
            </a:r>
            <a:r>
              <a:rPr lang="en-US" altLang="zh-CN" sz="1200" dirty="0" err="1"/>
              <a:t>ioctl</a:t>
            </a:r>
            <a:r>
              <a:rPr lang="en-US" altLang="zh-CN" sz="1200" dirty="0"/>
              <a:t>…) </a:t>
            </a:r>
            <a:endParaRPr lang="zh-CN" altLang="en-US" sz="1200" dirty="0"/>
          </a:p>
        </p:txBody>
      </p:sp>
      <p:sp>
        <p:nvSpPr>
          <p:cNvPr id="19" name="立方体 18">
            <a:extLst>
              <a:ext uri="{FF2B5EF4-FFF2-40B4-BE49-F238E27FC236}">
                <a16:creationId xmlns:a16="http://schemas.microsoft.com/office/drawing/2014/main" id="{6DC5E313-26F0-4557-9B29-9CC568E11C1B}"/>
              </a:ext>
            </a:extLst>
          </p:cNvPr>
          <p:cNvSpPr/>
          <p:nvPr/>
        </p:nvSpPr>
        <p:spPr>
          <a:xfrm>
            <a:off x="7728008" y="2183552"/>
            <a:ext cx="1240273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Library(</a:t>
            </a:r>
            <a:r>
              <a:rPr lang="en-US" altLang="zh-CN" sz="1200" dirty="0" err="1"/>
              <a:t>glibc</a:t>
            </a:r>
            <a:r>
              <a:rPr lang="en-US" altLang="zh-CN" sz="1200" dirty="0"/>
              <a:t>…)</a:t>
            </a:r>
            <a:endParaRPr lang="zh-CN" altLang="en-US" sz="1200" dirty="0"/>
          </a:p>
        </p:txBody>
      </p:sp>
      <p:sp>
        <p:nvSpPr>
          <p:cNvPr id="20" name="箭头: 左右 19">
            <a:extLst>
              <a:ext uri="{FF2B5EF4-FFF2-40B4-BE49-F238E27FC236}">
                <a16:creationId xmlns:a16="http://schemas.microsoft.com/office/drawing/2014/main" id="{E3E45EC7-1AA3-475C-8F4D-76290CFE6A00}"/>
              </a:ext>
            </a:extLst>
          </p:cNvPr>
          <p:cNvSpPr/>
          <p:nvPr/>
        </p:nvSpPr>
        <p:spPr>
          <a:xfrm>
            <a:off x="7365863" y="2457961"/>
            <a:ext cx="362145" cy="1065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9085910-CB1B-4F70-BF4B-506FEBDC17F8}"/>
              </a:ext>
            </a:extLst>
          </p:cNvPr>
          <p:cNvCxnSpPr>
            <a:cxnSpLocks/>
            <a:stCxn id="17" idx="5"/>
          </p:cNvCxnSpPr>
          <p:nvPr/>
        </p:nvCxnSpPr>
        <p:spPr>
          <a:xfrm flipV="1">
            <a:off x="8770774" y="3089099"/>
            <a:ext cx="368427" cy="17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A466E73-EDEB-4B50-B2E3-C8C207AB653D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8770774" y="3260106"/>
            <a:ext cx="368427" cy="16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EA867EA-C031-4ED7-BA92-1792AE0F13CA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8770774" y="3260106"/>
            <a:ext cx="294446" cy="39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D1022A9-C111-4A2C-9B87-9BBE9DCF9345}"/>
              </a:ext>
            </a:extLst>
          </p:cNvPr>
          <p:cNvSpPr txBox="1"/>
          <p:nvPr/>
        </p:nvSpPr>
        <p:spPr>
          <a:xfrm>
            <a:off x="9214854" y="3013885"/>
            <a:ext cx="1127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Character device</a:t>
            </a:r>
            <a:endParaRPr lang="zh-CN" altLang="en-US" sz="1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2E99E23-79D9-4216-BB56-9E656FC6E87B}"/>
              </a:ext>
            </a:extLst>
          </p:cNvPr>
          <p:cNvSpPr txBox="1"/>
          <p:nvPr/>
        </p:nvSpPr>
        <p:spPr>
          <a:xfrm>
            <a:off x="9218367" y="3324604"/>
            <a:ext cx="1058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Block device</a:t>
            </a:r>
            <a:endParaRPr lang="zh-CN" altLang="en-US" sz="1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8B5CB1E-954A-4684-B82B-91613213E745}"/>
              </a:ext>
            </a:extLst>
          </p:cNvPr>
          <p:cNvSpPr txBox="1"/>
          <p:nvPr/>
        </p:nvSpPr>
        <p:spPr>
          <a:xfrm>
            <a:off x="9198756" y="3556820"/>
            <a:ext cx="1127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Network device</a:t>
            </a:r>
            <a:endParaRPr lang="zh-CN" altLang="en-US" sz="1000" dirty="0"/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E15F0ED8-88AE-4EC6-90CE-75E77A4B3356}"/>
              </a:ext>
            </a:extLst>
          </p:cNvPr>
          <p:cNvSpPr/>
          <p:nvPr/>
        </p:nvSpPr>
        <p:spPr>
          <a:xfrm>
            <a:off x="5015788" y="3099510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Kernel-</a:t>
            </a:r>
            <a:r>
              <a:rPr lang="en-US" altLang="zh-CN" sz="1200" dirty="0" err="1"/>
              <a:t>syscall</a:t>
            </a:r>
            <a:endParaRPr lang="zh-CN" altLang="en-US" sz="1200" dirty="0"/>
          </a:p>
        </p:txBody>
      </p:sp>
      <p:sp>
        <p:nvSpPr>
          <p:cNvPr id="32" name="箭头: 直角双向 31">
            <a:extLst>
              <a:ext uri="{FF2B5EF4-FFF2-40B4-BE49-F238E27FC236}">
                <a16:creationId xmlns:a16="http://schemas.microsoft.com/office/drawing/2014/main" id="{E1137A9F-8F0A-440A-9731-0084B227F869}"/>
              </a:ext>
            </a:extLst>
          </p:cNvPr>
          <p:cNvSpPr/>
          <p:nvPr/>
        </p:nvSpPr>
        <p:spPr>
          <a:xfrm rot="5400000">
            <a:off x="4568859" y="4395600"/>
            <a:ext cx="1961966" cy="32219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CDC14709-BE9A-4E24-9B37-162A73CA3F8A}"/>
              </a:ext>
            </a:extLst>
          </p:cNvPr>
          <p:cNvCxnSpPr>
            <a:cxnSpLocks/>
          </p:cNvCxnSpPr>
          <p:nvPr/>
        </p:nvCxnSpPr>
        <p:spPr>
          <a:xfrm flipV="1">
            <a:off x="7102135" y="4861140"/>
            <a:ext cx="807866" cy="710602"/>
          </a:xfrm>
          <a:prstGeom prst="curvedConnector3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44C71754-F657-4316-B3DE-9EE68CD6A441}"/>
              </a:ext>
            </a:extLst>
          </p:cNvPr>
          <p:cNvSpPr txBox="1"/>
          <p:nvPr/>
        </p:nvSpPr>
        <p:spPr>
          <a:xfrm>
            <a:off x="6977847" y="5767425"/>
            <a:ext cx="798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1.Boot</a:t>
            </a:r>
            <a:endParaRPr lang="zh-CN" altLang="en-US" sz="1000" b="1" dirty="0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E72BF010-DFF9-406C-B035-2B0FD726AE9D}"/>
              </a:ext>
            </a:extLst>
          </p:cNvPr>
          <p:cNvSpPr/>
          <p:nvPr/>
        </p:nvSpPr>
        <p:spPr>
          <a:xfrm>
            <a:off x="7062186" y="5544028"/>
            <a:ext cx="79898" cy="7260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F12137DD-E008-4F54-A31E-E6A93DCE8CB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44399" y="4176413"/>
            <a:ext cx="710602" cy="695579"/>
          </a:xfrm>
          <a:prstGeom prst="curvedConnector3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35554B1E-61C1-4533-9922-5BC5655692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73031" y="3684251"/>
            <a:ext cx="839311" cy="29678"/>
          </a:xfrm>
          <a:prstGeom prst="curvedConnector3">
            <a:avLst>
              <a:gd name="adj1" fmla="val 77501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F3E21902-2F50-45D8-B11E-36F2CB60B038}"/>
              </a:ext>
            </a:extLst>
          </p:cNvPr>
          <p:cNvCxnSpPr>
            <a:cxnSpLocks/>
            <a:endCxn id="20" idx="0"/>
          </p:cNvCxnSpPr>
          <p:nvPr/>
        </p:nvCxnSpPr>
        <p:spPr>
          <a:xfrm rot="5400000" flipH="1" flipV="1">
            <a:off x="6937985" y="2458059"/>
            <a:ext cx="736854" cy="736659"/>
          </a:xfrm>
          <a:prstGeom prst="curvedConnector3">
            <a:avLst>
              <a:gd name="adj1" fmla="val 92470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9CC55C9F-FAB3-4D6B-966F-7ADA321C3C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82321" y="2142620"/>
            <a:ext cx="894743" cy="129924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B8071BD6-BE1D-423D-9346-84EE4CE8EB24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937712" y="3384394"/>
            <a:ext cx="444450" cy="83042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2491BC39-7052-40B2-B21A-078DA3EB1808}"/>
              </a:ext>
            </a:extLst>
          </p:cNvPr>
          <p:cNvSpPr/>
          <p:nvPr/>
        </p:nvSpPr>
        <p:spPr>
          <a:xfrm>
            <a:off x="6573913" y="1290827"/>
            <a:ext cx="79898" cy="72609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DA2A7E85-F1D0-4579-A136-EDB3A51B2255}"/>
              </a:ext>
            </a:extLst>
          </p:cNvPr>
          <p:cNvSpPr/>
          <p:nvPr/>
        </p:nvSpPr>
        <p:spPr>
          <a:xfrm>
            <a:off x="6927628" y="1690224"/>
            <a:ext cx="79898" cy="7260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4E6B0A0-6CC5-4FE6-B33F-E05030AB2388}"/>
              </a:ext>
            </a:extLst>
          </p:cNvPr>
          <p:cNvSpPr txBox="1"/>
          <p:nvPr/>
        </p:nvSpPr>
        <p:spPr>
          <a:xfrm>
            <a:off x="6662691" y="1124543"/>
            <a:ext cx="798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2.RunTime</a:t>
            </a:r>
            <a:endParaRPr lang="zh-CN" altLang="en-US" sz="1000" b="1" dirty="0"/>
          </a:p>
        </p:txBody>
      </p: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6124D24F-8F96-4169-A580-1264EB000E7F}"/>
              </a:ext>
            </a:extLst>
          </p:cNvPr>
          <p:cNvCxnSpPr>
            <a:cxnSpLocks/>
          </p:cNvCxnSpPr>
          <p:nvPr/>
        </p:nvCxnSpPr>
        <p:spPr>
          <a:xfrm rot="5400000">
            <a:off x="6016168" y="1846848"/>
            <a:ext cx="1084672" cy="137555"/>
          </a:xfrm>
          <a:prstGeom prst="curvedConnector3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74935B05-BDCD-48F0-AC21-62701FAF6488}"/>
              </a:ext>
            </a:extLst>
          </p:cNvPr>
          <p:cNvCxnSpPr>
            <a:cxnSpLocks/>
            <a:endCxn id="31" idx="4"/>
          </p:cNvCxnSpPr>
          <p:nvPr/>
        </p:nvCxnSpPr>
        <p:spPr>
          <a:xfrm rot="5400000">
            <a:off x="5845366" y="2754321"/>
            <a:ext cx="911625" cy="400190"/>
          </a:xfrm>
          <a:prstGeom prst="curvedConnector2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493132F5-F629-4892-BC22-3B8FB7E7467B}"/>
              </a:ext>
            </a:extLst>
          </p:cNvPr>
          <p:cNvCxnSpPr>
            <a:cxnSpLocks/>
            <a:endCxn id="5" idx="2"/>
          </p:cNvCxnSpPr>
          <p:nvPr/>
        </p:nvCxnSpPr>
        <p:spPr>
          <a:xfrm rot="16200000" flipH="1">
            <a:off x="4924278" y="4155138"/>
            <a:ext cx="2023078" cy="503834"/>
          </a:xfrm>
          <a:prstGeom prst="curvedConnector2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A0B91055-B219-4830-93C3-6818BC76ECDE}"/>
              </a:ext>
            </a:extLst>
          </p:cNvPr>
          <p:cNvSpPr txBox="1"/>
          <p:nvPr/>
        </p:nvSpPr>
        <p:spPr>
          <a:xfrm>
            <a:off x="229116" y="1366220"/>
            <a:ext cx="36693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Exception handler</a:t>
            </a:r>
          </a:p>
          <a:p>
            <a:r>
              <a:rPr lang="en-US" altLang="zh-CN" sz="1200" b="1" dirty="0"/>
              <a:t>Init/</a:t>
            </a:r>
            <a:r>
              <a:rPr lang="en-US" altLang="zh-CN" sz="1200" b="1" dirty="0" err="1"/>
              <a:t>main.c</a:t>
            </a:r>
            <a:r>
              <a:rPr lang="en-US" altLang="zh-CN" sz="1200" b="1" dirty="0"/>
              <a:t>  </a:t>
            </a:r>
            <a:r>
              <a:rPr lang="en-US" altLang="zh-CN" sz="1200" dirty="0"/>
              <a:t>:  </a:t>
            </a:r>
            <a:r>
              <a:rPr lang="en-US" altLang="zh-CN" sz="1200" dirty="0" err="1"/>
              <a:t>trap_init</a:t>
            </a:r>
            <a:r>
              <a:rPr lang="en-US" altLang="zh-CN" sz="1200" dirty="0"/>
              <a:t>(); </a:t>
            </a:r>
            <a:r>
              <a:rPr lang="en-US" altLang="zh-CN" sz="1200" dirty="0" err="1"/>
              <a:t>init_IRQ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-arch/arm/kernel/</a:t>
            </a:r>
            <a:r>
              <a:rPr lang="en-US" altLang="zh-CN" sz="1200" dirty="0" err="1"/>
              <a:t>traps.c</a:t>
            </a:r>
            <a:endParaRPr lang="en-US" altLang="zh-CN" sz="1200" dirty="0"/>
          </a:p>
          <a:p>
            <a:r>
              <a:rPr lang="en-US" altLang="zh-CN" sz="1200" dirty="0"/>
              <a:t> -arch/arm/kernel/</a:t>
            </a:r>
            <a:r>
              <a:rPr lang="en-US" altLang="zh-CN" sz="1200" dirty="0" err="1"/>
              <a:t>irq.c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b="1" u="sng" dirty="0"/>
              <a:t>Exception Categories</a:t>
            </a:r>
          </a:p>
          <a:p>
            <a:r>
              <a:rPr lang="en-US" altLang="zh-CN" sz="1200" dirty="0"/>
              <a:t>-undefined instruction</a:t>
            </a:r>
          </a:p>
          <a:p>
            <a:r>
              <a:rPr lang="en-US" altLang="zh-CN" sz="1200" dirty="0"/>
              <a:t>-instruction prefetch abort</a:t>
            </a:r>
          </a:p>
          <a:p>
            <a:r>
              <a:rPr lang="en-US" altLang="zh-CN" sz="1200" dirty="0"/>
              <a:t>-data access abort</a:t>
            </a:r>
          </a:p>
          <a:p>
            <a:r>
              <a:rPr lang="en-US" altLang="zh-CN" sz="1200" dirty="0"/>
              <a:t>-interrupt</a:t>
            </a:r>
          </a:p>
          <a:p>
            <a:r>
              <a:rPr lang="en-US" altLang="zh-CN" sz="1200" dirty="0"/>
              <a:t>-</a:t>
            </a:r>
            <a:r>
              <a:rPr lang="en-US" altLang="zh-CN" sz="1200" dirty="0" err="1"/>
              <a:t>swi</a:t>
            </a:r>
            <a:r>
              <a:rPr lang="en-US" altLang="zh-CN" sz="1200" dirty="0"/>
              <a:t>(software wait instruction)</a:t>
            </a:r>
          </a:p>
          <a:p>
            <a:endParaRPr lang="en-US" altLang="zh-CN" sz="1200" dirty="0"/>
          </a:p>
          <a:p>
            <a:r>
              <a:rPr lang="en-US" altLang="zh-CN" sz="1200" b="1" u="sng" dirty="0"/>
              <a:t>Interrupt handler architecture</a:t>
            </a:r>
          </a:p>
          <a:p>
            <a:r>
              <a:rPr lang="en-US" altLang="zh-CN" sz="1200" dirty="0"/>
              <a:t>-</a:t>
            </a:r>
            <a:r>
              <a:rPr lang="en-US" altLang="zh-CN" sz="1200" dirty="0" err="1"/>
              <a:t>irq_desc</a:t>
            </a:r>
            <a:r>
              <a:rPr lang="en-US" altLang="zh-CN" sz="1200" dirty="0"/>
              <a:t> structure (include/</a:t>
            </a:r>
            <a:r>
              <a:rPr lang="en-US" altLang="zh-CN" sz="1200" dirty="0" err="1"/>
              <a:t>linux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irq.h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-</a:t>
            </a:r>
            <a:r>
              <a:rPr lang="en-US" altLang="zh-CN" sz="1200" dirty="0" err="1"/>
              <a:t>irq_chip</a:t>
            </a:r>
            <a:r>
              <a:rPr lang="en-US" altLang="zh-CN" sz="1200" dirty="0"/>
              <a:t>(include/</a:t>
            </a:r>
            <a:r>
              <a:rPr lang="en-US" altLang="zh-CN" sz="1200" dirty="0" err="1"/>
              <a:t>linux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irq.h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-</a:t>
            </a:r>
            <a:r>
              <a:rPr lang="en-US" altLang="zh-CN" sz="1200" dirty="0" err="1"/>
              <a:t>irqaction</a:t>
            </a:r>
            <a:r>
              <a:rPr lang="en-US" altLang="zh-CN" sz="1200" dirty="0"/>
              <a:t> structure (include/</a:t>
            </a:r>
            <a:r>
              <a:rPr lang="en-US" altLang="zh-CN" sz="1200" dirty="0" err="1"/>
              <a:t>linux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interrupt.h</a:t>
            </a:r>
            <a:r>
              <a:rPr lang="en-US" altLang="zh-CN" sz="1200" dirty="0"/>
              <a:t>)</a:t>
            </a:r>
          </a:p>
          <a:p>
            <a:endParaRPr lang="en-US" altLang="zh-CN" sz="1200" dirty="0"/>
          </a:p>
          <a:p>
            <a:r>
              <a:rPr lang="en-US" altLang="zh-CN" sz="1200" b="1" u="sng" dirty="0"/>
              <a:t>Interrupt work flow</a:t>
            </a:r>
          </a:p>
          <a:p>
            <a:r>
              <a:rPr lang="en-US" altLang="zh-CN" sz="1200" dirty="0"/>
              <a:t>  CPU ack to execute </a:t>
            </a:r>
            <a:r>
              <a:rPr lang="en-US" altLang="zh-CN" sz="1200" dirty="0" err="1"/>
              <a:t>vector_irq</a:t>
            </a:r>
            <a:r>
              <a:rPr lang="en-US" altLang="zh-CN" sz="1200" dirty="0"/>
              <a:t>-&gt;</a:t>
            </a:r>
          </a:p>
          <a:p>
            <a:r>
              <a:rPr lang="en-US" altLang="zh-CN" sz="1200" dirty="0"/>
              <a:t>  call </a:t>
            </a:r>
            <a:r>
              <a:rPr lang="en-US" altLang="zh-CN" sz="1200" dirty="0" err="1"/>
              <a:t>asm_do_IRQ</a:t>
            </a:r>
            <a:r>
              <a:rPr lang="en-US" altLang="zh-CN" sz="1200" dirty="0"/>
              <a:t> from </a:t>
            </a:r>
            <a:r>
              <a:rPr lang="en-US" altLang="zh-CN" sz="1200" dirty="0" err="1"/>
              <a:t>vector_irq</a:t>
            </a:r>
            <a:r>
              <a:rPr lang="en-US" altLang="zh-CN" sz="1200" dirty="0"/>
              <a:t>-&gt;</a:t>
            </a:r>
          </a:p>
          <a:p>
            <a:r>
              <a:rPr lang="en-US" altLang="zh-CN" sz="1200" dirty="0"/>
              <a:t>  </a:t>
            </a:r>
            <a:r>
              <a:rPr lang="en-US" altLang="zh-CN" sz="1200" dirty="0" err="1"/>
              <a:t>asm_do_IRQ</a:t>
            </a:r>
            <a:r>
              <a:rPr lang="en-US" altLang="zh-CN" sz="1200" dirty="0"/>
              <a:t> call </a:t>
            </a:r>
            <a:r>
              <a:rPr lang="en-US" altLang="zh-CN" sz="1200" dirty="0" err="1"/>
              <a:t>irq_desc.handle_irq</a:t>
            </a:r>
            <a:r>
              <a:rPr lang="en-US" altLang="zh-CN" sz="1200" dirty="0"/>
              <a:t>-&gt; 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err="1"/>
              <a:t>handle.irq</a:t>
            </a:r>
            <a:r>
              <a:rPr lang="en-US" altLang="zh-CN" sz="1200" dirty="0"/>
              <a:t> call </a:t>
            </a:r>
            <a:r>
              <a:rPr lang="en-US" altLang="zh-CN" sz="1200" dirty="0" err="1"/>
              <a:t>chip.functions</a:t>
            </a:r>
            <a:r>
              <a:rPr lang="en-US" altLang="zh-CN" sz="1200" dirty="0"/>
              <a:t> to do with hardware-&gt;</a:t>
            </a:r>
            <a:r>
              <a:rPr lang="en-US" altLang="zh-CN" sz="1200" dirty="0" err="1"/>
              <a:t>handle.IRQ</a:t>
            </a:r>
            <a:r>
              <a:rPr lang="en-US" altLang="zh-CN" sz="1200" dirty="0"/>
              <a:t> screen action table for every handler function’s implementation</a:t>
            </a:r>
            <a:endParaRPr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D7082CF-A10C-43C8-B6FF-0EEAE28522F3}"/>
              </a:ext>
            </a:extLst>
          </p:cNvPr>
          <p:cNvSpPr txBox="1"/>
          <p:nvPr/>
        </p:nvSpPr>
        <p:spPr>
          <a:xfrm>
            <a:off x="6813610" y="2645437"/>
            <a:ext cx="1822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kernel last action: launch </a:t>
            </a:r>
            <a:r>
              <a:rPr lang="en-US" altLang="zh-CN" sz="1000" dirty="0" err="1"/>
              <a:t>init</a:t>
            </a:r>
            <a:r>
              <a:rPr lang="en-US" altLang="zh-CN" sz="1000" dirty="0"/>
              <a:t> (</a:t>
            </a:r>
            <a:r>
              <a:rPr lang="en-US" altLang="zh-CN" sz="1000" dirty="0" err="1"/>
              <a:t>init</a:t>
            </a:r>
            <a:r>
              <a:rPr lang="en-US" altLang="zh-CN" sz="1000" dirty="0"/>
              <a:t>/</a:t>
            </a:r>
            <a:r>
              <a:rPr lang="en-US" altLang="zh-CN" sz="1000" dirty="0" err="1"/>
              <a:t>main.c</a:t>
            </a:r>
            <a:r>
              <a:rPr lang="en-US" altLang="zh-CN" sz="1000" dirty="0"/>
              <a:t>)-&gt;/</a:t>
            </a:r>
            <a:r>
              <a:rPr lang="en-US" altLang="zh-CN" sz="1000" dirty="0" err="1"/>
              <a:t>sbin</a:t>
            </a:r>
            <a:r>
              <a:rPr lang="en-US" altLang="zh-CN" sz="1000" dirty="0"/>
              <a:t>/</a:t>
            </a:r>
            <a:r>
              <a:rPr lang="en-US" altLang="zh-CN" sz="1000" dirty="0" err="1"/>
              <a:t>init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3430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FF03-2B27-4B5F-99CC-9195A6F1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8" y="18255"/>
            <a:ext cx="11273902" cy="778525"/>
          </a:xfrm>
        </p:spPr>
        <p:txBody>
          <a:bodyPr/>
          <a:lstStyle/>
          <a:p>
            <a:r>
              <a:rPr lang="en-US" altLang="zh-CN" dirty="0"/>
              <a:t>Linux architecture-Bootloader</a:t>
            </a:r>
            <a:endParaRPr lang="zh-CN" altLang="en-US" dirty="0"/>
          </a:p>
        </p:txBody>
      </p:sp>
      <p:sp>
        <p:nvSpPr>
          <p:cNvPr id="4" name="立方体 3">
            <a:extLst>
              <a:ext uri="{FF2B5EF4-FFF2-40B4-BE49-F238E27FC236}">
                <a16:creationId xmlns:a16="http://schemas.microsoft.com/office/drawing/2014/main" id="{22D34478-9AD0-472A-85FA-7CC839B29B65}"/>
              </a:ext>
            </a:extLst>
          </p:cNvPr>
          <p:cNvSpPr/>
          <p:nvPr/>
        </p:nvSpPr>
        <p:spPr>
          <a:xfrm>
            <a:off x="9707129" y="1775160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Bootloader</a:t>
            </a:r>
            <a:endParaRPr lang="zh-CN" altLang="en-US" sz="1200" dirty="0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096BF2E9-4B31-46C9-94E9-AD18CE6F61D7}"/>
              </a:ext>
            </a:extLst>
          </p:cNvPr>
          <p:cNvSpPr/>
          <p:nvPr/>
        </p:nvSpPr>
        <p:spPr>
          <a:xfrm>
            <a:off x="10151014" y="1399699"/>
            <a:ext cx="119847" cy="375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7CFE37-1626-44E5-825A-F659491630CB}"/>
              </a:ext>
            </a:extLst>
          </p:cNvPr>
          <p:cNvSpPr txBox="1"/>
          <p:nvPr/>
        </p:nvSpPr>
        <p:spPr>
          <a:xfrm>
            <a:off x="10270861" y="1345279"/>
            <a:ext cx="798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Boot parameters</a:t>
            </a:r>
            <a:endParaRPr lang="zh-CN" altLang="en-US" sz="1000" dirty="0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E1092073-3B9B-4ABA-8033-C861B2A64F39}"/>
              </a:ext>
            </a:extLst>
          </p:cNvPr>
          <p:cNvSpPr/>
          <p:nvPr/>
        </p:nvSpPr>
        <p:spPr>
          <a:xfrm>
            <a:off x="9604296" y="796780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</a:t>
            </a:r>
            <a:endParaRPr lang="zh-CN" altLang="en-US" sz="1200" dirty="0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6F6A4280-5667-40DC-BFC6-5A16F0C13F12}"/>
              </a:ext>
            </a:extLst>
          </p:cNvPr>
          <p:cNvSpPr/>
          <p:nvPr/>
        </p:nvSpPr>
        <p:spPr>
          <a:xfrm>
            <a:off x="10803388" y="755835"/>
            <a:ext cx="138861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Driver(open/read/write/</a:t>
            </a:r>
            <a:r>
              <a:rPr lang="en-US" altLang="zh-CN" sz="1200" dirty="0" err="1"/>
              <a:t>ioctl</a:t>
            </a:r>
            <a:r>
              <a:rPr lang="en-US" altLang="zh-CN" sz="1200" dirty="0"/>
              <a:t>…) </a:t>
            </a:r>
            <a:endParaRPr lang="zh-CN" altLang="en-US" sz="1200" dirty="0"/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E15F0ED8-88AE-4EC6-90CE-75E77A4B3356}"/>
              </a:ext>
            </a:extLst>
          </p:cNvPr>
          <p:cNvSpPr/>
          <p:nvPr/>
        </p:nvSpPr>
        <p:spPr>
          <a:xfrm>
            <a:off x="8394714" y="833244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Kernel-</a:t>
            </a:r>
            <a:r>
              <a:rPr lang="en-US" altLang="zh-CN" sz="1200" dirty="0" err="1"/>
              <a:t>syscall</a:t>
            </a:r>
            <a:endParaRPr lang="zh-CN" altLang="en-US" sz="12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0B91055-B219-4830-93C3-6818BC76ECDE}"/>
              </a:ext>
            </a:extLst>
          </p:cNvPr>
          <p:cNvSpPr txBox="1"/>
          <p:nvPr/>
        </p:nvSpPr>
        <p:spPr>
          <a:xfrm>
            <a:off x="259952" y="940092"/>
            <a:ext cx="45339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Bootloader dispatch parameters to Kernel through Tagged list</a:t>
            </a:r>
          </a:p>
          <a:p>
            <a:pPr lvl="1"/>
            <a:r>
              <a:rPr lang="en-US" altLang="zh-CN" sz="1200" dirty="0"/>
              <a:t>-include/</a:t>
            </a:r>
            <a:r>
              <a:rPr lang="en-US" altLang="zh-CN" sz="1200" dirty="0" err="1"/>
              <a:t>asm</a:t>
            </a:r>
            <a:r>
              <a:rPr lang="en-US" altLang="zh-CN" sz="1200" dirty="0"/>
              <a:t>/</a:t>
            </a:r>
            <a:r>
              <a:rPr lang="en-US" altLang="zh-CN" sz="1200" dirty="0" err="1"/>
              <a:t>setup.h</a:t>
            </a:r>
            <a:endParaRPr lang="en-US" altLang="zh-CN" sz="1200" dirty="0"/>
          </a:p>
          <a:p>
            <a:r>
              <a:rPr lang="en-US" altLang="zh-CN" sz="1200" dirty="0"/>
              <a:t>Struct </a:t>
            </a:r>
            <a:r>
              <a:rPr lang="en-US" altLang="zh-CN" sz="1200" dirty="0" err="1"/>
              <a:t>tag_header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  u32 size;</a:t>
            </a:r>
          </a:p>
          <a:p>
            <a:r>
              <a:rPr lang="en-US" altLang="zh-CN" sz="1200" dirty="0"/>
              <a:t>    u32 tag;</a:t>
            </a:r>
          </a:p>
          <a:p>
            <a:r>
              <a:rPr lang="en-US" altLang="zh-CN" sz="1200" dirty="0"/>
              <a:t>};</a:t>
            </a:r>
          </a:p>
          <a:p>
            <a:r>
              <a:rPr lang="en-US" altLang="zh-CN" sz="1200" dirty="0"/>
              <a:t>Struct tag{</a:t>
            </a:r>
          </a:p>
          <a:p>
            <a:r>
              <a:rPr lang="en-US" altLang="zh-CN" sz="1200" dirty="0"/>
              <a:t>   struct </a:t>
            </a:r>
            <a:r>
              <a:rPr lang="en-US" altLang="zh-CN" sz="1200" dirty="0" err="1"/>
              <a:t>tag_header</a:t>
            </a:r>
            <a:r>
              <a:rPr lang="en-US" altLang="zh-CN" sz="1200" dirty="0"/>
              <a:t>         </a:t>
            </a:r>
            <a:r>
              <a:rPr lang="en-US" altLang="zh-CN" sz="1200" b="1" dirty="0" err="1"/>
              <a:t>hdr</a:t>
            </a:r>
            <a:r>
              <a:rPr lang="en-US" altLang="zh-CN" sz="1200" b="1" dirty="0"/>
              <a:t>;</a:t>
            </a:r>
          </a:p>
          <a:p>
            <a:r>
              <a:rPr lang="en-US" altLang="zh-CN" sz="1200" dirty="0"/>
              <a:t>   union {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tag_core</a:t>
            </a:r>
            <a:r>
              <a:rPr lang="en-US" altLang="zh-CN" sz="1200" dirty="0"/>
              <a:t>         core;</a:t>
            </a:r>
          </a:p>
          <a:p>
            <a:r>
              <a:rPr lang="en-US" altLang="zh-CN" sz="1200" dirty="0"/>
              <a:t>       struct tag_mem32     mem;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tag_videotext</a:t>
            </a:r>
            <a:r>
              <a:rPr lang="en-US" altLang="zh-CN" sz="1200" dirty="0"/>
              <a:t>  videotext;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tag_ramdisk</a:t>
            </a:r>
            <a:r>
              <a:rPr lang="en-US" altLang="zh-CN" sz="1200" dirty="0"/>
              <a:t>    </a:t>
            </a:r>
            <a:r>
              <a:rPr lang="en-US" altLang="zh-CN" sz="1200" dirty="0" err="1"/>
              <a:t>ramdisk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tag_initrd</a:t>
            </a:r>
            <a:r>
              <a:rPr lang="en-US" altLang="zh-CN" sz="1200" dirty="0"/>
              <a:t>        </a:t>
            </a:r>
            <a:r>
              <a:rPr lang="en-US" altLang="zh-CN" sz="1200" dirty="0" err="1"/>
              <a:t>initrd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tag_serialnr</a:t>
            </a:r>
            <a:r>
              <a:rPr lang="en-US" altLang="zh-CN" sz="1200" dirty="0"/>
              <a:t>     </a:t>
            </a:r>
            <a:r>
              <a:rPr lang="en-US" altLang="zh-CN" sz="1200" dirty="0" err="1"/>
              <a:t>serialnr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tag_revision</a:t>
            </a:r>
            <a:r>
              <a:rPr lang="en-US" altLang="zh-CN" sz="1200" dirty="0"/>
              <a:t>     revision;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tag_videolfb</a:t>
            </a:r>
            <a:r>
              <a:rPr lang="en-US" altLang="zh-CN" sz="1200" dirty="0"/>
              <a:t>    </a:t>
            </a:r>
            <a:r>
              <a:rPr lang="en-US" altLang="zh-CN" sz="1200" dirty="0" err="1"/>
              <a:t>videolfb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tag_cmdline</a:t>
            </a:r>
            <a:r>
              <a:rPr lang="en-US" altLang="zh-CN" sz="1200" dirty="0"/>
              <a:t>     </a:t>
            </a:r>
            <a:r>
              <a:rPr lang="en-US" altLang="zh-CN" sz="1200" dirty="0" err="1"/>
              <a:t>cmdline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 // any specific </a:t>
            </a:r>
          </a:p>
          <a:p>
            <a:r>
              <a:rPr lang="en-US" altLang="zh-CN" sz="1200" dirty="0"/>
              <a:t>          }</a:t>
            </a:r>
            <a:r>
              <a:rPr lang="en-US" altLang="zh-CN" sz="1200" b="1" dirty="0"/>
              <a:t>u;</a:t>
            </a:r>
          </a:p>
          <a:p>
            <a:r>
              <a:rPr lang="en-US" altLang="zh-CN" sz="1200" dirty="0"/>
              <a:t>  };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981294-B180-4906-BB16-15753FAB764E}"/>
              </a:ext>
            </a:extLst>
          </p:cNvPr>
          <p:cNvSpPr txBox="1"/>
          <p:nvPr/>
        </p:nvSpPr>
        <p:spPr>
          <a:xfrm>
            <a:off x="4818035" y="1659183"/>
            <a:ext cx="58706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Set ATAG_CORE</a:t>
            </a:r>
          </a:p>
          <a:p>
            <a:r>
              <a:rPr lang="en-US" altLang="zh-CN" sz="1200" dirty="0"/>
              <a:t>Params =(struct tag*) 0x30000000;   //address for example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hdr.tag</a:t>
            </a:r>
            <a:r>
              <a:rPr lang="en-US" altLang="zh-CN" sz="1200" dirty="0"/>
              <a:t>=ATAG_CORE;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hdr.size</a:t>
            </a:r>
            <a:r>
              <a:rPr lang="en-US" altLang="zh-CN" sz="1200" dirty="0"/>
              <a:t>=</a:t>
            </a:r>
            <a:r>
              <a:rPr lang="en-US" altLang="zh-CN" sz="1200" dirty="0" err="1"/>
              <a:t>tag_size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tag_core</a:t>
            </a:r>
            <a:r>
              <a:rPr lang="en-US" altLang="zh-CN" sz="1200" dirty="0"/>
              <a:t>); 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u.core.flags</a:t>
            </a:r>
            <a:r>
              <a:rPr lang="en-US" altLang="zh-CN" sz="1200" dirty="0"/>
              <a:t>=0;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u.core.pagesize</a:t>
            </a:r>
            <a:r>
              <a:rPr lang="en-US" altLang="zh-CN" sz="1200" dirty="0"/>
              <a:t>=0;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u.core.rootdev</a:t>
            </a:r>
            <a:r>
              <a:rPr lang="en-US" altLang="zh-CN" sz="1200" dirty="0"/>
              <a:t>=0;</a:t>
            </a:r>
          </a:p>
          <a:p>
            <a:r>
              <a:rPr lang="en-US" altLang="zh-CN" sz="1200" dirty="0"/>
              <a:t>Params=</a:t>
            </a:r>
            <a:r>
              <a:rPr lang="en-US" altLang="zh-CN" sz="1200" dirty="0" err="1"/>
              <a:t>tag_next</a:t>
            </a:r>
            <a:r>
              <a:rPr lang="en-US" altLang="zh-CN" sz="1200" dirty="0"/>
              <a:t>(params);</a:t>
            </a:r>
          </a:p>
          <a:p>
            <a:endParaRPr lang="en-US" altLang="zh-CN" sz="1200" dirty="0"/>
          </a:p>
          <a:p>
            <a:r>
              <a:rPr lang="en-US" altLang="zh-CN" sz="1200" dirty="0"/>
              <a:t>#define </a:t>
            </a:r>
            <a:r>
              <a:rPr lang="en-US" altLang="zh-CN" sz="1200" dirty="0" err="1"/>
              <a:t>tag_next</a:t>
            </a:r>
            <a:r>
              <a:rPr lang="en-US" altLang="zh-CN" sz="1200" dirty="0"/>
              <a:t>(t) ((struct tag*)((u32*)(t)+(t)-&gt;</a:t>
            </a:r>
            <a:r>
              <a:rPr lang="en-US" altLang="zh-CN" sz="1200" dirty="0" err="1"/>
              <a:t>hdr.size</a:t>
            </a:r>
            <a:r>
              <a:rPr lang="en-US" altLang="zh-CN" sz="1200" dirty="0"/>
              <a:t>))</a:t>
            </a:r>
          </a:p>
          <a:p>
            <a:r>
              <a:rPr lang="en-US" altLang="zh-CN" sz="1200" b="1" u="sng" dirty="0"/>
              <a:t>Set ATAG_MEM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hdr.tag</a:t>
            </a:r>
            <a:r>
              <a:rPr lang="en-US" altLang="zh-CN" sz="1200" dirty="0"/>
              <a:t>=ATAG_MEM;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hdr.size</a:t>
            </a:r>
            <a:r>
              <a:rPr lang="en-US" altLang="zh-CN" sz="1200" dirty="0"/>
              <a:t>=</a:t>
            </a:r>
            <a:r>
              <a:rPr lang="en-US" altLang="zh-CN" sz="1200" dirty="0" err="1"/>
              <a:t>tag_size</a:t>
            </a:r>
            <a:r>
              <a:rPr lang="en-US" altLang="zh-CN" sz="1200" dirty="0"/>
              <a:t>(tag_mem32);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u.mem.start</a:t>
            </a:r>
            <a:r>
              <a:rPr lang="en-US" altLang="zh-CN" sz="1200" dirty="0"/>
              <a:t>=0x30000000;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u.mem.size</a:t>
            </a:r>
            <a:r>
              <a:rPr lang="en-US" altLang="zh-CN" sz="1200" dirty="0"/>
              <a:t>=0x4000000;</a:t>
            </a:r>
          </a:p>
          <a:p>
            <a:r>
              <a:rPr lang="en-US" altLang="zh-CN" sz="1200" dirty="0"/>
              <a:t>Params=</a:t>
            </a:r>
            <a:r>
              <a:rPr lang="en-US" altLang="zh-CN" sz="1200" dirty="0" err="1"/>
              <a:t>tag_next</a:t>
            </a:r>
            <a:r>
              <a:rPr lang="en-US" altLang="zh-CN" sz="1200" dirty="0"/>
              <a:t>(params);</a:t>
            </a:r>
          </a:p>
          <a:p>
            <a:r>
              <a:rPr lang="en-US" altLang="zh-CN" sz="1200" b="1" u="sng" dirty="0"/>
              <a:t>Set ATAG_CMDLINE</a:t>
            </a:r>
          </a:p>
          <a:p>
            <a:r>
              <a:rPr lang="en-US" altLang="zh-CN" sz="1200" dirty="0"/>
              <a:t>Char *p=“root=/dev/</a:t>
            </a:r>
            <a:r>
              <a:rPr lang="en-US" altLang="zh-CN" sz="1200" dirty="0" err="1"/>
              <a:t>mtdblock</a:t>
            </a:r>
            <a:r>
              <a:rPr lang="en-US" altLang="zh-CN" sz="1200" dirty="0"/>
              <a:t> 2 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=/</a:t>
            </a:r>
            <a:r>
              <a:rPr lang="en-US" altLang="zh-CN" sz="1200" dirty="0" err="1"/>
              <a:t>linuxrc</a:t>
            </a:r>
            <a:r>
              <a:rPr lang="en-US" altLang="zh-CN" sz="1200" dirty="0"/>
              <a:t> console=ttySAC0”;   //for example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hdr.tag</a:t>
            </a:r>
            <a:r>
              <a:rPr lang="en-US" altLang="zh-CN" sz="1200" dirty="0"/>
              <a:t>=ATAG_CMDLINE;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hdr.size</a:t>
            </a:r>
            <a:r>
              <a:rPr lang="en-US" altLang="zh-CN" sz="1200" dirty="0"/>
              <a:t>=(</a:t>
            </a:r>
            <a:r>
              <a:rPr lang="en-US" altLang="zh-CN" sz="1200" dirty="0" err="1"/>
              <a:t>sizeof</a:t>
            </a:r>
            <a:r>
              <a:rPr lang="en-US" altLang="zh-CN" sz="1200" dirty="0"/>
              <a:t>(struct </a:t>
            </a:r>
            <a:r>
              <a:rPr lang="en-US" altLang="zh-CN" sz="1200" dirty="0" err="1"/>
              <a:t>tag_header</a:t>
            </a:r>
            <a:r>
              <a:rPr lang="en-US" altLang="zh-CN" sz="1200" dirty="0"/>
              <a:t>)+</a:t>
            </a:r>
            <a:r>
              <a:rPr lang="en-US" altLang="zh-CN" sz="1200" dirty="0" err="1"/>
              <a:t>strlen</a:t>
            </a:r>
            <a:r>
              <a:rPr lang="en-US" altLang="zh-CN" sz="1200" dirty="0"/>
              <a:t>(p)+1+4)&gt;&gt;2;</a:t>
            </a:r>
          </a:p>
          <a:p>
            <a:r>
              <a:rPr lang="en-US" altLang="zh-CN" sz="1200" dirty="0" err="1"/>
              <a:t>Strcpy</a:t>
            </a:r>
            <a:r>
              <a:rPr lang="en-US" altLang="zh-CN" sz="1200" dirty="0"/>
              <a:t>(params-&gt;</a:t>
            </a:r>
            <a:r>
              <a:rPr lang="en-US" altLang="zh-CN" sz="1200" dirty="0" err="1"/>
              <a:t>u.cmdline.cmdline,p</a:t>
            </a:r>
            <a:r>
              <a:rPr lang="en-US" altLang="zh-CN" sz="1200" dirty="0"/>
              <a:t>);</a:t>
            </a:r>
          </a:p>
          <a:p>
            <a:r>
              <a:rPr lang="en-US" altLang="zh-CN" sz="1200" dirty="0"/>
              <a:t>Params=</a:t>
            </a:r>
            <a:r>
              <a:rPr lang="en-US" altLang="zh-CN" sz="1200" dirty="0" err="1"/>
              <a:t>tag_next</a:t>
            </a:r>
            <a:r>
              <a:rPr lang="en-US" altLang="zh-CN" sz="1200" dirty="0"/>
              <a:t>(params);  </a:t>
            </a:r>
          </a:p>
          <a:p>
            <a:r>
              <a:rPr lang="en-US" altLang="zh-CN" sz="1200" dirty="0"/>
              <a:t>//dispatch to kernel for first root file system, first executed program, console target… </a:t>
            </a:r>
          </a:p>
          <a:p>
            <a:r>
              <a:rPr lang="en-US" altLang="zh-CN" sz="1200" b="1" u="sng" dirty="0"/>
              <a:t>Set ATAG_NONE as the end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hdr.tag</a:t>
            </a:r>
            <a:r>
              <a:rPr lang="en-US" altLang="zh-CN" sz="1200" dirty="0"/>
              <a:t>=ATAG_NONE;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hdr.size</a:t>
            </a:r>
            <a:r>
              <a:rPr lang="en-US" altLang="zh-CN" sz="1200" dirty="0"/>
              <a:t>=0;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755D11-951C-43CC-A67A-8B6E39111014}"/>
              </a:ext>
            </a:extLst>
          </p:cNvPr>
          <p:cNvSpPr/>
          <p:nvPr/>
        </p:nvSpPr>
        <p:spPr>
          <a:xfrm>
            <a:off x="9604296" y="1399699"/>
            <a:ext cx="1465555" cy="1023905"/>
          </a:xfrm>
          <a:prstGeom prst="rect">
            <a:avLst/>
          </a:prstGeom>
          <a:noFill/>
          <a:ln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92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FF03-2B27-4B5F-99CC-9195A6F1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8" y="18255"/>
            <a:ext cx="11273902" cy="778525"/>
          </a:xfrm>
        </p:spPr>
        <p:txBody>
          <a:bodyPr>
            <a:normAutofit/>
          </a:bodyPr>
          <a:lstStyle/>
          <a:p>
            <a:r>
              <a:rPr lang="en-US" altLang="zh-CN" dirty="0"/>
              <a:t>Linux architecture-kernel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0B91055-B219-4830-93C3-6818BC76ECDE}"/>
              </a:ext>
            </a:extLst>
          </p:cNvPr>
          <p:cNvSpPr txBox="1"/>
          <p:nvPr/>
        </p:nvSpPr>
        <p:spPr>
          <a:xfrm>
            <a:off x="259952" y="940092"/>
            <a:ext cx="523532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Kernel Debug Skills</a:t>
            </a:r>
          </a:p>
          <a:p>
            <a:r>
              <a:rPr lang="en-US" altLang="zh-CN" sz="1200" dirty="0"/>
              <a:t>Kernel log/system log analysis (/var/log)</a:t>
            </a:r>
          </a:p>
          <a:p>
            <a:r>
              <a:rPr lang="en-US" altLang="zh-CN" sz="1200" dirty="0"/>
              <a:t>Compile kernel to add KGDB patch, enable remote host debug kernel</a:t>
            </a:r>
          </a:p>
          <a:p>
            <a:r>
              <a:rPr lang="en-US" altLang="zh-CN" sz="1200" dirty="0"/>
              <a:t>Oops call stack trace</a:t>
            </a:r>
          </a:p>
          <a:p>
            <a:endParaRPr lang="en-US" altLang="zh-CN" sz="1200" dirty="0"/>
          </a:p>
          <a:p>
            <a:r>
              <a:rPr lang="en-US" altLang="zh-CN" sz="1200" b="1" u="sng" dirty="0"/>
              <a:t>Kernel </a:t>
            </a:r>
            <a:r>
              <a:rPr lang="en-US" altLang="zh-CN" sz="1200" b="1" u="sng" dirty="0" err="1"/>
              <a:t>Kconfig</a:t>
            </a:r>
            <a:r>
              <a:rPr lang="en-US" altLang="zh-CN" sz="1200" b="1" u="sng" dirty="0"/>
              <a:t> Analysis</a:t>
            </a:r>
          </a:p>
          <a:p>
            <a:r>
              <a:rPr lang="en-US" altLang="zh-CN" sz="1200" dirty="0"/>
              <a:t>  $make config</a:t>
            </a:r>
          </a:p>
          <a:p>
            <a:r>
              <a:rPr lang="en-US" altLang="zh-CN" sz="1200" dirty="0"/>
              <a:t>  $make </a:t>
            </a:r>
            <a:r>
              <a:rPr lang="en-US" altLang="zh-CN" sz="1200" dirty="0" err="1"/>
              <a:t>menuconfig</a:t>
            </a:r>
            <a:endParaRPr lang="en-US" altLang="zh-CN" sz="1200" dirty="0"/>
          </a:p>
          <a:p>
            <a:r>
              <a:rPr lang="en-US" altLang="zh-CN" sz="1200" dirty="0"/>
              <a:t>  $make </a:t>
            </a:r>
            <a:r>
              <a:rPr lang="en-US" altLang="zh-CN" sz="1200" dirty="0" err="1"/>
              <a:t>xconfig</a:t>
            </a:r>
            <a:endParaRPr lang="en-US" altLang="zh-CN" sz="1200" dirty="0"/>
          </a:p>
          <a:p>
            <a:r>
              <a:rPr lang="en-US" altLang="zh-CN" sz="1200" dirty="0"/>
              <a:t>Snapshots- TBC</a:t>
            </a:r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b="1" u="sng" dirty="0"/>
              <a:t>Kernel Bootup Procedure</a:t>
            </a:r>
          </a:p>
          <a:p>
            <a:r>
              <a:rPr lang="en-US" altLang="zh-CN" sz="1200" dirty="0"/>
              <a:t>Phase 1:  Assembly Language: /arch/x86/boot/</a:t>
            </a:r>
            <a:r>
              <a:rPr lang="en-US" altLang="zh-CN" sz="1200" dirty="0" err="1"/>
              <a:t>header.s</a:t>
            </a:r>
            <a:r>
              <a:rPr lang="en-US" altLang="zh-CN" sz="1200" dirty="0"/>
              <a:t>  </a:t>
            </a:r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Phase 2:  invoke function “</a:t>
            </a:r>
            <a:r>
              <a:rPr lang="en-US" altLang="zh-CN" sz="1200" dirty="0" err="1"/>
              <a:t>start_kernel</a:t>
            </a:r>
            <a:r>
              <a:rPr lang="en-US" altLang="zh-CN" sz="1200" dirty="0"/>
              <a:t>()” in /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/</a:t>
            </a:r>
            <a:r>
              <a:rPr lang="en-US" altLang="zh-CN" sz="1200" dirty="0" err="1"/>
              <a:t>main.c</a:t>
            </a:r>
            <a:endParaRPr lang="en-US" altLang="zh-CN" sz="1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A895EF-2BFB-4791-8027-F9C803641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705" y="58113"/>
            <a:ext cx="1656283" cy="67417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5C7EB8F-6FBA-46AA-814F-D9A4890114CD}"/>
              </a:ext>
            </a:extLst>
          </p:cNvPr>
          <p:cNvSpPr txBox="1"/>
          <p:nvPr/>
        </p:nvSpPr>
        <p:spPr>
          <a:xfrm>
            <a:off x="5231379" y="1083404"/>
            <a:ext cx="52353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Kernel Bootup Procedure</a:t>
            </a:r>
          </a:p>
          <a:p>
            <a:r>
              <a:rPr lang="en-US" altLang="zh-CN" sz="1200" dirty="0"/>
              <a:t>Phase 3: last function invoke “</a:t>
            </a:r>
            <a:r>
              <a:rPr lang="en-US" altLang="zh-CN" sz="1200" dirty="0" err="1"/>
              <a:t>rest_init</a:t>
            </a:r>
            <a:r>
              <a:rPr lang="en-US" altLang="zh-CN" sz="1200" dirty="0"/>
              <a:t>()” in function “</a:t>
            </a:r>
            <a:r>
              <a:rPr lang="en-US" altLang="zh-CN" sz="1200" dirty="0" err="1"/>
              <a:t>start_kernel</a:t>
            </a:r>
            <a:r>
              <a:rPr lang="en-US" altLang="zh-CN" sz="1200" dirty="0"/>
              <a:t>()”</a:t>
            </a:r>
          </a:p>
          <a:p>
            <a:r>
              <a:rPr lang="en-US" altLang="zh-CN" sz="1200" dirty="0"/>
              <a:t>    - call root file system   </a:t>
            </a:r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F3E6E2-A048-4669-8BA4-D1AC9BBED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278" y="1933252"/>
            <a:ext cx="2407513" cy="9217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57EB80-6E40-445F-9DA7-25B0EBB9E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50" y="5194444"/>
            <a:ext cx="1656283" cy="16064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DEDB1FB-D468-43B4-8779-5F0402B76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9427" y="3265198"/>
            <a:ext cx="2625057" cy="15834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A6B54CE-8AE5-461E-9E1F-1D48EE051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0786" y="5365327"/>
            <a:ext cx="3108618" cy="1264703"/>
          </a:xfrm>
          <a:prstGeom prst="rect">
            <a:avLst/>
          </a:prstGeom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id="{95CEC6AE-0FE9-418F-88BC-411D4E38D2CE}"/>
              </a:ext>
            </a:extLst>
          </p:cNvPr>
          <p:cNvSpPr/>
          <p:nvPr/>
        </p:nvSpPr>
        <p:spPr>
          <a:xfrm>
            <a:off x="6821955" y="2929631"/>
            <a:ext cx="84872" cy="277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FBE7C6C2-DD8B-4E68-A292-D80C1986F569}"/>
              </a:ext>
            </a:extLst>
          </p:cNvPr>
          <p:cNvSpPr/>
          <p:nvPr/>
        </p:nvSpPr>
        <p:spPr>
          <a:xfrm>
            <a:off x="6899901" y="4917013"/>
            <a:ext cx="84872" cy="277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21E0C26E-3FAA-4EE5-AA9F-0F7C1CE16A6C}"/>
              </a:ext>
            </a:extLst>
          </p:cNvPr>
          <p:cNvSpPr/>
          <p:nvPr/>
        </p:nvSpPr>
        <p:spPr>
          <a:xfrm>
            <a:off x="1750786" y="4666994"/>
            <a:ext cx="84872" cy="277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A7AF03E-A2A7-4330-9FFC-1D3C672AAC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900" y="3565800"/>
            <a:ext cx="1262782" cy="110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4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FF03-2B27-4B5F-99CC-9195A6F1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8" y="18255"/>
            <a:ext cx="11273902" cy="778525"/>
          </a:xfrm>
        </p:spPr>
        <p:txBody>
          <a:bodyPr>
            <a:normAutofit/>
          </a:bodyPr>
          <a:lstStyle/>
          <a:p>
            <a:r>
              <a:rPr lang="en-US" altLang="zh-CN" dirty="0"/>
              <a:t>Linux architecture-File System</a:t>
            </a:r>
            <a:endParaRPr lang="zh-CN" altLang="en-US" dirty="0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E1092073-3B9B-4ABA-8033-C861B2A64F39}"/>
              </a:ext>
            </a:extLst>
          </p:cNvPr>
          <p:cNvSpPr/>
          <p:nvPr/>
        </p:nvSpPr>
        <p:spPr>
          <a:xfrm>
            <a:off x="9604296" y="1320672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</a:t>
            </a:r>
            <a:endParaRPr lang="zh-CN" altLang="en-US" sz="1200" dirty="0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6F6A4280-5667-40DC-BFC6-5A16F0C13F12}"/>
              </a:ext>
            </a:extLst>
          </p:cNvPr>
          <p:cNvSpPr/>
          <p:nvPr/>
        </p:nvSpPr>
        <p:spPr>
          <a:xfrm>
            <a:off x="10741244" y="1320672"/>
            <a:ext cx="138861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Driver(open/read/write/</a:t>
            </a:r>
            <a:r>
              <a:rPr lang="en-US" altLang="zh-CN" sz="1200" dirty="0" err="1"/>
              <a:t>ioctl</a:t>
            </a:r>
            <a:r>
              <a:rPr lang="en-US" altLang="zh-CN" sz="1200" dirty="0"/>
              <a:t>…) </a:t>
            </a:r>
            <a:endParaRPr lang="zh-CN" altLang="en-US" sz="1200" dirty="0"/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E15F0ED8-88AE-4EC6-90CE-75E77A4B3356}"/>
              </a:ext>
            </a:extLst>
          </p:cNvPr>
          <p:cNvSpPr/>
          <p:nvPr/>
        </p:nvSpPr>
        <p:spPr>
          <a:xfrm>
            <a:off x="8394714" y="1293930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Kernel-</a:t>
            </a:r>
            <a:r>
              <a:rPr lang="en-US" altLang="zh-CN" sz="1200" dirty="0" err="1"/>
              <a:t>syscall</a:t>
            </a:r>
            <a:endParaRPr lang="zh-CN" altLang="en-US" sz="12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0B91055-B219-4830-93C3-6818BC76ECDE}"/>
              </a:ext>
            </a:extLst>
          </p:cNvPr>
          <p:cNvSpPr txBox="1"/>
          <p:nvPr/>
        </p:nvSpPr>
        <p:spPr>
          <a:xfrm>
            <a:off x="259951" y="940092"/>
            <a:ext cx="79430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File Hierarchy Standard</a:t>
            </a:r>
          </a:p>
          <a:p>
            <a:r>
              <a:rPr lang="en-US" altLang="zh-CN" sz="1200" dirty="0"/>
              <a:t>/</a:t>
            </a:r>
          </a:p>
          <a:p>
            <a:r>
              <a:rPr lang="en-US" altLang="zh-CN" sz="1200" dirty="0"/>
              <a:t>|-   </a:t>
            </a:r>
            <a:r>
              <a:rPr lang="en-US" altLang="zh-CN" sz="1200" b="1" dirty="0"/>
              <a:t>/bin    (</a:t>
            </a:r>
            <a:r>
              <a:rPr lang="en-US" altLang="zh-CN" sz="1200" dirty="0" err="1"/>
              <a:t>cmd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cat,chgrp,chmod,cp,ls,sh,kill,mount,umount,mkdir,mknod</a:t>
            </a:r>
            <a:r>
              <a:rPr lang="en-US" altLang="zh-CN" sz="1200" dirty="0"/>
              <a:t>,[,test</a:t>
            </a:r>
            <a:r>
              <a:rPr lang="en-US" altLang="zh-CN" sz="1200" b="1" dirty="0"/>
              <a:t>)</a:t>
            </a:r>
          </a:p>
          <a:p>
            <a:r>
              <a:rPr lang="en-US" altLang="zh-CN" sz="1200" dirty="0"/>
              <a:t>|-   </a:t>
            </a:r>
            <a:r>
              <a:rPr lang="en-US" altLang="zh-CN" sz="1200" b="1" dirty="0"/>
              <a:t>/</a:t>
            </a:r>
            <a:r>
              <a:rPr lang="en-US" altLang="zh-CN" sz="1200" b="1" dirty="0" err="1"/>
              <a:t>sbin</a:t>
            </a:r>
            <a:r>
              <a:rPr lang="en-US" altLang="zh-CN" sz="1200" b="1" dirty="0"/>
              <a:t>  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cmd</a:t>
            </a:r>
            <a:r>
              <a:rPr lang="en-US" altLang="zh-CN" sz="1200" dirty="0"/>
              <a:t>: shutdown, reboot, </a:t>
            </a:r>
            <a:r>
              <a:rPr lang="en-US" altLang="zh-CN" sz="1200" dirty="0" err="1"/>
              <a:t>fdisk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fsck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|-   </a:t>
            </a:r>
            <a:r>
              <a:rPr lang="en-US" altLang="zh-CN" sz="1200" b="1" dirty="0"/>
              <a:t>/dev   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created device file)</a:t>
            </a:r>
          </a:p>
          <a:p>
            <a:r>
              <a:rPr lang="en-US" altLang="zh-CN" sz="1200" dirty="0"/>
              <a:t>|-   </a:t>
            </a:r>
            <a:r>
              <a:rPr lang="en-US" altLang="zh-CN" sz="1200" b="1" dirty="0"/>
              <a:t>/</a:t>
            </a:r>
            <a:r>
              <a:rPr lang="en-US" altLang="zh-CN" sz="1200" b="1" dirty="0" err="1"/>
              <a:t>etc</a:t>
            </a:r>
            <a:r>
              <a:rPr lang="en-US" altLang="zh-CN" sz="1200" b="1" dirty="0"/>
              <a:t>    </a:t>
            </a:r>
            <a:r>
              <a:rPr lang="en-US" altLang="zh-CN" sz="1200" dirty="0"/>
              <a:t>(</a:t>
            </a:r>
            <a:r>
              <a:rPr lang="en-US" altLang="zh-CN" sz="1200" b="1" dirty="0"/>
              <a:t>configure file- </a:t>
            </a:r>
            <a:r>
              <a:rPr lang="en-US" altLang="zh-CN" sz="1200" dirty="0"/>
              <a:t>folder: opt/X11/</a:t>
            </a:r>
            <a:r>
              <a:rPr lang="en-US" altLang="zh-CN" sz="1200" dirty="0" err="1"/>
              <a:t>sgml</a:t>
            </a:r>
            <a:r>
              <a:rPr lang="en-US" altLang="zh-CN" sz="1200" dirty="0"/>
              <a:t>/xml; files: </a:t>
            </a:r>
            <a:r>
              <a:rPr lang="en-US" altLang="zh-CN" sz="1200" dirty="0" err="1"/>
              <a:t>export;</a:t>
            </a:r>
            <a:r>
              <a:rPr lang="en-US" altLang="zh-CN" sz="1200" b="1" dirty="0" err="1"/>
              <a:t>fstab</a:t>
            </a:r>
            <a:r>
              <a:rPr lang="en-US" altLang="zh-CN" sz="1200" b="1" dirty="0"/>
              <a:t>(</a:t>
            </a:r>
            <a:r>
              <a:rPr lang="en-US" altLang="zh-CN" sz="1200" dirty="0"/>
              <a:t>FS mounted by “mount –a”</a:t>
            </a:r>
            <a:r>
              <a:rPr lang="en-US" altLang="zh-CN" sz="1200" b="1" dirty="0"/>
              <a:t>)</a:t>
            </a:r>
            <a:r>
              <a:rPr lang="en-US" altLang="zh-CN" sz="1200" dirty="0"/>
              <a:t>;</a:t>
            </a:r>
            <a:r>
              <a:rPr lang="en-US" altLang="zh-CN" sz="1200" b="1" dirty="0" err="1"/>
              <a:t>mtab</a:t>
            </a:r>
            <a:r>
              <a:rPr lang="en-US" altLang="zh-CN" sz="1200" b="1" dirty="0"/>
              <a:t>(</a:t>
            </a:r>
            <a:r>
              <a:rPr lang="en-US" altLang="zh-CN" sz="1200" dirty="0"/>
              <a:t>already mounted FS</a:t>
            </a:r>
            <a:r>
              <a:rPr lang="en-US" altLang="zh-CN" sz="1200" b="1" dirty="0"/>
              <a:t>) </a:t>
            </a:r>
            <a:r>
              <a:rPr lang="en-US" altLang="zh-CN" sz="1200" dirty="0"/>
              <a:t>;</a:t>
            </a:r>
            <a:r>
              <a:rPr lang="en-US" altLang="zh-CN" sz="1200" dirty="0" err="1"/>
              <a:t>ftpusers</a:t>
            </a:r>
            <a:r>
              <a:rPr lang="en-US" altLang="zh-CN" sz="1200" dirty="0"/>
              <a:t>; group; </a:t>
            </a:r>
            <a:r>
              <a:rPr lang="en-US" altLang="zh-CN" sz="1200" b="1" dirty="0" err="1"/>
              <a:t>inittab</a:t>
            </a:r>
            <a:r>
              <a:rPr lang="en-US" altLang="zh-CN" sz="1200" b="1" dirty="0"/>
              <a:t>(</a:t>
            </a:r>
            <a:r>
              <a:rPr lang="en-US" altLang="zh-CN" sz="1200" dirty="0" err="1"/>
              <a:t>init’s</a:t>
            </a:r>
            <a:r>
              <a:rPr lang="en-US" altLang="zh-CN" sz="1200" dirty="0"/>
              <a:t> configure file</a:t>
            </a:r>
            <a:r>
              <a:rPr lang="en-US" altLang="zh-CN" sz="1200" b="1" dirty="0"/>
              <a:t>)</a:t>
            </a:r>
            <a:r>
              <a:rPr lang="en-US" altLang="zh-CN" sz="1200" dirty="0"/>
              <a:t>;</a:t>
            </a:r>
            <a:r>
              <a:rPr lang="en-US" altLang="zh-CN" sz="1200" dirty="0" err="1"/>
              <a:t>ld.so.conf;passwd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|-   </a:t>
            </a:r>
            <a:r>
              <a:rPr lang="en-US" altLang="zh-CN" sz="1200" b="1" dirty="0"/>
              <a:t>/lib       </a:t>
            </a:r>
            <a:r>
              <a:rPr lang="en-US" altLang="zh-CN" sz="1200" dirty="0"/>
              <a:t>(shared lib &amp; driver)</a:t>
            </a:r>
          </a:p>
          <a:p>
            <a:r>
              <a:rPr lang="en-US" altLang="zh-CN" sz="1200" dirty="0"/>
              <a:t>|-   /home  (user folder)</a:t>
            </a:r>
          </a:p>
          <a:p>
            <a:r>
              <a:rPr lang="en-US" altLang="zh-CN" sz="1200" dirty="0"/>
              <a:t>|-   /root    (root folder)</a:t>
            </a:r>
          </a:p>
          <a:p>
            <a:r>
              <a:rPr lang="en-US" altLang="zh-CN" sz="1200" dirty="0"/>
              <a:t>|-   /</a:t>
            </a:r>
            <a:r>
              <a:rPr lang="en-US" altLang="zh-CN" sz="1200" dirty="0" err="1"/>
              <a:t>usr</a:t>
            </a:r>
            <a:r>
              <a:rPr lang="en-US" altLang="zh-CN" sz="1200" dirty="0"/>
              <a:t>      (shared-read-only data, folder:  bin/include/lib/local/</a:t>
            </a:r>
            <a:r>
              <a:rPr lang="en-US" altLang="zh-CN" sz="1200" dirty="0" err="1"/>
              <a:t>sbin</a:t>
            </a:r>
            <a:r>
              <a:rPr lang="en-US" altLang="zh-CN" sz="1200" dirty="0"/>
              <a:t>/share/X11R6/games/</a:t>
            </a:r>
            <a:r>
              <a:rPr lang="en-US" altLang="zh-CN" sz="1200" dirty="0" err="1"/>
              <a:t>src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|-   /var      (variable data)</a:t>
            </a:r>
          </a:p>
          <a:p>
            <a:r>
              <a:rPr lang="en-US" altLang="zh-CN" sz="1200" dirty="0"/>
              <a:t>|-   /proc    (virtual FS,  dynamic created by kernel)</a:t>
            </a:r>
          </a:p>
          <a:p>
            <a:r>
              <a:rPr lang="en-US" altLang="zh-CN" sz="1200" dirty="0"/>
              <a:t>|-   /</a:t>
            </a:r>
            <a:r>
              <a:rPr lang="en-US" altLang="zh-CN" sz="1200" dirty="0" err="1"/>
              <a:t>mnt</a:t>
            </a:r>
            <a:r>
              <a:rPr lang="en-US" altLang="zh-CN" sz="1200" dirty="0"/>
              <a:t>     (mount pointer)</a:t>
            </a:r>
          </a:p>
          <a:p>
            <a:r>
              <a:rPr lang="en-US" altLang="zh-CN" sz="1200" dirty="0"/>
              <a:t>|_   /</a:t>
            </a:r>
            <a:r>
              <a:rPr lang="en-US" altLang="zh-CN" sz="1200" dirty="0" err="1"/>
              <a:t>tmp</a:t>
            </a:r>
            <a:endParaRPr lang="en-US" altLang="zh-CN" sz="1200" dirty="0"/>
          </a:p>
          <a:p>
            <a:r>
              <a:rPr lang="en-US" altLang="zh-CN" sz="1200" b="1" u="sng" dirty="0"/>
              <a:t>Linux File attribution </a:t>
            </a:r>
          </a:p>
          <a:p>
            <a:r>
              <a:rPr lang="en-US" altLang="zh-CN" sz="1200" dirty="0"/>
              <a:t>File type:  </a:t>
            </a:r>
          </a:p>
          <a:p>
            <a:r>
              <a:rPr lang="en-US" altLang="zh-CN" sz="1200" dirty="0"/>
              <a:t>   normal file(“-”)</a:t>
            </a:r>
          </a:p>
          <a:p>
            <a:r>
              <a:rPr lang="en-US" altLang="zh-CN" sz="1200" dirty="0"/>
              <a:t>   folder file (“d”)</a:t>
            </a:r>
          </a:p>
          <a:p>
            <a:r>
              <a:rPr lang="en-US" altLang="zh-CN" sz="1200" dirty="0"/>
              <a:t>   character device file(“c”)</a:t>
            </a:r>
          </a:p>
          <a:p>
            <a:r>
              <a:rPr lang="en-US" altLang="zh-CN" sz="1200" dirty="0"/>
              <a:t>   block device file(“b”)</a:t>
            </a:r>
          </a:p>
          <a:p>
            <a:r>
              <a:rPr lang="en-US" altLang="zh-CN" sz="1200" dirty="0"/>
              <a:t>   FIFO(“p”) : pipe between process</a:t>
            </a:r>
          </a:p>
          <a:p>
            <a:r>
              <a:rPr lang="en-US" altLang="zh-CN" sz="1200" dirty="0"/>
              <a:t>   socket(“s”)</a:t>
            </a:r>
          </a:p>
          <a:p>
            <a:r>
              <a:rPr lang="en-US" altLang="zh-CN" sz="1200" dirty="0"/>
              <a:t>   linker(“l”)</a:t>
            </a:r>
          </a:p>
          <a:p>
            <a:endParaRPr lang="en-US" altLang="zh-CN" sz="1200" dirty="0"/>
          </a:p>
          <a:p>
            <a:r>
              <a:rPr lang="en-US" altLang="zh-CN" sz="1200" u="sng" dirty="0" err="1"/>
              <a:t>Cmd</a:t>
            </a:r>
            <a:r>
              <a:rPr lang="en-US" altLang="zh-CN" sz="1200" u="sng" dirty="0"/>
              <a:t> </a:t>
            </a:r>
            <a:r>
              <a:rPr lang="zh-CN" altLang="en-US" sz="1200" u="sng" dirty="0"/>
              <a:t>“</a:t>
            </a:r>
            <a:r>
              <a:rPr lang="en-US" altLang="zh-CN" sz="1200" u="sng" dirty="0"/>
              <a:t>ls –</a:t>
            </a:r>
            <a:r>
              <a:rPr lang="en-US" altLang="zh-CN" sz="1200" u="sng" dirty="0" err="1"/>
              <a:t>lih</a:t>
            </a:r>
            <a:r>
              <a:rPr lang="en-US" altLang="zh-CN" sz="1200" u="sng" dirty="0"/>
              <a:t>”  list file attributions as below</a:t>
            </a:r>
          </a:p>
          <a:p>
            <a:r>
              <a:rPr lang="en-US" altLang="zh-CN" sz="1200" dirty="0"/>
              <a:t>   228883  -                </a:t>
            </a:r>
            <a:r>
              <a:rPr lang="en-US" altLang="zh-CN" sz="1200" dirty="0" err="1"/>
              <a:t>rwx</a:t>
            </a:r>
            <a:r>
              <a:rPr lang="en-US" altLang="zh-CN" sz="1200" dirty="0"/>
              <a:t>        r--      r--       2               root     </a:t>
            </a:r>
            <a:r>
              <a:rPr lang="en-US" altLang="zh-CN" sz="1200" dirty="0" err="1"/>
              <a:t>root</a:t>
            </a:r>
            <a:r>
              <a:rPr lang="en-US" altLang="zh-CN" sz="1200" dirty="0"/>
              <a:t>  6     Jul 20 2019   readme.txt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inode</a:t>
            </a:r>
            <a:r>
              <a:rPr lang="en-US" altLang="zh-CN" sz="1200" dirty="0"/>
              <a:t>    type    auth: owner group others  </a:t>
            </a:r>
            <a:r>
              <a:rPr lang="en-US" altLang="zh-CN" sz="1200" dirty="0" err="1"/>
              <a:t>hardlink</a:t>
            </a:r>
            <a:r>
              <a:rPr lang="en-US" altLang="zh-CN" sz="1200" dirty="0"/>
              <a:t>#   owner  grp  size  time              name</a:t>
            </a:r>
          </a:p>
          <a:p>
            <a:r>
              <a:rPr lang="en-US" altLang="zh-CN" sz="1200" dirty="0"/>
              <a:t>                           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755D11-951C-43CC-A67A-8B6E39111014}"/>
              </a:ext>
            </a:extLst>
          </p:cNvPr>
          <p:cNvSpPr/>
          <p:nvPr/>
        </p:nvSpPr>
        <p:spPr>
          <a:xfrm>
            <a:off x="9604295" y="305849"/>
            <a:ext cx="2514195" cy="700486"/>
          </a:xfrm>
          <a:prstGeom prst="rect">
            <a:avLst/>
          </a:prstGeom>
          <a:noFill/>
          <a:ln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6CE40A46-E514-40CE-94CE-29009FFDA65D}"/>
              </a:ext>
            </a:extLst>
          </p:cNvPr>
          <p:cNvSpPr/>
          <p:nvPr/>
        </p:nvSpPr>
        <p:spPr>
          <a:xfrm>
            <a:off x="9686414" y="423045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FileSystem</a:t>
            </a:r>
            <a:endParaRPr lang="zh-CN" altLang="en-US" sz="1200" dirty="0"/>
          </a:p>
        </p:txBody>
      </p:sp>
      <p:sp>
        <p:nvSpPr>
          <p:cNvPr id="14" name="箭头: 上下 13">
            <a:extLst>
              <a:ext uri="{FF2B5EF4-FFF2-40B4-BE49-F238E27FC236}">
                <a16:creationId xmlns:a16="http://schemas.microsoft.com/office/drawing/2014/main" id="{80FFCCF3-52C2-4FFE-BEDB-7CD262E76752}"/>
              </a:ext>
            </a:extLst>
          </p:cNvPr>
          <p:cNvSpPr/>
          <p:nvPr/>
        </p:nvSpPr>
        <p:spPr>
          <a:xfrm>
            <a:off x="10209085" y="959923"/>
            <a:ext cx="79898" cy="3082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F24CD838-BE92-4822-AA83-BF212C3E4446}"/>
              </a:ext>
            </a:extLst>
          </p:cNvPr>
          <p:cNvSpPr/>
          <p:nvPr/>
        </p:nvSpPr>
        <p:spPr>
          <a:xfrm>
            <a:off x="10871829" y="407517"/>
            <a:ext cx="1240273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Library(</a:t>
            </a:r>
            <a:r>
              <a:rPr lang="en-US" altLang="zh-CN" sz="1200" dirty="0" err="1"/>
              <a:t>glibc</a:t>
            </a:r>
            <a:r>
              <a:rPr lang="en-US" altLang="zh-CN" sz="1200" dirty="0"/>
              <a:t>…)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7557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FF03-2B27-4B5F-99CC-9195A6F1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8" y="18255"/>
            <a:ext cx="11273902" cy="778525"/>
          </a:xfrm>
        </p:spPr>
        <p:txBody>
          <a:bodyPr>
            <a:normAutofit/>
          </a:bodyPr>
          <a:lstStyle/>
          <a:p>
            <a:r>
              <a:rPr lang="en-US" altLang="zh-CN" dirty="0"/>
              <a:t>Linux architecture-File System</a:t>
            </a:r>
            <a:endParaRPr lang="zh-CN" altLang="en-US" dirty="0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E1092073-3B9B-4ABA-8033-C861B2A64F39}"/>
              </a:ext>
            </a:extLst>
          </p:cNvPr>
          <p:cNvSpPr/>
          <p:nvPr/>
        </p:nvSpPr>
        <p:spPr>
          <a:xfrm>
            <a:off x="9604296" y="1320672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</a:t>
            </a:r>
            <a:endParaRPr lang="zh-CN" altLang="en-US" sz="1200" dirty="0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6F6A4280-5667-40DC-BFC6-5A16F0C13F12}"/>
              </a:ext>
            </a:extLst>
          </p:cNvPr>
          <p:cNvSpPr/>
          <p:nvPr/>
        </p:nvSpPr>
        <p:spPr>
          <a:xfrm>
            <a:off x="10741244" y="1320672"/>
            <a:ext cx="138861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Driver(open/read/write/</a:t>
            </a:r>
            <a:r>
              <a:rPr lang="en-US" altLang="zh-CN" sz="1200" dirty="0" err="1"/>
              <a:t>ioctl</a:t>
            </a:r>
            <a:r>
              <a:rPr lang="en-US" altLang="zh-CN" sz="1200" dirty="0"/>
              <a:t>…) </a:t>
            </a:r>
            <a:endParaRPr lang="zh-CN" altLang="en-US" sz="1200" dirty="0"/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E15F0ED8-88AE-4EC6-90CE-75E77A4B3356}"/>
              </a:ext>
            </a:extLst>
          </p:cNvPr>
          <p:cNvSpPr/>
          <p:nvPr/>
        </p:nvSpPr>
        <p:spPr>
          <a:xfrm>
            <a:off x="8394714" y="1293930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Kernel-</a:t>
            </a:r>
            <a:r>
              <a:rPr lang="en-US" altLang="zh-CN" sz="1200" dirty="0" err="1"/>
              <a:t>syscall</a:t>
            </a:r>
            <a:endParaRPr lang="zh-CN" altLang="en-US" sz="12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0B91055-B219-4830-93C3-6818BC76ECDE}"/>
              </a:ext>
            </a:extLst>
          </p:cNvPr>
          <p:cNvSpPr txBox="1"/>
          <p:nvPr/>
        </p:nvSpPr>
        <p:spPr>
          <a:xfrm>
            <a:off x="263061" y="796780"/>
            <a:ext cx="661136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Create File System</a:t>
            </a:r>
          </a:p>
          <a:p>
            <a:pPr marL="228600" indent="-228600">
              <a:buAutoNum type="arabicPeriod"/>
            </a:pPr>
            <a:r>
              <a:rPr lang="en-US" altLang="zh-CN" sz="1200" dirty="0"/>
              <a:t>Create “executable commands”  in folder  “/bin &amp; /</a:t>
            </a:r>
            <a:r>
              <a:rPr lang="en-US" altLang="zh-CN" sz="1200" dirty="0" err="1"/>
              <a:t>sbin</a:t>
            </a:r>
            <a:r>
              <a:rPr lang="en-US" altLang="zh-CN" sz="1200" dirty="0"/>
              <a:t>”</a:t>
            </a:r>
          </a:p>
          <a:p>
            <a:pPr lvl="1"/>
            <a:r>
              <a:rPr lang="en-US" altLang="zh-CN" sz="1200" dirty="0"/>
              <a:t>-Install </a:t>
            </a:r>
            <a:r>
              <a:rPr lang="en-US" altLang="zh-CN" sz="1200" dirty="0" err="1"/>
              <a:t>busybox</a:t>
            </a:r>
            <a:r>
              <a:rPr lang="en-US" altLang="zh-CN" sz="1200" dirty="0"/>
              <a:t> &amp; </a:t>
            </a:r>
            <a:r>
              <a:rPr lang="en-US" altLang="zh-CN" sz="1200" dirty="0" err="1"/>
              <a:t>glibc</a:t>
            </a:r>
            <a:r>
              <a:rPr lang="en-US" altLang="zh-CN" sz="1200" dirty="0"/>
              <a:t> to create executable </a:t>
            </a:r>
            <a:r>
              <a:rPr lang="en-US" altLang="zh-CN" sz="1200" dirty="0" err="1"/>
              <a:t>cmds</a:t>
            </a:r>
            <a:r>
              <a:rPr lang="en-US" altLang="zh-CN" sz="1200" dirty="0"/>
              <a:t> (</a:t>
            </a:r>
            <a:r>
              <a:rPr lang="en-US" altLang="zh-CN" sz="1200" dirty="0">
                <a:hlinkClick r:id="rId2"/>
              </a:rPr>
              <a:t>http://www.busybox.net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2. Store library files in folder “/lib”</a:t>
            </a:r>
          </a:p>
          <a:p>
            <a:pPr lvl="1"/>
            <a:r>
              <a:rPr lang="en-US" altLang="zh-CN" sz="1200" dirty="0"/>
              <a:t>-</a:t>
            </a:r>
            <a:r>
              <a:rPr lang="en-US" altLang="zh-CN" sz="1200" dirty="0" err="1"/>
              <a:t>gcc</a:t>
            </a:r>
            <a:r>
              <a:rPr lang="en-US" altLang="zh-CN" sz="1200" dirty="0"/>
              <a:t> library (xxx.so   </a:t>
            </a:r>
            <a:r>
              <a:rPr lang="en-US" altLang="zh-CN" sz="1200" dirty="0" err="1"/>
              <a:t>xxx.o</a:t>
            </a:r>
            <a:r>
              <a:rPr lang="en-US" altLang="zh-CN" sz="1200" dirty="0"/>
              <a:t>   </a:t>
            </a:r>
            <a:r>
              <a:rPr lang="en-US" altLang="zh-CN" sz="1200" dirty="0" err="1"/>
              <a:t>xxx.a</a:t>
            </a:r>
            <a:r>
              <a:rPr lang="en-US" altLang="zh-CN" sz="1200" dirty="0"/>
              <a:t>   xxx.la  </a:t>
            </a:r>
            <a:r>
              <a:rPr lang="en-US" altLang="zh-CN" sz="1200" dirty="0" err="1"/>
              <a:t>gconv</a:t>
            </a:r>
            <a:r>
              <a:rPr lang="en-US" altLang="zh-CN" sz="1200" dirty="0"/>
              <a:t> folder  </a:t>
            </a:r>
            <a:r>
              <a:rPr lang="en-US" altLang="zh-CN" sz="1200" dirty="0" err="1"/>
              <a:t>ldscripts</a:t>
            </a:r>
            <a:r>
              <a:rPr lang="en-US" altLang="zh-CN" sz="1200" dirty="0"/>
              <a:t> folder  other folders/files)</a:t>
            </a:r>
          </a:p>
          <a:p>
            <a:r>
              <a:rPr lang="en-US" altLang="zh-CN" sz="1200" dirty="0"/>
              <a:t>3.Create device node in folder “/dev”</a:t>
            </a:r>
          </a:p>
          <a:p>
            <a:pPr lvl="1"/>
            <a:r>
              <a:rPr lang="en-US" altLang="zh-CN" sz="1200" dirty="0"/>
              <a:t>-create necessary device node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mkdir</a:t>
            </a:r>
            <a:r>
              <a:rPr lang="en-US" altLang="zh-CN" sz="1200" dirty="0"/>
              <a:t> –p /dev</a:t>
            </a:r>
          </a:p>
          <a:p>
            <a:pPr lvl="1"/>
            <a:r>
              <a:rPr lang="en-US" altLang="zh-CN" sz="1200" dirty="0"/>
              <a:t>   $cd /dev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console c 5 1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null c 1 3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ttySAC0 c 204 64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mtdblock0 b 31 0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mtdblock1 b 31 1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mtdblock2 b 31 2</a:t>
            </a:r>
          </a:p>
          <a:p>
            <a:pPr lvl="1"/>
            <a:r>
              <a:rPr lang="en-US" altLang="zh-CN" sz="1200" dirty="0"/>
              <a:t>-review registered device to create other corresponding device files</a:t>
            </a:r>
          </a:p>
          <a:p>
            <a:pPr lvl="1"/>
            <a:r>
              <a:rPr lang="en-US" altLang="zh-CN" sz="1200" dirty="0"/>
              <a:t>   $cat /proc/devices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xxx</a:t>
            </a:r>
          </a:p>
          <a:p>
            <a:r>
              <a:rPr lang="en-US" altLang="zh-CN" sz="1200" dirty="0"/>
              <a:t>4.Store configure files in folder “ /</a:t>
            </a:r>
            <a:r>
              <a:rPr lang="en-US" altLang="zh-CN" sz="1200" dirty="0" err="1"/>
              <a:t>etc</a:t>
            </a:r>
            <a:r>
              <a:rPr lang="en-US" altLang="zh-CN" sz="1200" dirty="0"/>
              <a:t>” </a:t>
            </a:r>
          </a:p>
          <a:p>
            <a:pPr lvl="1"/>
            <a:r>
              <a:rPr lang="en-US" altLang="zh-CN" sz="1200" u="sng" dirty="0"/>
              <a:t>-create /</a:t>
            </a:r>
            <a:r>
              <a:rPr lang="en-US" altLang="zh-CN" sz="1200" u="sng" dirty="0" err="1"/>
              <a:t>etc</a:t>
            </a:r>
            <a:r>
              <a:rPr lang="en-US" altLang="zh-CN" sz="1200" u="sng" dirty="0"/>
              <a:t>/</a:t>
            </a:r>
            <a:r>
              <a:rPr lang="en-US" altLang="zh-CN" sz="1200" u="sng" dirty="0" err="1"/>
              <a:t>inittab</a:t>
            </a:r>
            <a:endParaRPr lang="en-US" altLang="zh-CN" sz="1200" u="sng" dirty="0"/>
          </a:p>
          <a:p>
            <a:pPr lvl="1"/>
            <a:r>
              <a:rPr lang="en-US" altLang="zh-CN" sz="1200" dirty="0"/>
              <a:t>$ vim </a:t>
            </a:r>
            <a:r>
              <a:rPr lang="en-US" altLang="zh-CN" sz="1200" dirty="0" err="1"/>
              <a:t>inittab</a:t>
            </a:r>
            <a:endParaRPr lang="en-US" altLang="zh-CN" sz="1200" dirty="0"/>
          </a:p>
          <a:p>
            <a:pPr lvl="1"/>
            <a:r>
              <a:rPr lang="en-US" altLang="zh-CN" sz="1200" dirty="0"/>
              <a:t>#/</a:t>
            </a:r>
            <a:r>
              <a:rPr lang="en-US" altLang="zh-CN" sz="1200" dirty="0" err="1"/>
              <a:t>etc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inittab</a:t>
            </a:r>
            <a:endParaRPr lang="en-US" altLang="zh-CN" sz="1200" dirty="0"/>
          </a:p>
          <a:p>
            <a:pPr lvl="1"/>
            <a:r>
              <a:rPr lang="en-US" altLang="zh-CN" sz="1200" dirty="0"/>
              <a:t>::</a:t>
            </a:r>
            <a:r>
              <a:rPr lang="en-US" altLang="zh-CN" sz="1200" dirty="0" err="1"/>
              <a:t>sysinit</a:t>
            </a:r>
            <a:r>
              <a:rPr lang="en-US" altLang="zh-CN" sz="1200" dirty="0"/>
              <a:t>:/</a:t>
            </a:r>
            <a:r>
              <a:rPr lang="en-US" altLang="zh-CN" sz="1200" dirty="0" err="1"/>
              <a:t>etc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init.d</a:t>
            </a:r>
            <a:r>
              <a:rPr lang="en-US" altLang="zh-CN" sz="1200" dirty="0"/>
              <a:t>/</a:t>
            </a:r>
            <a:r>
              <a:rPr lang="en-US" altLang="zh-CN" sz="1200" dirty="0" err="1"/>
              <a:t>rcS</a:t>
            </a:r>
            <a:endParaRPr lang="en-US" altLang="zh-CN" sz="1200" dirty="0"/>
          </a:p>
          <a:p>
            <a:pPr lvl="1"/>
            <a:r>
              <a:rPr lang="en-US" altLang="zh-CN" sz="1200" dirty="0"/>
              <a:t>ttySAC0::</a:t>
            </a:r>
            <a:r>
              <a:rPr lang="en-US" altLang="zh-CN" sz="1200" dirty="0" err="1"/>
              <a:t>askfirst</a:t>
            </a:r>
            <a:r>
              <a:rPr lang="en-US" altLang="zh-CN" sz="1200" dirty="0"/>
              <a:t>:-/bin/</a:t>
            </a:r>
            <a:r>
              <a:rPr lang="en-US" altLang="zh-CN" sz="1200" dirty="0" err="1"/>
              <a:t>sh</a:t>
            </a:r>
            <a:endParaRPr lang="en-US" altLang="zh-CN" sz="1200" dirty="0"/>
          </a:p>
          <a:p>
            <a:pPr lvl="1"/>
            <a:r>
              <a:rPr lang="en-US" altLang="zh-CN" sz="1200" dirty="0"/>
              <a:t>::</a:t>
            </a:r>
            <a:r>
              <a:rPr lang="en-US" altLang="zh-CN" sz="1200" dirty="0" err="1"/>
              <a:t>ctrlaltdel</a:t>
            </a:r>
            <a:r>
              <a:rPr lang="en-US" altLang="zh-CN" sz="1200" dirty="0"/>
              <a:t>:/</a:t>
            </a:r>
            <a:r>
              <a:rPr lang="en-US" altLang="zh-CN" sz="1200" dirty="0" err="1"/>
              <a:t>sbin</a:t>
            </a:r>
            <a:r>
              <a:rPr lang="en-US" altLang="zh-CN" sz="1200" dirty="0"/>
              <a:t>/reboot</a:t>
            </a:r>
          </a:p>
          <a:p>
            <a:pPr lvl="1"/>
            <a:r>
              <a:rPr lang="en-US" altLang="zh-CN" sz="1200" dirty="0"/>
              <a:t>::shutdown:/bin/</a:t>
            </a:r>
            <a:r>
              <a:rPr lang="en-US" altLang="zh-CN" sz="1200" dirty="0" err="1"/>
              <a:t>umount</a:t>
            </a:r>
            <a:r>
              <a:rPr lang="en-US" altLang="zh-CN" sz="1200" dirty="0"/>
              <a:t> –a –r</a:t>
            </a:r>
          </a:p>
          <a:p>
            <a:pPr lvl="1"/>
            <a:r>
              <a:rPr lang="en-US" altLang="zh-CN" sz="1200" u="sng" dirty="0"/>
              <a:t>-create /</a:t>
            </a:r>
            <a:r>
              <a:rPr lang="en-US" altLang="zh-CN" sz="1200" u="sng" dirty="0" err="1"/>
              <a:t>etc</a:t>
            </a:r>
            <a:r>
              <a:rPr lang="en-US" altLang="zh-CN" sz="1200" u="sng" dirty="0"/>
              <a:t>/</a:t>
            </a:r>
            <a:r>
              <a:rPr lang="en-US" altLang="zh-CN" sz="1200" u="sng" dirty="0" err="1"/>
              <a:t>init.d</a:t>
            </a:r>
            <a:r>
              <a:rPr lang="en-US" altLang="zh-CN" sz="1200" u="sng" dirty="0"/>
              <a:t>/</a:t>
            </a:r>
            <a:r>
              <a:rPr lang="en-US" altLang="zh-CN" sz="1200" u="sng" dirty="0" err="1"/>
              <a:t>rcS</a:t>
            </a:r>
            <a:endParaRPr lang="en-US" altLang="zh-CN" sz="1200" u="sng" dirty="0"/>
          </a:p>
          <a:p>
            <a:pPr lvl="1"/>
            <a:r>
              <a:rPr lang="en-US" altLang="zh-CN" sz="1200" dirty="0"/>
              <a:t>$vim </a:t>
            </a:r>
            <a:r>
              <a:rPr lang="en-US" altLang="zh-CN" sz="1200" dirty="0" err="1"/>
              <a:t>rcS</a:t>
            </a:r>
            <a:endParaRPr lang="en-US" altLang="zh-CN" sz="1200" dirty="0"/>
          </a:p>
          <a:p>
            <a:pPr lvl="1"/>
            <a:r>
              <a:rPr lang="en-US" altLang="zh-CN" sz="1200" dirty="0"/>
              <a:t>#!/bin/</a:t>
            </a:r>
            <a:r>
              <a:rPr lang="en-US" altLang="zh-CN" sz="1200" dirty="0" err="1"/>
              <a:t>sh</a:t>
            </a:r>
            <a:endParaRPr lang="en-US" altLang="zh-CN" sz="1200" dirty="0"/>
          </a:p>
          <a:p>
            <a:pPr lvl="1"/>
            <a:r>
              <a:rPr lang="en-US" altLang="zh-CN" sz="1200" dirty="0"/>
              <a:t>Ifconfig eth0 192.168.1.17</a:t>
            </a:r>
          </a:p>
          <a:p>
            <a:pPr lvl="1"/>
            <a:r>
              <a:rPr lang="en-US" altLang="zh-CN" sz="1200" dirty="0"/>
              <a:t>mount –a</a:t>
            </a:r>
          </a:p>
          <a:p>
            <a:pPr lvl="1"/>
            <a:r>
              <a:rPr lang="en-US" altLang="zh-CN" sz="1200" dirty="0"/>
              <a:t>$ </a:t>
            </a:r>
            <a:r>
              <a:rPr lang="en-US" altLang="zh-CN" sz="1200" dirty="0" err="1"/>
              <a:t>chmod</a:t>
            </a:r>
            <a:r>
              <a:rPr lang="en-US" altLang="zh-CN" sz="1200" dirty="0"/>
              <a:t> +x /</a:t>
            </a:r>
            <a:r>
              <a:rPr lang="en-US" altLang="zh-CN" sz="1200" dirty="0" err="1"/>
              <a:t>etc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init.d</a:t>
            </a:r>
            <a:r>
              <a:rPr lang="en-US" altLang="zh-CN" sz="1200" dirty="0"/>
              <a:t>/</a:t>
            </a:r>
            <a:r>
              <a:rPr lang="en-US" altLang="zh-CN" sz="1200" dirty="0" err="1"/>
              <a:t>rcS</a:t>
            </a:r>
            <a:r>
              <a:rPr lang="en-US" altLang="zh-CN" sz="1200" dirty="0"/>
              <a:t>                        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755D11-951C-43CC-A67A-8B6E39111014}"/>
              </a:ext>
            </a:extLst>
          </p:cNvPr>
          <p:cNvSpPr/>
          <p:nvPr/>
        </p:nvSpPr>
        <p:spPr>
          <a:xfrm>
            <a:off x="9604295" y="305849"/>
            <a:ext cx="2514195" cy="700486"/>
          </a:xfrm>
          <a:prstGeom prst="rect">
            <a:avLst/>
          </a:prstGeom>
          <a:noFill/>
          <a:ln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6CE40A46-E514-40CE-94CE-29009FFDA65D}"/>
              </a:ext>
            </a:extLst>
          </p:cNvPr>
          <p:cNvSpPr/>
          <p:nvPr/>
        </p:nvSpPr>
        <p:spPr>
          <a:xfrm>
            <a:off x="9686414" y="423045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FileSystem</a:t>
            </a:r>
            <a:endParaRPr lang="zh-CN" altLang="en-US" sz="1200" dirty="0"/>
          </a:p>
        </p:txBody>
      </p:sp>
      <p:sp>
        <p:nvSpPr>
          <p:cNvPr id="14" name="箭头: 上下 13">
            <a:extLst>
              <a:ext uri="{FF2B5EF4-FFF2-40B4-BE49-F238E27FC236}">
                <a16:creationId xmlns:a16="http://schemas.microsoft.com/office/drawing/2014/main" id="{80FFCCF3-52C2-4FFE-BEDB-7CD262E76752}"/>
              </a:ext>
            </a:extLst>
          </p:cNvPr>
          <p:cNvSpPr/>
          <p:nvPr/>
        </p:nvSpPr>
        <p:spPr>
          <a:xfrm>
            <a:off x="10209085" y="959923"/>
            <a:ext cx="79898" cy="3082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F24CD838-BE92-4822-AA83-BF212C3E4446}"/>
              </a:ext>
            </a:extLst>
          </p:cNvPr>
          <p:cNvSpPr/>
          <p:nvPr/>
        </p:nvSpPr>
        <p:spPr>
          <a:xfrm>
            <a:off x="10871829" y="407517"/>
            <a:ext cx="1240273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Library(</a:t>
            </a:r>
            <a:r>
              <a:rPr lang="en-US" altLang="zh-CN" sz="1200" dirty="0" err="1"/>
              <a:t>glibc</a:t>
            </a:r>
            <a:r>
              <a:rPr lang="en-US" altLang="zh-CN" sz="1200" dirty="0"/>
              <a:t>…)</a:t>
            </a:r>
            <a:endParaRPr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80E103-1292-4B8A-A00C-DF02DA6F2C46}"/>
              </a:ext>
            </a:extLst>
          </p:cNvPr>
          <p:cNvSpPr txBox="1"/>
          <p:nvPr/>
        </p:nvSpPr>
        <p:spPr>
          <a:xfrm>
            <a:off x="6196304" y="2667260"/>
            <a:ext cx="5995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4.Store configure files in folder “ /</a:t>
            </a:r>
            <a:r>
              <a:rPr lang="en-US" altLang="zh-CN" sz="1200" dirty="0" err="1"/>
              <a:t>etc</a:t>
            </a:r>
            <a:r>
              <a:rPr lang="en-US" altLang="zh-CN" sz="1200" dirty="0"/>
              <a:t>” </a:t>
            </a:r>
          </a:p>
          <a:p>
            <a:pPr lvl="1"/>
            <a:r>
              <a:rPr lang="en-US" altLang="zh-CN" sz="1200" u="sng" dirty="0"/>
              <a:t>-create /</a:t>
            </a:r>
            <a:r>
              <a:rPr lang="en-US" altLang="zh-CN" sz="1200" u="sng" dirty="0" err="1"/>
              <a:t>etc</a:t>
            </a:r>
            <a:r>
              <a:rPr lang="en-US" altLang="zh-CN" sz="1200" u="sng" dirty="0"/>
              <a:t>/</a:t>
            </a:r>
            <a:r>
              <a:rPr lang="en-US" altLang="zh-CN" sz="1200" u="sng" dirty="0" err="1"/>
              <a:t>fstab</a:t>
            </a:r>
            <a:endParaRPr lang="en-US" altLang="zh-CN" sz="1200" u="sng" dirty="0"/>
          </a:p>
          <a:p>
            <a:pPr lvl="1"/>
            <a:r>
              <a:rPr lang="en-US" altLang="zh-CN" sz="1200" dirty="0"/>
              <a:t>$ vim </a:t>
            </a:r>
            <a:r>
              <a:rPr lang="en-US" altLang="zh-CN" sz="1200" dirty="0" err="1"/>
              <a:t>fstab</a:t>
            </a:r>
            <a:endParaRPr lang="en-US" altLang="zh-CN" sz="1200" dirty="0"/>
          </a:p>
          <a:p>
            <a:pPr lvl="1"/>
            <a:r>
              <a:rPr lang="en-US" altLang="zh-CN" sz="1200" dirty="0"/>
              <a:t>#device         mount-point    type       options           dump           </a:t>
            </a:r>
            <a:r>
              <a:rPr lang="en-US" altLang="zh-CN" sz="1200" dirty="0" err="1"/>
              <a:t>fsck</a:t>
            </a:r>
            <a:r>
              <a:rPr lang="en-US" altLang="zh-CN" sz="1200" dirty="0"/>
              <a:t> order</a:t>
            </a:r>
          </a:p>
          <a:p>
            <a:pPr lvl="1"/>
            <a:r>
              <a:rPr lang="en-US" altLang="zh-CN" sz="1200" dirty="0"/>
              <a:t>proc                /proc                </a:t>
            </a:r>
            <a:r>
              <a:rPr lang="en-US" altLang="zh-CN" sz="1200" dirty="0" err="1"/>
              <a:t>proc</a:t>
            </a:r>
            <a:r>
              <a:rPr lang="en-US" altLang="zh-CN" sz="1200" dirty="0"/>
              <a:t>        defaults          0                  0</a:t>
            </a:r>
          </a:p>
          <a:p>
            <a:pPr lvl="1"/>
            <a:r>
              <a:rPr lang="en-US" altLang="zh-CN" sz="1200" dirty="0" err="1"/>
              <a:t>tmpfs</a:t>
            </a:r>
            <a:r>
              <a:rPr lang="en-US" altLang="zh-CN" sz="1200" dirty="0"/>
              <a:t>              /</a:t>
            </a:r>
            <a:r>
              <a:rPr lang="en-US" altLang="zh-CN" sz="1200" dirty="0" err="1"/>
              <a:t>tmp</a:t>
            </a:r>
            <a:r>
              <a:rPr lang="en-US" altLang="zh-CN" sz="1200" dirty="0"/>
              <a:t>                </a:t>
            </a:r>
            <a:r>
              <a:rPr lang="en-US" altLang="zh-CN" sz="1200" dirty="0" err="1"/>
              <a:t>tmpfs</a:t>
            </a:r>
            <a:r>
              <a:rPr lang="en-US" altLang="zh-CN" sz="1200" dirty="0"/>
              <a:t>       defaults          0                  0</a:t>
            </a:r>
          </a:p>
          <a:p>
            <a:endParaRPr lang="en-US" altLang="zh-CN" sz="1200" dirty="0"/>
          </a:p>
          <a:p>
            <a:r>
              <a:rPr lang="en-US" altLang="zh-CN" sz="1200" b="1" dirty="0"/>
              <a:t>device</a:t>
            </a:r>
            <a:r>
              <a:rPr lang="en-US" altLang="zh-CN" sz="1200" dirty="0"/>
              <a:t>:  to be mounted device, such as /dev/hda2,   /dev/mtdblock1…….</a:t>
            </a:r>
          </a:p>
          <a:p>
            <a:r>
              <a:rPr lang="en-US" altLang="zh-CN" sz="1200" b="1" dirty="0"/>
              <a:t>type</a:t>
            </a:r>
            <a:r>
              <a:rPr lang="en-US" altLang="zh-CN" sz="1200" dirty="0"/>
              <a:t>:  file system type.  such as proc, jffs2, </a:t>
            </a:r>
            <a:r>
              <a:rPr lang="en-US" altLang="zh-CN" sz="1200" dirty="0" err="1"/>
              <a:t>yaffs</a:t>
            </a:r>
            <a:r>
              <a:rPr lang="en-US" altLang="zh-CN" sz="1200" dirty="0"/>
              <a:t>, ext2,  </a:t>
            </a:r>
            <a:r>
              <a:rPr lang="en-US" altLang="zh-CN" sz="1200" dirty="0" err="1"/>
              <a:t>nfs</a:t>
            </a:r>
            <a:r>
              <a:rPr lang="en-US" altLang="zh-CN" sz="1200" dirty="0"/>
              <a:t>.   auto:  detect file system type</a:t>
            </a:r>
          </a:p>
          <a:p>
            <a:r>
              <a:rPr lang="en-US" altLang="zh-CN" sz="1200" b="1" dirty="0"/>
              <a:t>options</a:t>
            </a:r>
          </a:p>
          <a:p>
            <a:r>
              <a:rPr lang="en-US" altLang="zh-CN" sz="1200" dirty="0"/>
              <a:t>  -auto/</a:t>
            </a:r>
            <a:r>
              <a:rPr lang="en-US" altLang="zh-CN" sz="1200" dirty="0" err="1"/>
              <a:t>noauto</a:t>
            </a:r>
            <a:r>
              <a:rPr lang="en-US" altLang="zh-CN" sz="1200" dirty="0"/>
              <a:t>:    run “mount –a” to mount it automatically</a:t>
            </a:r>
          </a:p>
          <a:p>
            <a:r>
              <a:rPr lang="en-US" altLang="zh-CN" sz="1200" dirty="0"/>
              <a:t>  -user:      other users can mount it</a:t>
            </a:r>
          </a:p>
          <a:p>
            <a:r>
              <a:rPr lang="en-US" altLang="zh-CN" sz="1200" dirty="0"/>
              <a:t>  /</a:t>
            </a:r>
            <a:r>
              <a:rPr lang="en-US" altLang="zh-CN" sz="1200" dirty="0" err="1"/>
              <a:t>nouser</a:t>
            </a:r>
            <a:r>
              <a:rPr lang="en-US" altLang="zh-CN" sz="1200" dirty="0"/>
              <a:t>:    only root can mount it</a:t>
            </a:r>
          </a:p>
          <a:p>
            <a:r>
              <a:rPr lang="en-US" altLang="zh-CN" sz="1200" dirty="0"/>
              <a:t>  -exec/</a:t>
            </a:r>
            <a:r>
              <a:rPr lang="en-US" altLang="zh-CN" sz="1200" dirty="0" err="1"/>
              <a:t>noexec</a:t>
            </a:r>
            <a:r>
              <a:rPr lang="en-US" altLang="zh-CN" sz="1200" dirty="0"/>
              <a:t>:    allowed to run executable program on it</a:t>
            </a:r>
          </a:p>
          <a:p>
            <a:r>
              <a:rPr lang="en-US" altLang="zh-CN" sz="1200" dirty="0"/>
              <a:t>  -Ro:    read-only</a:t>
            </a:r>
          </a:p>
          <a:p>
            <a:r>
              <a:rPr lang="en-US" altLang="zh-CN" sz="1200" dirty="0"/>
              <a:t>  -</a:t>
            </a:r>
            <a:r>
              <a:rPr lang="en-US" altLang="zh-CN" sz="1200" dirty="0" err="1"/>
              <a:t>rw</a:t>
            </a:r>
            <a:r>
              <a:rPr lang="en-US" altLang="zh-CN" sz="1200" dirty="0"/>
              <a:t>:    read/write </a:t>
            </a:r>
          </a:p>
          <a:p>
            <a:r>
              <a:rPr lang="en-US" altLang="zh-CN" sz="1200" dirty="0"/>
              <a:t>  -sync/async:  sync data to physical device when modify file</a:t>
            </a:r>
          </a:p>
          <a:p>
            <a:r>
              <a:rPr lang="en-US" altLang="zh-CN" sz="1200" dirty="0"/>
              <a:t>  -defaults:  combinations- </a:t>
            </a:r>
            <a:r>
              <a:rPr lang="en-US" altLang="zh-CN" sz="1200" dirty="0" err="1"/>
              <a:t>rw.suid,dev,exec,auto,nouser,async</a:t>
            </a:r>
            <a:r>
              <a:rPr lang="en-US" altLang="zh-CN" sz="1200" dirty="0"/>
              <a:t> … </a:t>
            </a:r>
          </a:p>
          <a:p>
            <a:r>
              <a:rPr lang="en-US" altLang="zh-CN" sz="1200" b="1" dirty="0"/>
              <a:t>dump/</a:t>
            </a:r>
            <a:r>
              <a:rPr lang="en-US" altLang="zh-CN" sz="1200" b="1" dirty="0" err="1"/>
              <a:t>fsck</a:t>
            </a:r>
            <a:endParaRPr lang="en-US" altLang="zh-CN" sz="1200" b="1" dirty="0"/>
          </a:p>
          <a:p>
            <a:r>
              <a:rPr lang="en-US" altLang="zh-CN" sz="1200" dirty="0"/>
              <a:t>    dump program- backup purpose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fsck</a:t>
            </a:r>
            <a:r>
              <a:rPr lang="en-US" altLang="zh-CN" sz="1200" dirty="0"/>
              <a:t> order- disk check order </a:t>
            </a:r>
          </a:p>
        </p:txBody>
      </p:sp>
    </p:spTree>
    <p:extLst>
      <p:ext uri="{BB962C8B-B14F-4D97-AF65-F5344CB8AC3E}">
        <p14:creationId xmlns:p14="http://schemas.microsoft.com/office/powerpoint/2010/main" val="97769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1564</Words>
  <Application>Microsoft Office PowerPoint</Application>
  <PresentationFormat>宽屏</PresentationFormat>
  <Paragraphs>231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Knowledge Tree</vt:lpstr>
      <vt:lpstr>EDC controller flow diagram</vt:lpstr>
      <vt:lpstr>Linux architecture-outline</vt:lpstr>
      <vt:lpstr>Linux architecture-Bootloader</vt:lpstr>
      <vt:lpstr>Linux architecture-kernel</vt:lpstr>
      <vt:lpstr>Linux architecture-File System</vt:lpstr>
      <vt:lpstr>Linux architecture-File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louis hu</dc:creator>
  <cp:lastModifiedBy>louis hu</cp:lastModifiedBy>
  <cp:revision>49</cp:revision>
  <dcterms:created xsi:type="dcterms:W3CDTF">2019-07-09T04:34:07Z</dcterms:created>
  <dcterms:modified xsi:type="dcterms:W3CDTF">2019-08-18T04:01:28Z</dcterms:modified>
</cp:coreProperties>
</file>