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tack.org/arch-design/design-compute/design-compute-hardwa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9" y="119848"/>
            <a:ext cx="3932237" cy="599243"/>
          </a:xfrm>
        </p:spPr>
        <p:txBody>
          <a:bodyPr/>
          <a:lstStyle/>
          <a:p>
            <a:r>
              <a:rPr lang="en-US" altLang="zh-CN" dirty="0"/>
              <a:t>Future Computing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281DDD-C955-4ECD-8876-977E5D2C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488" y="987425"/>
            <a:ext cx="4770899" cy="487362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Giants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5G: Huawei; Ericsson; Nokia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CPU: Intel; AMD; Qualcomm; ARM; Apple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GPGPU: Nvidia;  AMD; Intel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Accelerator:  Xilinx; Intel; Nvidia; Google; Tesla ; others…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" y="987424"/>
            <a:ext cx="5569891" cy="57507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Cloud(Data Center)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CPU + GPGPU + Accelerator : Hybrid computing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Storage(memory) with </a:t>
            </a:r>
            <a:r>
              <a:rPr lang="en-US" altLang="zh-CN" b="1" dirty="0"/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High bandwidth Interconnection with </a:t>
            </a:r>
            <a:r>
              <a:rPr lang="en-US" altLang="zh-CN" b="1" dirty="0"/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Virtualization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Management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cloud computing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Parallel computing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Embedded IOT(specific wireless (NB?)+ specific 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Automotive product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5G communication technology enhancement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With AI: Weariness/health medicine/cell phone...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Client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PC/Gaming Console/cell phone…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Extend “vision &amp; speech” to more other applications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5" y="18256"/>
            <a:ext cx="6437791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Server System architecture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4" y="595435"/>
            <a:ext cx="7261935" cy="5667129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… … … …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iDRAC</a:t>
            </a:r>
          </a:p>
          <a:p>
            <a:pPr marL="457200" lvl="1" indent="0">
              <a:buNone/>
            </a:pPr>
            <a:r>
              <a:rPr lang="en-US" altLang="zh-CN" dirty="0"/>
              <a:t>-BMC firmware</a:t>
            </a:r>
          </a:p>
          <a:p>
            <a:pPr marL="457200" lvl="1" indent="0">
              <a:buNone/>
            </a:pPr>
            <a:r>
              <a:rPr lang="en-US" altLang="zh-CN" dirty="0"/>
              <a:t>-IPMI protocol</a:t>
            </a:r>
          </a:p>
          <a:p>
            <a:pPr marL="457200" lvl="1" indent="0">
              <a:buNone/>
            </a:pPr>
            <a:r>
              <a:rPr lang="en-US" altLang="zh-CN" dirty="0"/>
              <a:t>-Embedded Realtime OS</a:t>
            </a:r>
          </a:p>
          <a:p>
            <a:pPr marL="457200" lvl="1" indent="0">
              <a:buNone/>
            </a:pPr>
            <a:r>
              <a:rPr lang="en-US" altLang="zh-CN" dirty="0"/>
              <a:t>-Management</a:t>
            </a:r>
          </a:p>
          <a:p>
            <a:r>
              <a:rPr lang="en-US" altLang="zh-CN" dirty="0"/>
              <a:t>Virtualization</a:t>
            </a:r>
          </a:p>
          <a:p>
            <a:pPr marL="457200" lvl="1" indent="0">
              <a:buNone/>
            </a:pPr>
            <a:r>
              <a:rPr lang="en-US" altLang="zh-CN" dirty="0"/>
              <a:t>-x86/GPGPU/accelerator virtualization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vmware</a:t>
            </a:r>
            <a:r>
              <a:rPr lang="en-US" altLang="zh-CN" dirty="0"/>
              <a:t>/</a:t>
            </a:r>
            <a:r>
              <a:rPr lang="en-US" altLang="zh-CN" dirty="0" err="1"/>
              <a:t>citrix</a:t>
            </a:r>
            <a:r>
              <a:rPr lang="en-US" altLang="zh-CN" dirty="0"/>
              <a:t>/KVM supervisor</a:t>
            </a:r>
          </a:p>
          <a:p>
            <a:r>
              <a:rPr lang="en-US" altLang="zh-CN" dirty="0"/>
              <a:t>Distributed storage system</a:t>
            </a:r>
          </a:p>
          <a:p>
            <a:r>
              <a:rPr lang="en-US" altLang="zh-CN" dirty="0"/>
              <a:t>High bandwidth network</a:t>
            </a:r>
          </a:p>
          <a:p>
            <a:r>
              <a:rPr lang="en-US" altLang="zh-CN" dirty="0"/>
              <a:t>Distributed cloud computing-Open stack</a:t>
            </a:r>
          </a:p>
          <a:p>
            <a:r>
              <a:rPr lang="en-US" altLang="zh-CN" dirty="0"/>
              <a:t>Hybrid computing &amp; parallel computing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A8DA647-A0F8-45BF-8605-77790DCB0A08}"/>
              </a:ext>
            </a:extLst>
          </p:cNvPr>
          <p:cNvSpPr/>
          <p:nvPr/>
        </p:nvSpPr>
        <p:spPr>
          <a:xfrm>
            <a:off x="652509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552E977-03C9-45DC-BFEF-FA2FE0F58908}"/>
              </a:ext>
            </a:extLst>
          </p:cNvPr>
          <p:cNvSpPr/>
          <p:nvPr/>
        </p:nvSpPr>
        <p:spPr>
          <a:xfrm>
            <a:off x="1713391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C0869AC-C663-4388-B569-FCC1684C15B0}"/>
              </a:ext>
            </a:extLst>
          </p:cNvPr>
          <p:cNvSpPr/>
          <p:nvPr/>
        </p:nvSpPr>
        <p:spPr>
          <a:xfrm>
            <a:off x="4050068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852D4519-EABB-4886-8EE0-7A120F89E02C}"/>
              </a:ext>
            </a:extLst>
          </p:cNvPr>
          <p:cNvSpPr/>
          <p:nvPr/>
        </p:nvSpPr>
        <p:spPr>
          <a:xfrm>
            <a:off x="732408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30C5AC2-E609-471C-B5E0-09163B581457}"/>
              </a:ext>
            </a:extLst>
          </p:cNvPr>
          <p:cNvSpPr/>
          <p:nvPr/>
        </p:nvSpPr>
        <p:spPr>
          <a:xfrm>
            <a:off x="986162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159BB6-1446-4FC5-950C-90426C573443}"/>
              </a:ext>
            </a:extLst>
          </p:cNvPr>
          <p:cNvSpPr/>
          <p:nvPr/>
        </p:nvSpPr>
        <p:spPr>
          <a:xfrm>
            <a:off x="1713391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65236777-866D-44E1-944E-13789D742C96}"/>
              </a:ext>
            </a:extLst>
          </p:cNvPr>
          <p:cNvSpPr/>
          <p:nvPr/>
        </p:nvSpPr>
        <p:spPr>
          <a:xfrm>
            <a:off x="1967145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C5AD19A-1182-4B98-A832-04867DA9A6BF}"/>
              </a:ext>
            </a:extLst>
          </p:cNvPr>
          <p:cNvSpPr/>
          <p:nvPr/>
        </p:nvSpPr>
        <p:spPr>
          <a:xfrm>
            <a:off x="4017148" y="1130613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1FC24FFD-D9DC-43E0-925A-B0EF8863E8BA}"/>
              </a:ext>
            </a:extLst>
          </p:cNvPr>
          <p:cNvSpPr/>
          <p:nvPr/>
        </p:nvSpPr>
        <p:spPr>
          <a:xfrm>
            <a:off x="4262767" y="1130600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398D54ED-D83F-465F-85C7-3D27C920BD57}"/>
              </a:ext>
            </a:extLst>
          </p:cNvPr>
          <p:cNvSpPr/>
          <p:nvPr/>
        </p:nvSpPr>
        <p:spPr>
          <a:xfrm>
            <a:off x="486796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585979F-70CF-4D72-A23B-ECCF7DF21C36}"/>
              </a:ext>
            </a:extLst>
          </p:cNvPr>
          <p:cNvSpPr/>
          <p:nvPr/>
        </p:nvSpPr>
        <p:spPr>
          <a:xfrm>
            <a:off x="1785153" y="3176939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C003FF7-B08E-48B9-957E-FF6ACD38A45A}"/>
              </a:ext>
            </a:extLst>
          </p:cNvPr>
          <p:cNvSpPr/>
          <p:nvPr/>
        </p:nvSpPr>
        <p:spPr>
          <a:xfrm>
            <a:off x="4017148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9A41F13B-81E2-42FD-ACA5-9DDD82840951}"/>
              </a:ext>
            </a:extLst>
          </p:cNvPr>
          <p:cNvSpPr/>
          <p:nvPr/>
        </p:nvSpPr>
        <p:spPr>
          <a:xfrm>
            <a:off x="834501" y="3175985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3E4DACA-AEC8-40FA-8BB9-9A420C2B628B}"/>
              </a:ext>
            </a:extLst>
          </p:cNvPr>
          <p:cNvSpPr/>
          <p:nvPr/>
        </p:nvSpPr>
        <p:spPr>
          <a:xfrm>
            <a:off x="2172072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F2AEB04-8C01-40F9-96AA-BC5F09576EB1}"/>
              </a:ext>
            </a:extLst>
          </p:cNvPr>
          <p:cNvSpPr/>
          <p:nvPr/>
        </p:nvSpPr>
        <p:spPr>
          <a:xfrm>
            <a:off x="4485814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A00B7E73-10FB-497B-B167-15436D693A7B}"/>
              </a:ext>
            </a:extLst>
          </p:cNvPr>
          <p:cNvSpPr/>
          <p:nvPr/>
        </p:nvSpPr>
        <p:spPr>
          <a:xfrm>
            <a:off x="5086905" y="4341181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iDRAC</a:t>
            </a:r>
            <a:endParaRPr lang="zh-CN" altLang="en-US" dirty="0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E8A2317-6865-4CC8-9DF9-CBA592631552}"/>
              </a:ext>
            </a:extLst>
          </p:cNvPr>
          <p:cNvSpPr/>
          <p:nvPr/>
        </p:nvSpPr>
        <p:spPr>
          <a:xfrm>
            <a:off x="5086905" y="5248606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81FE141-F438-42DB-AF7A-515E3E2C2AFC}"/>
              </a:ext>
            </a:extLst>
          </p:cNvPr>
          <p:cNvSpPr/>
          <p:nvPr/>
        </p:nvSpPr>
        <p:spPr>
          <a:xfrm>
            <a:off x="6900541" y="4234187"/>
            <a:ext cx="363984" cy="720013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DRAM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6E5A50E1-A41B-46D0-A888-ABF1D90B07A3}"/>
              </a:ext>
            </a:extLst>
          </p:cNvPr>
          <p:cNvSpPr/>
          <p:nvPr/>
        </p:nvSpPr>
        <p:spPr>
          <a:xfrm>
            <a:off x="3267261" y="438279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NDC(network)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586B302-E87C-4293-8BE6-51B542063B29}"/>
              </a:ext>
            </a:extLst>
          </p:cNvPr>
          <p:cNvSpPr/>
          <p:nvPr/>
        </p:nvSpPr>
        <p:spPr>
          <a:xfrm>
            <a:off x="3225554" y="465223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Console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3D9AAC4-FC2E-4602-8FFA-DCBA393ADB3E}"/>
              </a:ext>
            </a:extLst>
          </p:cNvPr>
          <p:cNvSpPr/>
          <p:nvPr/>
        </p:nvSpPr>
        <p:spPr>
          <a:xfrm>
            <a:off x="1016493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9DAE77-4E7A-4133-94C9-F4C510B9A14A}"/>
              </a:ext>
            </a:extLst>
          </p:cNvPr>
          <p:cNvSpPr/>
          <p:nvPr/>
        </p:nvSpPr>
        <p:spPr>
          <a:xfrm>
            <a:off x="1976769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AD11405E-EC88-4A06-8576-56813BD3310C}"/>
              </a:ext>
            </a:extLst>
          </p:cNvPr>
          <p:cNvSpPr/>
          <p:nvPr/>
        </p:nvSpPr>
        <p:spPr>
          <a:xfrm>
            <a:off x="4334153" y="165564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0A093757-BD18-4C35-B57F-98E7458E48E2}"/>
              </a:ext>
            </a:extLst>
          </p:cNvPr>
          <p:cNvSpPr/>
          <p:nvPr/>
        </p:nvSpPr>
        <p:spPr>
          <a:xfrm>
            <a:off x="936594" y="258623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C909DE23-AEDA-40E0-A93D-C80B38376853}"/>
              </a:ext>
            </a:extLst>
          </p:cNvPr>
          <p:cNvSpPr/>
          <p:nvPr/>
        </p:nvSpPr>
        <p:spPr>
          <a:xfrm>
            <a:off x="2055179" y="2564688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FF58D547-3033-4EFA-8A33-C479DD482598}"/>
              </a:ext>
            </a:extLst>
          </p:cNvPr>
          <p:cNvSpPr/>
          <p:nvPr/>
        </p:nvSpPr>
        <p:spPr>
          <a:xfrm>
            <a:off x="4355980" y="26114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8ED7653-D891-4C34-B1C4-C4BADECC73B9}"/>
              </a:ext>
            </a:extLst>
          </p:cNvPr>
          <p:cNvSpPr/>
          <p:nvPr/>
        </p:nvSpPr>
        <p:spPr>
          <a:xfrm>
            <a:off x="2518301" y="2245715"/>
            <a:ext cx="1414507" cy="8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F602649-6B51-4F04-8D58-F6D98595153E}"/>
              </a:ext>
            </a:extLst>
          </p:cNvPr>
          <p:cNvSpPr/>
          <p:nvPr/>
        </p:nvSpPr>
        <p:spPr>
          <a:xfrm>
            <a:off x="1372713" y="2217841"/>
            <a:ext cx="334023" cy="144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直角双向 37">
            <a:extLst>
              <a:ext uri="{FF2B5EF4-FFF2-40B4-BE49-F238E27FC236}">
                <a16:creationId xmlns:a16="http://schemas.microsoft.com/office/drawing/2014/main" id="{3C97B279-21BA-485F-8250-A3B6C834BD31}"/>
              </a:ext>
            </a:extLst>
          </p:cNvPr>
          <p:cNvSpPr/>
          <p:nvPr/>
        </p:nvSpPr>
        <p:spPr>
          <a:xfrm rot="16200000">
            <a:off x="4599452" y="2901250"/>
            <a:ext cx="1950499" cy="54946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LPC or SPI</a:t>
            </a:r>
            <a:endParaRPr lang="zh-CN" altLang="en-US" sz="1200" dirty="0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919C0AAD-7ED1-4AB1-B072-00E58CC50A96}"/>
              </a:ext>
            </a:extLst>
          </p:cNvPr>
          <p:cNvSpPr/>
          <p:nvPr/>
        </p:nvSpPr>
        <p:spPr>
          <a:xfrm>
            <a:off x="5695025" y="48586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32618100-85FB-4F99-B8FD-33B8FB9788D2}"/>
              </a:ext>
            </a:extLst>
          </p:cNvPr>
          <p:cNvSpPr/>
          <p:nvPr/>
        </p:nvSpPr>
        <p:spPr>
          <a:xfrm>
            <a:off x="4485813" y="4419827"/>
            <a:ext cx="476803" cy="1209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3BF0692-D63B-46CA-A9CF-34D3AEFD3CA9}"/>
              </a:ext>
            </a:extLst>
          </p:cNvPr>
          <p:cNvSpPr/>
          <p:nvPr/>
        </p:nvSpPr>
        <p:spPr>
          <a:xfrm>
            <a:off x="4485814" y="4671726"/>
            <a:ext cx="523966" cy="11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753C547B-E925-4193-AAE2-C8A2961CC6B6}"/>
              </a:ext>
            </a:extLst>
          </p:cNvPr>
          <p:cNvSpPr/>
          <p:nvPr/>
        </p:nvSpPr>
        <p:spPr>
          <a:xfrm>
            <a:off x="6385638" y="4570664"/>
            <a:ext cx="514903" cy="101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FFCA2CA7-EF02-4EE1-A27B-4B76E9615503}"/>
              </a:ext>
            </a:extLst>
          </p:cNvPr>
          <p:cNvSpPr/>
          <p:nvPr/>
        </p:nvSpPr>
        <p:spPr>
          <a:xfrm>
            <a:off x="377302" y="4400161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GPGPU</a:t>
            </a:r>
            <a:endParaRPr lang="zh-CN" altLang="en-US" sz="1200" dirty="0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70D05DE2-AA65-41A9-8ED1-09BBEE9FF5FA}"/>
              </a:ext>
            </a:extLst>
          </p:cNvPr>
          <p:cNvSpPr/>
          <p:nvPr/>
        </p:nvSpPr>
        <p:spPr>
          <a:xfrm>
            <a:off x="1551557" y="4400160"/>
            <a:ext cx="97469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 accelerator</a:t>
            </a:r>
            <a:endParaRPr lang="zh-CN" altLang="en-US" sz="1200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629649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>
            <a:off x="1944285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"/>
            <a:ext cx="563732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14" y="713982"/>
            <a:ext cx="7605759" cy="5667129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instruction</a:t>
            </a:r>
          </a:p>
          <a:p>
            <a:pPr marL="457200" lvl="1" indent="0">
              <a:buNone/>
            </a:pPr>
            <a:r>
              <a:rPr lang="en-US" altLang="zh-CN" dirty="0"/>
              <a:t>-conv(depth-conv; conv; </a:t>
            </a:r>
            <a:r>
              <a:rPr lang="en-US" altLang="zh-CN" dirty="0" err="1"/>
              <a:t>dile</a:t>
            </a:r>
            <a:r>
              <a:rPr lang="en-US" altLang="zh-CN" dirty="0"/>
              <a:t> conv)</a:t>
            </a:r>
          </a:p>
          <a:p>
            <a:pPr marL="457200" lvl="1" indent="0">
              <a:buNone/>
            </a:pPr>
            <a:r>
              <a:rPr lang="en-US" altLang="zh-CN" dirty="0"/>
              <a:t>-pool(avg; max)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misc</a:t>
            </a:r>
            <a:r>
              <a:rPr lang="en-US" altLang="zh-CN" dirty="0"/>
              <a:t>(</a:t>
            </a:r>
            <a:r>
              <a:rPr lang="en-US" altLang="zh-CN" dirty="0" err="1"/>
              <a:t>relu</a:t>
            </a:r>
            <a:r>
              <a:rPr lang="en-US" altLang="zh-CN" dirty="0"/>
              <a:t>; </a:t>
            </a:r>
            <a:r>
              <a:rPr lang="en-US" altLang="zh-CN" dirty="0" err="1"/>
              <a:t>ele</a:t>
            </a:r>
            <a:r>
              <a:rPr lang="en-US" altLang="zh-CN" dirty="0"/>
              <a:t>-wise)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-load</a:t>
            </a:r>
          </a:p>
          <a:p>
            <a:pPr marL="457200" lvl="1" indent="0">
              <a:buNone/>
            </a:pPr>
            <a:r>
              <a:rPr lang="en-US" altLang="zh-CN" dirty="0"/>
              <a:t>-save</a:t>
            </a:r>
          </a:p>
          <a:p>
            <a:pPr marL="457200" lvl="1" indent="0">
              <a:buNone/>
            </a:pPr>
            <a:r>
              <a:rPr lang="en-US" altLang="zh-CN" dirty="0"/>
              <a:t>-halt</a:t>
            </a:r>
          </a:p>
          <a:p>
            <a:pPr marL="457200" lvl="1" indent="0">
              <a:buNone/>
            </a:pPr>
            <a:r>
              <a:rPr lang="en-US" altLang="zh-CN" dirty="0"/>
              <a:t>-others</a:t>
            </a:r>
          </a:p>
          <a:p>
            <a:r>
              <a:rPr lang="en-US" altLang="zh-CN" dirty="0"/>
              <a:t>prefetch</a:t>
            </a:r>
          </a:p>
          <a:p>
            <a:pPr marL="457200" lvl="1" indent="0">
              <a:buNone/>
            </a:pPr>
            <a:r>
              <a:rPr lang="en-US" altLang="zh-CN" dirty="0"/>
              <a:t>-stride</a:t>
            </a:r>
          </a:p>
          <a:p>
            <a:pPr marL="457200" lvl="1" indent="0">
              <a:buNone/>
            </a:pPr>
            <a:r>
              <a:rPr lang="en-US" altLang="zh-CN" dirty="0"/>
              <a:t>-padding</a:t>
            </a:r>
          </a:p>
          <a:p>
            <a:pPr marL="457200" lvl="1" indent="0">
              <a:buNone/>
            </a:pPr>
            <a:r>
              <a:rPr lang="en-US" altLang="zh-CN" dirty="0"/>
              <a:t>-DDR struct</a:t>
            </a:r>
          </a:p>
          <a:p>
            <a:pPr marL="457200" lvl="1" indent="0">
              <a:buNone/>
            </a:pPr>
            <a:r>
              <a:rPr lang="en-US" altLang="zh-CN" dirty="0"/>
              <a:t>-cache struct</a:t>
            </a:r>
          </a:p>
          <a:p>
            <a:pPr marL="457200" lvl="1" indent="0">
              <a:buNone/>
            </a:pPr>
            <a:r>
              <a:rPr lang="en-US" altLang="zh-CN" dirty="0"/>
              <a:t>-bank/width/depth</a:t>
            </a:r>
          </a:p>
          <a:p>
            <a:r>
              <a:rPr lang="en-US" altLang="zh-CN" dirty="0"/>
              <a:t>IO</a:t>
            </a:r>
          </a:p>
          <a:p>
            <a:pPr marL="457200" lvl="1" indent="0">
              <a:buNone/>
            </a:pPr>
            <a:r>
              <a:rPr lang="en-US" altLang="zh-CN" dirty="0"/>
              <a:t>-DMA</a:t>
            </a:r>
          </a:p>
          <a:p>
            <a:pPr marL="457200" lvl="1" indent="0">
              <a:buNone/>
            </a:pPr>
            <a:r>
              <a:rPr lang="en-US" altLang="zh-CN" dirty="0"/>
              <a:t>-multiple cores interconnection</a:t>
            </a:r>
          </a:p>
          <a:p>
            <a:r>
              <a:rPr lang="en-US" altLang="zh-CN" dirty="0"/>
              <a:t>Architecture</a:t>
            </a:r>
          </a:p>
          <a:p>
            <a:pPr marL="457200" lvl="1" indent="0">
              <a:buNone/>
            </a:pPr>
            <a:r>
              <a:rPr lang="en-US" altLang="zh-CN" dirty="0"/>
              <a:t>-PE array</a:t>
            </a:r>
          </a:p>
          <a:p>
            <a:pPr marL="457200" lvl="1" indent="0">
              <a:buNone/>
            </a:pPr>
            <a:r>
              <a:rPr lang="en-US" altLang="zh-CN" dirty="0"/>
              <a:t>-computing direction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NoC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-DSP multiple frequency</a:t>
            </a:r>
          </a:p>
          <a:p>
            <a:pPr marL="457200" lvl="1" indent="0">
              <a:buNone/>
            </a:pPr>
            <a:r>
              <a:rPr lang="en-US" altLang="zh-CN" dirty="0"/>
              <a:t>-virtualization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1322063" y="3804693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 rot="5400000">
            <a:off x="5091000" y="3361932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71DCE5AE-6623-4BF3-BB32-4BCD1CCAED67}"/>
              </a:ext>
            </a:extLst>
          </p:cNvPr>
          <p:cNvSpPr/>
          <p:nvPr/>
        </p:nvSpPr>
        <p:spPr>
          <a:xfrm>
            <a:off x="639575" y="1143691"/>
            <a:ext cx="886435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FDA8E7CC-B762-442B-9D4B-11951CE13A29}"/>
              </a:ext>
            </a:extLst>
          </p:cNvPr>
          <p:cNvSpPr/>
          <p:nvPr/>
        </p:nvSpPr>
        <p:spPr>
          <a:xfrm>
            <a:off x="1688863" y="1168722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A947CECB-14DE-467E-A118-DB76E5A3FA8E}"/>
              </a:ext>
            </a:extLst>
          </p:cNvPr>
          <p:cNvSpPr/>
          <p:nvPr/>
        </p:nvSpPr>
        <p:spPr>
          <a:xfrm>
            <a:off x="4025796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Paddle </a:t>
            </a:r>
            <a:r>
              <a:rPr lang="en-US" altLang="zh-CN" sz="1400" dirty="0" err="1"/>
              <a:t>paddle</a:t>
            </a:r>
            <a:endParaRPr lang="zh-CN" altLang="en-US" sz="1400" dirty="0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B1505A00-050C-42DF-885B-99A671729371}"/>
              </a:ext>
            </a:extLst>
          </p:cNvPr>
          <p:cNvSpPr/>
          <p:nvPr/>
        </p:nvSpPr>
        <p:spPr>
          <a:xfrm>
            <a:off x="639574" y="1971841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Work(</a:t>
            </a:r>
            <a:r>
              <a:rPr lang="en-US" altLang="zh-CN" sz="1000" dirty="0"/>
              <a:t>DNN/CNN/RNN/LSTM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FAD1E74-E6A4-452E-B19B-20FD49A4DC54}"/>
              </a:ext>
            </a:extLst>
          </p:cNvPr>
          <p:cNvSpPr/>
          <p:nvPr/>
        </p:nvSpPr>
        <p:spPr>
          <a:xfrm>
            <a:off x="608503" y="2595955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Infer(</a:t>
            </a:r>
            <a:r>
              <a:rPr lang="en-US" altLang="zh-CN" sz="1000" dirty="0"/>
              <a:t>compression/fix position/ISA translation/IR format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AFC91E26-6642-4B3C-92F9-4B6D57E294CE}"/>
              </a:ext>
            </a:extLst>
          </p:cNvPr>
          <p:cNvSpPr/>
          <p:nvPr/>
        </p:nvSpPr>
        <p:spPr>
          <a:xfrm>
            <a:off x="608503" y="3222088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UMD(</a:t>
            </a:r>
            <a:r>
              <a:rPr lang="en-US" altLang="zh-CN" sz="1000" dirty="0"/>
              <a:t>driver: memory/</a:t>
            </a:r>
            <a:r>
              <a:rPr lang="en-US" altLang="zh-CN" sz="1000" dirty="0" err="1"/>
              <a:t>Regfile</a:t>
            </a:r>
            <a:r>
              <a:rPr lang="en-US" altLang="zh-CN" sz="1000" dirty="0"/>
              <a:t>/data handshaking/interrupt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箭头: 上下 51">
            <a:extLst>
              <a:ext uri="{FF2B5EF4-FFF2-40B4-BE49-F238E27FC236}">
                <a16:creationId xmlns:a16="http://schemas.microsoft.com/office/drawing/2014/main" id="{21E3110D-26A9-4C84-A217-D80904355B7A}"/>
              </a:ext>
            </a:extLst>
          </p:cNvPr>
          <p:cNvSpPr/>
          <p:nvPr/>
        </p:nvSpPr>
        <p:spPr>
          <a:xfrm>
            <a:off x="1037072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0FFA02E0-1A92-4CDF-A168-4C8BD5BDB2DB}"/>
              </a:ext>
            </a:extLst>
          </p:cNvPr>
          <p:cNvSpPr/>
          <p:nvPr/>
        </p:nvSpPr>
        <p:spPr>
          <a:xfrm>
            <a:off x="2049126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4B686EE1-B571-4DEE-A840-316E01AD1A94}"/>
              </a:ext>
            </a:extLst>
          </p:cNvPr>
          <p:cNvSpPr/>
          <p:nvPr/>
        </p:nvSpPr>
        <p:spPr>
          <a:xfrm>
            <a:off x="4361519" y="1674750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C0385CFC-D30E-4B22-AD80-BDF10E346A12}"/>
              </a:ext>
            </a:extLst>
          </p:cNvPr>
          <p:cNvSpPr/>
          <p:nvPr/>
        </p:nvSpPr>
        <p:spPr>
          <a:xfrm>
            <a:off x="5298644" y="2946718"/>
            <a:ext cx="2406130" cy="964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RunTime</a:t>
            </a:r>
            <a:r>
              <a:rPr lang="en-US" altLang="zh-CN" sz="1000" dirty="0"/>
              <a:t>(video preprocess: </a:t>
            </a:r>
          </a:p>
          <a:p>
            <a:r>
              <a:rPr lang="en-US" altLang="zh-CN" sz="1000" dirty="0"/>
              <a:t>normalize; resize; fix position</a:t>
            </a:r>
          </a:p>
          <a:p>
            <a:r>
              <a:rPr lang="en-US" altLang="zh-CN" sz="1000" dirty="0"/>
              <a:t>Video postprocess:</a:t>
            </a:r>
          </a:p>
          <a:p>
            <a:r>
              <a:rPr lang="en-US" altLang="zh-CN" sz="1000" dirty="0"/>
              <a:t>FC;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; IOU; NMS; others)</a:t>
            </a:r>
            <a:endParaRPr lang="zh-CN" altLang="en-US" sz="1000" dirty="0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E3EC94CB-CD0B-4950-9AF4-EE11347E2AAB}"/>
              </a:ext>
            </a:extLst>
          </p:cNvPr>
          <p:cNvSpPr/>
          <p:nvPr/>
        </p:nvSpPr>
        <p:spPr>
          <a:xfrm>
            <a:off x="3604532" y="450608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KMD</a:t>
            </a:r>
            <a:endParaRPr lang="zh-CN" altLang="en-US" dirty="0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75F1A1D0-4A4F-481B-8B62-5677AAD47C57}"/>
              </a:ext>
            </a:extLst>
          </p:cNvPr>
          <p:cNvSpPr/>
          <p:nvPr/>
        </p:nvSpPr>
        <p:spPr>
          <a:xfrm>
            <a:off x="3604532" y="542951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endParaRPr lang="zh-CN" altLang="en-US" dirty="0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73CBB063-5164-4A7E-80B5-89CC6AADBE80}"/>
              </a:ext>
            </a:extLst>
          </p:cNvPr>
          <p:cNvSpPr/>
          <p:nvPr/>
        </p:nvSpPr>
        <p:spPr>
          <a:xfrm>
            <a:off x="780765" y="4534505"/>
            <a:ext cx="112831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Cmodel</a:t>
            </a:r>
            <a:endParaRPr lang="zh-CN" altLang="en-US" dirty="0"/>
          </a:p>
        </p:txBody>
      </p:sp>
      <p:sp>
        <p:nvSpPr>
          <p:cNvPr id="59" name="箭头: 上下 58">
            <a:extLst>
              <a:ext uri="{FF2B5EF4-FFF2-40B4-BE49-F238E27FC236}">
                <a16:creationId xmlns:a16="http://schemas.microsoft.com/office/drawing/2014/main" id="{F8238718-83A3-45F3-B264-3CE7C88785A2}"/>
              </a:ext>
            </a:extLst>
          </p:cNvPr>
          <p:cNvSpPr/>
          <p:nvPr/>
        </p:nvSpPr>
        <p:spPr>
          <a:xfrm>
            <a:off x="4043708" y="3761060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>
            <a:extLst>
              <a:ext uri="{FF2B5EF4-FFF2-40B4-BE49-F238E27FC236}">
                <a16:creationId xmlns:a16="http://schemas.microsoft.com/office/drawing/2014/main" id="{34C8720A-FDE2-4F5F-8A8B-019898BB338E}"/>
              </a:ext>
            </a:extLst>
          </p:cNvPr>
          <p:cNvSpPr/>
          <p:nvPr/>
        </p:nvSpPr>
        <p:spPr>
          <a:xfrm>
            <a:off x="4056516" y="5040533"/>
            <a:ext cx="90516" cy="4145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A4455E00-7142-4D83-BD82-08E2FBB2D520}"/>
              </a:ext>
            </a:extLst>
          </p:cNvPr>
          <p:cNvSpPr/>
          <p:nvPr/>
        </p:nvSpPr>
        <p:spPr>
          <a:xfrm>
            <a:off x="2790033" y="1170919"/>
            <a:ext cx="1096392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8ACA20B8-BD14-4274-8A7E-E70BFF8A7238}"/>
              </a:ext>
            </a:extLst>
          </p:cNvPr>
          <p:cNvSpPr/>
          <p:nvPr/>
        </p:nvSpPr>
        <p:spPr>
          <a:xfrm>
            <a:off x="5183133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3ABB-DD94-4E89-8AB3-9392235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8256"/>
            <a:ext cx="7918881" cy="913900"/>
          </a:xfrm>
        </p:spPr>
        <p:txBody>
          <a:bodyPr/>
          <a:lstStyle/>
          <a:p>
            <a:r>
              <a:rPr lang="en-US" altLang="zh-CN" dirty="0"/>
              <a:t>Cloud computing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DD37C-B9B8-413C-9E85-C299AC91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7418"/>
            <a:ext cx="11163670" cy="5796446"/>
          </a:xfrm>
        </p:spPr>
        <p:txBody>
          <a:bodyPr>
            <a:normAutofit/>
          </a:bodyPr>
          <a:lstStyle/>
          <a:p>
            <a:r>
              <a:rPr lang="en-US" altLang="zh-CN" sz="2200" u="sng" dirty="0"/>
              <a:t>Solution</a:t>
            </a:r>
          </a:p>
          <a:p>
            <a:pPr marL="457200" lvl="1" indent="0">
              <a:buNone/>
            </a:pPr>
            <a:r>
              <a:rPr lang="en-US" altLang="zh-CN" sz="1800" dirty="0"/>
              <a:t>-Infrastructure as a service</a:t>
            </a:r>
          </a:p>
          <a:p>
            <a:pPr marL="457200" lvl="1" indent="0">
              <a:buNone/>
            </a:pPr>
            <a:r>
              <a:rPr lang="en-US" altLang="zh-CN" sz="1800" dirty="0"/>
              <a:t>-Platform as a service</a:t>
            </a:r>
          </a:p>
          <a:p>
            <a:pPr marL="457200" lvl="1" indent="0">
              <a:buNone/>
            </a:pPr>
            <a:r>
              <a:rPr lang="en-US" altLang="zh-CN" sz="1800" dirty="0"/>
              <a:t>-Software as a service</a:t>
            </a:r>
          </a:p>
          <a:p>
            <a:r>
              <a:rPr lang="en-US" altLang="zh-CN" sz="2200" u="sng" dirty="0"/>
              <a:t>OpenStack:  cloud operating system</a:t>
            </a:r>
          </a:p>
          <a:p>
            <a:pPr marL="0" indent="0">
              <a:buNone/>
            </a:pPr>
            <a:r>
              <a:rPr lang="en-US" altLang="zh-CN" sz="2200" dirty="0"/>
              <a:t>     -control: pools of compute</a:t>
            </a:r>
          </a:p>
          <a:p>
            <a:pPr marL="0" indent="0">
              <a:buNone/>
            </a:pPr>
            <a:r>
              <a:rPr lang="en-US" altLang="zh-CN" sz="2200" dirty="0"/>
              <a:t>     -storage</a:t>
            </a:r>
          </a:p>
          <a:p>
            <a:pPr marL="0" indent="0">
              <a:buNone/>
            </a:pPr>
            <a:r>
              <a:rPr lang="en-US" altLang="zh-CN" sz="2200" dirty="0"/>
              <a:t>     -networking resources throughout a datacenter</a:t>
            </a:r>
          </a:p>
          <a:p>
            <a:pPr marL="0" indent="0">
              <a:buNone/>
            </a:pPr>
            <a:r>
              <a:rPr lang="en-US" altLang="zh-CN" sz="2200" dirty="0"/>
              <a:t>     -all managed and provisioned through APIs with common authentication mechanism</a:t>
            </a:r>
          </a:p>
          <a:p>
            <a:r>
              <a:rPr lang="en-US" altLang="zh-CN" sz="2200" u="sng" dirty="0"/>
              <a:t>Server Hardware Form Factor</a:t>
            </a:r>
          </a:p>
          <a:p>
            <a:pPr marL="457200" lvl="1" indent="0">
              <a:buNone/>
            </a:pPr>
            <a:r>
              <a:rPr lang="en-US" altLang="zh-CN" sz="1900" dirty="0"/>
              <a:t>-Tower Servers</a:t>
            </a:r>
          </a:p>
          <a:p>
            <a:pPr marL="457200" lvl="1" indent="0">
              <a:buNone/>
            </a:pPr>
            <a:r>
              <a:rPr lang="en-US" altLang="zh-CN" sz="1900" dirty="0"/>
              <a:t>-Rack Servers</a:t>
            </a:r>
          </a:p>
          <a:p>
            <a:pPr marL="457200" lvl="1" indent="0">
              <a:buNone/>
            </a:pPr>
            <a:r>
              <a:rPr lang="en-US" altLang="zh-CN" sz="1900" dirty="0"/>
              <a:t>-Blade Servers</a:t>
            </a:r>
          </a:p>
          <a:p>
            <a:r>
              <a:rPr lang="en-US" altLang="zh-CN" sz="2200" dirty="0"/>
              <a:t>Reference: </a:t>
            </a:r>
            <a:r>
              <a:rPr lang="en-US" altLang="zh-CN" sz="2200" dirty="0">
                <a:hlinkClick r:id="rId2"/>
              </a:rPr>
              <a:t>https://docs.openstack.org/arch-design/design-compute/design-compute-hardware.html</a:t>
            </a:r>
            <a:endParaRPr lang="zh-CN" altLang="en-US" sz="2200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457</Words>
  <Application>Microsoft Office PowerPoint</Application>
  <PresentationFormat>宽屏</PresentationFormat>
  <Paragraphs>124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Future Computing </vt:lpstr>
      <vt:lpstr>Server System architecture</vt:lpstr>
      <vt:lpstr>AI stack</vt:lpstr>
      <vt:lpstr>Cloud computing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27</cp:revision>
  <dcterms:created xsi:type="dcterms:W3CDTF">2019-07-07T02:02:55Z</dcterms:created>
  <dcterms:modified xsi:type="dcterms:W3CDTF">2019-07-20T00:40:12Z</dcterms:modified>
</cp:coreProperties>
</file>