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4" r:id="rId2"/>
  </p:sldMasterIdLst>
  <p:notesMasterIdLst>
    <p:notesMasterId r:id="rId21"/>
  </p:notesMasterIdLst>
  <p:sldIdLst>
    <p:sldId id="256" r:id="rId3"/>
    <p:sldId id="303" r:id="rId4"/>
    <p:sldId id="304" r:id="rId5"/>
    <p:sldId id="307" r:id="rId6"/>
    <p:sldId id="308" r:id="rId7"/>
    <p:sldId id="310" r:id="rId8"/>
    <p:sldId id="309" r:id="rId9"/>
    <p:sldId id="318" r:id="rId10"/>
    <p:sldId id="314" r:id="rId11"/>
    <p:sldId id="313" r:id="rId12"/>
    <p:sldId id="319" r:id="rId13"/>
    <p:sldId id="317" r:id="rId14"/>
    <p:sldId id="311" r:id="rId15"/>
    <p:sldId id="320" r:id="rId16"/>
    <p:sldId id="312" r:id="rId17"/>
    <p:sldId id="321" r:id="rId18"/>
    <p:sldId id="316" r:id="rId19"/>
    <p:sldId id="306" r:id="rId20"/>
  </p:sldIdLst>
  <p:sldSz cx="9144000" cy="5040313"/>
  <p:notesSz cx="6858000" cy="9144000"/>
  <p:embeddedFontLst>
    <p:embeddedFont>
      <p:font typeface="黑体" pitchFamily="49" charset="-122"/>
      <p:regular r:id="rId22"/>
    </p:embeddedFont>
    <p:embeddedFont>
      <p:font typeface="华文细黑" pitchFamily="2" charset="-122"/>
      <p:regular r:id="rId23"/>
    </p:embeddedFont>
    <p:embeddedFont>
      <p:font typeface="微软雅黑" pitchFamily="34" charset="-122"/>
      <p:regular r:id="rId24"/>
      <p:bold r:id="rId25"/>
    </p:embeddedFont>
    <p:embeddedFont>
      <p:font typeface="Calibri" pitchFamily="34" charset="0"/>
      <p:regular r:id="rId26"/>
      <p:bold r:id="rId27"/>
      <p:italic r:id="rId28"/>
      <p:boldItalic r:id="rId29"/>
    </p:embeddedFont>
  </p:embeddedFontLst>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1C9AF5B3-6C30-4B23-BA96-CC4425574B90}">
          <p14:sldIdLst>
            <p14:sldId id="379"/>
            <p14:sldId id="377"/>
            <p14:sldId id="256"/>
            <p14:sldId id="303"/>
            <p14:sldId id="359"/>
            <p14:sldId id="360"/>
            <p14:sldId id="361"/>
            <p14:sldId id="362"/>
            <p14:sldId id="363"/>
            <p14:sldId id="364"/>
            <p14:sldId id="296"/>
            <p14:sldId id="365"/>
            <p14:sldId id="368"/>
            <p14:sldId id="370"/>
            <p14:sldId id="298"/>
            <p14:sldId id="306"/>
            <p14:sldId id="366"/>
            <p14:sldId id="367"/>
            <p14:sldId id="369"/>
            <p14:sldId id="371"/>
            <p14:sldId id="372"/>
            <p14:sldId id="373"/>
            <p14:sldId id="374"/>
            <p14:sldId id="375"/>
            <p14:sldId id="376"/>
            <p14:sldId id="378"/>
          </p14:sldIdLst>
        </p14:section>
      </p14:sectionLst>
    </p:ext>
    <p:ext uri="{EFAFB233-063F-42B5-8137-9DF3F51BA10A}">
      <p15:sldGuideLst xmlns="" xmlns:p15="http://schemas.microsoft.com/office/powerpoint/2012/main">
        <p15:guide id="1" orient="horz" pos="2540">
          <p15:clr>
            <a:srgbClr val="A4A3A4"/>
          </p15:clr>
        </p15:guide>
        <p15:guide id="2" pos="6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4F81BD"/>
    <a:srgbClr val="BFBFBF"/>
    <a:srgbClr val="F3F0F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09" autoAdjust="0"/>
    <p:restoredTop sz="95380" autoAdjust="0"/>
  </p:normalViewPr>
  <p:slideViewPr>
    <p:cSldViewPr showGuides="1">
      <p:cViewPr>
        <p:scale>
          <a:sx n="100" d="100"/>
          <a:sy n="100" d="100"/>
        </p:scale>
        <p:origin x="-600" y="-252"/>
      </p:cViewPr>
      <p:guideLst>
        <p:guide orient="horz" pos="2540"/>
        <p:guide pos="65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EL13218888686\Desktop\Book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EL13218888686\Desktop\Book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EL13218888686\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barChart>
        <c:barDir val="col"/>
        <c:grouping val="clustered"/>
        <c:ser>
          <c:idx val="0"/>
          <c:order val="0"/>
          <c:tx>
            <c:v>压缩前</c:v>
          </c:tx>
          <c:cat>
            <c:numLit>
              <c:formatCode>General</c:formatCode>
              <c:ptCount val="10"/>
              <c:pt idx="0">
                <c:v>0</c:v>
              </c:pt>
              <c:pt idx="1">
                <c:v>1</c:v>
              </c:pt>
              <c:pt idx="2">
                <c:v>2</c:v>
              </c:pt>
              <c:pt idx="3">
                <c:v>3</c:v>
              </c:pt>
              <c:pt idx="4">
                <c:v>4</c:v>
              </c:pt>
              <c:pt idx="5">
                <c:v>5</c:v>
              </c:pt>
              <c:pt idx="6">
                <c:v>6</c:v>
              </c:pt>
              <c:pt idx="7">
                <c:v>7</c:v>
              </c:pt>
              <c:pt idx="8">
                <c:v>8</c:v>
              </c:pt>
              <c:pt idx="9">
                <c:v>9</c:v>
              </c:pt>
            </c:numLit>
          </c:cat>
          <c:val>
            <c:numRef>
              <c:f>Sheet1!$B$2:$I$2</c:f>
              <c:numCache>
                <c:formatCode>General</c:formatCode>
                <c:ptCount val="8"/>
                <c:pt idx="0">
                  <c:v>5.6049999999999951</c:v>
                </c:pt>
                <c:pt idx="1">
                  <c:v>21.300999999999988</c:v>
                </c:pt>
                <c:pt idx="2">
                  <c:v>37.016000000000005</c:v>
                </c:pt>
                <c:pt idx="3">
                  <c:v>52.645000000000003</c:v>
                </c:pt>
                <c:pt idx="4">
                  <c:v>68.272999999999982</c:v>
                </c:pt>
                <c:pt idx="5">
                  <c:v>83.902000000000001</c:v>
                </c:pt>
                <c:pt idx="6">
                  <c:v>99.531000000000006</c:v>
                </c:pt>
                <c:pt idx="7">
                  <c:v>115.16</c:v>
                </c:pt>
              </c:numCache>
            </c:numRef>
          </c:val>
        </c:ser>
        <c:ser>
          <c:idx val="1"/>
          <c:order val="1"/>
          <c:tx>
            <c:v>压缩后</c:v>
          </c:tx>
          <c:cat>
            <c:numLit>
              <c:formatCode>General</c:formatCode>
              <c:ptCount val="10"/>
              <c:pt idx="0">
                <c:v>0</c:v>
              </c:pt>
              <c:pt idx="1">
                <c:v>1</c:v>
              </c:pt>
              <c:pt idx="2">
                <c:v>2</c:v>
              </c:pt>
              <c:pt idx="3">
                <c:v>3</c:v>
              </c:pt>
              <c:pt idx="4">
                <c:v>4</c:v>
              </c:pt>
              <c:pt idx="5">
                <c:v>5</c:v>
              </c:pt>
              <c:pt idx="6">
                <c:v>6</c:v>
              </c:pt>
              <c:pt idx="7">
                <c:v>7</c:v>
              </c:pt>
              <c:pt idx="8">
                <c:v>8</c:v>
              </c:pt>
              <c:pt idx="9">
                <c:v>9</c:v>
              </c:pt>
            </c:numLit>
          </c:cat>
          <c:val>
            <c:numRef>
              <c:f>Sheet1!$B$3:$I$3</c:f>
              <c:numCache>
                <c:formatCode>General</c:formatCode>
                <c:ptCount val="8"/>
                <c:pt idx="0" formatCode="#,##0">
                  <c:v>5.6719999999999997</c:v>
                </c:pt>
                <c:pt idx="1">
                  <c:v>7.9300000000000024</c:v>
                </c:pt>
                <c:pt idx="2">
                  <c:v>8.91</c:v>
                </c:pt>
                <c:pt idx="3">
                  <c:v>9.891</c:v>
                </c:pt>
                <c:pt idx="4">
                  <c:v>10.871</c:v>
                </c:pt>
                <c:pt idx="5">
                  <c:v>11.852000000000011</c:v>
                </c:pt>
                <c:pt idx="6">
                  <c:v>12.832000000000004</c:v>
                </c:pt>
                <c:pt idx="7">
                  <c:v>13.16</c:v>
                </c:pt>
              </c:numCache>
            </c:numRef>
          </c:val>
        </c:ser>
        <c:axId val="167179776"/>
        <c:axId val="196125440"/>
      </c:barChart>
      <c:catAx>
        <c:axId val="167179776"/>
        <c:scaling>
          <c:orientation val="minMax"/>
        </c:scaling>
        <c:axPos val="b"/>
        <c:numFmt formatCode="General" sourceLinked="1"/>
        <c:majorTickMark val="none"/>
        <c:tickLblPos val="nextTo"/>
        <c:crossAx val="196125440"/>
        <c:crosses val="autoZero"/>
        <c:auto val="1"/>
        <c:lblAlgn val="ctr"/>
        <c:lblOffset val="100"/>
      </c:catAx>
      <c:valAx>
        <c:axId val="196125440"/>
        <c:scaling>
          <c:orientation val="minMax"/>
        </c:scaling>
        <c:axPos val="l"/>
        <c:majorGridlines/>
        <c:title>
          <c:tx>
            <c:rich>
              <a:bodyPr/>
              <a:lstStyle/>
              <a:p>
                <a:pPr>
                  <a:defRPr/>
                </a:pPr>
                <a:r>
                  <a:rPr lang="zh-CN" altLang="en-US"/>
                  <a:t>内存占用量（单位：</a:t>
                </a:r>
                <a:r>
                  <a:rPr lang="en-US" altLang="zh-CN"/>
                  <a:t>MB</a:t>
                </a:r>
                <a:r>
                  <a:rPr lang="zh-CN" altLang="en-US"/>
                  <a:t>）</a:t>
                </a:r>
              </a:p>
            </c:rich>
          </c:tx>
          <c:layout/>
        </c:title>
        <c:numFmt formatCode="General" sourceLinked="1"/>
        <c:majorTickMark val="none"/>
        <c:tickLblPos val="nextTo"/>
        <c:crossAx val="167179776"/>
        <c:crosses val="autoZero"/>
        <c:crossBetween val="between"/>
      </c:valAx>
      <c:dTable>
        <c:showHorzBorder val="1"/>
        <c:showVertBorder val="1"/>
        <c:showOutline val="1"/>
        <c:showKeys val="1"/>
      </c:dTable>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barChart>
        <c:barDir val="col"/>
        <c:grouping val="clustered"/>
        <c:ser>
          <c:idx val="0"/>
          <c:order val="0"/>
          <c:tx>
            <c:v>无缓存</c:v>
          </c:tx>
          <c:val>
            <c:numRef>
              <c:f>Sheet1!$B$8:$K$8</c:f>
              <c:numCache>
                <c:formatCode>General</c:formatCode>
                <c:ptCount val="10"/>
                <c:pt idx="0">
                  <c:v>0.34</c:v>
                </c:pt>
                <c:pt idx="1">
                  <c:v>0.68</c:v>
                </c:pt>
                <c:pt idx="2">
                  <c:v>1.02</c:v>
                </c:pt>
                <c:pt idx="3">
                  <c:v>1.36</c:v>
                </c:pt>
                <c:pt idx="4">
                  <c:v>1.7</c:v>
                </c:pt>
                <c:pt idx="5">
                  <c:v>2.04</c:v>
                </c:pt>
                <c:pt idx="6">
                  <c:v>2.38</c:v>
                </c:pt>
                <c:pt idx="7">
                  <c:v>2.72</c:v>
                </c:pt>
                <c:pt idx="8">
                  <c:v>3.06</c:v>
                </c:pt>
                <c:pt idx="9">
                  <c:v>3.4</c:v>
                </c:pt>
              </c:numCache>
            </c:numRef>
          </c:val>
        </c:ser>
        <c:ser>
          <c:idx val="1"/>
          <c:order val="1"/>
          <c:tx>
            <c:v>三级缓存</c:v>
          </c:tx>
          <c:val>
            <c:numRef>
              <c:f>Sheet1!$B$9:$K$9</c:f>
              <c:numCache>
                <c:formatCode>General</c:formatCode>
                <c:ptCount val="10"/>
                <c:pt idx="0">
                  <c:v>0.34</c:v>
                </c:pt>
                <c:pt idx="1">
                  <c:v>0.68</c:v>
                </c:pt>
                <c:pt idx="2">
                  <c:v>1.02</c:v>
                </c:pt>
                <c:pt idx="3">
                  <c:v>1.36</c:v>
                </c:pt>
                <c:pt idx="4">
                  <c:v>1.36</c:v>
                </c:pt>
                <c:pt idx="5">
                  <c:v>1.36</c:v>
                </c:pt>
                <c:pt idx="6">
                  <c:v>1.36</c:v>
                </c:pt>
                <c:pt idx="7">
                  <c:v>1.36</c:v>
                </c:pt>
                <c:pt idx="8">
                  <c:v>1.36</c:v>
                </c:pt>
                <c:pt idx="9">
                  <c:v>1.36</c:v>
                </c:pt>
              </c:numCache>
            </c:numRef>
          </c:val>
        </c:ser>
        <c:axId val="167303808"/>
        <c:axId val="196084096"/>
      </c:barChart>
      <c:catAx>
        <c:axId val="167303808"/>
        <c:scaling>
          <c:orientation val="minMax"/>
        </c:scaling>
        <c:axPos val="b"/>
        <c:majorTickMark val="none"/>
        <c:tickLblPos val="nextTo"/>
        <c:crossAx val="196084096"/>
        <c:crosses val="autoZero"/>
        <c:auto val="1"/>
        <c:lblAlgn val="ctr"/>
        <c:lblOffset val="100"/>
      </c:catAx>
      <c:valAx>
        <c:axId val="196084096"/>
        <c:scaling>
          <c:orientation val="minMax"/>
        </c:scaling>
        <c:axPos val="l"/>
        <c:majorGridlines/>
        <c:title>
          <c:tx>
            <c:rich>
              <a:bodyPr/>
              <a:lstStyle/>
              <a:p>
                <a:pPr>
                  <a:defRPr/>
                </a:pPr>
                <a:r>
                  <a:rPr lang="zh-CN" altLang="en-US"/>
                  <a:t>流量（单位：</a:t>
                </a:r>
                <a:r>
                  <a:rPr lang="en-US" altLang="zh-CN"/>
                  <a:t>MB</a:t>
                </a:r>
                <a:r>
                  <a:rPr lang="zh-CN" altLang="en-US"/>
                  <a:t>）</a:t>
                </a:r>
              </a:p>
            </c:rich>
          </c:tx>
          <c:layout>
            <c:manualLayout>
              <c:xMode val="edge"/>
              <c:yMode val="edge"/>
              <c:x val="7.5000000000000011E-2"/>
              <c:y val="0.25741907261592301"/>
            </c:manualLayout>
          </c:layout>
        </c:title>
        <c:numFmt formatCode="General" sourceLinked="1"/>
        <c:majorTickMark val="none"/>
        <c:tickLblPos val="nextTo"/>
        <c:crossAx val="167303808"/>
        <c:crosses val="autoZero"/>
        <c:crossBetween val="between"/>
      </c:valAx>
      <c:dTable>
        <c:showHorzBorder val="1"/>
        <c:showVertBorder val="1"/>
        <c:showOutline val="1"/>
        <c:showKeys val="1"/>
      </c:dTable>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barChart>
        <c:barDir val="col"/>
        <c:grouping val="clustered"/>
        <c:ser>
          <c:idx val="0"/>
          <c:order val="0"/>
          <c:tx>
            <c:v>单线程</c:v>
          </c:tx>
          <c:val>
            <c:numRef>
              <c:f>Sheet1!$B$5:$K$5</c:f>
              <c:numCache>
                <c:formatCode>General</c:formatCode>
                <c:ptCount val="10"/>
                <c:pt idx="0">
                  <c:v>1.155</c:v>
                </c:pt>
                <c:pt idx="1">
                  <c:v>1.9600000000000013</c:v>
                </c:pt>
                <c:pt idx="2">
                  <c:v>2.6519999999999997</c:v>
                </c:pt>
                <c:pt idx="3">
                  <c:v>3.2800000000000002</c:v>
                </c:pt>
                <c:pt idx="4">
                  <c:v>3.9609999999999999</c:v>
                </c:pt>
                <c:pt idx="5">
                  <c:v>4.71</c:v>
                </c:pt>
                <c:pt idx="6">
                  <c:v>5.41</c:v>
                </c:pt>
                <c:pt idx="7">
                  <c:v>6.1739999999999995</c:v>
                </c:pt>
                <c:pt idx="8">
                  <c:v>6.907</c:v>
                </c:pt>
                <c:pt idx="9">
                  <c:v>7.6739999999999995</c:v>
                </c:pt>
              </c:numCache>
            </c:numRef>
          </c:val>
        </c:ser>
        <c:ser>
          <c:idx val="1"/>
          <c:order val="1"/>
          <c:tx>
            <c:v>多线程</c:v>
          </c:tx>
          <c:val>
            <c:numRef>
              <c:f>Sheet1!$B$6:$K$6</c:f>
              <c:numCache>
                <c:formatCode>General</c:formatCode>
                <c:ptCount val="10"/>
                <c:pt idx="0">
                  <c:v>0.89</c:v>
                </c:pt>
                <c:pt idx="1">
                  <c:v>1.542</c:v>
                </c:pt>
                <c:pt idx="2">
                  <c:v>2.222</c:v>
                </c:pt>
                <c:pt idx="3">
                  <c:v>2.9470000000000001</c:v>
                </c:pt>
                <c:pt idx="4">
                  <c:v>3.6259999999999999</c:v>
                </c:pt>
                <c:pt idx="5">
                  <c:v>4.3039999999999985</c:v>
                </c:pt>
                <c:pt idx="6">
                  <c:v>4.9790000000000063</c:v>
                </c:pt>
                <c:pt idx="7">
                  <c:v>5.6619999999999955</c:v>
                </c:pt>
                <c:pt idx="8">
                  <c:v>6.2850000000000001</c:v>
                </c:pt>
                <c:pt idx="9">
                  <c:v>6.9539999999999997</c:v>
                </c:pt>
              </c:numCache>
            </c:numRef>
          </c:val>
        </c:ser>
        <c:axId val="196512000"/>
        <c:axId val="196517888"/>
      </c:barChart>
      <c:catAx>
        <c:axId val="196512000"/>
        <c:scaling>
          <c:orientation val="minMax"/>
        </c:scaling>
        <c:axPos val="b"/>
        <c:majorTickMark val="none"/>
        <c:tickLblPos val="nextTo"/>
        <c:crossAx val="196517888"/>
        <c:crosses val="autoZero"/>
        <c:auto val="1"/>
        <c:lblAlgn val="ctr"/>
        <c:lblOffset val="100"/>
      </c:catAx>
      <c:valAx>
        <c:axId val="196517888"/>
        <c:scaling>
          <c:orientation val="minMax"/>
        </c:scaling>
        <c:axPos val="l"/>
        <c:majorGridlines/>
        <c:title>
          <c:tx>
            <c:rich>
              <a:bodyPr/>
              <a:lstStyle/>
              <a:p>
                <a:pPr>
                  <a:defRPr/>
                </a:pPr>
                <a:r>
                  <a:rPr lang="zh-CN" altLang="en-US"/>
                  <a:t>时间（单位：</a:t>
                </a:r>
                <a:r>
                  <a:rPr lang="en-US" altLang="zh-CN"/>
                  <a:t>s</a:t>
                </a:r>
                <a:r>
                  <a:rPr lang="zh-CN" altLang="en-US"/>
                  <a:t>）</a:t>
                </a:r>
              </a:p>
            </c:rich>
          </c:tx>
          <c:layout>
            <c:manualLayout>
              <c:xMode val="edge"/>
              <c:yMode val="edge"/>
              <c:x val="5.5555555555555455E-2"/>
              <c:y val="0.2938079615048132"/>
            </c:manualLayout>
          </c:layout>
        </c:title>
        <c:numFmt formatCode="General" sourceLinked="1"/>
        <c:majorTickMark val="none"/>
        <c:tickLblPos val="nextTo"/>
        <c:crossAx val="196512000"/>
        <c:crosses val="autoZero"/>
        <c:crossBetween val="between"/>
      </c:valAx>
      <c:dTable>
        <c:showHorzBorder val="1"/>
        <c:showVertBorder val="1"/>
        <c:showOutline val="1"/>
        <c:showKeys val="1"/>
      </c:dTable>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FF8B3B-5124-42C1-A561-A1C4BC53EED2}" type="datetimeFigureOut">
              <a:rPr lang="zh-CN" altLang="en-US" smtClean="0"/>
              <a:pPr/>
              <a:t>2015/5/26</a:t>
            </a:fld>
            <a:endParaRPr lang="zh-CN" altLang="en-US"/>
          </a:p>
        </p:txBody>
      </p:sp>
      <p:sp>
        <p:nvSpPr>
          <p:cNvPr id="4" name="幻灯片图像占位符 3"/>
          <p:cNvSpPr>
            <a:spLocks noGrp="1" noRot="1" noChangeAspect="1"/>
          </p:cNvSpPr>
          <p:nvPr>
            <p:ph type="sldImg" idx="2"/>
          </p:nvPr>
        </p:nvSpPr>
        <p:spPr>
          <a:xfrm>
            <a:off x="319088" y="685800"/>
            <a:ext cx="6219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2E228E-3611-4C2A-9F4E-6818F1EDB17F}" type="slidenum">
              <a:rPr lang="zh-CN" altLang="en-US" smtClean="0"/>
              <a:pPr/>
              <a:t>‹#›</a:t>
            </a:fld>
            <a:endParaRPr lang="zh-CN" altLang="en-US"/>
          </a:p>
        </p:txBody>
      </p:sp>
    </p:spTree>
    <p:extLst>
      <p:ext uri="{BB962C8B-B14F-4D97-AF65-F5344CB8AC3E}">
        <p14:creationId xmlns="" xmlns:p14="http://schemas.microsoft.com/office/powerpoint/2010/main" val="70309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65764"/>
            <a:ext cx="7772400" cy="108040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856177"/>
            <a:ext cx="6400800" cy="128808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5" name="页脚占位符 4"/>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34418992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TextBox 5"/>
          <p:cNvSpPr txBox="1"/>
          <p:nvPr userDrawn="1"/>
        </p:nvSpPr>
        <p:spPr>
          <a:xfrm>
            <a:off x="4139952" y="215900"/>
            <a:ext cx="4801314" cy="707886"/>
          </a:xfrm>
          <a:prstGeom prst="rect">
            <a:avLst/>
          </a:prstGeom>
          <a:noFill/>
        </p:spPr>
        <p:txBody>
          <a:bodyPr wrap="none" rtlCol="0">
            <a:spAutoFit/>
          </a:bodyPr>
          <a:lstStyle/>
          <a:p>
            <a:r>
              <a:rPr lang="zh-CN" altLang="en-US" sz="4000" dirty="0" smtClean="0">
                <a:solidFill>
                  <a:schemeClr val="bg1">
                    <a:lumMod val="50000"/>
                  </a:schemeClr>
                </a:solidFill>
                <a:latin typeface="+mj-ea"/>
                <a:ea typeface="+mj-ea"/>
              </a:rPr>
              <a:t>理论框架与研究假设</a:t>
            </a:r>
            <a:endParaRPr lang="zh-CN" altLang="en-US" sz="4000" dirty="0">
              <a:solidFill>
                <a:schemeClr val="bg1">
                  <a:lumMod val="50000"/>
                </a:schemeClr>
              </a:solidFill>
              <a:latin typeface="+mj-ea"/>
              <a:ea typeface="+mj-ea"/>
            </a:endParaRPr>
          </a:p>
        </p:txBody>
      </p:sp>
      <p:sp>
        <p:nvSpPr>
          <p:cNvPr id="5" name="内容占位符 5"/>
          <p:cNvSpPr>
            <a:spLocks noGrp="1"/>
          </p:cNvSpPr>
          <p:nvPr>
            <p:ph sz="quarter" idx="10" hasCustomPrompt="1"/>
          </p:nvPr>
        </p:nvSpPr>
        <p:spPr>
          <a:xfrm>
            <a:off x="539552" y="1072301"/>
            <a:ext cx="7489204" cy="3392071"/>
          </a:xfrm>
          <a:prstGeom prst="rect">
            <a:avLst/>
          </a:prstGeom>
        </p:spPr>
        <p:txBody>
          <a:bodyPr/>
          <a:lstStyle>
            <a:lvl1pPr marL="342900" indent="-342900">
              <a:buSzPct val="70000"/>
              <a:buFont typeface="Wingdings" panose="05000000000000000000" pitchFamily="2" charset="2"/>
              <a:buChar char="n"/>
              <a:defRPr sz="2400" b="1">
                <a:solidFill>
                  <a:schemeClr val="tx1"/>
                </a:solidFill>
              </a:defRPr>
            </a:lvl1pPr>
            <a:lvl2pPr marL="742950" indent="-285750">
              <a:buSzPct val="70000"/>
              <a:buFont typeface="Wingdings" panose="05000000000000000000" pitchFamily="2" charset="2"/>
              <a:buChar char="n"/>
              <a:defRPr sz="2000"/>
            </a:lvl2pPr>
            <a:lvl3pPr marL="1143000" indent="-228600">
              <a:buSzPct val="70000"/>
              <a:buFont typeface="Wingdings" panose="05000000000000000000" pitchFamily="2" charset="2"/>
              <a:buChar char="n"/>
              <a:defRPr sz="1800"/>
            </a:lvl3pPr>
            <a:lvl4pPr marL="1600200" indent="-228600">
              <a:buSzPct val="70000"/>
              <a:buFont typeface="Wingdings" panose="05000000000000000000" pitchFamily="2" charset="2"/>
              <a:buChar char="n"/>
              <a:defRPr sz="1600"/>
            </a:lvl4pPr>
            <a:lvl5pPr marL="2057400" indent="-228600">
              <a:buSzPct val="70000"/>
              <a:buFont typeface="Wingdings" panose="05000000000000000000" pitchFamily="2" charset="2"/>
              <a:buChar char="n"/>
              <a:defRPr sz="1600"/>
            </a:lvl5pPr>
          </a:lstStyle>
          <a:p>
            <a:pPr lvl="0"/>
            <a:r>
              <a:rPr lang="zh-CN" altLang="en-US" dirty="0" smtClean="0"/>
              <a:t>第一行加粗</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 xmlns:p14="http://schemas.microsoft.com/office/powerpoint/2010/main" val="26122133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TextBox 5"/>
          <p:cNvSpPr txBox="1"/>
          <p:nvPr userDrawn="1"/>
        </p:nvSpPr>
        <p:spPr>
          <a:xfrm>
            <a:off x="6533704" y="215900"/>
            <a:ext cx="2236511" cy="707886"/>
          </a:xfrm>
          <a:prstGeom prst="rect">
            <a:avLst/>
          </a:prstGeom>
          <a:noFill/>
        </p:spPr>
        <p:txBody>
          <a:bodyPr wrap="none" rtlCol="0">
            <a:spAutoFit/>
          </a:bodyPr>
          <a:lstStyle/>
          <a:p>
            <a:pPr algn="r"/>
            <a:r>
              <a:rPr lang="zh-CN" altLang="en-US" sz="4000" dirty="0" smtClean="0">
                <a:solidFill>
                  <a:schemeClr val="bg1">
                    <a:lumMod val="50000"/>
                  </a:schemeClr>
                </a:solidFill>
                <a:latin typeface="+mj-ea"/>
                <a:ea typeface="+mj-ea"/>
              </a:rPr>
              <a:t>研究方法</a:t>
            </a:r>
            <a:endParaRPr lang="zh-CN" altLang="en-US" sz="4000" dirty="0">
              <a:solidFill>
                <a:schemeClr val="bg1">
                  <a:lumMod val="50000"/>
                </a:schemeClr>
              </a:solidFill>
              <a:latin typeface="+mj-ea"/>
              <a:ea typeface="+mj-ea"/>
            </a:endParaRPr>
          </a:p>
        </p:txBody>
      </p:sp>
      <p:sp>
        <p:nvSpPr>
          <p:cNvPr id="4" name="内容占位符 5"/>
          <p:cNvSpPr>
            <a:spLocks noGrp="1"/>
          </p:cNvSpPr>
          <p:nvPr>
            <p:ph sz="quarter" idx="10" hasCustomPrompt="1"/>
          </p:nvPr>
        </p:nvSpPr>
        <p:spPr>
          <a:xfrm>
            <a:off x="611560" y="1072301"/>
            <a:ext cx="7489204" cy="3392071"/>
          </a:xfrm>
          <a:prstGeom prst="rect">
            <a:avLst/>
          </a:prstGeom>
        </p:spPr>
        <p:txBody>
          <a:bodyPr/>
          <a:lstStyle>
            <a:lvl1pPr marL="342900" indent="-342900">
              <a:buSzPct val="70000"/>
              <a:buFont typeface="Wingdings" panose="05000000000000000000" pitchFamily="2" charset="2"/>
              <a:buChar char="n"/>
              <a:defRPr sz="2400" b="1">
                <a:solidFill>
                  <a:schemeClr val="tx1"/>
                </a:solidFill>
              </a:defRPr>
            </a:lvl1pPr>
            <a:lvl2pPr marL="742950" indent="-285750">
              <a:buSzPct val="70000"/>
              <a:buFont typeface="Wingdings" panose="05000000000000000000" pitchFamily="2" charset="2"/>
              <a:buChar char="n"/>
              <a:defRPr sz="2000"/>
            </a:lvl2pPr>
            <a:lvl3pPr marL="1143000" indent="-228600">
              <a:buSzPct val="70000"/>
              <a:buFont typeface="Wingdings" panose="05000000000000000000" pitchFamily="2" charset="2"/>
              <a:buChar char="n"/>
              <a:defRPr sz="1800"/>
            </a:lvl3pPr>
            <a:lvl4pPr marL="1600200" indent="-228600">
              <a:buSzPct val="70000"/>
              <a:buFont typeface="Wingdings" panose="05000000000000000000" pitchFamily="2" charset="2"/>
              <a:buChar char="n"/>
              <a:defRPr sz="1600"/>
            </a:lvl4pPr>
            <a:lvl5pPr marL="2057400" indent="-228600">
              <a:buSzPct val="70000"/>
              <a:buFont typeface="Wingdings" panose="05000000000000000000" pitchFamily="2" charset="2"/>
              <a:buChar char="n"/>
              <a:defRPr sz="1600"/>
            </a:lvl5pPr>
          </a:lstStyle>
          <a:p>
            <a:pPr lvl="0"/>
            <a:r>
              <a:rPr lang="zh-CN" altLang="en-US" dirty="0" smtClean="0"/>
              <a:t>第一行加粗</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6"/>
          <p:cNvSpPr>
            <a:spLocks noGrp="1"/>
          </p:cNvSpPr>
          <p:nvPr>
            <p:ph type="title"/>
          </p:nvPr>
        </p:nvSpPr>
        <p:spPr>
          <a:xfrm>
            <a:off x="611560" y="436423"/>
            <a:ext cx="7886700" cy="487363"/>
          </a:xfrm>
          <a:prstGeom prst="rect">
            <a:avLst/>
          </a:prstGeom>
        </p:spPr>
        <p:txBody>
          <a:bodyPr/>
          <a:lstStyle>
            <a:lvl1pPr algn="l">
              <a:defRPr sz="3200">
                <a:solidFill>
                  <a:schemeClr val="tx2"/>
                </a:solidFill>
              </a:defRPr>
            </a:lvl1p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11781224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TextBox 5"/>
          <p:cNvSpPr txBox="1"/>
          <p:nvPr userDrawn="1"/>
        </p:nvSpPr>
        <p:spPr>
          <a:xfrm>
            <a:off x="6020744" y="215900"/>
            <a:ext cx="2749471" cy="707886"/>
          </a:xfrm>
          <a:prstGeom prst="rect">
            <a:avLst/>
          </a:prstGeom>
          <a:noFill/>
        </p:spPr>
        <p:txBody>
          <a:bodyPr wrap="none" rtlCol="0">
            <a:spAutoFit/>
          </a:bodyPr>
          <a:lstStyle/>
          <a:p>
            <a:pPr algn="r"/>
            <a:r>
              <a:rPr lang="zh-CN" altLang="en-US" sz="4000" dirty="0" smtClean="0">
                <a:solidFill>
                  <a:schemeClr val="bg1">
                    <a:lumMod val="50000"/>
                  </a:schemeClr>
                </a:solidFill>
                <a:latin typeface="+mj-ea"/>
                <a:ea typeface="+mj-ea"/>
              </a:rPr>
              <a:t>分析与讨论</a:t>
            </a:r>
            <a:endParaRPr lang="zh-CN" altLang="en-US" sz="4000" dirty="0">
              <a:solidFill>
                <a:schemeClr val="bg1">
                  <a:lumMod val="50000"/>
                </a:schemeClr>
              </a:solidFill>
              <a:latin typeface="+mj-ea"/>
              <a:ea typeface="+mj-ea"/>
            </a:endParaRPr>
          </a:p>
        </p:txBody>
      </p:sp>
      <p:sp>
        <p:nvSpPr>
          <p:cNvPr id="4" name="内容占位符 5"/>
          <p:cNvSpPr>
            <a:spLocks noGrp="1"/>
          </p:cNvSpPr>
          <p:nvPr>
            <p:ph sz="quarter" idx="10" hasCustomPrompt="1"/>
          </p:nvPr>
        </p:nvSpPr>
        <p:spPr>
          <a:xfrm>
            <a:off x="611560" y="1072301"/>
            <a:ext cx="7489204" cy="3392071"/>
          </a:xfrm>
          <a:prstGeom prst="rect">
            <a:avLst/>
          </a:prstGeom>
        </p:spPr>
        <p:txBody>
          <a:bodyPr/>
          <a:lstStyle>
            <a:lvl1pPr marL="342900" indent="-342900">
              <a:buSzPct val="70000"/>
              <a:buFont typeface="Wingdings" panose="05000000000000000000" pitchFamily="2" charset="2"/>
              <a:buChar char="n"/>
              <a:defRPr sz="2400" b="1">
                <a:solidFill>
                  <a:schemeClr val="tx1"/>
                </a:solidFill>
              </a:defRPr>
            </a:lvl1pPr>
            <a:lvl2pPr marL="742950" indent="-285750">
              <a:buSzPct val="70000"/>
              <a:buFont typeface="Wingdings" panose="05000000000000000000" pitchFamily="2" charset="2"/>
              <a:buChar char="n"/>
              <a:defRPr sz="2000"/>
            </a:lvl2pPr>
            <a:lvl3pPr marL="1143000" indent="-228600">
              <a:buSzPct val="70000"/>
              <a:buFont typeface="Wingdings" panose="05000000000000000000" pitchFamily="2" charset="2"/>
              <a:buChar char="n"/>
              <a:defRPr sz="1800"/>
            </a:lvl3pPr>
            <a:lvl4pPr marL="1600200" indent="-228600">
              <a:buSzPct val="70000"/>
              <a:buFont typeface="Wingdings" panose="05000000000000000000" pitchFamily="2" charset="2"/>
              <a:buChar char="n"/>
              <a:defRPr sz="1600"/>
            </a:lvl4pPr>
            <a:lvl5pPr marL="2057400" indent="-228600">
              <a:buSzPct val="70000"/>
              <a:buFont typeface="Wingdings" panose="05000000000000000000" pitchFamily="2" charset="2"/>
              <a:buChar char="n"/>
              <a:defRPr sz="1600"/>
            </a:lvl5pPr>
          </a:lstStyle>
          <a:p>
            <a:pPr lvl="0"/>
            <a:r>
              <a:rPr lang="zh-CN" altLang="en-US" dirty="0" smtClean="0"/>
              <a:t>第一行加粗</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6"/>
          <p:cNvSpPr>
            <a:spLocks noGrp="1"/>
          </p:cNvSpPr>
          <p:nvPr>
            <p:ph type="title"/>
          </p:nvPr>
        </p:nvSpPr>
        <p:spPr>
          <a:xfrm>
            <a:off x="611560" y="436423"/>
            <a:ext cx="7886700" cy="487363"/>
          </a:xfrm>
          <a:prstGeom prst="rect">
            <a:avLst/>
          </a:prstGeom>
        </p:spPr>
        <p:txBody>
          <a:bodyPr/>
          <a:lstStyle>
            <a:lvl1pPr algn="l">
              <a:defRPr sz="3200">
                <a:solidFill>
                  <a:schemeClr val="tx2"/>
                </a:solidFill>
              </a:defRPr>
            </a:lvl1p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1480641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TextBox 5"/>
          <p:cNvSpPr txBox="1"/>
          <p:nvPr userDrawn="1"/>
        </p:nvSpPr>
        <p:spPr>
          <a:xfrm>
            <a:off x="6020744" y="215900"/>
            <a:ext cx="2749471" cy="707886"/>
          </a:xfrm>
          <a:prstGeom prst="rect">
            <a:avLst/>
          </a:prstGeom>
          <a:noFill/>
        </p:spPr>
        <p:txBody>
          <a:bodyPr wrap="none" rtlCol="0">
            <a:spAutoFit/>
          </a:bodyPr>
          <a:lstStyle/>
          <a:p>
            <a:pPr algn="r"/>
            <a:r>
              <a:rPr lang="zh-CN" altLang="en-US" sz="4000" dirty="0" smtClean="0">
                <a:solidFill>
                  <a:schemeClr val="bg1">
                    <a:lumMod val="50000"/>
                  </a:schemeClr>
                </a:solidFill>
                <a:latin typeface="+mj-ea"/>
                <a:ea typeface="+mj-ea"/>
              </a:rPr>
              <a:t>结论与建议</a:t>
            </a:r>
            <a:endParaRPr lang="zh-CN" altLang="en-US" sz="4000" dirty="0">
              <a:solidFill>
                <a:schemeClr val="bg1">
                  <a:lumMod val="50000"/>
                </a:schemeClr>
              </a:solidFill>
              <a:latin typeface="+mj-ea"/>
              <a:ea typeface="+mj-ea"/>
            </a:endParaRPr>
          </a:p>
        </p:txBody>
      </p:sp>
      <p:sp>
        <p:nvSpPr>
          <p:cNvPr id="5" name="内容占位符 5"/>
          <p:cNvSpPr>
            <a:spLocks noGrp="1"/>
          </p:cNvSpPr>
          <p:nvPr>
            <p:ph sz="quarter" idx="10" hasCustomPrompt="1"/>
          </p:nvPr>
        </p:nvSpPr>
        <p:spPr>
          <a:xfrm>
            <a:off x="611560" y="1072301"/>
            <a:ext cx="7489204" cy="3392071"/>
          </a:xfrm>
          <a:prstGeom prst="rect">
            <a:avLst/>
          </a:prstGeom>
        </p:spPr>
        <p:txBody>
          <a:bodyPr/>
          <a:lstStyle>
            <a:lvl1pPr marL="342900" indent="-342900">
              <a:buSzPct val="70000"/>
              <a:buFont typeface="Wingdings" panose="05000000000000000000" pitchFamily="2" charset="2"/>
              <a:buChar char="n"/>
              <a:defRPr sz="2400" b="1">
                <a:solidFill>
                  <a:schemeClr val="tx1"/>
                </a:solidFill>
              </a:defRPr>
            </a:lvl1pPr>
            <a:lvl2pPr marL="742950" indent="-285750">
              <a:buSzPct val="70000"/>
              <a:buFont typeface="Wingdings" panose="05000000000000000000" pitchFamily="2" charset="2"/>
              <a:buChar char="n"/>
              <a:defRPr sz="2000"/>
            </a:lvl2pPr>
            <a:lvl3pPr marL="1143000" indent="-228600">
              <a:buSzPct val="70000"/>
              <a:buFont typeface="Wingdings" panose="05000000000000000000" pitchFamily="2" charset="2"/>
              <a:buChar char="n"/>
              <a:defRPr sz="1800"/>
            </a:lvl3pPr>
            <a:lvl4pPr marL="1600200" indent="-228600">
              <a:buSzPct val="70000"/>
              <a:buFont typeface="Wingdings" panose="05000000000000000000" pitchFamily="2" charset="2"/>
              <a:buChar char="n"/>
              <a:defRPr sz="1600"/>
            </a:lvl4pPr>
            <a:lvl5pPr marL="2057400" indent="-228600">
              <a:buSzPct val="70000"/>
              <a:buFont typeface="Wingdings" panose="05000000000000000000" pitchFamily="2" charset="2"/>
              <a:buChar char="n"/>
              <a:defRPr sz="1600"/>
            </a:lvl5pPr>
          </a:lstStyle>
          <a:p>
            <a:pPr lvl="0"/>
            <a:r>
              <a:rPr lang="zh-CN" altLang="en-US" dirty="0" smtClean="0"/>
              <a:t>第一行加粗</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6"/>
          <p:cNvSpPr>
            <a:spLocks noGrp="1"/>
          </p:cNvSpPr>
          <p:nvPr>
            <p:ph type="title"/>
          </p:nvPr>
        </p:nvSpPr>
        <p:spPr>
          <a:xfrm>
            <a:off x="611560" y="436423"/>
            <a:ext cx="7886700" cy="487363"/>
          </a:xfrm>
          <a:prstGeom prst="rect">
            <a:avLst/>
          </a:prstGeom>
        </p:spPr>
        <p:txBody>
          <a:bodyPr/>
          <a:lstStyle>
            <a:lvl1pPr algn="l">
              <a:defRPr sz="3200">
                <a:solidFill>
                  <a:schemeClr val="tx2"/>
                </a:solidFill>
              </a:defRPr>
            </a:lvl1p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2308054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0679"/>
            <a:ext cx="3008313" cy="854053"/>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0679"/>
            <a:ext cx="5111750" cy="430176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54733"/>
            <a:ext cx="3008313" cy="34477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6" name="页脚占位符 5"/>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3955680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28219"/>
            <a:ext cx="5486400" cy="416526"/>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0361"/>
            <a:ext cx="5486400" cy="30241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3944746"/>
            <a:ext cx="5486400" cy="59153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6" name="页脚占位符 5"/>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2513032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1846"/>
            <a:ext cx="8229600" cy="840052"/>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176073"/>
            <a:ext cx="8229600" cy="332637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5" name="页脚占位符 4"/>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3349715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8177"/>
            <a:ext cx="2057400" cy="3160696"/>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48177"/>
            <a:ext cx="6019800" cy="3160696"/>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5" name="页脚占位符 4"/>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13386318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65275"/>
            <a:ext cx="7772400" cy="108108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855913"/>
            <a:ext cx="6400800" cy="12890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2066308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4456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1846"/>
            <a:ext cx="8229600" cy="84005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176073"/>
            <a:ext cx="8229600" cy="332637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5" name="页脚占位符 4"/>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1142665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238500"/>
            <a:ext cx="7772400" cy="100171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36775"/>
            <a:ext cx="7772400" cy="11017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946227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76338"/>
            <a:ext cx="4038600" cy="3325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76338"/>
            <a:ext cx="4038600" cy="3325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2470700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8713"/>
            <a:ext cx="4040188" cy="469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598613"/>
            <a:ext cx="4040188" cy="29035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28713"/>
            <a:ext cx="4041775" cy="469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598613"/>
            <a:ext cx="4041775" cy="29035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3164910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3237409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4012011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0025"/>
            <a:ext cx="3008313" cy="8540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0025"/>
            <a:ext cx="5111750" cy="43021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54100"/>
            <a:ext cx="3008313" cy="344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5039370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29013"/>
            <a:ext cx="5486400" cy="41592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0850"/>
            <a:ext cx="5486400" cy="3024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3944938"/>
            <a:ext cx="5486400" cy="592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114181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48935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1613"/>
            <a:ext cx="2057400" cy="43005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1613"/>
            <a:ext cx="6019800" cy="43005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C8646B-F8D4-40C7-8EB6-0AC746299FE6}"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212893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238868"/>
            <a:ext cx="7772400" cy="10010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36300"/>
            <a:ext cx="7772400" cy="1102568"/>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5" name="页脚占位符 4"/>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142495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1846"/>
            <a:ext cx="8229600" cy="84005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864554"/>
            <a:ext cx="4038600" cy="244431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864554"/>
            <a:ext cx="4038600" cy="244431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6" name="页脚占位符 5"/>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140503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1846"/>
            <a:ext cx="8229600" cy="840052"/>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8237"/>
            <a:ext cx="4040188" cy="47019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598433"/>
            <a:ext cx="4040188" cy="2904014"/>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28237"/>
            <a:ext cx="4041775" cy="47019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598433"/>
            <a:ext cx="4041775" cy="2904014"/>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8" name="页脚占位符 7"/>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83595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1846"/>
            <a:ext cx="8229600" cy="840052"/>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4" name="页脚占位符 3"/>
          <p:cNvSpPr>
            <a:spLocks noGrp="1"/>
          </p:cNvSpPr>
          <p:nvPr>
            <p:ph type="ftr" sz="quarter" idx="11"/>
          </p:nvPr>
        </p:nvSpPr>
        <p:spPr>
          <a:xfrm>
            <a:off x="3124200" y="4671624"/>
            <a:ext cx="2895600" cy="268350"/>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381856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71624"/>
            <a:ext cx="2133600" cy="268350"/>
          </a:xfrm>
          <a:prstGeom prst="rect">
            <a:avLst/>
          </a:prstGeom>
        </p:spPr>
        <p:txBody>
          <a:bodyPr/>
          <a:lstStyle/>
          <a:p>
            <a:fld id="{DDAC7E99-E1AD-445B-89E7-BD323A9D46B9}" type="datetimeFigureOut">
              <a:rPr lang="zh-CN" altLang="en-US" smtClean="0"/>
              <a:pPr/>
              <a:t>2015/5/26</a:t>
            </a:fld>
            <a:endParaRPr lang="zh-CN" altLang="en-US"/>
          </a:p>
        </p:txBody>
      </p:sp>
      <p:sp>
        <p:nvSpPr>
          <p:cNvPr id="3" name="页脚占位符 2"/>
          <p:cNvSpPr>
            <a:spLocks noGrp="1"/>
          </p:cNvSpPr>
          <p:nvPr>
            <p:ph type="ftr" sz="quarter" idx="11"/>
          </p:nvPr>
        </p:nvSpPr>
        <p:spPr>
          <a:xfrm>
            <a:off x="3124200" y="4671624"/>
            <a:ext cx="2895600" cy="268350"/>
          </a:xfrm>
          <a:prstGeom prst="rect">
            <a:avLst/>
          </a:prstGeom>
        </p:spPr>
        <p:txBody>
          <a:bodyPr/>
          <a:lstStyle/>
          <a:p>
            <a:endParaRPr lang="zh-CN" altLang="en-US" dirty="0"/>
          </a:p>
        </p:txBody>
      </p:sp>
      <p:sp>
        <p:nvSpPr>
          <p:cNvPr id="4" name="灯片编号占位符 3"/>
          <p:cNvSpPr>
            <a:spLocks noGrp="1"/>
          </p:cNvSpPr>
          <p:nvPr>
            <p:ph type="sldNum" sz="quarter" idx="12"/>
          </p:nvPr>
        </p:nvSpPr>
        <p:spPr>
          <a:xfrm>
            <a:off x="6553200" y="4671624"/>
            <a:ext cx="2133600" cy="268350"/>
          </a:xfrm>
          <a:prstGeom prst="rect">
            <a:avLst/>
          </a:prstGeom>
        </p:spPr>
        <p:txBody>
          <a:bodyPr/>
          <a:lstStyle/>
          <a:p>
            <a:fld id="{D75572BC-0BD0-4371-8DB7-D07EFDD112AA}" type="slidenum">
              <a:rPr lang="zh-CN" altLang="en-US" smtClean="0"/>
              <a:pPr/>
              <a:t>‹#›</a:t>
            </a:fld>
            <a:endParaRPr lang="zh-CN" altLang="en-US"/>
          </a:p>
        </p:txBody>
      </p:sp>
    </p:spTree>
    <p:extLst>
      <p:ext uri="{BB962C8B-B14F-4D97-AF65-F5344CB8AC3E}">
        <p14:creationId xmlns="" xmlns:p14="http://schemas.microsoft.com/office/powerpoint/2010/main" val="24532678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TextBox 5"/>
          <p:cNvSpPr txBox="1"/>
          <p:nvPr userDrawn="1"/>
        </p:nvSpPr>
        <p:spPr>
          <a:xfrm>
            <a:off x="7559627" y="215900"/>
            <a:ext cx="1210588" cy="707886"/>
          </a:xfrm>
          <a:prstGeom prst="rect">
            <a:avLst/>
          </a:prstGeom>
          <a:noFill/>
        </p:spPr>
        <p:txBody>
          <a:bodyPr wrap="none" rtlCol="0">
            <a:spAutoFit/>
          </a:bodyPr>
          <a:lstStyle/>
          <a:p>
            <a:r>
              <a:rPr lang="zh-CN" altLang="en-US" sz="4000" dirty="0" smtClean="0">
                <a:solidFill>
                  <a:schemeClr val="bg1">
                    <a:lumMod val="50000"/>
                  </a:schemeClr>
                </a:solidFill>
                <a:latin typeface="+mj-ea"/>
                <a:ea typeface="+mj-ea"/>
              </a:rPr>
              <a:t>绪论</a:t>
            </a:r>
            <a:endParaRPr lang="zh-CN" altLang="en-US" sz="4000" dirty="0">
              <a:solidFill>
                <a:schemeClr val="bg1">
                  <a:lumMod val="50000"/>
                </a:schemeClr>
              </a:solidFill>
              <a:latin typeface="+mj-ea"/>
              <a:ea typeface="+mj-ea"/>
            </a:endParaRPr>
          </a:p>
        </p:txBody>
      </p:sp>
      <p:sp>
        <p:nvSpPr>
          <p:cNvPr id="3" name="内容占位符 5"/>
          <p:cNvSpPr>
            <a:spLocks noGrp="1"/>
          </p:cNvSpPr>
          <p:nvPr>
            <p:ph sz="quarter" idx="10" hasCustomPrompt="1"/>
          </p:nvPr>
        </p:nvSpPr>
        <p:spPr>
          <a:xfrm>
            <a:off x="611560" y="1072301"/>
            <a:ext cx="7489204" cy="3392071"/>
          </a:xfrm>
          <a:prstGeom prst="rect">
            <a:avLst/>
          </a:prstGeom>
        </p:spPr>
        <p:txBody>
          <a:bodyPr/>
          <a:lstStyle>
            <a:lvl1pPr marL="342900" indent="-342900">
              <a:buSzPct val="70000"/>
              <a:buFont typeface="Wingdings" panose="05000000000000000000" pitchFamily="2" charset="2"/>
              <a:buChar char="n"/>
              <a:defRPr sz="2400" b="1">
                <a:solidFill>
                  <a:schemeClr val="tx1"/>
                </a:solidFill>
              </a:defRPr>
            </a:lvl1pPr>
            <a:lvl2pPr marL="742950" indent="-285750">
              <a:buSzPct val="70000"/>
              <a:buFont typeface="Wingdings" panose="05000000000000000000" pitchFamily="2" charset="2"/>
              <a:buChar char="n"/>
              <a:defRPr sz="2000"/>
            </a:lvl2pPr>
            <a:lvl3pPr marL="1143000" indent="-228600">
              <a:buSzPct val="70000"/>
              <a:buFont typeface="Wingdings" panose="05000000000000000000" pitchFamily="2" charset="2"/>
              <a:buChar char="n"/>
              <a:defRPr sz="1800"/>
            </a:lvl3pPr>
            <a:lvl4pPr marL="1600200" indent="-228600">
              <a:buSzPct val="70000"/>
              <a:buFont typeface="Wingdings" panose="05000000000000000000" pitchFamily="2" charset="2"/>
              <a:buChar char="n"/>
              <a:defRPr sz="1600"/>
            </a:lvl4pPr>
            <a:lvl5pPr marL="2057400" indent="-228600">
              <a:buSzPct val="70000"/>
              <a:buFont typeface="Wingdings" panose="05000000000000000000" pitchFamily="2" charset="2"/>
              <a:buChar char="n"/>
              <a:defRPr sz="1600"/>
            </a:lvl5pPr>
          </a:lstStyle>
          <a:p>
            <a:pPr lvl="0"/>
            <a:r>
              <a:rPr lang="zh-CN" altLang="en-US" dirty="0" smtClean="0"/>
              <a:t>第一行加粗</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标题 6"/>
          <p:cNvSpPr>
            <a:spLocks noGrp="1"/>
          </p:cNvSpPr>
          <p:nvPr>
            <p:ph type="title"/>
          </p:nvPr>
        </p:nvSpPr>
        <p:spPr>
          <a:xfrm>
            <a:off x="611560" y="436423"/>
            <a:ext cx="7886700" cy="487363"/>
          </a:xfrm>
          <a:prstGeom prst="rect">
            <a:avLst/>
          </a:prstGeom>
        </p:spPr>
        <p:txBody>
          <a:bodyPr/>
          <a:lstStyle>
            <a:lvl1pPr algn="l">
              <a:defRPr sz="3200">
                <a:solidFill>
                  <a:schemeClr val="tx2"/>
                </a:solidFill>
              </a:defRPr>
            </a:lvl1p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933982291"/>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pos="5511" userDrawn="1">
          <p15:clr>
            <a:srgbClr val="FBAE40"/>
          </p15:clr>
        </p15:guide>
        <p15:guide id="2" orient="horz" pos="1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938022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9">
            <a:lum bright="70000" contrast="-70000"/>
            <a:extLst>
              <a:ext uri="{BEBA8EAE-BF5A-486C-A8C5-ECC9F3942E4B}">
                <a14:imgProps xmlns="" xmlns:a14="http://schemas.microsoft.com/office/drawing/2010/main">
                  <a14:imgLayer r:embed="rId20">
                    <a14:imgEffect>
                      <a14:brightnessContrast bright="70000" contrast="-40000"/>
                    </a14:imgEffect>
                  </a14:imgLayer>
                </a14:imgProps>
              </a:ext>
            </a:extLst>
          </a:blip>
          <a:stretch>
            <a:fillRect/>
          </a:stretch>
        </p:blipFill>
        <p:spPr>
          <a:xfrm>
            <a:off x="0" y="-51594"/>
            <a:ext cx="9144000" cy="5143500"/>
          </a:xfrm>
          <a:prstGeom prst="rect">
            <a:avLst/>
          </a:prstGeom>
        </p:spPr>
      </p:pic>
      <p:grpSp>
        <p:nvGrpSpPr>
          <p:cNvPr id="5" name="组合 4"/>
          <p:cNvGrpSpPr/>
          <p:nvPr userDrawn="1"/>
        </p:nvGrpSpPr>
        <p:grpSpPr>
          <a:xfrm>
            <a:off x="0" y="4824412"/>
            <a:ext cx="9144000" cy="216024"/>
            <a:chOff x="0" y="4658625"/>
            <a:chExt cx="9144000" cy="381811"/>
          </a:xfrm>
        </p:grpSpPr>
        <p:sp>
          <p:nvSpPr>
            <p:cNvPr id="4" name="矩形 3"/>
            <p:cNvSpPr/>
            <p:nvPr userDrawn="1"/>
          </p:nvSpPr>
          <p:spPr>
            <a:xfrm>
              <a:off x="0" y="4658625"/>
              <a:ext cx="9144000" cy="360000"/>
            </a:xfrm>
            <a:prstGeom prst="rect">
              <a:avLst/>
            </a:prstGeom>
            <a:solidFill>
              <a:schemeClr val="bg1">
                <a:lumMod val="95000"/>
              </a:schemeClr>
            </a:solidFill>
          </p:spPr>
          <p:txBody>
            <a:bodyPr wrap="none" rtlCol="0" anchor="ctr">
              <a:spAutoFit/>
            </a:bodyPr>
            <a:lstStyle/>
            <a:p>
              <a:pPr algn="ctr"/>
              <a:endParaRPr lang="zh-CN" altLang="en-US" sz="6000" dirty="0">
                <a:solidFill>
                  <a:schemeClr val="tx2"/>
                </a:solidFill>
                <a:latin typeface="+mj-ea"/>
                <a:ea typeface="+mj-ea"/>
              </a:endParaRPr>
            </a:p>
          </p:txBody>
        </p:sp>
        <p:sp>
          <p:nvSpPr>
            <p:cNvPr id="3" name="矩形 2"/>
            <p:cNvSpPr/>
            <p:nvPr userDrawn="1"/>
          </p:nvSpPr>
          <p:spPr>
            <a:xfrm>
              <a:off x="0" y="4716436"/>
              <a:ext cx="9144000" cy="324000"/>
            </a:xfrm>
            <a:prstGeom prst="rect">
              <a:avLst/>
            </a:prstGeom>
            <a:solidFill>
              <a:schemeClr val="tx2"/>
            </a:solidFill>
            <a:ln>
              <a:noFill/>
            </a:ln>
          </p:spPr>
          <p:txBody>
            <a:bodyPr wrap="none" rtlCol="0" anchor="ctr">
              <a:spAutoFit/>
            </a:bodyPr>
            <a:lstStyle/>
            <a:p>
              <a:pPr algn="ctr"/>
              <a:endParaRPr lang="zh-CN" altLang="en-US" sz="6000" dirty="0">
                <a:solidFill>
                  <a:schemeClr val="tx2"/>
                </a:solidFill>
                <a:latin typeface="+mj-ea"/>
                <a:ea typeface="+mj-ea"/>
              </a:endParaRPr>
            </a:p>
          </p:txBody>
        </p:sp>
      </p:grpSp>
    </p:spTree>
    <p:extLst>
      <p:ext uri="{BB962C8B-B14F-4D97-AF65-F5344CB8AC3E}">
        <p14:creationId xmlns="" xmlns:p14="http://schemas.microsoft.com/office/powerpoint/2010/main" val="3376062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3" r:id="rId8"/>
    <p:sldLayoutId id="2147483677" r:id="rId9"/>
    <p:sldLayoutId id="2147483660" r:id="rId10"/>
    <p:sldLayoutId id="2147483662" r:id="rId11"/>
    <p:sldLayoutId id="2147483661" r:id="rId12"/>
    <p:sldLayoutId id="2147483676" r:id="rId13"/>
    <p:sldLayoutId id="2147483656" r:id="rId14"/>
    <p:sldLayoutId id="2147483657" r:id="rId15"/>
    <p:sldLayoutId id="2147483658" r:id="rId16"/>
    <p:sldLayoutId id="2147483659" r:id="rId1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1613"/>
            <a:ext cx="8229600" cy="83978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76338"/>
            <a:ext cx="8229600" cy="33258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672013"/>
            <a:ext cx="2133600" cy="268287"/>
          </a:xfrm>
          <a:prstGeom prst="rect">
            <a:avLst/>
          </a:prstGeom>
        </p:spPr>
        <p:txBody>
          <a:bodyPr vert="horz" lIns="91440" tIns="45720" rIns="91440" bIns="45720" rtlCol="0" anchor="ctr"/>
          <a:lstStyle>
            <a:lvl1pPr algn="l">
              <a:defRPr sz="1200">
                <a:solidFill>
                  <a:schemeClr val="tx1">
                    <a:tint val="75000"/>
                  </a:schemeClr>
                </a:solidFill>
              </a:defRPr>
            </a:lvl1pPr>
          </a:lstStyle>
          <a:p>
            <a:fld id="{95C8646B-F8D4-40C7-8EB6-0AC746299FE6}" type="datetimeFigureOut">
              <a:rPr lang="zh-CN" altLang="en-US" smtClean="0"/>
              <a:pPr/>
              <a:t>2015/5/26</a:t>
            </a:fld>
            <a:endParaRPr lang="zh-CN" altLang="en-US"/>
          </a:p>
        </p:txBody>
      </p:sp>
      <p:sp>
        <p:nvSpPr>
          <p:cNvPr id="5" name="页脚占位符 4"/>
          <p:cNvSpPr>
            <a:spLocks noGrp="1"/>
          </p:cNvSpPr>
          <p:nvPr>
            <p:ph type="ftr" sz="quarter" idx="3"/>
          </p:nvPr>
        </p:nvSpPr>
        <p:spPr>
          <a:xfrm>
            <a:off x="3124200" y="4672013"/>
            <a:ext cx="2895600" cy="26828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672013"/>
            <a:ext cx="2133600" cy="268287"/>
          </a:xfrm>
          <a:prstGeom prst="rect">
            <a:avLst/>
          </a:prstGeom>
        </p:spPr>
        <p:txBody>
          <a:bodyPr vert="horz" lIns="91440" tIns="45720" rIns="91440" bIns="45720" rtlCol="0" anchor="ctr"/>
          <a:lstStyle>
            <a:lvl1pPr algn="r">
              <a:defRPr sz="1200">
                <a:solidFill>
                  <a:schemeClr val="tx1">
                    <a:tint val="75000"/>
                  </a:schemeClr>
                </a:solidFill>
              </a:defRPr>
            </a:lvl1pPr>
          </a:lstStyle>
          <a:p>
            <a:fld id="{8DC21DE7-8872-445F-9810-BBD14E7ACDBD}" type="slidenum">
              <a:rPr lang="zh-CN" altLang="en-US" smtClean="0"/>
              <a:pPr/>
              <a:t>‹#›</a:t>
            </a:fld>
            <a:endParaRPr lang="zh-CN" altLang="en-US"/>
          </a:p>
        </p:txBody>
      </p:sp>
    </p:spTree>
    <p:extLst>
      <p:ext uri="{BB962C8B-B14F-4D97-AF65-F5344CB8AC3E}">
        <p14:creationId xmlns="" xmlns:p14="http://schemas.microsoft.com/office/powerpoint/2010/main" val="345215319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1428728" y="805644"/>
            <a:ext cx="6485111" cy="1323439"/>
          </a:xfrm>
          <a:prstGeom prst="rect">
            <a:avLst/>
          </a:prstGeom>
          <a:noFill/>
        </p:spPr>
        <p:txBody>
          <a:bodyPr wrap="square" rtlCol="0">
            <a:spAutoFit/>
          </a:bodyPr>
          <a:lstStyle/>
          <a:p>
            <a:pPr algn="ctr"/>
            <a:r>
              <a:rPr lang="zh-CN" altLang="en-US" sz="4000" dirty="0" smtClean="0">
                <a:latin typeface="黑体" pitchFamily="49" charset="-122"/>
                <a:ea typeface="黑体" pitchFamily="49" charset="-122"/>
              </a:rPr>
              <a:t>网络媒体数据挖掘分析前端</a:t>
            </a:r>
            <a:r>
              <a:rPr lang="en-US" sz="4000" dirty="0" smtClean="0">
                <a:latin typeface="黑体" pitchFamily="49" charset="-122"/>
                <a:ea typeface="黑体" pitchFamily="49" charset="-122"/>
              </a:rPr>
              <a:t>       </a:t>
            </a:r>
            <a:r>
              <a:rPr lang="zh-CN" altLang="en-US" sz="4000" dirty="0" smtClean="0">
                <a:latin typeface="黑体" pitchFamily="49" charset="-122"/>
                <a:ea typeface="黑体" pitchFamily="49" charset="-122"/>
              </a:rPr>
              <a:t/>
            </a:r>
            <a:br>
              <a:rPr lang="zh-CN" altLang="en-US" sz="4000" dirty="0" smtClean="0">
                <a:latin typeface="黑体" pitchFamily="49" charset="-122"/>
                <a:ea typeface="黑体" pitchFamily="49" charset="-122"/>
              </a:rPr>
            </a:br>
            <a:r>
              <a:rPr lang="zh-CN" altLang="en-US" sz="4000" dirty="0" smtClean="0">
                <a:latin typeface="黑体" pitchFamily="49" charset="-122"/>
                <a:ea typeface="黑体" pitchFamily="49" charset="-122"/>
              </a:rPr>
              <a:t>系统研究与实现</a:t>
            </a:r>
            <a:endParaRPr lang="en-US" altLang="zh-CN" sz="4000" dirty="0" smtClean="0">
              <a:solidFill>
                <a:schemeClr val="tx2"/>
              </a:solidFill>
              <a:latin typeface="+mj-ea"/>
              <a:ea typeface="+mj-ea"/>
              <a:cs typeface="Times New Roman" panose="02020603050405020304" pitchFamily="18" charset="0"/>
            </a:endParaRPr>
          </a:p>
        </p:txBody>
      </p:sp>
      <p:sp>
        <p:nvSpPr>
          <p:cNvPr id="15" name="TextBox 14"/>
          <p:cNvSpPr txBox="1"/>
          <p:nvPr/>
        </p:nvSpPr>
        <p:spPr>
          <a:xfrm>
            <a:off x="2643174" y="2591594"/>
            <a:ext cx="3518912" cy="1323439"/>
          </a:xfrm>
          <a:prstGeom prst="rect">
            <a:avLst/>
          </a:prstGeom>
          <a:noFill/>
        </p:spPr>
        <p:txBody>
          <a:bodyPr wrap="none" rtlCol="0">
            <a:spAutoFit/>
          </a:bodyPr>
          <a:lstStyle/>
          <a:p>
            <a:r>
              <a:rPr lang="zh-CN" altLang="en-US" sz="2000" dirty="0" smtClean="0">
                <a:latin typeface="黑体" pitchFamily="49" charset="-122"/>
                <a:ea typeface="黑体" pitchFamily="49" charset="-122"/>
              </a:rPr>
              <a:t>学    院：计算机科学与技术</a:t>
            </a:r>
            <a:endParaRPr lang="en-US" altLang="zh-CN" sz="2000" dirty="0" smtClean="0">
              <a:latin typeface="黑体" pitchFamily="49" charset="-122"/>
              <a:ea typeface="黑体" pitchFamily="49" charset="-122"/>
            </a:endParaRPr>
          </a:p>
          <a:p>
            <a:r>
              <a:rPr lang="zh-CN" altLang="en-US" sz="2000" dirty="0" smtClean="0">
                <a:latin typeface="黑体" pitchFamily="49" charset="-122"/>
                <a:ea typeface="黑体" pitchFamily="49" charset="-122"/>
              </a:rPr>
              <a:t>学    号：</a:t>
            </a:r>
            <a:r>
              <a:rPr lang="en-US" altLang="zh-CN" sz="2000" dirty="0" smtClean="0">
                <a:latin typeface="黑体" pitchFamily="49" charset="-122"/>
                <a:ea typeface="黑体" pitchFamily="49" charset="-122"/>
              </a:rPr>
              <a:t>19110105</a:t>
            </a:r>
          </a:p>
          <a:p>
            <a:r>
              <a:rPr lang="zh-CN" altLang="en-US" sz="2000" dirty="0" smtClean="0">
                <a:latin typeface="黑体" pitchFamily="49" charset="-122"/>
                <a:ea typeface="黑体" pitchFamily="49" charset="-122"/>
              </a:rPr>
              <a:t>答 辩 人：卢倚霞</a:t>
            </a:r>
            <a:endParaRPr lang="en-US" altLang="zh-CN" sz="2000" dirty="0" smtClean="0">
              <a:latin typeface="黑体" pitchFamily="49" charset="-122"/>
              <a:ea typeface="黑体" pitchFamily="49" charset="-122"/>
            </a:endParaRPr>
          </a:p>
          <a:p>
            <a:r>
              <a:rPr lang="zh-CN" altLang="en-US" sz="2000" dirty="0" smtClean="0">
                <a:latin typeface="黑体" pitchFamily="49" charset="-122"/>
                <a:ea typeface="黑体" pitchFamily="49" charset="-122"/>
              </a:rPr>
              <a:t>指导老师：张国强</a:t>
            </a:r>
            <a:endParaRPr lang="en-US" altLang="zh-CN" sz="2000" dirty="0" smtClean="0">
              <a:latin typeface="黑体" pitchFamily="49" charset="-122"/>
              <a:ea typeface="黑体" pitchFamily="49" charset="-122"/>
            </a:endParaRPr>
          </a:p>
        </p:txBody>
      </p:sp>
    </p:spTree>
    <p:extLst>
      <p:ext uri="{BB962C8B-B14F-4D97-AF65-F5344CB8AC3E}">
        <p14:creationId xmlns="" xmlns:p14="http://schemas.microsoft.com/office/powerpoint/2010/main" val="41345259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0794" y="0"/>
            <a:ext cx="2643206" cy="584775"/>
          </a:xfrm>
          <a:prstGeom prst="rect">
            <a:avLst/>
          </a:prstGeom>
          <a:noFill/>
        </p:spPr>
        <p:txBody>
          <a:bodyPr wrap="square" rtlCol="0">
            <a:spAutoFit/>
          </a:bodyPr>
          <a:lstStyle/>
          <a:p>
            <a:r>
              <a:rPr lang="zh-CN" altLang="en-US" sz="3200" dirty="0" smtClean="0">
                <a:solidFill>
                  <a:schemeClr val="tx1">
                    <a:lumMod val="50000"/>
                    <a:lumOff val="50000"/>
                  </a:schemeClr>
                </a:solidFill>
                <a:latin typeface="黑体" pitchFamily="49" charset="-122"/>
                <a:ea typeface="黑体" pitchFamily="49" charset="-122"/>
              </a:rPr>
              <a:t>设计实现</a:t>
            </a:r>
            <a:endParaRPr lang="zh-CN" altLang="en-US" sz="3200" dirty="0">
              <a:solidFill>
                <a:schemeClr val="tx1">
                  <a:lumMod val="50000"/>
                  <a:lumOff val="50000"/>
                </a:schemeClr>
              </a:solidFill>
              <a:latin typeface="黑体" pitchFamily="49" charset="-122"/>
              <a:ea typeface="黑体" pitchFamily="49" charset="-122"/>
            </a:endParaRPr>
          </a:p>
        </p:txBody>
      </p:sp>
      <p:sp>
        <p:nvSpPr>
          <p:cNvPr id="9" name="TextBox 8"/>
          <p:cNvSpPr txBox="1"/>
          <p:nvPr/>
        </p:nvSpPr>
        <p:spPr>
          <a:xfrm>
            <a:off x="4071934" y="4448982"/>
            <a:ext cx="2143140" cy="338554"/>
          </a:xfrm>
          <a:prstGeom prst="rect">
            <a:avLst/>
          </a:prstGeom>
          <a:noFill/>
        </p:spPr>
        <p:txBody>
          <a:bodyPr wrap="square" rtlCol="0">
            <a:spAutoFit/>
          </a:bodyPr>
          <a:lstStyle/>
          <a:p>
            <a:r>
              <a:rPr lang="zh-CN" altLang="en-US" sz="1600" b="1" dirty="0" smtClean="0">
                <a:latin typeface="宋体" pitchFamily="2" charset="-122"/>
                <a:ea typeface="宋体" pitchFamily="2" charset="-122"/>
              </a:rPr>
              <a:t>比例压缩图片流程</a:t>
            </a:r>
            <a:endParaRPr lang="zh-CN" altLang="en-US" sz="1600" b="1" dirty="0">
              <a:latin typeface="宋体" pitchFamily="2" charset="-122"/>
              <a:ea typeface="宋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428596" y="234140"/>
            <a:ext cx="8412189"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1571604" y="734206"/>
          <a:ext cx="4811268" cy="2746629"/>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p:cNvSpPr/>
          <p:nvPr/>
        </p:nvSpPr>
        <p:spPr>
          <a:xfrm>
            <a:off x="2214546" y="3520288"/>
            <a:ext cx="3595856" cy="307777"/>
          </a:xfrm>
          <a:prstGeom prst="rect">
            <a:avLst/>
          </a:prstGeom>
        </p:spPr>
        <p:txBody>
          <a:bodyPr wrap="none">
            <a:spAutoFit/>
          </a:bodyPr>
          <a:lstStyle/>
          <a:p>
            <a:r>
              <a:rPr lang="zh-CN" altLang="en-US" sz="1400" b="1" dirty="0" smtClean="0">
                <a:latin typeface="黑体" pitchFamily="49" charset="-122"/>
                <a:ea typeface="黑体" pitchFamily="49" charset="-122"/>
              </a:rPr>
              <a:t>图片压缩前后应用程序占用内存大小柱形图</a:t>
            </a:r>
            <a:endParaRPr lang="zh-CN" altLang="en-US" sz="1400" dirty="0">
              <a:latin typeface="黑体" pitchFamily="49" charset="-122"/>
              <a:ea typeface="黑体" pitchFamily="49" charset="-122"/>
            </a:endParaRPr>
          </a:p>
        </p:txBody>
      </p:sp>
      <p:sp>
        <p:nvSpPr>
          <p:cNvPr id="4" name="TextBox 3"/>
          <p:cNvSpPr txBox="1"/>
          <p:nvPr/>
        </p:nvSpPr>
        <p:spPr>
          <a:xfrm>
            <a:off x="6500826" y="1520024"/>
            <a:ext cx="1928826" cy="923330"/>
          </a:xfrm>
          <a:prstGeom prst="rect">
            <a:avLst/>
          </a:prstGeom>
          <a:noFill/>
        </p:spPr>
        <p:txBody>
          <a:bodyPr wrap="square" rtlCol="0">
            <a:spAutoFit/>
          </a:bodyPr>
          <a:lstStyle/>
          <a:p>
            <a:r>
              <a:rPr lang="zh-CN" altLang="en-US" dirty="0" smtClean="0">
                <a:latin typeface="宋体" pitchFamily="2" charset="-122"/>
                <a:ea typeface="宋体" pitchFamily="2" charset="-122"/>
              </a:rPr>
              <a:t>测试数据：</a:t>
            </a:r>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原图：</a:t>
            </a:r>
            <a:r>
              <a:rPr lang="en-US" altLang="zh-CN" dirty="0" smtClean="0">
                <a:latin typeface="宋体" pitchFamily="2" charset="-122"/>
                <a:ea typeface="宋体" pitchFamily="2" charset="-122"/>
              </a:rPr>
              <a:t>2560</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1600</a:t>
            </a:r>
          </a:p>
          <a:p>
            <a:r>
              <a:rPr lang="zh-CN" altLang="en-US" dirty="0" smtClean="0">
                <a:latin typeface="宋体" pitchFamily="2" charset="-122"/>
                <a:ea typeface="宋体" pitchFamily="2" charset="-122"/>
              </a:rPr>
              <a:t>压缩比例：</a:t>
            </a:r>
            <a:r>
              <a:rPr lang="en-US" altLang="zh-CN" dirty="0" smtClean="0">
                <a:latin typeface="宋体" pitchFamily="2" charset="-122"/>
                <a:ea typeface="宋体" pitchFamily="2" charset="-122"/>
              </a:rPr>
              <a:t>4</a:t>
            </a:r>
            <a:endParaRPr lang="zh-CN" altLang="en-US" dirty="0">
              <a:latin typeface="宋体" pitchFamily="2" charset="-122"/>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0794" y="0"/>
            <a:ext cx="2643206" cy="584775"/>
          </a:xfrm>
          <a:prstGeom prst="rect">
            <a:avLst/>
          </a:prstGeom>
          <a:noFill/>
        </p:spPr>
        <p:txBody>
          <a:bodyPr wrap="square" rtlCol="0">
            <a:spAutoFit/>
          </a:bodyPr>
          <a:lstStyle/>
          <a:p>
            <a:r>
              <a:rPr lang="zh-CN" altLang="en-US" sz="3200" dirty="0" smtClean="0">
                <a:solidFill>
                  <a:schemeClr val="tx1">
                    <a:lumMod val="50000"/>
                    <a:lumOff val="50000"/>
                  </a:schemeClr>
                </a:solidFill>
                <a:latin typeface="黑体" pitchFamily="49" charset="-122"/>
                <a:ea typeface="黑体" pitchFamily="49" charset="-122"/>
              </a:rPr>
              <a:t>设计实现</a:t>
            </a:r>
            <a:endParaRPr lang="zh-CN" altLang="en-US" sz="3200" dirty="0">
              <a:solidFill>
                <a:schemeClr val="tx1">
                  <a:lumMod val="50000"/>
                  <a:lumOff val="50000"/>
                </a:schemeClr>
              </a:solidFill>
              <a:latin typeface="黑体" pitchFamily="49" charset="-122"/>
              <a:ea typeface="黑体" pitchFamily="49" charset="-122"/>
            </a:endParaRPr>
          </a:p>
        </p:txBody>
      </p:sp>
      <p:sp>
        <p:nvSpPr>
          <p:cNvPr id="3" name="TextBox 2"/>
          <p:cNvSpPr txBox="1"/>
          <p:nvPr/>
        </p:nvSpPr>
        <p:spPr>
          <a:xfrm>
            <a:off x="714348" y="662768"/>
            <a:ext cx="7429552" cy="369332"/>
          </a:xfrm>
          <a:prstGeom prst="rect">
            <a:avLst/>
          </a:prstGeom>
          <a:noFill/>
        </p:spPr>
        <p:txBody>
          <a:bodyPr wrap="square" rtlCol="0">
            <a:spAutoFit/>
          </a:bodyPr>
          <a:lstStyle/>
          <a:p>
            <a:pPr>
              <a:buFont typeface="Arial" pitchFamily="34" charset="0"/>
              <a:buChar char="•"/>
            </a:pPr>
            <a:r>
              <a:rPr lang="zh-CN" altLang="en-US" b="1" dirty="0" smtClean="0">
                <a:latin typeface="宋体" pitchFamily="2" charset="-122"/>
                <a:ea typeface="宋体" pitchFamily="2" charset="-122"/>
              </a:rPr>
              <a:t>节约网络流量</a:t>
            </a:r>
            <a:endParaRPr lang="en-US" altLang="zh-CN" b="1" dirty="0" smtClean="0">
              <a:latin typeface="宋体" pitchFamily="2" charset="-122"/>
              <a:ea typeface="宋体" pitchFamily="2" charset="-122"/>
            </a:endParaRPr>
          </a:p>
        </p:txBody>
      </p:sp>
      <p:sp>
        <p:nvSpPr>
          <p:cNvPr id="4" name="TextBox 3"/>
          <p:cNvSpPr txBox="1"/>
          <p:nvPr/>
        </p:nvSpPr>
        <p:spPr>
          <a:xfrm>
            <a:off x="571472" y="162702"/>
            <a:ext cx="3000396" cy="461665"/>
          </a:xfrm>
          <a:prstGeom prst="rect">
            <a:avLst/>
          </a:prstGeom>
          <a:noFill/>
        </p:spPr>
        <p:txBody>
          <a:bodyPr wrap="square" rtlCol="0">
            <a:spAutoFit/>
          </a:bodyPr>
          <a:lstStyle/>
          <a:p>
            <a:r>
              <a:rPr lang="zh-CN" altLang="en-US" sz="2400" b="1" dirty="0" smtClean="0">
                <a:latin typeface="黑体" pitchFamily="49" charset="-122"/>
                <a:ea typeface="黑体" pitchFamily="49" charset="-122"/>
              </a:rPr>
              <a:t>目的与方案</a:t>
            </a:r>
            <a:endParaRPr lang="zh-CN" altLang="en-US" sz="2400" b="1" dirty="0">
              <a:latin typeface="黑体" pitchFamily="49" charset="-122"/>
              <a:ea typeface="黑体" pitchFamily="49" charset="-122"/>
            </a:endParaRPr>
          </a:p>
        </p:txBody>
      </p:sp>
      <p:sp>
        <p:nvSpPr>
          <p:cNvPr id="5" name="TextBox 4"/>
          <p:cNvSpPr txBox="1"/>
          <p:nvPr/>
        </p:nvSpPr>
        <p:spPr>
          <a:xfrm>
            <a:off x="642910" y="959636"/>
            <a:ext cx="7358114" cy="2677656"/>
          </a:xfrm>
          <a:prstGeom prst="rect">
            <a:avLst/>
          </a:prstGeom>
          <a:noFill/>
        </p:spPr>
        <p:txBody>
          <a:bodyPr wrap="square" rtlCol="0">
            <a:spAutoFit/>
          </a:bodyPr>
          <a:lstStyle/>
          <a:p>
            <a:pPr>
              <a:lnSpc>
                <a:spcPct val="150000"/>
              </a:lnSpc>
            </a:pPr>
            <a:r>
              <a:rPr lang="zh-CN" altLang="en-US" sz="1600" dirty="0" smtClean="0">
                <a:latin typeface="宋体" pitchFamily="2" charset="-122"/>
                <a:ea typeface="宋体" pitchFamily="2" charset="-122"/>
              </a:rPr>
              <a:t>    本系统需要从服务器频繁加载大量图片，如果每次加载图片，都通过</a:t>
            </a:r>
            <a:r>
              <a:rPr lang="en-US" sz="1600" dirty="0" smtClean="0">
                <a:latin typeface="宋体" pitchFamily="2" charset="-122"/>
                <a:ea typeface="宋体" pitchFamily="2" charset="-122"/>
              </a:rPr>
              <a:t>HTTP</a:t>
            </a:r>
            <a:r>
              <a:rPr lang="zh-CN" altLang="en-US" sz="1600" dirty="0" smtClean="0">
                <a:latin typeface="宋体" pitchFamily="2" charset="-122"/>
                <a:ea typeface="宋体" pitchFamily="2" charset="-122"/>
              </a:rPr>
              <a:t>请求从服务器获取，不仅会造成客户端的流量爆炸，延长图片加载时间，而且会增加服务器的处理负担。。  </a:t>
            </a:r>
            <a:endParaRPr lang="en-US" altLang="zh-CN" sz="1600" dirty="0" smtClean="0">
              <a:latin typeface="宋体" pitchFamily="2" charset="-122"/>
              <a:ea typeface="宋体" pitchFamily="2" charset="-122"/>
            </a:endParaRPr>
          </a:p>
          <a:p>
            <a:pPr>
              <a:lnSpc>
                <a:spcPct val="150000"/>
              </a:lnSpc>
            </a:pP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本系统采用“内存</a:t>
            </a:r>
            <a:r>
              <a:rPr lang="en-US" altLang="zh-CN" sz="1600" dirty="0" smtClean="0">
                <a:latin typeface="宋体" pitchFamily="2" charset="-122"/>
                <a:ea typeface="宋体" pitchFamily="2" charset="-122"/>
              </a:rPr>
              <a:t>——SD</a:t>
            </a:r>
            <a:r>
              <a:rPr lang="zh-CN" altLang="en-US" sz="1600" dirty="0" smtClean="0">
                <a:latin typeface="宋体" pitchFamily="2" charset="-122"/>
                <a:ea typeface="宋体" pitchFamily="2" charset="-122"/>
              </a:rPr>
              <a:t>卡</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网络”的三级缓存机制，用</a:t>
            </a:r>
            <a:r>
              <a:rPr lang="en-US" altLang="zh-CN" sz="1600" dirty="0" smtClean="0">
                <a:latin typeface="宋体" pitchFamily="2" charset="-122"/>
                <a:ea typeface="宋体" pitchFamily="2" charset="-122"/>
              </a:rPr>
              <a:t>URL</a:t>
            </a:r>
            <a:r>
              <a:rPr lang="zh-CN" altLang="en-US" sz="1600" dirty="0" smtClean="0">
                <a:latin typeface="宋体" pitchFamily="2" charset="-122"/>
                <a:ea typeface="宋体" pitchFamily="2" charset="-122"/>
              </a:rPr>
              <a:t>标识不同的图片，内存中的图片采用</a:t>
            </a:r>
            <a:r>
              <a:rPr lang="en-US" altLang="zh-CN" sz="1600" dirty="0" smtClean="0">
                <a:latin typeface="宋体" pitchFamily="2" charset="-122"/>
                <a:ea typeface="宋体" pitchFamily="2" charset="-122"/>
              </a:rPr>
              <a:t>LRU(</a:t>
            </a:r>
            <a:r>
              <a:rPr lang="zh-CN" altLang="en-US" sz="1600" dirty="0" smtClean="0">
                <a:latin typeface="宋体" pitchFamily="2" charset="-122"/>
                <a:ea typeface="宋体" pitchFamily="2" charset="-122"/>
              </a:rPr>
              <a:t>最近最少使用</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方式更新。当请求某一图片时，若该图片对应的</a:t>
            </a:r>
            <a:r>
              <a:rPr lang="en-US" sz="1600" dirty="0" smtClean="0">
                <a:latin typeface="宋体" pitchFamily="2" charset="-122"/>
                <a:ea typeface="宋体" pitchFamily="2" charset="-122"/>
              </a:rPr>
              <a:t>URL</a:t>
            </a:r>
            <a:r>
              <a:rPr lang="zh-CN" altLang="en-US" sz="1600" dirty="0" smtClean="0">
                <a:latin typeface="宋体" pitchFamily="2" charset="-122"/>
                <a:ea typeface="宋体" pitchFamily="2" charset="-122"/>
              </a:rPr>
              <a:t>在内存或</a:t>
            </a:r>
            <a:r>
              <a:rPr lang="en-US" sz="1600" dirty="0" smtClean="0">
                <a:latin typeface="宋体" pitchFamily="2" charset="-122"/>
                <a:ea typeface="宋体" pitchFamily="2" charset="-122"/>
              </a:rPr>
              <a:t>SD</a:t>
            </a:r>
            <a:r>
              <a:rPr lang="zh-CN" altLang="en-US" sz="1600" dirty="0" smtClean="0">
                <a:latin typeface="宋体" pitchFamily="2" charset="-122"/>
                <a:ea typeface="宋体" pitchFamily="2" charset="-122"/>
              </a:rPr>
              <a:t>卡中存在，则直接从内存或</a:t>
            </a:r>
            <a:r>
              <a:rPr lang="en-US" sz="1600" dirty="0" smtClean="0">
                <a:latin typeface="宋体" pitchFamily="2" charset="-122"/>
                <a:ea typeface="宋体" pitchFamily="2" charset="-122"/>
              </a:rPr>
              <a:t>SD</a:t>
            </a:r>
            <a:r>
              <a:rPr lang="zh-CN" altLang="en-US" sz="1600" dirty="0" smtClean="0">
                <a:latin typeface="宋体" pitchFamily="2" charset="-122"/>
                <a:ea typeface="宋体" pitchFamily="2" charset="-122"/>
              </a:rPr>
              <a:t>卡中获取，不存在时在通过</a:t>
            </a:r>
            <a:r>
              <a:rPr lang="en-US" sz="1600" dirty="0" smtClean="0">
                <a:latin typeface="宋体" pitchFamily="2" charset="-122"/>
                <a:ea typeface="宋体" pitchFamily="2" charset="-122"/>
              </a:rPr>
              <a:t>HTTP</a:t>
            </a:r>
            <a:r>
              <a:rPr lang="zh-CN" altLang="en-US" sz="1600" dirty="0" smtClean="0">
                <a:latin typeface="宋体" pitchFamily="2" charset="-122"/>
                <a:ea typeface="宋体" pitchFamily="2" charset="-122"/>
              </a:rPr>
              <a:t>请求从网络中获取。</a:t>
            </a:r>
            <a:endParaRPr lang="zh-CN" altLang="en-US" sz="16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85852" y="-51612"/>
            <a:ext cx="6672263" cy="4714908"/>
          </a:xfrm>
          <a:prstGeom prst="rect">
            <a:avLst/>
          </a:prstGeom>
          <a:noFill/>
          <a:ln w="9525">
            <a:noFill/>
            <a:miter lim="800000"/>
            <a:headEnd/>
            <a:tailEnd/>
          </a:ln>
          <a:effectLst/>
        </p:spPr>
      </p:pic>
      <p:sp>
        <p:nvSpPr>
          <p:cNvPr id="2" name="TextBox 1"/>
          <p:cNvSpPr txBox="1"/>
          <p:nvPr/>
        </p:nvSpPr>
        <p:spPr>
          <a:xfrm>
            <a:off x="6500794" y="0"/>
            <a:ext cx="2643206" cy="584775"/>
          </a:xfrm>
          <a:prstGeom prst="rect">
            <a:avLst/>
          </a:prstGeom>
          <a:noFill/>
        </p:spPr>
        <p:txBody>
          <a:bodyPr wrap="square" rtlCol="0">
            <a:spAutoFit/>
          </a:bodyPr>
          <a:lstStyle/>
          <a:p>
            <a:r>
              <a:rPr lang="zh-CN" altLang="en-US" sz="3200" dirty="0" smtClean="0">
                <a:solidFill>
                  <a:schemeClr val="tx1">
                    <a:lumMod val="50000"/>
                    <a:lumOff val="50000"/>
                  </a:schemeClr>
                </a:solidFill>
                <a:latin typeface="黑体" pitchFamily="49" charset="-122"/>
                <a:ea typeface="黑体" pitchFamily="49" charset="-122"/>
              </a:rPr>
              <a:t>设计实现</a:t>
            </a:r>
            <a:endParaRPr lang="zh-CN" altLang="en-US" sz="3200" dirty="0">
              <a:solidFill>
                <a:schemeClr val="tx1">
                  <a:lumMod val="50000"/>
                  <a:lumOff val="50000"/>
                </a:schemeClr>
              </a:solidFill>
              <a:latin typeface="黑体" pitchFamily="49" charset="-122"/>
              <a:ea typeface="黑体" pitchFamily="49" charset="-122"/>
            </a:endParaRPr>
          </a:p>
        </p:txBody>
      </p:sp>
      <p:sp>
        <p:nvSpPr>
          <p:cNvPr id="8" name="TextBox 7"/>
          <p:cNvSpPr txBox="1"/>
          <p:nvPr/>
        </p:nvSpPr>
        <p:spPr>
          <a:xfrm>
            <a:off x="3000364" y="4306106"/>
            <a:ext cx="2714644" cy="338554"/>
          </a:xfrm>
          <a:prstGeom prst="rect">
            <a:avLst/>
          </a:prstGeom>
          <a:noFill/>
        </p:spPr>
        <p:txBody>
          <a:bodyPr wrap="square" rtlCol="0">
            <a:spAutoFit/>
          </a:bodyPr>
          <a:lstStyle/>
          <a:p>
            <a:r>
              <a:rPr lang="zh-CN" altLang="en-US" sz="1600" b="1" dirty="0" smtClean="0">
                <a:latin typeface="宋体" pitchFamily="2" charset="-122"/>
                <a:ea typeface="宋体" pitchFamily="2" charset="-122"/>
              </a:rPr>
              <a:t>图片三级缓存加载</a:t>
            </a:r>
            <a:endParaRPr lang="zh-CN" altLang="en-US" sz="1600" b="1"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1643042" y="948520"/>
          <a:ext cx="4572762" cy="2746629"/>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p:cNvSpPr/>
          <p:nvPr/>
        </p:nvSpPr>
        <p:spPr>
          <a:xfrm>
            <a:off x="3286116" y="3734602"/>
            <a:ext cx="1980029" cy="307777"/>
          </a:xfrm>
          <a:prstGeom prst="rect">
            <a:avLst/>
          </a:prstGeom>
        </p:spPr>
        <p:txBody>
          <a:bodyPr wrap="none">
            <a:spAutoFit/>
          </a:bodyPr>
          <a:lstStyle/>
          <a:p>
            <a:r>
              <a:rPr lang="zh-CN" altLang="en-US" sz="1400" b="1" dirty="0" smtClean="0">
                <a:latin typeface="黑体" pitchFamily="49" charset="-122"/>
                <a:ea typeface="黑体" pitchFamily="49" charset="-122"/>
              </a:rPr>
              <a:t>缓存前后网络流量消耗</a:t>
            </a:r>
            <a:endParaRPr lang="zh-CN" altLang="en-US" sz="1400" dirty="0">
              <a:latin typeface="黑体" pitchFamily="49" charset="-122"/>
              <a:ea typeface="黑体" pitchFamily="49" charset="-122"/>
            </a:endParaRPr>
          </a:p>
        </p:txBody>
      </p:sp>
      <p:sp>
        <p:nvSpPr>
          <p:cNvPr id="4" name="TextBox 3"/>
          <p:cNvSpPr txBox="1"/>
          <p:nvPr/>
        </p:nvSpPr>
        <p:spPr>
          <a:xfrm>
            <a:off x="6357950" y="1377148"/>
            <a:ext cx="2286016" cy="2031325"/>
          </a:xfrm>
          <a:prstGeom prst="rect">
            <a:avLst/>
          </a:prstGeom>
          <a:noFill/>
        </p:spPr>
        <p:txBody>
          <a:bodyPr wrap="square" rtlCol="0">
            <a:spAutoFit/>
          </a:bodyPr>
          <a:lstStyle/>
          <a:p>
            <a:r>
              <a:rPr lang="zh-CN" altLang="en-US" dirty="0" smtClean="0">
                <a:latin typeface="宋体" pitchFamily="2" charset="-122"/>
                <a:ea typeface="宋体" pitchFamily="2" charset="-122"/>
              </a:rPr>
              <a:t>测试数据：</a:t>
            </a:r>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原图：</a:t>
            </a:r>
            <a:r>
              <a:rPr lang="en-US" altLang="zh-CN" dirty="0" smtClean="0">
                <a:latin typeface="宋体" pitchFamily="2" charset="-122"/>
                <a:ea typeface="宋体" pitchFamily="2" charset="-122"/>
              </a:rPr>
              <a:t>2560</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1600</a:t>
            </a:r>
          </a:p>
          <a:p>
            <a:r>
              <a:rPr lang="en-US" altLang="zh-CN" dirty="0" smtClean="0">
                <a:latin typeface="宋体" pitchFamily="2" charset="-122"/>
                <a:ea typeface="宋体" pitchFamily="2" charset="-122"/>
              </a:rPr>
              <a:t>URL</a:t>
            </a:r>
            <a:r>
              <a:rPr lang="zh-CN" altLang="en-US" dirty="0" smtClean="0">
                <a:latin typeface="宋体" pitchFamily="2" charset="-122"/>
                <a:ea typeface="宋体" pitchFamily="2" charset="-122"/>
              </a:rPr>
              <a:t>个数：</a:t>
            </a:r>
            <a:r>
              <a:rPr lang="en-US" altLang="zh-CN" dirty="0" smtClean="0">
                <a:latin typeface="宋体" pitchFamily="2" charset="-122"/>
                <a:ea typeface="宋体" pitchFamily="2" charset="-122"/>
              </a:rPr>
              <a:t>4</a:t>
            </a:r>
          </a:p>
          <a:p>
            <a:r>
              <a:rPr lang="zh-CN" altLang="en-US" dirty="0" smtClean="0">
                <a:latin typeface="宋体" pitchFamily="2" charset="-122"/>
                <a:ea typeface="宋体" pitchFamily="2" charset="-122"/>
              </a:rPr>
              <a:t>加载时延：</a:t>
            </a:r>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网络：</a:t>
            </a:r>
            <a:r>
              <a:rPr lang="en-US" altLang="zh-CN" dirty="0" smtClean="0">
                <a:latin typeface="宋体" pitchFamily="2" charset="-122"/>
                <a:ea typeface="宋体" pitchFamily="2" charset="-122"/>
              </a:rPr>
              <a:t>600~800ms</a:t>
            </a:r>
          </a:p>
          <a:p>
            <a:r>
              <a:rPr lang="en-US" altLang="zh-CN" dirty="0" smtClean="0">
                <a:latin typeface="宋体" pitchFamily="2" charset="-122"/>
                <a:ea typeface="宋体" pitchFamily="2" charset="-122"/>
              </a:rPr>
              <a:t>SD</a:t>
            </a:r>
            <a:r>
              <a:rPr lang="zh-CN" altLang="en-US" dirty="0" smtClean="0">
                <a:latin typeface="宋体" pitchFamily="2" charset="-122"/>
                <a:ea typeface="宋体" pitchFamily="2" charset="-122"/>
              </a:rPr>
              <a:t>卡：</a:t>
            </a:r>
            <a:r>
              <a:rPr lang="en-US" altLang="zh-CN" dirty="0" smtClean="0">
                <a:latin typeface="宋体" pitchFamily="2" charset="-122"/>
                <a:ea typeface="宋体" pitchFamily="2" charset="-122"/>
              </a:rPr>
              <a:t>50~80ms</a:t>
            </a:r>
          </a:p>
          <a:p>
            <a:r>
              <a:rPr lang="zh-CN" altLang="en-US" dirty="0" smtClean="0">
                <a:latin typeface="宋体" pitchFamily="2" charset="-122"/>
                <a:ea typeface="宋体" pitchFamily="2" charset="-122"/>
              </a:rPr>
              <a:t>内存：</a:t>
            </a:r>
            <a:r>
              <a:rPr lang="en-US" altLang="zh-CN" dirty="0" smtClean="0">
                <a:latin typeface="宋体" pitchFamily="2" charset="-122"/>
                <a:ea typeface="宋体" pitchFamily="2" charset="-122"/>
              </a:rPr>
              <a:t>0~1ms</a:t>
            </a:r>
            <a:endParaRPr lang="zh-CN" altLang="en-US" dirty="0">
              <a:latin typeface="宋体" pitchFamily="2" charset="-122"/>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0794" y="0"/>
            <a:ext cx="2643206" cy="584775"/>
          </a:xfrm>
          <a:prstGeom prst="rect">
            <a:avLst/>
          </a:prstGeom>
          <a:noFill/>
        </p:spPr>
        <p:txBody>
          <a:bodyPr wrap="square" rtlCol="0">
            <a:spAutoFit/>
          </a:bodyPr>
          <a:lstStyle/>
          <a:p>
            <a:r>
              <a:rPr lang="zh-CN" altLang="en-US" sz="3200" dirty="0" smtClean="0">
                <a:solidFill>
                  <a:schemeClr val="tx1">
                    <a:lumMod val="50000"/>
                    <a:lumOff val="50000"/>
                  </a:schemeClr>
                </a:solidFill>
              </a:rPr>
              <a:t>设计实现</a:t>
            </a:r>
            <a:endParaRPr lang="zh-CN" altLang="en-US" sz="3200" dirty="0">
              <a:solidFill>
                <a:schemeClr val="tx1">
                  <a:lumMod val="50000"/>
                  <a:lumOff val="50000"/>
                </a:schemeClr>
              </a:solidFill>
            </a:endParaRPr>
          </a:p>
        </p:txBody>
      </p:sp>
      <p:sp>
        <p:nvSpPr>
          <p:cNvPr id="5" name="TextBox 4"/>
          <p:cNvSpPr txBox="1"/>
          <p:nvPr/>
        </p:nvSpPr>
        <p:spPr>
          <a:xfrm>
            <a:off x="714348" y="662768"/>
            <a:ext cx="7429552" cy="1938992"/>
          </a:xfrm>
          <a:prstGeom prst="rect">
            <a:avLst/>
          </a:prstGeom>
          <a:noFill/>
        </p:spPr>
        <p:txBody>
          <a:bodyPr wrap="square" rtlCol="0">
            <a:spAutoFit/>
          </a:bodyPr>
          <a:lstStyle/>
          <a:p>
            <a:pPr>
              <a:lnSpc>
                <a:spcPct val="150000"/>
              </a:lnSpc>
              <a:buFont typeface="Arial" pitchFamily="34" charset="0"/>
              <a:buChar char="•"/>
            </a:pPr>
            <a:r>
              <a:rPr lang="zh-CN" altLang="en-US" sz="1600" b="1" dirty="0" smtClean="0">
                <a:latin typeface="宋体" pitchFamily="2" charset="-122"/>
                <a:ea typeface="宋体" pitchFamily="2" charset="-122"/>
              </a:rPr>
              <a:t>加快加载速度</a:t>
            </a:r>
            <a:endParaRPr lang="en-US" altLang="zh-CN" sz="1600" b="1" dirty="0" smtClean="0">
              <a:latin typeface="宋体" pitchFamily="2" charset="-122"/>
              <a:ea typeface="宋体" pitchFamily="2" charset="-122"/>
            </a:endParaRPr>
          </a:p>
          <a:p>
            <a:pPr>
              <a:lnSpc>
                <a:spcPct val="150000"/>
              </a:lnSpc>
            </a:pPr>
            <a:r>
              <a:rPr lang="zh-CN" altLang="en-US" sz="1600" dirty="0" smtClean="0">
                <a:latin typeface="宋体" pitchFamily="2" charset="-122"/>
                <a:ea typeface="宋体" pitchFamily="2" charset="-122"/>
              </a:rPr>
              <a:t>    为加快加载速度，避免阻塞</a:t>
            </a:r>
            <a:r>
              <a:rPr lang="en-US" altLang="zh-CN" sz="1600" dirty="0" smtClean="0">
                <a:latin typeface="宋体" pitchFamily="2" charset="-122"/>
                <a:ea typeface="宋体" pitchFamily="2" charset="-122"/>
              </a:rPr>
              <a:t>UI</a:t>
            </a:r>
            <a:r>
              <a:rPr lang="zh-CN" altLang="en-US" sz="1600" dirty="0" smtClean="0">
                <a:latin typeface="宋体" pitchFamily="2" charset="-122"/>
                <a:ea typeface="宋体" pitchFamily="2" charset="-122"/>
              </a:rPr>
              <a:t>线程，本系统采用</a:t>
            </a:r>
            <a:r>
              <a:rPr lang="en-US" altLang="zh-CN" sz="1600" dirty="0" smtClean="0">
                <a:latin typeface="宋体" pitchFamily="2" charset="-122"/>
                <a:ea typeface="宋体" pitchFamily="2" charset="-122"/>
              </a:rPr>
              <a:t>Android</a:t>
            </a:r>
            <a:r>
              <a:rPr lang="zh-CN" altLang="en-US" sz="1600" dirty="0" smtClean="0">
                <a:latin typeface="宋体" pitchFamily="2" charset="-122"/>
                <a:ea typeface="宋体" pitchFamily="2" charset="-122"/>
              </a:rPr>
              <a:t>提供的轻量级异步抽象类</a:t>
            </a:r>
            <a:r>
              <a:rPr lang="en-US" altLang="zh-CN" sz="1600" dirty="0" err="1" smtClean="0">
                <a:latin typeface="宋体" pitchFamily="2" charset="-122"/>
                <a:ea typeface="宋体" pitchFamily="2" charset="-122"/>
              </a:rPr>
              <a:t>AsyncTask</a:t>
            </a:r>
            <a:r>
              <a:rPr lang="zh-CN" altLang="en-US" sz="1600" dirty="0" smtClean="0">
                <a:latin typeface="宋体" pitchFamily="2" charset="-122"/>
                <a:ea typeface="宋体" pitchFamily="2" charset="-122"/>
              </a:rPr>
              <a:t>实现图片异步获取和界面控件的实时更新。</a:t>
            </a:r>
            <a:r>
              <a:rPr lang="en-US" altLang="en-US" sz="1600" dirty="0" smtClean="0">
                <a:latin typeface="宋体" pitchFamily="2" charset="-122"/>
                <a:ea typeface="宋体" pitchFamily="2" charset="-122"/>
              </a:rPr>
              <a:t> </a:t>
            </a:r>
            <a:r>
              <a:rPr lang="en-US" altLang="en-US" sz="1600" dirty="0" err="1" smtClean="0">
                <a:latin typeface="宋体" pitchFamily="2" charset="-122"/>
                <a:ea typeface="宋体" pitchFamily="2" charset="-122"/>
              </a:rPr>
              <a:t>AsyncTask</a:t>
            </a:r>
            <a:r>
              <a:rPr lang="zh-CN" altLang="en-US" sz="1600" dirty="0" smtClean="0">
                <a:latin typeface="宋体" pitchFamily="2" charset="-122"/>
                <a:ea typeface="宋体" pitchFamily="2" charset="-122"/>
              </a:rPr>
              <a:t>的特点是：任务运行在主线程之外，回调方法运行在主线程中。它通过下表中四个回调函数，抽象后台线程运行的四个状态：</a:t>
            </a:r>
            <a:endParaRPr lang="en-US" altLang="zh-CN" sz="1600" dirty="0" smtClean="0">
              <a:latin typeface="宋体" pitchFamily="2" charset="-122"/>
              <a:ea typeface="宋体" pitchFamily="2" charset="-122"/>
            </a:endParaRPr>
          </a:p>
        </p:txBody>
      </p:sp>
      <p:sp>
        <p:nvSpPr>
          <p:cNvPr id="6" name="TextBox 5"/>
          <p:cNvSpPr txBox="1"/>
          <p:nvPr/>
        </p:nvSpPr>
        <p:spPr>
          <a:xfrm>
            <a:off x="571472" y="162702"/>
            <a:ext cx="3000396" cy="461665"/>
          </a:xfrm>
          <a:prstGeom prst="rect">
            <a:avLst/>
          </a:prstGeom>
          <a:noFill/>
        </p:spPr>
        <p:txBody>
          <a:bodyPr wrap="square" rtlCol="0">
            <a:spAutoFit/>
          </a:bodyPr>
          <a:lstStyle/>
          <a:p>
            <a:r>
              <a:rPr lang="zh-CN" altLang="en-US" sz="2400" b="1" dirty="0" smtClean="0">
                <a:latin typeface="黑体" pitchFamily="49" charset="-122"/>
                <a:ea typeface="黑体" pitchFamily="49" charset="-122"/>
              </a:rPr>
              <a:t>目的与方案</a:t>
            </a:r>
            <a:endParaRPr lang="zh-CN" altLang="en-US" sz="2400" b="1" dirty="0">
              <a:latin typeface="黑体" pitchFamily="49" charset="-122"/>
              <a:ea typeface="黑体" pitchFamily="49" charset="-122"/>
            </a:endParaRPr>
          </a:p>
        </p:txBody>
      </p:sp>
      <p:graphicFrame>
        <p:nvGraphicFramePr>
          <p:cNvPr id="7" name="表格 6"/>
          <p:cNvGraphicFramePr>
            <a:graphicFrameLocks noGrp="1"/>
          </p:cNvGraphicFramePr>
          <p:nvPr/>
        </p:nvGraphicFramePr>
        <p:xfrm>
          <a:off x="928662" y="2520156"/>
          <a:ext cx="7000923" cy="1854200"/>
        </p:xfrm>
        <a:graphic>
          <a:graphicData uri="http://schemas.openxmlformats.org/drawingml/2006/table">
            <a:tbl>
              <a:tblPr firstRow="1" bandRow="1">
                <a:tableStyleId>{5C22544A-7EE6-4342-B048-85BDC9FD1C3A}</a:tableStyleId>
              </a:tblPr>
              <a:tblGrid>
                <a:gridCol w="2428892"/>
                <a:gridCol w="1000132"/>
                <a:gridCol w="3571899"/>
              </a:tblGrid>
              <a:tr h="370840">
                <a:tc>
                  <a:txBody>
                    <a:bodyPr/>
                    <a:lstStyle/>
                    <a:p>
                      <a:r>
                        <a:rPr lang="en-US" altLang="zh-CN" sz="1200" dirty="0" smtClean="0">
                          <a:latin typeface="宋体" pitchFamily="2" charset="-122"/>
                          <a:ea typeface="宋体" pitchFamily="2" charset="-122"/>
                        </a:rPr>
                        <a:t> </a:t>
                      </a:r>
                      <a:r>
                        <a:rPr lang="zh-CN" altLang="en-US" sz="1200" dirty="0" smtClean="0">
                          <a:latin typeface="宋体" pitchFamily="2" charset="-122"/>
                          <a:ea typeface="宋体" pitchFamily="2" charset="-122"/>
                        </a:rPr>
                        <a:t>函数名称</a:t>
                      </a:r>
                      <a:endParaRPr lang="zh-CN" altLang="en-US" sz="1200" dirty="0">
                        <a:latin typeface="宋体" pitchFamily="2" charset="-122"/>
                        <a:ea typeface="宋体" pitchFamily="2" charset="-122"/>
                      </a:endParaRPr>
                    </a:p>
                  </a:txBody>
                  <a:tcPr/>
                </a:tc>
                <a:tc>
                  <a:txBody>
                    <a:bodyPr/>
                    <a:lstStyle/>
                    <a:p>
                      <a:r>
                        <a:rPr lang="zh-CN" altLang="en-US" sz="1200" dirty="0" smtClean="0">
                          <a:latin typeface="宋体" pitchFamily="2" charset="-122"/>
                          <a:ea typeface="宋体" pitchFamily="2" charset="-122"/>
                        </a:rPr>
                        <a:t>运行线程</a:t>
                      </a:r>
                      <a:endParaRPr lang="zh-CN" altLang="en-US" sz="1200" dirty="0">
                        <a:latin typeface="宋体" pitchFamily="2" charset="-122"/>
                        <a:ea typeface="宋体" pitchFamily="2" charset="-122"/>
                      </a:endParaRPr>
                    </a:p>
                  </a:txBody>
                  <a:tcPr/>
                </a:tc>
                <a:tc>
                  <a:txBody>
                    <a:bodyPr/>
                    <a:lstStyle/>
                    <a:p>
                      <a:r>
                        <a:rPr lang="zh-CN" altLang="en-US" sz="1200" dirty="0" smtClean="0">
                          <a:latin typeface="宋体" pitchFamily="2" charset="-122"/>
                          <a:ea typeface="宋体" pitchFamily="2" charset="-122"/>
                        </a:rPr>
                        <a:t>函数作用</a:t>
                      </a:r>
                      <a:endParaRPr lang="zh-CN" altLang="en-US" sz="1200" dirty="0">
                        <a:latin typeface="宋体" pitchFamily="2" charset="-122"/>
                        <a:ea typeface="宋体" pitchFamily="2" charset="-122"/>
                      </a:endParaRPr>
                    </a:p>
                  </a:txBody>
                  <a:tcPr/>
                </a:tc>
              </a:tr>
              <a:tr h="370840">
                <a:tc>
                  <a:txBody>
                    <a:bodyPr/>
                    <a:lstStyle/>
                    <a:p>
                      <a:pPr>
                        <a:lnSpc>
                          <a:spcPct val="150000"/>
                        </a:lnSpc>
                      </a:pPr>
                      <a:r>
                        <a:rPr lang="en-US" sz="1200" kern="1200" dirty="0" err="1" smtClean="0">
                          <a:solidFill>
                            <a:schemeClr val="dk1"/>
                          </a:solidFill>
                          <a:latin typeface="宋体" pitchFamily="2" charset="-122"/>
                          <a:ea typeface="宋体" pitchFamily="2" charset="-122"/>
                          <a:cs typeface="+mn-cs"/>
                        </a:rPr>
                        <a:t>onPreExecute</a:t>
                      </a:r>
                      <a:r>
                        <a:rPr lang="en-US" sz="1200" kern="1200" dirty="0" smtClean="0">
                          <a:solidFill>
                            <a:schemeClr val="dk1"/>
                          </a:solidFill>
                          <a:latin typeface="宋体" pitchFamily="2" charset="-122"/>
                          <a:ea typeface="宋体" pitchFamily="2" charset="-122"/>
                          <a:cs typeface="+mn-cs"/>
                        </a:rPr>
                        <a:t>()</a:t>
                      </a:r>
                      <a:endParaRPr lang="zh-CN" altLang="en-US" sz="1200" dirty="0">
                        <a:latin typeface="宋体" pitchFamily="2" charset="-122"/>
                        <a:ea typeface="宋体" pitchFamily="2" charset="-122"/>
                      </a:endParaRPr>
                    </a:p>
                  </a:txBody>
                  <a:tcPr/>
                </a:tc>
                <a:tc>
                  <a:txBody>
                    <a:bodyPr/>
                    <a:lstStyle/>
                    <a:p>
                      <a:pPr>
                        <a:lnSpc>
                          <a:spcPct val="150000"/>
                        </a:lnSpc>
                      </a:pPr>
                      <a:r>
                        <a:rPr lang="zh-CN" altLang="en-US" sz="1200" dirty="0" smtClean="0">
                          <a:latin typeface="宋体" pitchFamily="2" charset="-122"/>
                          <a:ea typeface="宋体" pitchFamily="2" charset="-122"/>
                        </a:rPr>
                        <a:t>主线程</a:t>
                      </a:r>
                      <a:endParaRPr lang="zh-CN" altLang="en-US" sz="1200" dirty="0">
                        <a:latin typeface="宋体" pitchFamily="2" charset="-122"/>
                        <a:ea typeface="宋体" pitchFamily="2" charset="-122"/>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200" kern="1200" dirty="0" smtClean="0">
                          <a:solidFill>
                            <a:schemeClr val="dk1"/>
                          </a:solidFill>
                          <a:latin typeface="宋体" pitchFamily="2" charset="-122"/>
                          <a:ea typeface="宋体" pitchFamily="2" charset="-122"/>
                          <a:cs typeface="+mn-cs"/>
                        </a:rPr>
                        <a:t>通常用来在</a:t>
                      </a:r>
                      <a:r>
                        <a:rPr lang="en-US" altLang="en-US" sz="1200" kern="1200" dirty="0" smtClean="0">
                          <a:solidFill>
                            <a:schemeClr val="dk1"/>
                          </a:solidFill>
                          <a:latin typeface="宋体" pitchFamily="2" charset="-122"/>
                          <a:ea typeface="宋体" pitchFamily="2" charset="-122"/>
                          <a:cs typeface="+mn-cs"/>
                        </a:rPr>
                        <a:t>UI</a:t>
                      </a:r>
                      <a:r>
                        <a:rPr lang="zh-CN" altLang="en-US" sz="1200" kern="1200" dirty="0" smtClean="0">
                          <a:solidFill>
                            <a:schemeClr val="dk1"/>
                          </a:solidFill>
                          <a:latin typeface="宋体" pitchFamily="2" charset="-122"/>
                          <a:ea typeface="宋体" pitchFamily="2" charset="-122"/>
                          <a:cs typeface="+mn-cs"/>
                        </a:rPr>
                        <a:t>界面显示进度条</a:t>
                      </a:r>
                    </a:p>
                  </a:txBody>
                  <a:tcPr/>
                </a:tc>
              </a:tr>
              <a:tr h="370840">
                <a:tc>
                  <a:txBody>
                    <a:bodyPr/>
                    <a:lstStyle/>
                    <a:p>
                      <a:pPr>
                        <a:lnSpc>
                          <a:spcPct val="150000"/>
                        </a:lnSpc>
                      </a:pPr>
                      <a:r>
                        <a:rPr lang="en-US" sz="1200" kern="1200" dirty="0" err="1" smtClean="0">
                          <a:solidFill>
                            <a:schemeClr val="dk1"/>
                          </a:solidFill>
                          <a:latin typeface="宋体" pitchFamily="2" charset="-122"/>
                          <a:ea typeface="宋体" pitchFamily="2" charset="-122"/>
                          <a:cs typeface="+mn-cs"/>
                        </a:rPr>
                        <a:t>doInBackground</a:t>
                      </a:r>
                      <a:r>
                        <a:rPr lang="en-US" sz="1200" kern="1200" dirty="0" smtClean="0">
                          <a:solidFill>
                            <a:schemeClr val="dk1"/>
                          </a:solidFill>
                          <a:latin typeface="宋体" pitchFamily="2" charset="-122"/>
                          <a:ea typeface="宋体" pitchFamily="2" charset="-122"/>
                          <a:cs typeface="+mn-cs"/>
                        </a:rPr>
                        <a:t>(</a:t>
                      </a:r>
                      <a:r>
                        <a:rPr lang="en-US" sz="1200" kern="1200" dirty="0" err="1" smtClean="0">
                          <a:solidFill>
                            <a:schemeClr val="dk1"/>
                          </a:solidFill>
                          <a:latin typeface="宋体" pitchFamily="2" charset="-122"/>
                          <a:ea typeface="宋体" pitchFamily="2" charset="-122"/>
                          <a:cs typeface="+mn-cs"/>
                        </a:rPr>
                        <a:t>Params</a:t>
                      </a:r>
                      <a:r>
                        <a:rPr lang="en-US" sz="1200" kern="1200" dirty="0" smtClean="0">
                          <a:solidFill>
                            <a:schemeClr val="dk1"/>
                          </a:solidFill>
                          <a:latin typeface="宋体" pitchFamily="2" charset="-122"/>
                          <a:ea typeface="宋体" pitchFamily="2" charset="-122"/>
                          <a:cs typeface="+mn-cs"/>
                        </a:rPr>
                        <a:t>...)</a:t>
                      </a:r>
                      <a:endParaRPr lang="zh-CN" altLang="en-US" sz="1200" dirty="0">
                        <a:latin typeface="宋体" pitchFamily="2" charset="-122"/>
                        <a:ea typeface="宋体" pitchFamily="2" charset="-122"/>
                      </a:endParaRPr>
                    </a:p>
                  </a:txBody>
                  <a:tcPr/>
                </a:tc>
                <a:tc>
                  <a:txBody>
                    <a:bodyPr/>
                    <a:lstStyle/>
                    <a:p>
                      <a:pPr>
                        <a:lnSpc>
                          <a:spcPct val="150000"/>
                        </a:lnSpc>
                      </a:pPr>
                      <a:r>
                        <a:rPr lang="zh-CN" altLang="en-US" sz="1200" dirty="0" smtClean="0">
                          <a:latin typeface="宋体" pitchFamily="2" charset="-122"/>
                          <a:ea typeface="宋体" pitchFamily="2" charset="-122"/>
                        </a:rPr>
                        <a:t>子线程</a:t>
                      </a:r>
                      <a:endParaRPr lang="zh-CN" altLang="en-US" sz="1200" dirty="0">
                        <a:latin typeface="宋体" pitchFamily="2" charset="-122"/>
                        <a:ea typeface="宋体" pitchFamily="2" charset="-122"/>
                      </a:endParaRPr>
                    </a:p>
                  </a:txBody>
                  <a:tcPr/>
                </a:tc>
                <a:tc>
                  <a:txBody>
                    <a:bodyPr/>
                    <a:lstStyle/>
                    <a:p>
                      <a:pPr>
                        <a:lnSpc>
                          <a:spcPct val="150000"/>
                        </a:lnSpc>
                      </a:pPr>
                      <a:r>
                        <a:rPr lang="zh-CN" altLang="en-US" sz="1200" kern="1200" dirty="0" smtClean="0">
                          <a:solidFill>
                            <a:schemeClr val="dk1"/>
                          </a:solidFill>
                          <a:latin typeface="宋体" pitchFamily="2" charset="-122"/>
                          <a:ea typeface="宋体" pitchFamily="2" charset="-122"/>
                          <a:cs typeface="+mn-cs"/>
                        </a:rPr>
                        <a:t>通常执行耗时的后台操作</a:t>
                      </a:r>
                    </a:p>
                  </a:txBody>
                  <a:tcPr/>
                </a:tc>
              </a:tr>
              <a:tr h="370840">
                <a:tc>
                  <a:txBody>
                    <a:bodyPr/>
                    <a:lstStyle/>
                    <a:p>
                      <a:pPr>
                        <a:lnSpc>
                          <a:spcPct val="150000"/>
                        </a:lnSpc>
                      </a:pPr>
                      <a:r>
                        <a:rPr lang="en-US" sz="1200" kern="1200" dirty="0" err="1" smtClean="0">
                          <a:solidFill>
                            <a:schemeClr val="dk1"/>
                          </a:solidFill>
                          <a:latin typeface="宋体" pitchFamily="2" charset="-122"/>
                          <a:ea typeface="宋体" pitchFamily="2" charset="-122"/>
                          <a:cs typeface="+mn-cs"/>
                        </a:rPr>
                        <a:t>onProgressUpdate</a:t>
                      </a:r>
                      <a:r>
                        <a:rPr lang="en-US" sz="1200" kern="1200" dirty="0" smtClean="0">
                          <a:solidFill>
                            <a:schemeClr val="dk1"/>
                          </a:solidFill>
                          <a:latin typeface="宋体" pitchFamily="2" charset="-122"/>
                          <a:ea typeface="宋体" pitchFamily="2" charset="-122"/>
                          <a:cs typeface="+mn-cs"/>
                        </a:rPr>
                        <a:t>(Progress..)</a:t>
                      </a:r>
                      <a:endParaRPr lang="zh-CN" altLang="en-US" sz="1200" dirty="0">
                        <a:latin typeface="宋体" pitchFamily="2" charset="-122"/>
                        <a:ea typeface="宋体" pitchFamily="2" charset="-122"/>
                      </a:endParaRPr>
                    </a:p>
                  </a:txBody>
                  <a:tcPr/>
                </a:tc>
                <a:tc>
                  <a:txBody>
                    <a:bodyPr/>
                    <a:lstStyle/>
                    <a:p>
                      <a:pPr>
                        <a:lnSpc>
                          <a:spcPct val="150000"/>
                        </a:lnSpc>
                      </a:pPr>
                      <a:r>
                        <a:rPr lang="zh-CN" altLang="en-US" sz="1200" dirty="0" smtClean="0">
                          <a:latin typeface="宋体" pitchFamily="2" charset="-122"/>
                          <a:ea typeface="宋体" pitchFamily="2" charset="-122"/>
                        </a:rPr>
                        <a:t>主线程</a:t>
                      </a:r>
                      <a:endParaRPr lang="zh-CN" altLang="en-US" sz="1200" dirty="0">
                        <a:latin typeface="宋体" pitchFamily="2" charset="-122"/>
                        <a:ea typeface="宋体" pitchFamily="2" charset="-122"/>
                      </a:endParaRPr>
                    </a:p>
                  </a:txBody>
                  <a:tcPr/>
                </a:tc>
                <a:tc>
                  <a:txBody>
                    <a:bodyPr/>
                    <a:lstStyle/>
                    <a:p>
                      <a:pPr>
                        <a:lnSpc>
                          <a:spcPct val="150000"/>
                        </a:lnSpc>
                      </a:pPr>
                      <a:r>
                        <a:rPr lang="zh-CN" altLang="en-US" sz="1200" kern="1200" dirty="0" smtClean="0">
                          <a:solidFill>
                            <a:schemeClr val="dk1"/>
                          </a:solidFill>
                          <a:latin typeface="宋体" pitchFamily="2" charset="-122"/>
                          <a:ea typeface="宋体" pitchFamily="2" charset="-122"/>
                          <a:cs typeface="+mn-cs"/>
                        </a:rPr>
                        <a:t>一般用于动态更新进度条加载进度</a:t>
                      </a:r>
                    </a:p>
                  </a:txBody>
                  <a:tcPr/>
                </a:tc>
              </a:tr>
              <a:tr h="370840">
                <a:tc>
                  <a:txBody>
                    <a:bodyPr/>
                    <a:lstStyle/>
                    <a:p>
                      <a:pPr>
                        <a:lnSpc>
                          <a:spcPct val="150000"/>
                        </a:lnSpc>
                      </a:pPr>
                      <a:r>
                        <a:rPr lang="en-US" sz="1200" kern="1200" dirty="0" err="1" smtClean="0">
                          <a:solidFill>
                            <a:schemeClr val="dk1"/>
                          </a:solidFill>
                          <a:latin typeface="宋体" pitchFamily="2" charset="-122"/>
                          <a:ea typeface="宋体" pitchFamily="2" charset="-122"/>
                          <a:cs typeface="+mn-cs"/>
                        </a:rPr>
                        <a:t>onPostExecute</a:t>
                      </a:r>
                      <a:r>
                        <a:rPr lang="en-US" sz="1200" kern="1200" dirty="0" smtClean="0">
                          <a:solidFill>
                            <a:schemeClr val="dk1"/>
                          </a:solidFill>
                          <a:latin typeface="宋体" pitchFamily="2" charset="-122"/>
                          <a:ea typeface="宋体" pitchFamily="2" charset="-122"/>
                          <a:cs typeface="+mn-cs"/>
                        </a:rPr>
                        <a:t>(Result)</a:t>
                      </a:r>
                      <a:endParaRPr lang="zh-CN" altLang="en-US" sz="1200" dirty="0">
                        <a:latin typeface="宋体" pitchFamily="2" charset="-122"/>
                        <a:ea typeface="宋体" pitchFamily="2" charset="-122"/>
                      </a:endParaRPr>
                    </a:p>
                  </a:txBody>
                  <a:tcPr/>
                </a:tc>
                <a:tc>
                  <a:txBody>
                    <a:bodyPr/>
                    <a:lstStyle/>
                    <a:p>
                      <a:pPr>
                        <a:lnSpc>
                          <a:spcPct val="150000"/>
                        </a:lnSpc>
                      </a:pPr>
                      <a:r>
                        <a:rPr lang="zh-CN" altLang="en-US" sz="1200" dirty="0" smtClean="0">
                          <a:latin typeface="宋体" pitchFamily="2" charset="-122"/>
                          <a:ea typeface="宋体" pitchFamily="2" charset="-122"/>
                        </a:rPr>
                        <a:t>主线程</a:t>
                      </a:r>
                      <a:endParaRPr lang="zh-CN" altLang="en-US" sz="1200" dirty="0">
                        <a:latin typeface="宋体" pitchFamily="2" charset="-122"/>
                        <a:ea typeface="宋体" pitchFamily="2" charset="-122"/>
                      </a:endParaRPr>
                    </a:p>
                  </a:txBody>
                  <a:tcPr/>
                </a:tc>
                <a:tc>
                  <a:txBody>
                    <a:bodyPr/>
                    <a:lstStyle/>
                    <a:p>
                      <a:pPr>
                        <a:lnSpc>
                          <a:spcPct val="150000"/>
                        </a:lnSpc>
                      </a:pPr>
                      <a:r>
                        <a:rPr lang="zh-CN" altLang="en-US" sz="1200" dirty="0" smtClean="0">
                          <a:latin typeface="宋体" pitchFamily="2" charset="-122"/>
                          <a:ea typeface="宋体" pitchFamily="2" charset="-122"/>
                        </a:rPr>
                        <a:t>接收</a:t>
                      </a:r>
                      <a:r>
                        <a:rPr lang="en-US" altLang="zh-CN" sz="1200" dirty="0" err="1" smtClean="0">
                          <a:latin typeface="宋体" pitchFamily="2" charset="-122"/>
                          <a:ea typeface="宋体" pitchFamily="2" charset="-122"/>
                        </a:rPr>
                        <a:t>doInBackground</a:t>
                      </a:r>
                      <a:r>
                        <a:rPr lang="en-US" altLang="zh-CN" sz="1200" dirty="0" smtClean="0">
                          <a:latin typeface="宋体" pitchFamily="2" charset="-122"/>
                          <a:ea typeface="宋体" pitchFamily="2" charset="-122"/>
                        </a:rPr>
                        <a:t>()</a:t>
                      </a:r>
                      <a:r>
                        <a:rPr lang="zh-CN" altLang="en-US" sz="1200" dirty="0" smtClean="0">
                          <a:latin typeface="宋体" pitchFamily="2" charset="-122"/>
                          <a:ea typeface="宋体" pitchFamily="2" charset="-122"/>
                        </a:rPr>
                        <a:t>返回结果，更新界面数据</a:t>
                      </a:r>
                      <a:endParaRPr lang="zh-CN" altLang="en-US" sz="1200" dirty="0">
                        <a:latin typeface="宋体" pitchFamily="2" charset="-122"/>
                        <a:ea typeface="宋体" pitchFamily="2" charset="-122"/>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2071670" y="877082"/>
          <a:ext cx="4572762" cy="2746629"/>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p:cNvSpPr/>
          <p:nvPr/>
        </p:nvSpPr>
        <p:spPr>
          <a:xfrm>
            <a:off x="2857488" y="3663164"/>
            <a:ext cx="2967479" cy="307777"/>
          </a:xfrm>
          <a:prstGeom prst="rect">
            <a:avLst/>
          </a:prstGeom>
        </p:spPr>
        <p:txBody>
          <a:bodyPr wrap="none">
            <a:spAutoFit/>
          </a:bodyPr>
          <a:lstStyle/>
          <a:p>
            <a:r>
              <a:rPr lang="zh-CN" altLang="en-US" sz="1400" b="1" dirty="0" smtClean="0">
                <a:latin typeface="黑体" pitchFamily="49" charset="-122"/>
                <a:ea typeface="黑体" pitchFamily="49" charset="-122"/>
              </a:rPr>
              <a:t>单线程</a:t>
            </a:r>
            <a:r>
              <a:rPr lang="en-US" sz="1400" b="1" dirty="0" smtClean="0">
                <a:latin typeface="黑体" pitchFamily="49" charset="-122"/>
                <a:ea typeface="黑体" pitchFamily="49" charset="-122"/>
              </a:rPr>
              <a:t>/</a:t>
            </a:r>
            <a:r>
              <a:rPr lang="zh-CN" altLang="en-US" sz="1400" b="1" dirty="0" smtClean="0">
                <a:latin typeface="黑体" pitchFamily="49" charset="-122"/>
                <a:ea typeface="黑体" pitchFamily="49" charset="-122"/>
              </a:rPr>
              <a:t>多线程图片加载耗时柱形图</a:t>
            </a:r>
            <a:endParaRPr lang="zh-CN" altLang="en-US" sz="1400" dirty="0">
              <a:latin typeface="黑体" pitchFamily="49" charset="-122"/>
              <a:ea typeface="黑体" pitchFamily="49" charset="-122"/>
            </a:endParaRPr>
          </a:p>
        </p:txBody>
      </p:sp>
      <p:sp>
        <p:nvSpPr>
          <p:cNvPr id="4" name="TextBox 3"/>
          <p:cNvSpPr txBox="1"/>
          <p:nvPr/>
        </p:nvSpPr>
        <p:spPr>
          <a:xfrm>
            <a:off x="6715140" y="1520024"/>
            <a:ext cx="1928826" cy="923330"/>
          </a:xfrm>
          <a:prstGeom prst="rect">
            <a:avLst/>
          </a:prstGeom>
          <a:noFill/>
        </p:spPr>
        <p:txBody>
          <a:bodyPr wrap="square" rtlCol="0">
            <a:spAutoFit/>
          </a:bodyPr>
          <a:lstStyle/>
          <a:p>
            <a:r>
              <a:rPr lang="zh-CN" altLang="en-US" dirty="0" smtClean="0">
                <a:latin typeface="宋体" pitchFamily="2" charset="-122"/>
                <a:ea typeface="宋体" pitchFamily="2" charset="-122"/>
              </a:rPr>
              <a:t>测试数据：</a:t>
            </a:r>
            <a:endParaRPr lang="en-US" altLang="zh-CN" dirty="0" smtClean="0">
              <a:latin typeface="宋体" pitchFamily="2" charset="-122"/>
              <a:ea typeface="宋体" pitchFamily="2" charset="-122"/>
            </a:endParaRPr>
          </a:p>
          <a:p>
            <a:r>
              <a:rPr lang="zh-CN" altLang="en-US" dirty="0" smtClean="0">
                <a:latin typeface="宋体" pitchFamily="2" charset="-122"/>
                <a:ea typeface="宋体" pitchFamily="2" charset="-122"/>
              </a:rPr>
              <a:t>原图：</a:t>
            </a:r>
            <a:r>
              <a:rPr lang="en-US" altLang="zh-CN" dirty="0" smtClean="0">
                <a:latin typeface="宋体" pitchFamily="2" charset="-122"/>
                <a:ea typeface="宋体" pitchFamily="2" charset="-122"/>
              </a:rPr>
              <a:t>2560</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1600</a:t>
            </a:r>
          </a:p>
          <a:p>
            <a:r>
              <a:rPr lang="zh-CN" altLang="en-US" dirty="0" smtClean="0">
                <a:latin typeface="宋体" pitchFamily="2" charset="-122"/>
                <a:ea typeface="宋体" pitchFamily="2" charset="-122"/>
              </a:rPr>
              <a:t>线程个数：</a:t>
            </a:r>
            <a:r>
              <a:rPr lang="en-US" altLang="zh-CN" dirty="0" smtClean="0">
                <a:latin typeface="宋体" pitchFamily="2" charset="-122"/>
                <a:ea typeface="宋体" pitchFamily="2" charset="-122"/>
              </a:rPr>
              <a:t>10</a:t>
            </a:r>
            <a:endParaRPr lang="zh-CN" altLang="en-US" dirty="0">
              <a:latin typeface="宋体" pitchFamily="2" charset="-122"/>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0794" y="0"/>
            <a:ext cx="2643206" cy="584775"/>
          </a:xfrm>
          <a:prstGeom prst="rect">
            <a:avLst/>
          </a:prstGeom>
          <a:noFill/>
        </p:spPr>
        <p:txBody>
          <a:bodyPr wrap="square" rtlCol="0">
            <a:spAutoFit/>
          </a:bodyPr>
          <a:lstStyle/>
          <a:p>
            <a:r>
              <a:rPr lang="zh-CN" altLang="en-US" sz="3200" dirty="0" smtClean="0">
                <a:solidFill>
                  <a:schemeClr val="tx1">
                    <a:lumMod val="50000"/>
                    <a:lumOff val="50000"/>
                  </a:schemeClr>
                </a:solidFill>
              </a:rPr>
              <a:t>工作总结</a:t>
            </a:r>
            <a:endParaRPr lang="zh-CN" altLang="en-US" sz="3200" dirty="0">
              <a:solidFill>
                <a:schemeClr val="tx1">
                  <a:lumMod val="50000"/>
                  <a:lumOff val="50000"/>
                </a:schemeClr>
              </a:solidFill>
            </a:endParaRPr>
          </a:p>
        </p:txBody>
      </p:sp>
      <p:sp>
        <p:nvSpPr>
          <p:cNvPr id="5" name="TextBox 4"/>
          <p:cNvSpPr txBox="1"/>
          <p:nvPr/>
        </p:nvSpPr>
        <p:spPr>
          <a:xfrm>
            <a:off x="785786" y="1019958"/>
            <a:ext cx="7429552" cy="2677656"/>
          </a:xfrm>
          <a:prstGeom prst="rect">
            <a:avLst/>
          </a:prstGeom>
          <a:noFill/>
        </p:spPr>
        <p:txBody>
          <a:bodyPr wrap="square" rtlCol="0">
            <a:spAutoFit/>
          </a:bodyPr>
          <a:lstStyle/>
          <a:p>
            <a:pPr>
              <a:lnSpc>
                <a:spcPct val="150000"/>
              </a:lnSpc>
            </a:pPr>
            <a:r>
              <a:rPr lang="en-US" altLang="zh-CN" sz="1600" dirty="0" smtClean="0">
                <a:latin typeface="宋体" pitchFamily="2" charset="-122"/>
                <a:ea typeface="宋体" pitchFamily="2" charset="-122"/>
              </a:rPr>
              <a:t>    </a:t>
            </a:r>
            <a:r>
              <a:rPr lang="zh-CN" altLang="en-US" sz="1600" dirty="0" smtClean="0">
                <a:latin typeface="宋体" pitchFamily="2" charset="-122"/>
                <a:ea typeface="宋体" pitchFamily="2" charset="-122"/>
              </a:rPr>
              <a:t>本文完成了“微魔镜”应用移动客户端的功能实现，并证明了</a:t>
            </a:r>
            <a:r>
              <a:rPr lang="en-US" altLang="zh-CN" sz="1600" dirty="0" smtClean="0">
                <a:latin typeface="宋体" pitchFamily="2" charset="-122"/>
                <a:ea typeface="宋体" pitchFamily="2" charset="-122"/>
              </a:rPr>
              <a:t>Android</a:t>
            </a:r>
            <a:r>
              <a:rPr lang="zh-CN" altLang="en-US" sz="1600" dirty="0" smtClean="0">
                <a:latin typeface="宋体" pitchFamily="2" charset="-122"/>
                <a:ea typeface="宋体" pitchFamily="2" charset="-122"/>
              </a:rPr>
              <a:t>中图片优化对于提高应用性能的可行性。测试表明：</a:t>
            </a:r>
            <a:endParaRPr lang="en-US" altLang="zh-CN" sz="1600" dirty="0" smtClean="0">
              <a:latin typeface="宋体" pitchFamily="2" charset="-122"/>
              <a:ea typeface="宋体" pitchFamily="2" charset="-122"/>
            </a:endParaRPr>
          </a:p>
          <a:p>
            <a:pPr>
              <a:lnSpc>
                <a:spcPct val="150000"/>
              </a:lnSpc>
            </a:pPr>
            <a:r>
              <a:rPr lang="en-US" altLang="zh-CN" sz="1600" dirty="0" smtClean="0">
                <a:latin typeface="宋体" pitchFamily="2" charset="-122"/>
                <a:ea typeface="宋体" pitchFamily="2" charset="-122"/>
              </a:rPr>
              <a:t>1</a:t>
            </a:r>
            <a:r>
              <a:rPr lang="zh-CN" altLang="en-US" sz="1600" dirty="0" smtClean="0">
                <a:latin typeface="宋体" pitchFamily="2" charset="-122"/>
                <a:ea typeface="宋体" pitchFamily="2" charset="-122"/>
              </a:rPr>
              <a:t>）一张图片若以</a:t>
            </a:r>
            <a:r>
              <a:rPr lang="en-US" altLang="zh-CN" sz="1600" dirty="0" smtClean="0">
                <a:latin typeface="宋体" pitchFamily="2" charset="-122"/>
                <a:ea typeface="宋体" pitchFamily="2" charset="-122"/>
              </a:rPr>
              <a:t>n</a:t>
            </a:r>
            <a:r>
              <a:rPr lang="zh-CN" altLang="en-US" sz="1600" dirty="0" smtClean="0">
                <a:latin typeface="宋体" pitchFamily="2" charset="-122"/>
                <a:ea typeface="宋体" pitchFamily="2" charset="-122"/>
              </a:rPr>
              <a:t>为压缩比例，则其占用的内存空间是原图的</a:t>
            </a:r>
            <a:r>
              <a:rPr lang="en-US" altLang="zh-CN" sz="1600" dirty="0" smtClean="0">
                <a:latin typeface="宋体" pitchFamily="2" charset="-122"/>
                <a:ea typeface="宋体" pitchFamily="2" charset="-122"/>
              </a:rPr>
              <a:t>1/n</a:t>
            </a:r>
            <a:r>
              <a:rPr lang="en-US" altLang="zh-CN" sz="1600" baseline="30000" dirty="0" smtClean="0">
                <a:latin typeface="宋体" pitchFamily="2" charset="-122"/>
                <a:ea typeface="宋体" pitchFamily="2" charset="-122"/>
              </a:rPr>
              <a:t>2</a:t>
            </a:r>
            <a:r>
              <a:rPr lang="zh-CN" altLang="en-US" sz="1600" dirty="0" smtClean="0">
                <a:latin typeface="宋体" pitchFamily="2" charset="-122"/>
                <a:ea typeface="宋体" pitchFamily="2" charset="-122"/>
              </a:rPr>
              <a:t> ；</a:t>
            </a:r>
            <a:endParaRPr lang="en-US" altLang="zh-CN" sz="1600" baseline="30000" dirty="0" smtClean="0">
              <a:latin typeface="宋体" pitchFamily="2" charset="-122"/>
              <a:ea typeface="宋体" pitchFamily="2" charset="-122"/>
            </a:endParaRPr>
          </a:p>
          <a:p>
            <a:pPr>
              <a:lnSpc>
                <a:spcPct val="150000"/>
              </a:lnSpc>
            </a:pPr>
            <a:r>
              <a:rPr lang="en-US" altLang="zh-CN" sz="1600" dirty="0" smtClean="0">
                <a:latin typeface="宋体" pitchFamily="2" charset="-122"/>
                <a:ea typeface="宋体" pitchFamily="2" charset="-122"/>
              </a:rPr>
              <a:t>2</a:t>
            </a:r>
            <a:r>
              <a:rPr lang="zh-CN" altLang="en-US" sz="1600" dirty="0" smtClean="0">
                <a:latin typeface="宋体" pitchFamily="2" charset="-122"/>
                <a:ea typeface="宋体" pitchFamily="2" charset="-122"/>
              </a:rPr>
              <a:t>）实现图片在内存和</a:t>
            </a:r>
            <a:r>
              <a:rPr lang="en-US" altLang="zh-CN" sz="1600" dirty="0" smtClean="0">
                <a:latin typeface="宋体" pitchFamily="2" charset="-122"/>
                <a:ea typeface="宋体" pitchFamily="2" charset="-122"/>
              </a:rPr>
              <a:t>SD</a:t>
            </a:r>
            <a:r>
              <a:rPr lang="zh-CN" altLang="en-US" sz="1600" dirty="0" smtClean="0">
                <a:latin typeface="宋体" pitchFamily="2" charset="-122"/>
                <a:ea typeface="宋体" pitchFamily="2" charset="-122"/>
              </a:rPr>
              <a:t>卡中的缓存不仅可以节约流量，而且可以加快图片加载速度；</a:t>
            </a:r>
            <a:endParaRPr lang="en-US" altLang="zh-CN" sz="1600" dirty="0" smtClean="0">
              <a:latin typeface="宋体" pitchFamily="2" charset="-122"/>
              <a:ea typeface="宋体" pitchFamily="2" charset="-122"/>
            </a:endParaRPr>
          </a:p>
          <a:p>
            <a:pPr>
              <a:lnSpc>
                <a:spcPct val="150000"/>
              </a:lnSpc>
            </a:pPr>
            <a:r>
              <a:rPr lang="en-US" altLang="zh-CN" sz="1600" dirty="0" smtClean="0">
                <a:latin typeface="宋体" pitchFamily="2" charset="-122"/>
                <a:ea typeface="宋体" pitchFamily="2" charset="-122"/>
              </a:rPr>
              <a:t>3)</a:t>
            </a:r>
            <a:r>
              <a:rPr lang="zh-CN" altLang="en-US" sz="1600" dirty="0" smtClean="0">
                <a:latin typeface="宋体" pitchFamily="2" charset="-122"/>
                <a:ea typeface="宋体" pitchFamily="2" charset="-122"/>
              </a:rPr>
              <a:t>采用异步线程处理费时任务，可以有效防止</a:t>
            </a:r>
            <a:r>
              <a:rPr lang="en-US" altLang="zh-CN" sz="1600" dirty="0" smtClean="0">
                <a:latin typeface="宋体" pitchFamily="2" charset="-122"/>
                <a:ea typeface="宋体" pitchFamily="2" charset="-122"/>
              </a:rPr>
              <a:t>UI</a:t>
            </a:r>
            <a:r>
              <a:rPr lang="zh-CN" altLang="en-US" sz="1600" dirty="0" smtClean="0">
                <a:latin typeface="宋体" pitchFamily="2" charset="-122"/>
                <a:ea typeface="宋体" pitchFamily="2" charset="-122"/>
              </a:rPr>
              <a:t>线程的阻塞，并且加快多张图片加载速度。</a:t>
            </a:r>
            <a:endParaRPr lang="en-US" altLang="zh-CN" sz="1600" dirty="0" smtClean="0">
              <a:latin typeface="宋体" pitchFamily="2" charset="-122"/>
              <a:ea typeface="宋体" pitchFamily="2" charset="-122"/>
            </a:endParaRPr>
          </a:p>
        </p:txBody>
      </p:sp>
      <p:sp>
        <p:nvSpPr>
          <p:cNvPr id="6" name="TextBox 5"/>
          <p:cNvSpPr txBox="1"/>
          <p:nvPr/>
        </p:nvSpPr>
        <p:spPr>
          <a:xfrm>
            <a:off x="785786" y="662768"/>
            <a:ext cx="3000396" cy="400110"/>
          </a:xfrm>
          <a:prstGeom prst="rect">
            <a:avLst/>
          </a:prstGeom>
          <a:noFill/>
        </p:spPr>
        <p:txBody>
          <a:bodyPr wrap="square" rtlCol="0">
            <a:spAutoFit/>
          </a:bodyPr>
          <a:lstStyle/>
          <a:p>
            <a:pPr>
              <a:buFont typeface="Arial" pitchFamily="34" charset="0"/>
              <a:buChar char="•"/>
            </a:pPr>
            <a:r>
              <a:rPr lang="zh-CN" altLang="en-US" sz="2000" b="1" dirty="0" smtClean="0">
                <a:latin typeface="黑体" pitchFamily="49" charset="-122"/>
                <a:ea typeface="黑体" pitchFamily="49" charset="-122"/>
              </a:rPr>
              <a:t>结论</a:t>
            </a:r>
            <a:endParaRPr lang="zh-CN" altLang="en-US" sz="2000"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4612" y="1305710"/>
            <a:ext cx="3929090" cy="1200329"/>
          </a:xfrm>
          <a:prstGeom prst="rect">
            <a:avLst/>
          </a:prstGeom>
          <a:noFill/>
        </p:spPr>
        <p:txBody>
          <a:bodyPr wrap="square" rtlCol="0">
            <a:spAutoFit/>
          </a:bodyPr>
          <a:lstStyle/>
          <a:p>
            <a:r>
              <a:rPr lang="zh-CN" altLang="en-US" sz="7200" dirty="0" smtClean="0">
                <a:latin typeface="黑体" pitchFamily="49" charset="-122"/>
                <a:ea typeface="黑体" pitchFamily="49" charset="-122"/>
              </a:rPr>
              <a:t>谢  </a:t>
            </a:r>
            <a:r>
              <a:rPr lang="zh-CN" altLang="en-US" sz="7200" dirty="0" smtClean="0">
                <a:latin typeface="黑体" pitchFamily="49" charset="-122"/>
                <a:ea typeface="黑体" pitchFamily="49" charset="-122"/>
              </a:rPr>
              <a:t>谢</a:t>
            </a:r>
            <a:r>
              <a:rPr lang="zh-CN" altLang="en-US" sz="7200" dirty="0" smtClean="0">
                <a:latin typeface="黑体" pitchFamily="49" charset="-122"/>
                <a:ea typeface="黑体" pitchFamily="49" charset="-122"/>
              </a:rPr>
              <a:t>！</a:t>
            </a:r>
            <a:endParaRPr lang="zh-CN" altLang="en-US" sz="72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5616" y="1778720"/>
            <a:ext cx="2228970" cy="646331"/>
            <a:chOff x="2699792" y="1450206"/>
            <a:chExt cx="2228970" cy="646331"/>
          </a:xfrm>
        </p:grpSpPr>
        <p:sp>
          <p:nvSpPr>
            <p:cNvPr id="14" name="文本框 13"/>
            <p:cNvSpPr txBox="1"/>
            <p:nvPr/>
          </p:nvSpPr>
          <p:spPr>
            <a:xfrm>
              <a:off x="2699792" y="1450206"/>
              <a:ext cx="441146" cy="646331"/>
            </a:xfrm>
            <a:prstGeom prst="rect">
              <a:avLst/>
            </a:prstGeom>
            <a:noFill/>
          </p:spPr>
          <p:txBody>
            <a:bodyPr wrap="none">
              <a:spAutoFit/>
            </a:bodyPr>
            <a:lstStyle/>
            <a:p>
              <a:pPr eaLnBrk="1" hangingPunct="1">
                <a:defRPr/>
              </a:pPr>
              <a:r>
                <a:rPr lang="en-US" altLang="zh-CN" sz="3600" dirty="0" smtClean="0">
                  <a:solidFill>
                    <a:schemeClr val="tx2"/>
                  </a:solidFill>
                  <a:latin typeface="华文细黑" panose="02010600040101010101" pitchFamily="2" charset="-122"/>
                  <a:ea typeface="华文细黑" panose="02010600040101010101" pitchFamily="2" charset="-122"/>
                </a:rPr>
                <a:t>2</a:t>
              </a:r>
              <a:endParaRPr lang="zh-CN" altLang="en-US" sz="3600" dirty="0">
                <a:solidFill>
                  <a:schemeClr val="tx2"/>
                </a:solidFill>
                <a:latin typeface="华文细黑" panose="02010600040101010101" pitchFamily="2" charset="-122"/>
                <a:ea typeface="华文细黑" panose="02010600040101010101" pitchFamily="2" charset="-122"/>
              </a:endParaRPr>
            </a:p>
          </p:txBody>
        </p:sp>
        <p:cxnSp>
          <p:nvCxnSpPr>
            <p:cNvPr id="15" name="直接连接符 14"/>
            <p:cNvCxnSpPr/>
            <p:nvPr/>
          </p:nvCxnSpPr>
          <p:spPr>
            <a:xfrm flipH="1">
              <a:off x="3126830" y="1566094"/>
              <a:ext cx="184150" cy="3968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307805" y="1523231"/>
              <a:ext cx="1620957" cy="523220"/>
            </a:xfrm>
            <a:prstGeom prst="rect">
              <a:avLst/>
            </a:prstGeom>
            <a:noFill/>
          </p:spPr>
          <p:txBody>
            <a:bodyPr wrap="none">
              <a:spAutoFit/>
            </a:bodyPr>
            <a:lstStyle/>
            <a:p>
              <a:pPr eaLnBrk="1" hangingPunct="1">
                <a:defRPr/>
              </a:pPr>
              <a:r>
                <a:rPr lang="zh-CN" altLang="en-US" sz="2800" dirty="0" smtClean="0">
                  <a:solidFill>
                    <a:schemeClr val="tx2"/>
                  </a:solidFill>
                  <a:latin typeface="黑体" panose="02010609060101010101" pitchFamily="49" charset="-122"/>
                  <a:ea typeface="黑体" panose="02010609060101010101" pitchFamily="49" charset="-122"/>
                </a:rPr>
                <a:t>设计实现</a:t>
              </a:r>
              <a:endParaRPr lang="zh-CN" altLang="en-US" sz="2800" dirty="0">
                <a:solidFill>
                  <a:schemeClr val="tx2"/>
                </a:solidFill>
                <a:latin typeface="黑体" panose="02010609060101010101" pitchFamily="49" charset="-122"/>
                <a:ea typeface="黑体" panose="02010609060101010101" pitchFamily="49" charset="-122"/>
              </a:endParaRPr>
            </a:p>
          </p:txBody>
        </p:sp>
      </p:grpSp>
      <p:grpSp>
        <p:nvGrpSpPr>
          <p:cNvPr id="21" name="组合 37"/>
          <p:cNvGrpSpPr>
            <a:grpSpLocks/>
          </p:cNvGrpSpPr>
          <p:nvPr/>
        </p:nvGrpSpPr>
        <p:grpSpPr bwMode="auto">
          <a:xfrm>
            <a:off x="1122309" y="1007988"/>
            <a:ext cx="2228971" cy="646113"/>
            <a:chOff x="944675" y="2321360"/>
            <a:chExt cx="2229797" cy="646331"/>
          </a:xfrm>
        </p:grpSpPr>
        <p:sp>
          <p:nvSpPr>
            <p:cNvPr id="22" name="文本框 21"/>
            <p:cNvSpPr txBox="1"/>
            <p:nvPr/>
          </p:nvSpPr>
          <p:spPr>
            <a:xfrm>
              <a:off x="944675" y="2321360"/>
              <a:ext cx="441488" cy="646331"/>
            </a:xfrm>
            <a:prstGeom prst="rect">
              <a:avLst/>
            </a:prstGeom>
            <a:noFill/>
          </p:spPr>
          <p:txBody>
            <a:bodyPr wrap="none">
              <a:spAutoFit/>
            </a:bodyPr>
            <a:lstStyle/>
            <a:p>
              <a:pPr eaLnBrk="1" hangingPunct="1">
                <a:defRPr/>
              </a:pPr>
              <a:r>
                <a:rPr lang="en-US" altLang="zh-CN" sz="3600" dirty="0">
                  <a:solidFill>
                    <a:schemeClr val="tx2"/>
                  </a:solidFill>
                  <a:latin typeface="华文细黑" panose="02010600040101010101" pitchFamily="2" charset="-122"/>
                  <a:ea typeface="华文细黑" panose="02010600040101010101" pitchFamily="2" charset="-122"/>
                </a:rPr>
                <a:t>1</a:t>
              </a:r>
              <a:endParaRPr lang="zh-CN" altLang="en-US" sz="3600" dirty="0">
                <a:solidFill>
                  <a:schemeClr val="tx2"/>
                </a:solidFill>
                <a:latin typeface="华文细黑" panose="02010600040101010101" pitchFamily="2" charset="-122"/>
                <a:ea typeface="华文细黑" panose="02010600040101010101" pitchFamily="2" charset="-122"/>
              </a:endParaRPr>
            </a:p>
          </p:txBody>
        </p:sp>
        <p:cxnSp>
          <p:nvCxnSpPr>
            <p:cNvPr id="23" name="直接连接符 22"/>
            <p:cNvCxnSpPr/>
            <p:nvPr/>
          </p:nvCxnSpPr>
          <p:spPr>
            <a:xfrm flipH="1">
              <a:off x="1371871" y="2438875"/>
              <a:ext cx="184218" cy="3954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52914" y="2395998"/>
              <a:ext cx="1621558" cy="523397"/>
            </a:xfrm>
            <a:prstGeom prst="rect">
              <a:avLst/>
            </a:prstGeom>
            <a:noFill/>
          </p:spPr>
          <p:txBody>
            <a:bodyPr wrap="none">
              <a:spAutoFit/>
            </a:bodyPr>
            <a:lstStyle/>
            <a:p>
              <a:pPr eaLnBrk="1" hangingPunct="1">
                <a:defRPr/>
              </a:pPr>
              <a:r>
                <a:rPr lang="zh-CN" altLang="en-US" sz="2800" dirty="0" smtClean="0">
                  <a:solidFill>
                    <a:schemeClr val="tx2"/>
                  </a:solidFill>
                  <a:latin typeface="黑体" panose="02010609060101010101" pitchFamily="49" charset="-122"/>
                  <a:ea typeface="黑体" panose="02010609060101010101" pitchFamily="49" charset="-122"/>
                </a:rPr>
                <a:t>研究内容</a:t>
              </a:r>
              <a:endParaRPr lang="zh-CN" altLang="en-US" sz="2800" dirty="0">
                <a:solidFill>
                  <a:schemeClr val="tx2"/>
                </a:solidFill>
                <a:latin typeface="黑体" panose="02010609060101010101" pitchFamily="49" charset="-122"/>
                <a:ea typeface="黑体" panose="02010609060101010101" pitchFamily="49" charset="-122"/>
              </a:endParaRPr>
            </a:p>
          </p:txBody>
        </p:sp>
      </p:grpSp>
      <p:grpSp>
        <p:nvGrpSpPr>
          <p:cNvPr id="7" name="组合 6"/>
          <p:cNvGrpSpPr/>
          <p:nvPr/>
        </p:nvGrpSpPr>
        <p:grpSpPr>
          <a:xfrm>
            <a:off x="1122310" y="2507383"/>
            <a:ext cx="2228970" cy="646331"/>
            <a:chOff x="2699792" y="2178869"/>
            <a:chExt cx="2228970" cy="646331"/>
          </a:xfrm>
        </p:grpSpPr>
        <p:sp>
          <p:nvSpPr>
            <p:cNvPr id="25" name="文本框 24"/>
            <p:cNvSpPr txBox="1"/>
            <p:nvPr/>
          </p:nvSpPr>
          <p:spPr>
            <a:xfrm>
              <a:off x="2699792" y="2178869"/>
              <a:ext cx="441146" cy="646331"/>
            </a:xfrm>
            <a:prstGeom prst="rect">
              <a:avLst/>
            </a:prstGeom>
            <a:noFill/>
          </p:spPr>
          <p:txBody>
            <a:bodyPr wrap="none">
              <a:spAutoFit/>
            </a:bodyPr>
            <a:lstStyle/>
            <a:p>
              <a:pPr eaLnBrk="1" hangingPunct="1">
                <a:defRPr/>
              </a:pPr>
              <a:r>
                <a:rPr lang="en-US" altLang="zh-CN" sz="3600" dirty="0" smtClean="0">
                  <a:solidFill>
                    <a:schemeClr val="tx2"/>
                  </a:solidFill>
                  <a:latin typeface="华文细黑" panose="02010600040101010101" pitchFamily="2" charset="-122"/>
                  <a:ea typeface="华文细黑" panose="02010600040101010101" pitchFamily="2" charset="-122"/>
                </a:rPr>
                <a:t>3</a:t>
              </a:r>
              <a:endParaRPr lang="zh-CN" altLang="en-US" sz="3600" dirty="0">
                <a:solidFill>
                  <a:schemeClr val="tx2"/>
                </a:solidFill>
                <a:latin typeface="华文细黑" panose="02010600040101010101" pitchFamily="2" charset="-122"/>
                <a:ea typeface="华文细黑" panose="02010600040101010101" pitchFamily="2" charset="-122"/>
              </a:endParaRPr>
            </a:p>
          </p:txBody>
        </p:sp>
        <p:cxnSp>
          <p:nvCxnSpPr>
            <p:cNvPr id="26" name="直接连接符 25"/>
            <p:cNvCxnSpPr/>
            <p:nvPr/>
          </p:nvCxnSpPr>
          <p:spPr>
            <a:xfrm flipH="1">
              <a:off x="3126830" y="2296344"/>
              <a:ext cx="184150" cy="3952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307805" y="2253481"/>
              <a:ext cx="1620957" cy="523220"/>
            </a:xfrm>
            <a:prstGeom prst="rect">
              <a:avLst/>
            </a:prstGeom>
            <a:noFill/>
          </p:spPr>
          <p:txBody>
            <a:bodyPr wrap="none">
              <a:spAutoFit/>
            </a:bodyPr>
            <a:lstStyle/>
            <a:p>
              <a:pPr eaLnBrk="1" hangingPunct="1">
                <a:defRPr/>
              </a:pPr>
              <a:r>
                <a:rPr lang="zh-CN" altLang="en-US" sz="2800" dirty="0" smtClean="0">
                  <a:solidFill>
                    <a:schemeClr val="tx2"/>
                  </a:solidFill>
                  <a:latin typeface="黑体" panose="02010609060101010101" pitchFamily="49" charset="-122"/>
                  <a:ea typeface="黑体" panose="02010609060101010101" pitchFamily="49" charset="-122"/>
                </a:rPr>
                <a:t>工作总结</a:t>
              </a:r>
              <a:endParaRPr lang="zh-CN" altLang="en-US" sz="2800" dirty="0">
                <a:solidFill>
                  <a:schemeClr val="tx2"/>
                </a:solidFill>
                <a:latin typeface="黑体" panose="02010609060101010101" pitchFamily="49" charset="-122"/>
                <a:ea typeface="黑体" panose="02010609060101010101" pitchFamily="49" charset="-122"/>
              </a:endParaRPr>
            </a:p>
          </p:txBody>
        </p:sp>
      </p:grpSp>
      <p:sp>
        <p:nvSpPr>
          <p:cNvPr id="36" name="TextBox 35"/>
          <p:cNvSpPr txBox="1"/>
          <p:nvPr/>
        </p:nvSpPr>
        <p:spPr>
          <a:xfrm>
            <a:off x="7572396" y="162702"/>
            <a:ext cx="1428760" cy="584775"/>
          </a:xfrm>
          <a:prstGeom prst="rect">
            <a:avLst/>
          </a:prstGeom>
          <a:noFill/>
        </p:spPr>
        <p:txBody>
          <a:bodyPr wrap="square" rtlCol="0">
            <a:spAutoFit/>
          </a:bodyPr>
          <a:lstStyle/>
          <a:p>
            <a:r>
              <a:rPr lang="zh-CN" altLang="en-US" sz="3200" dirty="0" smtClean="0">
                <a:solidFill>
                  <a:schemeClr val="tx1">
                    <a:lumMod val="50000"/>
                    <a:lumOff val="50000"/>
                  </a:schemeClr>
                </a:solidFill>
                <a:latin typeface="黑体" pitchFamily="49" charset="-122"/>
                <a:ea typeface="黑体" pitchFamily="49" charset="-122"/>
              </a:rPr>
              <a:t>目录</a:t>
            </a:r>
            <a:endParaRPr lang="zh-CN" altLang="en-US" sz="3200" dirty="0">
              <a:solidFill>
                <a:schemeClr val="tx1">
                  <a:lumMod val="50000"/>
                  <a:lumOff val="50000"/>
                </a:schemeClr>
              </a:solidFill>
              <a:latin typeface="黑体" pitchFamily="49" charset="-122"/>
              <a:ea typeface="黑体" pitchFamily="49" charset="-122"/>
            </a:endParaRPr>
          </a:p>
        </p:txBody>
      </p:sp>
    </p:spTree>
    <p:extLst>
      <p:ext uri="{BB962C8B-B14F-4D97-AF65-F5344CB8AC3E}">
        <p14:creationId xmlns="" xmlns:p14="http://schemas.microsoft.com/office/powerpoint/2010/main" val="8884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91396"/>
            <a:ext cx="8072494" cy="3013838"/>
          </a:xfrm>
          <a:prstGeom prst="rect">
            <a:avLst/>
          </a:prstGeom>
          <a:noFill/>
        </p:spPr>
        <p:txBody>
          <a:bodyPr wrap="square" rtlCol="0">
            <a:spAutoFit/>
          </a:bodyPr>
          <a:lstStyle/>
          <a:p>
            <a:pPr>
              <a:lnSpc>
                <a:spcPct val="150000"/>
              </a:lnSpc>
            </a:pPr>
            <a:r>
              <a:rPr lang="zh-CN" altLang="en-US" dirty="0" smtClean="0">
                <a:latin typeface="宋体" pitchFamily="2" charset="-122"/>
                <a:ea typeface="宋体" pitchFamily="2" charset="-122"/>
              </a:rPr>
              <a:t>    本课题以</a:t>
            </a:r>
            <a:r>
              <a:rPr lang="en-US" dirty="0" smtClean="0">
                <a:latin typeface="宋体" pitchFamily="2" charset="-122"/>
                <a:ea typeface="宋体" pitchFamily="2" charset="-122"/>
              </a:rPr>
              <a:t>Android</a:t>
            </a:r>
            <a:r>
              <a:rPr lang="zh-CN" altLang="en-US" dirty="0" smtClean="0">
                <a:latin typeface="宋体" pitchFamily="2" charset="-122"/>
                <a:ea typeface="宋体" pitchFamily="2" charset="-122"/>
              </a:rPr>
              <a:t>系统为开发平台，从移动应用的特点出发，将基于</a:t>
            </a:r>
            <a:r>
              <a:rPr lang="en-US" altLang="zh-CN" dirty="0" smtClean="0">
                <a:latin typeface="宋体" pitchFamily="2" charset="-122"/>
                <a:ea typeface="宋体" pitchFamily="2" charset="-122"/>
              </a:rPr>
              <a:t>PC Web</a:t>
            </a:r>
            <a:r>
              <a:rPr lang="zh-CN" altLang="en-US" dirty="0" smtClean="0">
                <a:latin typeface="宋体" pitchFamily="2" charset="-122"/>
                <a:ea typeface="宋体" pitchFamily="2" charset="-122"/>
              </a:rPr>
              <a:t>对新浪微博中的数据进行挖掘、分析、预测的“微魔镜”应用移植到移动客户端。由于在使用过程中移动客户端与服务器频繁交互包含大量图片的数据，而移动端的图片操作往往和性能紧密相关，不当的图片操作经常会引起移动端程序的崩溃 。为此，本文还从三级缓存、异步加载、图片压缩三个方面研究了移动客户端的图片优化技术，提高应用的性能体验。</a:t>
            </a:r>
          </a:p>
          <a:p>
            <a:pPr>
              <a:lnSpc>
                <a:spcPct val="150000"/>
              </a:lnSpc>
            </a:pPr>
            <a:endParaRPr lang="zh-CN" altLang="en-US" sz="2200" dirty="0">
              <a:latin typeface="宋体" pitchFamily="2" charset="-122"/>
              <a:ea typeface="宋体" pitchFamily="2" charset="-122"/>
            </a:endParaRPr>
          </a:p>
        </p:txBody>
      </p:sp>
      <p:sp>
        <p:nvSpPr>
          <p:cNvPr id="3" name="TextBox 2"/>
          <p:cNvSpPr txBox="1"/>
          <p:nvPr/>
        </p:nvSpPr>
        <p:spPr>
          <a:xfrm>
            <a:off x="6357950" y="0"/>
            <a:ext cx="2643206" cy="769441"/>
          </a:xfrm>
          <a:prstGeom prst="rect">
            <a:avLst/>
          </a:prstGeom>
          <a:noFill/>
        </p:spPr>
        <p:txBody>
          <a:bodyPr wrap="square" rtlCol="0">
            <a:spAutoFit/>
          </a:bodyPr>
          <a:lstStyle/>
          <a:p>
            <a:r>
              <a:rPr lang="zh-CN" altLang="en-US" sz="4400" dirty="0" smtClean="0">
                <a:solidFill>
                  <a:schemeClr val="tx1">
                    <a:lumMod val="50000"/>
                    <a:lumOff val="50000"/>
                  </a:schemeClr>
                </a:solidFill>
              </a:rPr>
              <a:t>研究内容</a:t>
            </a:r>
            <a:endParaRPr lang="zh-CN" altLang="en-US" sz="4400"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0794" y="0"/>
            <a:ext cx="2643206" cy="769441"/>
          </a:xfrm>
          <a:prstGeom prst="rect">
            <a:avLst/>
          </a:prstGeom>
          <a:noFill/>
        </p:spPr>
        <p:txBody>
          <a:bodyPr wrap="square" rtlCol="0">
            <a:spAutoFit/>
          </a:bodyPr>
          <a:lstStyle/>
          <a:p>
            <a:r>
              <a:rPr lang="zh-CN" altLang="en-US" sz="4400" dirty="0" smtClean="0">
                <a:solidFill>
                  <a:schemeClr val="tx1">
                    <a:lumMod val="50000"/>
                    <a:lumOff val="50000"/>
                  </a:schemeClr>
                </a:solidFill>
              </a:rPr>
              <a:t>设计实现</a:t>
            </a:r>
            <a:endParaRPr lang="zh-CN" altLang="en-US" sz="4400" dirty="0">
              <a:solidFill>
                <a:schemeClr val="tx1">
                  <a:lumMod val="50000"/>
                  <a:lumOff val="50000"/>
                </a:schemeClr>
              </a:solidFill>
            </a:endParaRPr>
          </a:p>
        </p:txBody>
      </p:sp>
      <p:sp>
        <p:nvSpPr>
          <p:cNvPr id="4" name="TextBox 3"/>
          <p:cNvSpPr txBox="1"/>
          <p:nvPr/>
        </p:nvSpPr>
        <p:spPr>
          <a:xfrm>
            <a:off x="285720" y="162702"/>
            <a:ext cx="3214710" cy="461665"/>
          </a:xfrm>
          <a:prstGeom prst="rect">
            <a:avLst/>
          </a:prstGeom>
          <a:noFill/>
        </p:spPr>
        <p:txBody>
          <a:bodyPr wrap="square" rtlCol="0">
            <a:spAutoFit/>
          </a:bodyPr>
          <a:lstStyle/>
          <a:p>
            <a:r>
              <a:rPr lang="zh-CN" altLang="en-US" sz="2400" b="1" dirty="0" smtClean="0">
                <a:latin typeface="黑体" pitchFamily="49" charset="-122"/>
                <a:ea typeface="黑体" pitchFamily="49" charset="-122"/>
              </a:rPr>
              <a:t>功能设计</a:t>
            </a:r>
            <a:endParaRPr lang="zh-CN" altLang="en-US" sz="2400" b="1" dirty="0">
              <a:latin typeface="黑体" pitchFamily="49" charset="-122"/>
              <a:ea typeface="黑体" pitchFamily="49" charset="-122"/>
            </a:endParaRPr>
          </a:p>
        </p:txBody>
      </p:sp>
      <p:pic>
        <p:nvPicPr>
          <p:cNvPr id="50178" name="Picture 2"/>
          <p:cNvPicPr>
            <a:picLocks noChangeAspect="1" noChangeArrowheads="1"/>
          </p:cNvPicPr>
          <p:nvPr/>
        </p:nvPicPr>
        <p:blipFill>
          <a:blip r:embed="rId2"/>
          <a:srcRect/>
          <a:stretch>
            <a:fillRect/>
          </a:stretch>
        </p:blipFill>
        <p:spPr bwMode="auto">
          <a:xfrm>
            <a:off x="857224" y="162702"/>
            <a:ext cx="6500826" cy="4495800"/>
          </a:xfrm>
          <a:prstGeom prst="rect">
            <a:avLst/>
          </a:prstGeom>
          <a:noFill/>
          <a:ln w="9525">
            <a:noFill/>
            <a:miter lim="800000"/>
            <a:headEnd/>
            <a:tailEnd/>
          </a:ln>
        </p:spPr>
      </p:pic>
      <p:sp>
        <p:nvSpPr>
          <p:cNvPr id="6" name="TextBox 5"/>
          <p:cNvSpPr txBox="1"/>
          <p:nvPr/>
        </p:nvSpPr>
        <p:spPr>
          <a:xfrm>
            <a:off x="3500430" y="4234668"/>
            <a:ext cx="1714512" cy="338554"/>
          </a:xfrm>
          <a:prstGeom prst="rect">
            <a:avLst/>
          </a:prstGeom>
          <a:noFill/>
        </p:spPr>
        <p:txBody>
          <a:bodyPr wrap="square" rtlCol="0">
            <a:spAutoFit/>
          </a:bodyPr>
          <a:lstStyle/>
          <a:p>
            <a:r>
              <a:rPr lang="zh-CN" altLang="en-US" sz="1600" dirty="0" smtClean="0">
                <a:latin typeface="宋体" pitchFamily="2" charset="-122"/>
                <a:ea typeface="宋体" pitchFamily="2" charset="-122"/>
              </a:rPr>
              <a:t>系统功能框架图</a:t>
            </a:r>
            <a:endParaRPr lang="zh-CN" altLang="en-US" sz="16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0794" y="0"/>
            <a:ext cx="2643206" cy="584775"/>
          </a:xfrm>
          <a:prstGeom prst="rect">
            <a:avLst/>
          </a:prstGeom>
          <a:noFill/>
        </p:spPr>
        <p:txBody>
          <a:bodyPr wrap="square" rtlCol="0">
            <a:spAutoFit/>
          </a:bodyPr>
          <a:lstStyle/>
          <a:p>
            <a:r>
              <a:rPr lang="zh-CN" altLang="en-US" sz="3200" dirty="0" smtClean="0">
                <a:solidFill>
                  <a:schemeClr val="tx1">
                    <a:lumMod val="50000"/>
                    <a:lumOff val="50000"/>
                  </a:schemeClr>
                </a:solidFill>
                <a:latin typeface="黑体" pitchFamily="49" charset="-122"/>
                <a:ea typeface="黑体" pitchFamily="49" charset="-122"/>
              </a:rPr>
              <a:t>设计实现</a:t>
            </a:r>
            <a:endParaRPr lang="zh-CN" altLang="en-US" sz="3200" dirty="0">
              <a:solidFill>
                <a:schemeClr val="tx1">
                  <a:lumMod val="50000"/>
                  <a:lumOff val="50000"/>
                </a:schemeClr>
              </a:solidFill>
              <a:latin typeface="黑体" pitchFamily="49" charset="-122"/>
              <a:ea typeface="黑体" pitchFamily="49" charset="-122"/>
            </a:endParaRPr>
          </a:p>
        </p:txBody>
      </p:sp>
      <p:sp>
        <p:nvSpPr>
          <p:cNvPr id="4" name="TextBox 3"/>
          <p:cNvSpPr txBox="1"/>
          <p:nvPr/>
        </p:nvSpPr>
        <p:spPr>
          <a:xfrm>
            <a:off x="285720" y="162702"/>
            <a:ext cx="3214710" cy="461665"/>
          </a:xfrm>
          <a:prstGeom prst="rect">
            <a:avLst/>
          </a:prstGeom>
          <a:noFill/>
        </p:spPr>
        <p:txBody>
          <a:bodyPr wrap="square" rtlCol="0">
            <a:spAutoFit/>
          </a:bodyPr>
          <a:lstStyle/>
          <a:p>
            <a:r>
              <a:rPr lang="zh-CN" altLang="en-US" sz="2400" b="1" dirty="0" smtClean="0">
                <a:latin typeface="黑体" pitchFamily="49" charset="-122"/>
                <a:ea typeface="黑体" pitchFamily="49" charset="-122"/>
              </a:rPr>
              <a:t>界面设计</a:t>
            </a:r>
            <a:endParaRPr lang="zh-CN" altLang="en-US" sz="2400" b="1" dirty="0">
              <a:latin typeface="黑体" pitchFamily="49" charset="-122"/>
              <a:ea typeface="黑体" pitchFamily="49" charset="-122"/>
            </a:endParaRPr>
          </a:p>
        </p:txBody>
      </p:sp>
      <p:graphicFrame>
        <p:nvGraphicFramePr>
          <p:cNvPr id="6" name="表格 5"/>
          <p:cNvGraphicFramePr>
            <a:graphicFrameLocks noGrp="1"/>
          </p:cNvGraphicFramePr>
          <p:nvPr/>
        </p:nvGraphicFramePr>
        <p:xfrm>
          <a:off x="928662" y="805644"/>
          <a:ext cx="7143800" cy="3714776"/>
        </p:xfrm>
        <a:graphic>
          <a:graphicData uri="http://schemas.openxmlformats.org/drawingml/2006/table">
            <a:tbl>
              <a:tblPr/>
              <a:tblGrid>
                <a:gridCol w="2380976"/>
                <a:gridCol w="2380976"/>
                <a:gridCol w="2381848"/>
              </a:tblGrid>
              <a:tr h="428281">
                <a:tc>
                  <a:txBody>
                    <a:bodyPr/>
                    <a:lstStyle/>
                    <a:p>
                      <a:pPr algn="ctr">
                        <a:lnSpc>
                          <a:spcPct val="200000"/>
                        </a:lnSpc>
                        <a:spcAft>
                          <a:spcPts val="0"/>
                        </a:spcAft>
                      </a:pPr>
                      <a:r>
                        <a:rPr lang="zh-CN" sz="1200" b="1" kern="0" dirty="0">
                          <a:solidFill>
                            <a:srgbClr val="333333"/>
                          </a:solidFill>
                          <a:latin typeface="Times New Roman"/>
                          <a:ea typeface="宋体"/>
                          <a:cs typeface="宋体"/>
                        </a:rPr>
                        <a:t>用户登录界面</a:t>
                      </a:r>
                      <a:endParaRPr lang="zh-CN" sz="1050" b="1"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zh-CN" sz="1200" b="1" kern="0" dirty="0">
                          <a:solidFill>
                            <a:srgbClr val="333333"/>
                          </a:solidFill>
                          <a:latin typeface="Times New Roman"/>
                          <a:ea typeface="宋体"/>
                          <a:cs typeface="宋体"/>
                        </a:rPr>
                        <a:t>系统主功能界面</a:t>
                      </a:r>
                      <a:endParaRPr lang="zh-CN" sz="1050" b="1"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zh-CN" altLang="en-US" sz="1200" b="1" kern="0" dirty="0" smtClean="0">
                          <a:solidFill>
                            <a:srgbClr val="333333"/>
                          </a:solidFill>
                          <a:latin typeface="Times New Roman"/>
                          <a:ea typeface="宋体"/>
                          <a:cs typeface="宋体"/>
                        </a:rPr>
                        <a:t>实体</a:t>
                      </a:r>
                      <a:r>
                        <a:rPr lang="zh-CN" sz="1200" b="1" kern="0" dirty="0" smtClean="0">
                          <a:solidFill>
                            <a:srgbClr val="333333"/>
                          </a:solidFill>
                          <a:latin typeface="Times New Roman"/>
                          <a:ea typeface="宋体"/>
                          <a:cs typeface="宋体"/>
                        </a:rPr>
                        <a:t>刷新</a:t>
                      </a:r>
                      <a:r>
                        <a:rPr lang="zh-CN" sz="1200" b="1" kern="0" dirty="0">
                          <a:solidFill>
                            <a:srgbClr val="333333"/>
                          </a:solidFill>
                          <a:latin typeface="Times New Roman"/>
                          <a:ea typeface="宋体"/>
                          <a:cs typeface="宋体"/>
                        </a:rPr>
                        <a:t>界面</a:t>
                      </a:r>
                      <a:endParaRPr lang="zh-CN" sz="1050" b="1"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286495">
                <a:tc>
                  <a:txBody>
                    <a:bodyPr/>
                    <a:lstStyle/>
                    <a:p>
                      <a:pPr algn="just">
                        <a:lnSpc>
                          <a:spcPct val="150000"/>
                        </a:lnSpc>
                        <a:spcAft>
                          <a:spcPts val="0"/>
                        </a:spcAft>
                      </a:pPr>
                      <a:endParaRPr lang="zh-CN" sz="1050"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zh-CN" sz="1050"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zh-CN" sz="1050"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7" name="图片 6" descr="用户登录.png"/>
          <p:cNvPicPr>
            <a:picLocks noChangeAspect="1"/>
          </p:cNvPicPr>
          <p:nvPr/>
        </p:nvPicPr>
        <p:blipFill>
          <a:blip r:embed="rId2"/>
          <a:stretch>
            <a:fillRect/>
          </a:stretch>
        </p:blipFill>
        <p:spPr>
          <a:xfrm>
            <a:off x="1142976" y="1305710"/>
            <a:ext cx="1928826" cy="3071834"/>
          </a:xfrm>
          <a:prstGeom prst="rect">
            <a:avLst/>
          </a:prstGeom>
        </p:spPr>
      </p:pic>
      <p:pic>
        <p:nvPicPr>
          <p:cNvPr id="8" name="图片 7" descr="主界面.png"/>
          <p:cNvPicPr>
            <a:picLocks noChangeAspect="1"/>
          </p:cNvPicPr>
          <p:nvPr/>
        </p:nvPicPr>
        <p:blipFill>
          <a:blip r:embed="rId3"/>
          <a:stretch>
            <a:fillRect/>
          </a:stretch>
        </p:blipFill>
        <p:spPr>
          <a:xfrm>
            <a:off x="3571868" y="1305710"/>
            <a:ext cx="1857388" cy="3098065"/>
          </a:xfrm>
          <a:prstGeom prst="rect">
            <a:avLst/>
          </a:prstGeom>
        </p:spPr>
      </p:pic>
      <p:pic>
        <p:nvPicPr>
          <p:cNvPr id="9" name="图片 8" descr="博主刷新.png"/>
          <p:cNvPicPr>
            <a:picLocks noChangeAspect="1"/>
          </p:cNvPicPr>
          <p:nvPr/>
        </p:nvPicPr>
        <p:blipFill>
          <a:blip r:embed="rId4"/>
          <a:stretch>
            <a:fillRect/>
          </a:stretch>
        </p:blipFill>
        <p:spPr>
          <a:xfrm>
            <a:off x="6000760" y="1342918"/>
            <a:ext cx="1785950" cy="303462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0794" y="0"/>
            <a:ext cx="2643206" cy="584775"/>
          </a:xfrm>
          <a:prstGeom prst="rect">
            <a:avLst/>
          </a:prstGeom>
          <a:noFill/>
        </p:spPr>
        <p:txBody>
          <a:bodyPr wrap="square" rtlCol="0">
            <a:spAutoFit/>
          </a:bodyPr>
          <a:lstStyle/>
          <a:p>
            <a:r>
              <a:rPr lang="zh-CN" altLang="en-US" sz="3200" dirty="0" smtClean="0">
                <a:solidFill>
                  <a:schemeClr val="tx1">
                    <a:lumMod val="50000"/>
                    <a:lumOff val="50000"/>
                  </a:schemeClr>
                </a:solidFill>
              </a:rPr>
              <a:t>设计实现</a:t>
            </a:r>
            <a:endParaRPr lang="zh-CN" altLang="en-US" sz="3200" dirty="0">
              <a:solidFill>
                <a:schemeClr val="tx1">
                  <a:lumMod val="50000"/>
                  <a:lumOff val="50000"/>
                </a:schemeClr>
              </a:solidFill>
            </a:endParaRPr>
          </a:p>
        </p:txBody>
      </p:sp>
      <p:sp>
        <p:nvSpPr>
          <p:cNvPr id="4" name="TextBox 3"/>
          <p:cNvSpPr txBox="1"/>
          <p:nvPr/>
        </p:nvSpPr>
        <p:spPr>
          <a:xfrm>
            <a:off x="285720" y="162702"/>
            <a:ext cx="3214710" cy="461665"/>
          </a:xfrm>
          <a:prstGeom prst="rect">
            <a:avLst/>
          </a:prstGeom>
          <a:noFill/>
        </p:spPr>
        <p:txBody>
          <a:bodyPr wrap="square" rtlCol="0">
            <a:spAutoFit/>
          </a:bodyPr>
          <a:lstStyle/>
          <a:p>
            <a:r>
              <a:rPr lang="zh-CN" altLang="en-US" sz="2400" b="1" dirty="0" smtClean="0">
                <a:latin typeface="黑体" pitchFamily="49" charset="-122"/>
                <a:ea typeface="黑体" pitchFamily="49" charset="-122"/>
              </a:rPr>
              <a:t>界面设计</a:t>
            </a:r>
            <a:endParaRPr lang="zh-CN" altLang="en-US" sz="2400" b="1" dirty="0">
              <a:latin typeface="黑体" pitchFamily="49" charset="-122"/>
              <a:ea typeface="黑体" pitchFamily="49" charset="-122"/>
            </a:endParaRPr>
          </a:p>
        </p:txBody>
      </p:sp>
      <p:graphicFrame>
        <p:nvGraphicFramePr>
          <p:cNvPr id="6" name="表格 5"/>
          <p:cNvGraphicFramePr>
            <a:graphicFrameLocks noGrp="1"/>
          </p:cNvGraphicFramePr>
          <p:nvPr/>
        </p:nvGraphicFramePr>
        <p:xfrm>
          <a:off x="928662" y="805644"/>
          <a:ext cx="7143800" cy="3714776"/>
        </p:xfrm>
        <a:graphic>
          <a:graphicData uri="http://schemas.openxmlformats.org/drawingml/2006/table">
            <a:tbl>
              <a:tblPr/>
              <a:tblGrid>
                <a:gridCol w="2380976"/>
                <a:gridCol w="2380976"/>
                <a:gridCol w="2381848"/>
              </a:tblGrid>
              <a:tr h="428281">
                <a:tc>
                  <a:txBody>
                    <a:bodyPr/>
                    <a:lstStyle/>
                    <a:p>
                      <a:pPr algn="ctr">
                        <a:lnSpc>
                          <a:spcPct val="200000"/>
                        </a:lnSpc>
                        <a:spcAft>
                          <a:spcPts val="0"/>
                        </a:spcAft>
                      </a:pPr>
                      <a:r>
                        <a:rPr lang="zh-CN" altLang="en-US" sz="1050" b="1" kern="100" dirty="0" smtClean="0">
                          <a:latin typeface="Times New Roman"/>
                          <a:ea typeface="宋体"/>
                        </a:rPr>
                        <a:t>实体添加界面</a:t>
                      </a:r>
                      <a:endParaRPr lang="zh-CN" sz="1050" b="1"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zh-CN" altLang="en-US" sz="1050" b="1" kern="100" dirty="0" smtClean="0">
                          <a:latin typeface="Times New Roman"/>
                          <a:ea typeface="宋体"/>
                        </a:rPr>
                        <a:t>实体删除界面</a:t>
                      </a:r>
                      <a:endParaRPr lang="zh-CN" sz="1050" b="1"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200000"/>
                        </a:lnSpc>
                        <a:spcAft>
                          <a:spcPts val="0"/>
                        </a:spcAft>
                      </a:pPr>
                      <a:r>
                        <a:rPr lang="zh-CN" altLang="en-US" sz="1050" b="1" kern="100" dirty="0" smtClean="0">
                          <a:latin typeface="Times New Roman"/>
                          <a:ea typeface="宋体"/>
                        </a:rPr>
                        <a:t>用户退出界面</a:t>
                      </a:r>
                      <a:endParaRPr lang="zh-CN" sz="1050" b="1"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286495">
                <a:tc>
                  <a:txBody>
                    <a:bodyPr/>
                    <a:lstStyle/>
                    <a:p>
                      <a:pPr algn="just">
                        <a:lnSpc>
                          <a:spcPct val="150000"/>
                        </a:lnSpc>
                        <a:spcAft>
                          <a:spcPts val="0"/>
                        </a:spcAft>
                      </a:pPr>
                      <a:endParaRPr lang="zh-CN" sz="1050"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zh-CN" sz="1050"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zh-CN" sz="1050" kern="100" dirty="0">
                        <a:latin typeface="Times New Roman"/>
                        <a:ea typeface="宋体"/>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10" name="图片 9" descr="博主添加.png"/>
          <p:cNvPicPr>
            <a:picLocks noChangeAspect="1"/>
          </p:cNvPicPr>
          <p:nvPr/>
        </p:nvPicPr>
        <p:blipFill>
          <a:blip r:embed="rId2"/>
          <a:stretch>
            <a:fillRect/>
          </a:stretch>
        </p:blipFill>
        <p:spPr>
          <a:xfrm>
            <a:off x="1214414" y="1377148"/>
            <a:ext cx="1857388" cy="3050403"/>
          </a:xfrm>
          <a:prstGeom prst="rect">
            <a:avLst/>
          </a:prstGeom>
        </p:spPr>
      </p:pic>
      <p:pic>
        <p:nvPicPr>
          <p:cNvPr id="11" name="图片 10" descr="无标题.png"/>
          <p:cNvPicPr>
            <a:picLocks noChangeAspect="1"/>
          </p:cNvPicPr>
          <p:nvPr/>
        </p:nvPicPr>
        <p:blipFill>
          <a:blip r:embed="rId3"/>
          <a:stretch>
            <a:fillRect/>
          </a:stretch>
        </p:blipFill>
        <p:spPr>
          <a:xfrm>
            <a:off x="3545267" y="1377148"/>
            <a:ext cx="1955427" cy="3071834"/>
          </a:xfrm>
          <a:prstGeom prst="rect">
            <a:avLst/>
          </a:prstGeom>
        </p:spPr>
      </p:pic>
      <p:pic>
        <p:nvPicPr>
          <p:cNvPr id="12" name="图片 11" descr="用户注销.png"/>
          <p:cNvPicPr>
            <a:picLocks noChangeAspect="1"/>
          </p:cNvPicPr>
          <p:nvPr/>
        </p:nvPicPr>
        <p:blipFill>
          <a:blip r:embed="rId4"/>
          <a:stretch>
            <a:fillRect/>
          </a:stretch>
        </p:blipFill>
        <p:spPr>
          <a:xfrm>
            <a:off x="5928551" y="1377148"/>
            <a:ext cx="2001035" cy="307183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0794" y="0"/>
            <a:ext cx="2643206" cy="584775"/>
          </a:xfrm>
          <a:prstGeom prst="rect">
            <a:avLst/>
          </a:prstGeom>
          <a:noFill/>
        </p:spPr>
        <p:txBody>
          <a:bodyPr wrap="square" rtlCol="0">
            <a:spAutoFit/>
          </a:bodyPr>
          <a:lstStyle/>
          <a:p>
            <a:r>
              <a:rPr lang="zh-CN" altLang="en-US" sz="3200" dirty="0" smtClean="0">
                <a:solidFill>
                  <a:schemeClr val="tx1">
                    <a:lumMod val="50000"/>
                    <a:lumOff val="50000"/>
                  </a:schemeClr>
                </a:solidFill>
                <a:latin typeface="黑体" pitchFamily="49" charset="-122"/>
                <a:ea typeface="黑体" pitchFamily="49" charset="-122"/>
              </a:rPr>
              <a:t>设计实现</a:t>
            </a:r>
            <a:endParaRPr lang="zh-CN" altLang="en-US" sz="3200" dirty="0">
              <a:solidFill>
                <a:schemeClr val="tx1">
                  <a:lumMod val="50000"/>
                  <a:lumOff val="50000"/>
                </a:schemeClr>
              </a:solidFill>
              <a:latin typeface="黑体" pitchFamily="49" charset="-122"/>
              <a:ea typeface="黑体" pitchFamily="49" charset="-122"/>
            </a:endParaRPr>
          </a:p>
        </p:txBody>
      </p:sp>
      <p:sp>
        <p:nvSpPr>
          <p:cNvPr id="5" name="TextBox 4"/>
          <p:cNvSpPr txBox="1"/>
          <p:nvPr/>
        </p:nvSpPr>
        <p:spPr>
          <a:xfrm>
            <a:off x="642910" y="1162834"/>
            <a:ext cx="8143932" cy="2400657"/>
          </a:xfrm>
          <a:prstGeom prst="rect">
            <a:avLst/>
          </a:prstGeom>
          <a:noFill/>
        </p:spPr>
        <p:txBody>
          <a:bodyPr wrap="square" rtlCol="0">
            <a:spAutoFit/>
          </a:bodyPr>
          <a:lstStyle/>
          <a:p>
            <a:pPr>
              <a:lnSpc>
                <a:spcPct val="150000"/>
              </a:lnSpc>
            </a:pPr>
            <a:r>
              <a:rPr lang="zh-CN" altLang="en-US" sz="2000" dirty="0" smtClean="0">
                <a:latin typeface="宋体" pitchFamily="2" charset="-122"/>
                <a:ea typeface="宋体" pitchFamily="2" charset="-122"/>
              </a:rPr>
              <a:t>    本系统因涉及大量图片加载操作，所以在实现系统功能的基础上，进一步从以下三个角度出发研究图片优化技术：</a:t>
            </a:r>
            <a:endParaRPr lang="en-US" altLang="zh-CN" sz="2000" dirty="0" smtClean="0">
              <a:latin typeface="宋体" pitchFamily="2" charset="-122"/>
              <a:ea typeface="宋体" pitchFamily="2" charset="-122"/>
            </a:endParaRPr>
          </a:p>
          <a:p>
            <a:pPr>
              <a:lnSpc>
                <a:spcPct val="150000"/>
              </a:lnSpc>
              <a:buFont typeface="Arial" pitchFamily="34" charset="0"/>
              <a:buChar char="•"/>
            </a:pPr>
            <a:r>
              <a:rPr lang="zh-CN" altLang="en-US" sz="2000" b="1" dirty="0" smtClean="0">
                <a:latin typeface="宋体" pitchFamily="2" charset="-122"/>
                <a:ea typeface="宋体" pitchFamily="2" charset="-122"/>
              </a:rPr>
              <a:t>如何节约移动内存？</a:t>
            </a:r>
            <a:endParaRPr lang="en-US" altLang="zh-CN" sz="2000" dirty="0" smtClean="0">
              <a:latin typeface="宋体" pitchFamily="2" charset="-122"/>
              <a:ea typeface="宋体" pitchFamily="2" charset="-122"/>
            </a:endParaRPr>
          </a:p>
          <a:p>
            <a:pPr>
              <a:lnSpc>
                <a:spcPct val="150000"/>
              </a:lnSpc>
              <a:buFont typeface="Arial" pitchFamily="34" charset="0"/>
              <a:buChar char="•"/>
            </a:pPr>
            <a:r>
              <a:rPr lang="zh-CN" altLang="en-US" sz="2000" b="1" dirty="0" smtClean="0">
                <a:latin typeface="宋体" pitchFamily="2" charset="-122"/>
                <a:ea typeface="宋体" pitchFamily="2" charset="-122"/>
              </a:rPr>
              <a:t>如何节约网络流量？</a:t>
            </a:r>
            <a:endParaRPr lang="en-US" altLang="zh-CN" sz="2000" b="1" dirty="0" smtClean="0">
              <a:latin typeface="宋体" pitchFamily="2" charset="-122"/>
              <a:ea typeface="宋体" pitchFamily="2" charset="-122"/>
            </a:endParaRPr>
          </a:p>
          <a:p>
            <a:pPr>
              <a:lnSpc>
                <a:spcPct val="150000"/>
              </a:lnSpc>
              <a:buFont typeface="Arial" pitchFamily="34" charset="0"/>
              <a:buChar char="•"/>
            </a:pPr>
            <a:r>
              <a:rPr lang="zh-CN" altLang="en-US" sz="2000" b="1" dirty="0" smtClean="0">
                <a:latin typeface="宋体" pitchFamily="2" charset="-122"/>
                <a:ea typeface="宋体" pitchFamily="2" charset="-122"/>
              </a:rPr>
              <a:t>如何加快加载速度？</a:t>
            </a:r>
            <a:endParaRPr lang="en-US" altLang="zh-CN" sz="2000" b="1" dirty="0" smtClean="0">
              <a:latin typeface="宋体" pitchFamily="2" charset="-122"/>
              <a:ea typeface="宋体" pitchFamily="2" charset="-122"/>
            </a:endParaRPr>
          </a:p>
        </p:txBody>
      </p:sp>
      <p:sp>
        <p:nvSpPr>
          <p:cNvPr id="6" name="TextBox 5"/>
          <p:cNvSpPr txBox="1"/>
          <p:nvPr/>
        </p:nvSpPr>
        <p:spPr>
          <a:xfrm>
            <a:off x="571472" y="377016"/>
            <a:ext cx="2643206" cy="461665"/>
          </a:xfrm>
          <a:prstGeom prst="rect">
            <a:avLst/>
          </a:prstGeom>
          <a:noFill/>
        </p:spPr>
        <p:txBody>
          <a:bodyPr wrap="square" rtlCol="0">
            <a:spAutoFit/>
          </a:bodyPr>
          <a:lstStyle/>
          <a:p>
            <a:r>
              <a:rPr lang="zh-CN" altLang="en-US" sz="2400" dirty="0" smtClean="0">
                <a:latin typeface="黑体" pitchFamily="49" charset="-122"/>
                <a:ea typeface="黑体" pitchFamily="49" charset="-122"/>
              </a:rPr>
              <a:t>优化设计</a:t>
            </a:r>
            <a:endParaRPr lang="zh-CN" altLang="en-US" sz="24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57554" y="4163230"/>
            <a:ext cx="1714512" cy="338554"/>
          </a:xfrm>
          <a:prstGeom prst="rect">
            <a:avLst/>
          </a:prstGeom>
          <a:noFill/>
        </p:spPr>
        <p:txBody>
          <a:bodyPr wrap="square" rtlCol="0">
            <a:spAutoFit/>
          </a:bodyPr>
          <a:lstStyle/>
          <a:p>
            <a:r>
              <a:rPr lang="zh-CN" altLang="en-US" sz="1600" b="1" dirty="0" smtClean="0">
                <a:latin typeface="宋体" pitchFamily="2" charset="-122"/>
                <a:ea typeface="宋体" pitchFamily="2" charset="-122"/>
              </a:rPr>
              <a:t>图片优化流程图</a:t>
            </a:r>
            <a:endParaRPr lang="zh-CN" altLang="en-US" sz="1600" b="1" dirty="0">
              <a:latin typeface="宋体" pitchFamily="2" charset="-122"/>
              <a:ea typeface="宋体" pitchFamily="2" charset="-122"/>
            </a:endParaRPr>
          </a:p>
        </p:txBody>
      </p:sp>
      <p:sp>
        <p:nvSpPr>
          <p:cNvPr id="2" name="TextBox 1"/>
          <p:cNvSpPr txBox="1"/>
          <p:nvPr/>
        </p:nvSpPr>
        <p:spPr>
          <a:xfrm>
            <a:off x="7215142" y="0"/>
            <a:ext cx="1928858" cy="584775"/>
          </a:xfrm>
          <a:prstGeom prst="rect">
            <a:avLst/>
          </a:prstGeom>
          <a:noFill/>
        </p:spPr>
        <p:txBody>
          <a:bodyPr wrap="square" rtlCol="0">
            <a:spAutoFit/>
          </a:bodyPr>
          <a:lstStyle/>
          <a:p>
            <a:r>
              <a:rPr lang="zh-CN" altLang="en-US" sz="3200" dirty="0" smtClean="0">
                <a:solidFill>
                  <a:schemeClr val="tx1">
                    <a:lumMod val="50000"/>
                    <a:lumOff val="50000"/>
                  </a:schemeClr>
                </a:solidFill>
                <a:latin typeface="黑体" pitchFamily="49" charset="-122"/>
                <a:ea typeface="黑体" pitchFamily="49" charset="-122"/>
              </a:rPr>
              <a:t>设计实现</a:t>
            </a:r>
            <a:endParaRPr lang="zh-CN" altLang="en-US" sz="3200" dirty="0">
              <a:solidFill>
                <a:schemeClr val="tx1">
                  <a:lumMod val="50000"/>
                  <a:lumOff val="50000"/>
                </a:schemeClr>
              </a:solidFill>
              <a:latin typeface="黑体" pitchFamily="49" charset="-122"/>
              <a:ea typeface="黑体" pitchFamily="49" charset="-122"/>
            </a:endParaRPr>
          </a:p>
        </p:txBody>
      </p:sp>
      <p:pic>
        <p:nvPicPr>
          <p:cNvPr id="1026" name="Picture 2"/>
          <p:cNvPicPr>
            <a:picLocks noChangeAspect="1" noChangeArrowheads="1"/>
          </p:cNvPicPr>
          <p:nvPr/>
        </p:nvPicPr>
        <p:blipFill>
          <a:blip r:embed="rId2"/>
          <a:srcRect/>
          <a:stretch>
            <a:fillRect/>
          </a:stretch>
        </p:blipFill>
        <p:spPr bwMode="auto">
          <a:xfrm>
            <a:off x="1000100" y="0"/>
            <a:ext cx="7381894" cy="45204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0794" y="0"/>
            <a:ext cx="2643206" cy="584775"/>
          </a:xfrm>
          <a:prstGeom prst="rect">
            <a:avLst/>
          </a:prstGeom>
          <a:noFill/>
        </p:spPr>
        <p:txBody>
          <a:bodyPr wrap="square" rtlCol="0">
            <a:spAutoFit/>
          </a:bodyPr>
          <a:lstStyle/>
          <a:p>
            <a:r>
              <a:rPr lang="zh-CN" altLang="en-US" sz="3200" dirty="0" smtClean="0">
                <a:solidFill>
                  <a:schemeClr val="tx1">
                    <a:lumMod val="50000"/>
                    <a:lumOff val="50000"/>
                  </a:schemeClr>
                </a:solidFill>
                <a:latin typeface="黑体" pitchFamily="49" charset="-122"/>
                <a:ea typeface="黑体" pitchFamily="49" charset="-122"/>
              </a:rPr>
              <a:t>设计实现</a:t>
            </a:r>
            <a:endParaRPr lang="zh-CN" altLang="en-US" sz="3200" dirty="0">
              <a:solidFill>
                <a:schemeClr val="tx1">
                  <a:lumMod val="50000"/>
                  <a:lumOff val="50000"/>
                </a:schemeClr>
              </a:solidFill>
              <a:latin typeface="黑体" pitchFamily="49" charset="-122"/>
              <a:ea typeface="黑体" pitchFamily="49" charset="-122"/>
            </a:endParaRPr>
          </a:p>
        </p:txBody>
      </p:sp>
      <p:sp>
        <p:nvSpPr>
          <p:cNvPr id="5" name="TextBox 4"/>
          <p:cNvSpPr txBox="1"/>
          <p:nvPr/>
        </p:nvSpPr>
        <p:spPr>
          <a:xfrm>
            <a:off x="714348" y="948520"/>
            <a:ext cx="7429552" cy="3416320"/>
          </a:xfrm>
          <a:prstGeom prst="rect">
            <a:avLst/>
          </a:prstGeom>
          <a:noFill/>
        </p:spPr>
        <p:txBody>
          <a:bodyPr wrap="square" rtlCol="0">
            <a:spAutoFit/>
          </a:bodyPr>
          <a:lstStyle/>
          <a:p>
            <a:pPr>
              <a:buFont typeface="Arial" pitchFamily="34" charset="0"/>
              <a:buChar char="•"/>
            </a:pPr>
            <a:r>
              <a:rPr lang="zh-CN" altLang="en-US" b="1" dirty="0" smtClean="0">
                <a:latin typeface="宋体" pitchFamily="2" charset="-122"/>
                <a:ea typeface="宋体" pitchFamily="2" charset="-122"/>
              </a:rPr>
              <a:t>节约移动内存</a:t>
            </a:r>
            <a:endParaRPr lang="en-US" altLang="zh-CN" b="1" dirty="0" smtClean="0">
              <a:latin typeface="宋体" pitchFamily="2" charset="-122"/>
              <a:ea typeface="宋体" pitchFamily="2" charset="-122"/>
            </a:endParaRPr>
          </a:p>
          <a:p>
            <a:pPr>
              <a:lnSpc>
                <a:spcPct val="150000"/>
              </a:lnSpc>
              <a:buNone/>
            </a:pPr>
            <a:r>
              <a:rPr lang="en-US" altLang="zh-CN" dirty="0" smtClean="0">
                <a:latin typeface="宋体" pitchFamily="2" charset="-122"/>
                <a:ea typeface="宋体" pitchFamily="2" charset="-122"/>
              </a:rPr>
              <a:t>    Android</a:t>
            </a:r>
            <a:r>
              <a:rPr lang="zh-CN" altLang="en-US" dirty="0" smtClean="0">
                <a:latin typeface="宋体" pitchFamily="2" charset="-122"/>
                <a:ea typeface="宋体" pitchFamily="2" charset="-122"/>
              </a:rPr>
              <a:t>平台下，图片占用内存大小</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图片宽度*图片长度*单位像素占用的字节数（默认为</a:t>
            </a:r>
            <a:r>
              <a:rPr lang="en-US" altLang="zh-CN" dirty="0" smtClean="0">
                <a:latin typeface="宋体" pitchFamily="2" charset="-122"/>
                <a:ea typeface="宋体" pitchFamily="2" charset="-122"/>
              </a:rPr>
              <a:t>4</a:t>
            </a:r>
            <a:r>
              <a:rPr lang="zh-CN" altLang="en-US" dirty="0" smtClean="0">
                <a:latin typeface="宋体" pitchFamily="2" charset="-122"/>
                <a:ea typeface="宋体" pitchFamily="2" charset="-122"/>
              </a:rPr>
              <a:t>个字节），同时在内存中加载多张高分辨率图片，易造成内存溢出。</a:t>
            </a:r>
            <a:endParaRPr lang="en-US" altLang="zh-CN" dirty="0" smtClean="0">
              <a:latin typeface="宋体" pitchFamily="2" charset="-122"/>
              <a:ea typeface="宋体" pitchFamily="2" charset="-122"/>
            </a:endParaRPr>
          </a:p>
          <a:p>
            <a:pPr>
              <a:lnSpc>
                <a:spcPct val="150000"/>
              </a:lnSpc>
            </a:pPr>
            <a:r>
              <a:rPr lang="zh-CN" altLang="en-US" dirty="0" smtClean="0">
                <a:latin typeface="宋体" pitchFamily="2" charset="-122"/>
                <a:ea typeface="宋体" pitchFamily="2" charset="-122"/>
              </a:rPr>
              <a:t>    比例压缩通过减少图片中的像素个数实现图片的压缩。该方法获取原始图片和目标图片的长度和宽度后，计算出图片压缩比例，根据该压缩比例，有选择的读取原始图片的像素。</a:t>
            </a:r>
          </a:p>
          <a:p>
            <a:pPr>
              <a:buNone/>
            </a:pPr>
            <a:endParaRPr lang="en-US" altLang="zh-CN" dirty="0" smtClean="0">
              <a:latin typeface="宋体" pitchFamily="2" charset="-122"/>
              <a:ea typeface="宋体" pitchFamily="2" charset="-122"/>
            </a:endParaRPr>
          </a:p>
          <a:p>
            <a:pPr>
              <a:buNone/>
            </a:pPr>
            <a:endParaRPr lang="en-US" altLang="zh-CN" dirty="0" smtClean="0">
              <a:latin typeface="宋体" pitchFamily="2" charset="-122"/>
              <a:ea typeface="宋体" pitchFamily="2" charset="-122"/>
            </a:endParaRPr>
          </a:p>
        </p:txBody>
      </p:sp>
      <p:sp>
        <p:nvSpPr>
          <p:cNvPr id="6" name="TextBox 5"/>
          <p:cNvSpPr txBox="1"/>
          <p:nvPr/>
        </p:nvSpPr>
        <p:spPr>
          <a:xfrm>
            <a:off x="571472" y="377016"/>
            <a:ext cx="3000396" cy="461665"/>
          </a:xfrm>
          <a:prstGeom prst="rect">
            <a:avLst/>
          </a:prstGeom>
          <a:noFill/>
        </p:spPr>
        <p:txBody>
          <a:bodyPr wrap="square" rtlCol="0">
            <a:spAutoFit/>
          </a:bodyPr>
          <a:lstStyle/>
          <a:p>
            <a:r>
              <a:rPr lang="zh-CN" altLang="en-US" sz="2400" b="1" dirty="0" smtClean="0">
                <a:latin typeface="黑体" pitchFamily="49" charset="-122"/>
                <a:ea typeface="黑体" pitchFamily="49" charset="-122"/>
              </a:rPr>
              <a:t>目的与方案</a:t>
            </a:r>
            <a:endParaRPr lang="zh-CN" altLang="en-US" sz="2400"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8ec32a91ed43782cbf676cdf640f4d57b9f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华康俪金黑W8(P)"/>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spPr>
      <a:bodyPr wrap="none" rtlCol="0" anchor="ctr">
        <a:spAutoFit/>
      </a:bodyPr>
      <a:lstStyle>
        <a:defPPr algn="ctr">
          <a:defRPr sz="6000" dirty="0">
            <a:solidFill>
              <a:schemeClr val="tx2"/>
            </a:solidFill>
            <a:latin typeface="+mj-ea"/>
            <a:ea typeface="+mj-ea"/>
          </a:defRPr>
        </a:defPPr>
      </a:lstStyle>
    </a:spDef>
    <a:lnDef>
      <a:spPr>
        <a:ln w="9525">
          <a:solidFill>
            <a:schemeClr val="bg1">
              <a:lumMod val="75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1676</TotalTime>
  <Words>819</Words>
  <Application>Microsoft Office PowerPoint</Application>
  <PresentationFormat>自定义</PresentationFormat>
  <Paragraphs>94</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Arial</vt:lpstr>
      <vt:lpstr>宋体</vt:lpstr>
      <vt:lpstr>黑体</vt:lpstr>
      <vt:lpstr>华康俪金黑W8(P)</vt:lpstr>
      <vt:lpstr>Times New Roman</vt:lpstr>
      <vt:lpstr>华文细黑</vt:lpstr>
      <vt:lpstr>微软雅黑</vt:lpstr>
      <vt:lpstr>Calibri</vt:lpstr>
      <vt:lpstr>Wingdings</vt:lpstr>
      <vt:lpstr>Office 主题​​</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曹将</dc:creator>
  <cp:lastModifiedBy>clyx</cp:lastModifiedBy>
  <cp:revision>321</cp:revision>
  <dcterms:created xsi:type="dcterms:W3CDTF">2012-09-27T04:08:32Z</dcterms:created>
  <dcterms:modified xsi:type="dcterms:W3CDTF">2015-05-26T03:57:57Z</dcterms:modified>
</cp:coreProperties>
</file>