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89" r:id="rId5"/>
    <p:sldId id="285" r:id="rId6"/>
    <p:sldId id="276" r:id="rId7"/>
    <p:sldId id="286" r:id="rId8"/>
    <p:sldId id="277" r:id="rId9"/>
    <p:sldId id="281" r:id="rId10"/>
    <p:sldId id="282" r:id="rId11"/>
    <p:sldId id="287" r:id="rId12"/>
    <p:sldId id="288" r:id="rId13"/>
    <p:sldId id="278" r:id="rId14"/>
    <p:sldId id="283" r:id="rId15"/>
    <p:sldId id="271" r:id="rId16"/>
    <p:sldId id="266" r:id="rId17"/>
    <p:sldId id="259" r:id="rId18"/>
    <p:sldId id="261" r:id="rId19"/>
    <p:sldId id="284" r:id="rId20"/>
    <p:sldId id="262" r:id="rId21"/>
    <p:sldId id="263" r:id="rId22"/>
    <p:sldId id="290" r:id="rId23"/>
    <p:sldId id="280" r:id="rId24"/>
    <p:sldId id="267" r:id="rId25"/>
    <p:sldId id="299" r:id="rId26"/>
    <p:sldId id="306" r:id="rId27"/>
    <p:sldId id="307" r:id="rId28"/>
    <p:sldId id="308" r:id="rId29"/>
    <p:sldId id="310" r:id="rId30"/>
    <p:sldId id="311" r:id="rId31"/>
    <p:sldId id="309" r:id="rId32"/>
    <p:sldId id="31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18" autoAdjust="0"/>
    <p:restoredTop sz="95827" autoAdjust="0"/>
  </p:normalViewPr>
  <p:slideViewPr>
    <p:cSldViewPr>
      <p:cViewPr>
        <p:scale>
          <a:sx n="73" d="100"/>
          <a:sy n="73" d="100"/>
        </p:scale>
        <p:origin x="-1452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Instant  Message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1500174"/>
            <a:ext cx="82153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zh-CN" altLang="en-US" sz="2400" dirty="0" smtClean="0"/>
              <a:t>例：</a:t>
            </a:r>
            <a:r>
              <a:rPr lang="zh-CN" altLang="en-US" sz="2000" dirty="0" smtClean="0"/>
              <a:t>离线消息的格式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000108"/>
            <a:ext cx="3214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XMPP</a:t>
            </a:r>
            <a:r>
              <a:rPr lang="zh-CN" altLang="en-US" sz="2800" b="1" dirty="0" smtClean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message</a:t>
            </a:r>
            <a:r>
              <a:rPr lang="zh-CN" altLang="en-US" sz="2800" b="1" dirty="0" smtClean="0">
                <a:latin typeface="+mn-ea"/>
              </a:rPr>
              <a:t>举例</a:t>
            </a:r>
            <a:endParaRPr lang="en-US" sz="280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488632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857752" y="1928802"/>
          <a:ext cx="4286248" cy="34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48"/>
              </a:tblGrid>
              <a:tr h="589559"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离线消息中包含了一个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&lt;delay&gt;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的子元素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094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属性记录了延迟消息的最后来源方，如上例中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capulet.com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指接收离线消息人连接的服务器，离线消息最终由该服务器发出</a:t>
                      </a:r>
                    </a:p>
                  </a:txBody>
                  <a:tcPr/>
                </a:tc>
              </a:tr>
              <a:tr h="1601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stamp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属性记录了离线消息的存储时间，客户端实现应显示该时间而非接收到的时间。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1500174"/>
            <a:ext cx="82153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000108"/>
            <a:ext cx="3786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XMPP</a:t>
            </a:r>
            <a:r>
              <a:rPr lang="zh-CN" altLang="en-US" sz="2800" b="1" dirty="0" smtClean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presence</a:t>
            </a:r>
            <a:r>
              <a:rPr lang="zh-CN" altLang="en-US" sz="2800" b="1" dirty="0" smtClean="0">
                <a:latin typeface="+mn-ea"/>
              </a:rPr>
              <a:t>举例</a:t>
            </a:r>
            <a:endParaRPr lang="en-US" sz="2800" dirty="0" smtClean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1643050"/>
          <a:ext cx="8429684" cy="474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6000792"/>
              </a:tblGrid>
              <a:tr h="42138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例子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属性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子元素说明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079082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&lt;presence</a:t>
                      </a:r>
                      <a:r>
                        <a:rPr lang="zh-CN" altLang="en-US" sz="2000" b="0" i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   </a:t>
                      </a:r>
                      <a:endParaRPr lang="en-US" altLang="zh-CN" sz="2000" b="0" i="0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from=“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libai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zh-CN" sz="20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clyx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/”&gt;</a:t>
                      </a:r>
                      <a:r>
                        <a:rPr lang="en-US" sz="2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sz="2000" dirty="0" smtClean="0">
                          <a:latin typeface="+mn-ea"/>
                          <a:ea typeface="+mn-ea"/>
                        </a:rPr>
                      </a:b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 &lt;show&gt;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xa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&lt;/show&gt;</a:t>
                      </a:r>
                      <a:r>
                        <a:rPr lang="en-US" sz="2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sz="2000" dirty="0" smtClean="0">
                          <a:latin typeface="+mn-ea"/>
                          <a:ea typeface="+mn-ea"/>
                        </a:rPr>
                      </a:b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 &lt;status&gt;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哈哈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&lt;/status&gt;</a:t>
                      </a:r>
                      <a:r>
                        <a:rPr lang="en-US" sz="2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sz="2000" dirty="0" smtClean="0">
                          <a:latin typeface="+mn-ea"/>
                          <a:ea typeface="+mn-ea"/>
                        </a:rPr>
                      </a:b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&lt;/presence&gt;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show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子元素，有以下类别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chat：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聊天中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away：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暂时离开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xa：eXtend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Away，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长时间离开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dnd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勿打扰</a:t>
                      </a:r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status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子元素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：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格式自由，可阅读的文本。也叫做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rich presence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或者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extended presence，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常用来表示用户当前心情，活动，听的歌曲，看的视频，所在的聊天室，访问的网页，玩的游戏等等。</a:t>
                      </a:r>
                    </a:p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priority：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范围</a:t>
                      </a:r>
                      <a:r>
                        <a:rPr lang="en-US" altLang="zh-CN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-128~127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。高优先级的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resource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能接受发送到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bare JID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的消息，低优先级的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resource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不能。优先级为负数的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resource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不能收到发送到</a:t>
                      </a: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bare JID</a:t>
                      </a:r>
                      <a:r>
                        <a:rPr lang="zh-CN" altLang="en-US" sz="20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的消息。</a:t>
                      </a:r>
                    </a:p>
                    <a:p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1500174"/>
            <a:ext cx="82153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000108"/>
            <a:ext cx="37862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XMPP</a:t>
            </a:r>
            <a:r>
              <a:rPr lang="zh-CN" altLang="en-US" sz="2800" b="1" dirty="0" smtClean="0">
                <a:latin typeface="+mn-ea"/>
              </a:rPr>
              <a:t> </a:t>
            </a:r>
            <a:r>
              <a:rPr lang="en-US" altLang="zh-CN" sz="2800" b="1" dirty="0" err="1" smtClean="0">
                <a:latin typeface="+mn-ea"/>
              </a:rPr>
              <a:t>iq</a:t>
            </a:r>
            <a:r>
              <a:rPr lang="zh-CN" altLang="en-US" sz="2800" b="1" dirty="0" smtClean="0">
                <a:latin typeface="+mn-ea"/>
              </a:rPr>
              <a:t>举例</a:t>
            </a:r>
            <a:endParaRPr lang="en-US" sz="2800" dirty="0" smtClean="0">
              <a:latin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1871674"/>
          <a:ext cx="842968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6000792"/>
              </a:tblGrid>
              <a:tr h="33538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例子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属性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子元素说明</a:t>
                      </a:r>
                      <a:endParaRPr lang="zh-CN" altLang="en-US" dirty="0"/>
                    </a:p>
                  </a:txBody>
                  <a:tcPr/>
                </a:tc>
              </a:tr>
              <a:tr h="245069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iq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from=“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libai@clyx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to=“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dufu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@clyx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 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  type="get"&gt;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&lt;query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jabber:iq:roster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iq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l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 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: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获取当前域值。类似于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 get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方法。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: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设置或替换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查询的值。类似于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 put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方法。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: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说明成功的响应了先前的查询。类似于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状态码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Error: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查询和响应中出现的错误。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1500174"/>
            <a:ext cx="8215370" cy="450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CN" sz="2000" dirty="0" smtClean="0"/>
              <a:t>1. </a:t>
            </a:r>
            <a:r>
              <a:rPr lang="zh-CN" altLang="en-US" sz="2000" dirty="0" smtClean="0"/>
              <a:t>消息从客户端发出经过网络由客户端所直接连接的服务器接收</a:t>
            </a:r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接入服务器接收到网络字节流后重组消息包</a:t>
            </a:r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合法性判断</a:t>
            </a:r>
          </a:p>
          <a:p>
            <a:r>
              <a:rPr lang="en-US" altLang="zh-CN" sz="2000" dirty="0" smtClean="0"/>
              <a:t>- - </a:t>
            </a:r>
            <a:r>
              <a:rPr lang="zh-CN" altLang="en-US" sz="2000" dirty="0" smtClean="0"/>
              <a:t>只有已登陆的用户才能发送消息</a:t>
            </a:r>
          </a:p>
          <a:p>
            <a:r>
              <a:rPr lang="en-US" altLang="zh-CN" sz="2000" dirty="0" smtClean="0"/>
              <a:t>- - </a:t>
            </a:r>
            <a:r>
              <a:rPr lang="zh-CN" altLang="en-US" sz="2000" dirty="0" smtClean="0"/>
              <a:t>消息包的长度限制</a:t>
            </a:r>
          </a:p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消息分析（类型、格式、目的地等）然后交给合适的程序模块进行处理</a:t>
            </a:r>
          </a:p>
          <a:p>
            <a:r>
              <a:rPr lang="en-US" altLang="zh-CN" sz="2000" dirty="0" smtClean="0"/>
              <a:t>5. </a:t>
            </a:r>
            <a:r>
              <a:rPr lang="zh-CN" altLang="en-US" sz="2000" dirty="0" smtClean="0"/>
              <a:t>目的地定位（判定目标用户的接入服务器）</a:t>
            </a:r>
          </a:p>
          <a:p>
            <a:r>
              <a:rPr lang="zh-CN" altLang="en-US" sz="2000" dirty="0" smtClean="0"/>
              <a:t>        </a:t>
            </a:r>
            <a:r>
              <a:rPr lang="en-US" altLang="zh-CN" sz="2000" dirty="0" smtClean="0"/>
              <a:t>- - </a:t>
            </a:r>
            <a:r>
              <a:rPr lang="zh-CN" altLang="en-US" sz="2000" dirty="0" smtClean="0"/>
              <a:t>无法定位（不在线）</a:t>
            </a:r>
          </a:p>
          <a:p>
            <a:r>
              <a:rPr lang="zh-CN" altLang="en-US" sz="2000" dirty="0" smtClean="0"/>
              <a:t>        </a:t>
            </a:r>
            <a:r>
              <a:rPr lang="en-US" altLang="zh-CN" sz="2000" dirty="0" smtClean="0"/>
              <a:t>- - </a:t>
            </a:r>
            <a:r>
              <a:rPr lang="zh-CN" altLang="en-US" sz="2000" dirty="0" smtClean="0"/>
              <a:t>定位到唯一位置（单一登陆）</a:t>
            </a:r>
          </a:p>
          <a:p>
            <a:r>
              <a:rPr lang="zh-CN" altLang="en-US" sz="2000" dirty="0" smtClean="0"/>
              <a:t>        </a:t>
            </a:r>
            <a:r>
              <a:rPr lang="en-US" altLang="zh-CN" sz="2000" dirty="0" smtClean="0"/>
              <a:t>- - </a:t>
            </a:r>
            <a:r>
              <a:rPr lang="zh-CN" altLang="en-US" sz="2000" dirty="0" smtClean="0"/>
              <a:t>定位到多个位置（多点登陆）</a:t>
            </a:r>
          </a:p>
          <a:p>
            <a:r>
              <a:rPr lang="en-US" altLang="zh-CN" sz="2000" dirty="0" smtClean="0"/>
              <a:t>6. </a:t>
            </a:r>
            <a:r>
              <a:rPr lang="zh-CN" altLang="en-US" sz="2000" dirty="0" smtClean="0"/>
              <a:t>消息路由</a:t>
            </a:r>
          </a:p>
          <a:p>
            <a:r>
              <a:rPr lang="zh-CN" altLang="en-US" sz="2000" dirty="0" smtClean="0"/>
              <a:t>        </a:t>
            </a:r>
            <a:r>
              <a:rPr lang="en-US" altLang="zh-CN" sz="2000" dirty="0" smtClean="0"/>
              <a:t>- - </a:t>
            </a:r>
            <a:r>
              <a:rPr lang="zh-CN" altLang="en-US" sz="2000" dirty="0" smtClean="0"/>
              <a:t>无法定位时：根据消息类型判定丢弃或离线存储</a:t>
            </a:r>
          </a:p>
          <a:p>
            <a:r>
              <a:rPr lang="zh-CN" altLang="en-US" sz="2000" dirty="0" smtClean="0"/>
              <a:t>        </a:t>
            </a:r>
            <a:r>
              <a:rPr lang="en-US" altLang="zh-CN" sz="2000" dirty="0" smtClean="0"/>
              <a:t>- - </a:t>
            </a:r>
            <a:r>
              <a:rPr lang="zh-CN" altLang="en-US" sz="2000" dirty="0" smtClean="0"/>
              <a:t>定位唯一时：直接进行消息投递</a:t>
            </a:r>
          </a:p>
          <a:p>
            <a:r>
              <a:rPr lang="zh-CN" altLang="en-US" sz="2000" dirty="0" smtClean="0"/>
              <a:t>        </a:t>
            </a:r>
            <a:r>
              <a:rPr lang="en-US" altLang="zh-CN" sz="2000" dirty="0" smtClean="0"/>
              <a:t>- - </a:t>
            </a:r>
            <a:r>
              <a:rPr lang="zh-CN" altLang="en-US" sz="2000" dirty="0" smtClean="0"/>
              <a:t>定位不唯一时：按路由策略进行投递，其中策略可能有全部发送给多个位置、按定位优先级选择最高级发送、按最后活跃或登陆位置投递等。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85720" y="1000108"/>
            <a:ext cx="3214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XMPP</a:t>
            </a:r>
            <a:r>
              <a:rPr lang="en-US" sz="2800" b="1" dirty="0" smtClean="0">
                <a:latin typeface="+mn-ea"/>
              </a:rPr>
              <a:t> </a:t>
            </a:r>
            <a:r>
              <a:rPr lang="zh-CN" altLang="en-US" sz="2800" b="1" dirty="0" smtClean="0">
                <a:latin typeface="+mn-ea"/>
              </a:rPr>
              <a:t>消息发送过程</a:t>
            </a:r>
            <a:endParaRPr lang="en-US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1571612"/>
            <a:ext cx="8358246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zh-CN" altLang="en-US" sz="2000" dirty="0" smtClean="0"/>
              <a:t>          上述过程在不同规模的基于</a:t>
            </a:r>
            <a:r>
              <a:rPr lang="en-US" altLang="zh-CN" sz="2000" dirty="0" smtClean="0"/>
              <a:t>XXMP</a:t>
            </a:r>
            <a:r>
              <a:rPr lang="zh-CN" altLang="en-US" sz="2000" dirty="0" smtClean="0"/>
              <a:t>服务实现中差异却很大。</a:t>
            </a: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000108"/>
            <a:ext cx="3929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XMPP</a:t>
            </a:r>
            <a:r>
              <a:rPr lang="en-US" sz="2800" b="1" dirty="0" smtClean="0">
                <a:latin typeface="+mn-ea"/>
              </a:rPr>
              <a:t> </a:t>
            </a:r>
            <a:r>
              <a:rPr lang="zh-CN" altLang="en-US" sz="2800" b="1" dirty="0" smtClean="0">
                <a:latin typeface="+mn-ea"/>
              </a:rPr>
              <a:t>消息发送注意点</a:t>
            </a:r>
            <a:endParaRPr lang="en-US" sz="2800" dirty="0" smtClean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85786" y="2143116"/>
          <a:ext cx="7500990" cy="349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495"/>
                <a:gridCol w="3750495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单台服务器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集群化服务器</a:t>
                      </a:r>
                      <a:endParaRPr lang="zh-CN" altLang="en-US" dirty="0"/>
                    </a:p>
                  </a:txBody>
                  <a:tcPr/>
                </a:tc>
              </a:tr>
              <a:tr h="3067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          在几十万用户规模内可能全部流程都在一个程序中完成，部署单台服务器即可支撑，定位非常简单因为不跨越服务器，用户的在线、离线等各种状态也可以直接保存在服务器内存中非常高效，但一旦超出了单一服务器的支撑规模，引入集群化则带了很多复杂性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集群化后最大的不同在于用户信息（状态、接入位置）的外移，原本存储于服务器内存中的信息将转移到公共分布式集群缓存中，对内存和分布式缓存的访问开销本身的差距就在不同的数量级上，而且分布式缓存还可能存在用户信息更新的延迟、脏数据等问题，因此消息交换的处理机制必须结合这些集群特征进行考虑。</a:t>
                      </a:r>
                      <a:endParaRPr lang="en-US" altLang="zh-CN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00034" y="928670"/>
            <a:ext cx="8215370" cy="542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3000" b="1" dirty="0" smtClean="0">
                <a:latin typeface="+mn-ea"/>
                <a:cs typeface="+mj-cs"/>
              </a:rPr>
              <a:t>1</a:t>
            </a:r>
            <a:r>
              <a:rPr lang="zh-CN" altLang="en-US" sz="3000" b="1" dirty="0" smtClean="0">
                <a:latin typeface="+mn-ea"/>
                <a:cs typeface="+mj-cs"/>
              </a:rPr>
              <a:t>、</a:t>
            </a:r>
            <a:r>
              <a:rPr lang="en-US" sz="2800" b="1" dirty="0" smtClean="0">
                <a:latin typeface="+mn-ea"/>
              </a:rPr>
              <a:t> </a:t>
            </a:r>
            <a:r>
              <a:rPr lang="zh-CN" altLang="en-US" sz="2800" b="1" dirty="0" smtClean="0">
                <a:latin typeface="+mn-ea"/>
              </a:rPr>
              <a:t>基于</a:t>
            </a:r>
            <a:r>
              <a:rPr lang="en-US" altLang="zh-CN" sz="2800" b="1" dirty="0" smtClean="0">
                <a:latin typeface="+mn-ea"/>
              </a:rPr>
              <a:t>XMPP</a:t>
            </a:r>
            <a:r>
              <a:rPr lang="zh-CN" altLang="en-US" sz="2800" b="1" dirty="0" smtClean="0">
                <a:latin typeface="+mn-ea"/>
              </a:rPr>
              <a:t>的服务器端软件</a:t>
            </a:r>
            <a:endParaRPr lang="en-US" altLang="zh-CN" sz="2800" b="1" dirty="0" smtClean="0">
              <a:latin typeface="+mn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/>
              <a:t>Jabberd2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/>
              <a:t>Metronome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Openfire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err="1" smtClean="0"/>
              <a:t>Tigase</a:t>
            </a:r>
            <a:endParaRPr lang="en-US" sz="24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……</a:t>
            </a:r>
            <a:endParaRPr lang="en-US" sz="2400" dirty="0" smtClean="0"/>
          </a:p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、基于</a:t>
            </a:r>
            <a:r>
              <a:rPr lang="en-US" altLang="zh-CN" sz="2800" b="1" dirty="0" smtClean="0">
                <a:latin typeface="+mn-ea"/>
              </a:rPr>
              <a:t>XMPP</a:t>
            </a:r>
            <a:r>
              <a:rPr lang="zh-CN" altLang="en-US" sz="2800" b="1" dirty="0" smtClean="0">
                <a:latin typeface="+mn-ea"/>
              </a:rPr>
              <a:t>的即时通信客户端</a:t>
            </a:r>
            <a:endParaRPr lang="en-US" altLang="zh-CN" sz="2800" b="1" dirty="0" smtClean="0">
              <a:latin typeface="+mn-ea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err="1" smtClean="0"/>
              <a:t>Gtalk</a:t>
            </a:r>
            <a:endParaRPr lang="en-US" sz="2400" dirty="0" smtClean="0"/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err="1" smtClean="0"/>
              <a:t>FaceBook</a:t>
            </a:r>
            <a:r>
              <a:rPr lang="en-US" sz="2400" dirty="0" smtClean="0"/>
              <a:t> IM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/>
              <a:t>Twitter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zh-CN" sz="2400" dirty="0" smtClean="0"/>
              <a:t>……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openFire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71472" y="1071546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latin typeface="+mn-ea"/>
                <a:cs typeface="+mj-cs"/>
              </a:rPr>
              <a:t>1</a:t>
            </a:r>
            <a:r>
              <a:rPr lang="zh-CN" altLang="en-US" sz="2800" b="1" dirty="0" smtClean="0">
                <a:latin typeface="+mn-ea"/>
                <a:cs typeface="+mj-cs"/>
              </a:rPr>
              <a:t>、</a:t>
            </a:r>
            <a:r>
              <a:rPr lang="en-US" sz="2800" b="1" dirty="0" err="1" smtClean="0">
                <a:latin typeface="+mn-ea"/>
              </a:rPr>
              <a:t>Openfire</a:t>
            </a:r>
            <a:r>
              <a:rPr lang="en-US" sz="2800" b="1" dirty="0" smtClean="0">
                <a:latin typeface="+mn-ea"/>
              </a:rPr>
              <a:t> </a:t>
            </a:r>
            <a:r>
              <a:rPr lang="zh-CN" altLang="en-US" sz="2800" b="1" dirty="0" smtClean="0">
                <a:latin typeface="+mn-ea"/>
              </a:rPr>
              <a:t>简介</a:t>
            </a: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800" dirty="0" smtClean="0"/>
              <a:t>         </a:t>
            </a:r>
            <a:r>
              <a:rPr lang="en-US" sz="2800" dirty="0" err="1" smtClean="0"/>
              <a:t>Openfire</a:t>
            </a:r>
            <a:r>
              <a:rPr lang="en-US" sz="2800" dirty="0" smtClean="0"/>
              <a:t> </a:t>
            </a:r>
            <a:r>
              <a:rPr lang="zh-CN" altLang="en-US" sz="2800" dirty="0" smtClean="0"/>
              <a:t>是采用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开发的，</a:t>
            </a:r>
            <a:r>
              <a:rPr lang="zh-CN" altLang="en-US" sz="2800" dirty="0" smtClean="0">
                <a:solidFill>
                  <a:srgbClr val="FF0000"/>
                </a:solidFill>
              </a:rPr>
              <a:t>基于</a:t>
            </a:r>
            <a:r>
              <a:rPr lang="en-US" sz="2800" dirty="0" smtClean="0">
                <a:solidFill>
                  <a:srgbClr val="FF0000"/>
                </a:solidFill>
              </a:rPr>
              <a:t>XMPP </a:t>
            </a:r>
            <a:r>
              <a:rPr lang="zh-CN" altLang="en-US" sz="2800" dirty="0" smtClean="0">
                <a:solidFill>
                  <a:srgbClr val="FF0000"/>
                </a:solidFill>
              </a:rPr>
              <a:t>协议的</a:t>
            </a:r>
            <a:r>
              <a:rPr lang="en-US" sz="2800" dirty="0" smtClean="0">
                <a:solidFill>
                  <a:srgbClr val="FF0000"/>
                </a:solidFill>
              </a:rPr>
              <a:t>IM</a:t>
            </a:r>
            <a:r>
              <a:rPr lang="zh-CN" altLang="en-US" sz="2800" dirty="0" smtClean="0">
                <a:solidFill>
                  <a:srgbClr val="FF0000"/>
                </a:solidFill>
              </a:rPr>
              <a:t>的服务器</a:t>
            </a:r>
            <a:r>
              <a:rPr lang="zh-CN" altLang="en-US" sz="2800" dirty="0" smtClean="0"/>
              <a:t>端的一个实现，当两个用户连接后，需要连接到服务器来获取一些连接信息和通信信息，所以服务器端是必须要实现的。使用它可以轻易的</a:t>
            </a:r>
            <a:r>
              <a:rPr lang="zh-CN" altLang="en-US" sz="2800" dirty="0" smtClean="0">
                <a:solidFill>
                  <a:srgbClr val="FF0000"/>
                </a:solidFill>
              </a:rPr>
              <a:t>构建高效率的即时通信服务器</a:t>
            </a:r>
            <a:r>
              <a:rPr lang="zh-CN" altLang="en-US" sz="2800" dirty="0" smtClean="0"/>
              <a:t>，并</a:t>
            </a:r>
            <a:r>
              <a:rPr lang="zh-CN" altLang="en-US" sz="2800" dirty="0" smtClean="0">
                <a:solidFill>
                  <a:srgbClr val="FF0000"/>
                </a:solidFill>
              </a:rPr>
              <a:t>利用</a:t>
            </a:r>
            <a:r>
              <a:rPr lang="en-US" altLang="zh-CN" sz="2800" dirty="0" smtClean="0">
                <a:solidFill>
                  <a:srgbClr val="FF0000"/>
                </a:solidFill>
              </a:rPr>
              <a:t>Web</a:t>
            </a:r>
            <a:r>
              <a:rPr lang="zh-CN" altLang="en-US" sz="2800" dirty="0" smtClean="0">
                <a:solidFill>
                  <a:srgbClr val="FF0000"/>
                </a:solidFill>
              </a:rPr>
              <a:t>进行管理</a:t>
            </a:r>
            <a:r>
              <a:rPr lang="zh-CN" altLang="en-US" sz="2800" dirty="0" smtClean="0"/>
              <a:t>，单台服务器可支持上万并发用户。</a:t>
            </a:r>
            <a:endParaRPr lang="en-US" altLang="zh-CN" sz="2800" dirty="0" smtClean="0"/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2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err="1" smtClean="0">
                <a:latin typeface="+mn-ea"/>
                <a:cs typeface="+mj-cs"/>
              </a:rPr>
              <a:t>Openfire</a:t>
            </a:r>
            <a:r>
              <a:rPr lang="zh-CN" altLang="en-US" sz="2800" b="1" dirty="0" smtClean="0">
                <a:latin typeface="+mn-ea"/>
              </a:rPr>
              <a:t>环境搭建</a:t>
            </a:r>
            <a:endParaRPr lang="en-US" altLang="zh-CN" sz="2800" b="1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     </a:t>
            </a:r>
            <a:r>
              <a:rPr lang="en-US" altLang="zh-CN" sz="2400" dirty="0" smtClean="0">
                <a:latin typeface="+mn-ea"/>
              </a:rPr>
              <a:t>J</a:t>
            </a:r>
            <a:r>
              <a:rPr lang="en-US" sz="2400" dirty="0" smtClean="0">
                <a:latin typeface="+mn-ea"/>
              </a:rPr>
              <a:t>DK+ </a:t>
            </a:r>
            <a:r>
              <a:rPr lang="en-US" sz="2400" dirty="0" err="1" smtClean="0">
                <a:latin typeface="+mn-ea"/>
              </a:rPr>
              <a:t>Openfire</a:t>
            </a:r>
            <a:r>
              <a:rPr lang="en-US" sz="2400" dirty="0" smtClean="0">
                <a:latin typeface="+mn-ea"/>
              </a:rPr>
              <a:t> For Windows + </a:t>
            </a:r>
            <a:r>
              <a:rPr lang="en-US" sz="2400" dirty="0" err="1" smtClean="0">
                <a:latin typeface="+mn-ea"/>
              </a:rPr>
              <a:t>Mysql</a:t>
            </a:r>
            <a:endParaRPr lang="zh-CN" altLang="en-US" sz="2400" dirty="0" smtClean="0">
              <a:latin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openFire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878" y="1428736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dirty="0" err="1" smtClean="0"/>
              <a:t>Openfire</a:t>
            </a:r>
            <a:r>
              <a:rPr lang="zh-CN" altLang="en-US" sz="2800" b="1" dirty="0" smtClean="0"/>
              <a:t>安装</a:t>
            </a:r>
            <a:endParaRPr lang="en-US" altLang="zh-CN" sz="2800" b="1" dirty="0" smtClean="0"/>
          </a:p>
        </p:txBody>
      </p:sp>
      <p:pic>
        <p:nvPicPr>
          <p:cNvPr id="1026" name="Picture 2" descr="E:\2015_01_09\Instant Message\openfire\数据库设置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54126"/>
            <a:ext cx="7038520" cy="391808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14348" y="200024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标准数据库连接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openFire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678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dirty="0" err="1" smtClean="0"/>
              <a:t>Openfire</a:t>
            </a:r>
            <a:r>
              <a:rPr lang="zh-CN" altLang="en-US" sz="2800" b="1" dirty="0" smtClean="0"/>
              <a:t>数据库介绍</a:t>
            </a:r>
            <a:endParaRPr lang="en-US" altLang="zh-CN" sz="2800" b="1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-5500758" y="2357430"/>
            <a:ext cx="8072494" cy="421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0" y="2071679"/>
          <a:ext cx="7215238" cy="453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5238"/>
              </a:tblGrid>
              <a:tr h="469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数据库设置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4693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dirty="0" smtClean="0"/>
                        <a:t>、进入</a:t>
                      </a:r>
                      <a:r>
                        <a:rPr lang="en-US" altLang="zh-CN" sz="1800" dirty="0" err="1" smtClean="0"/>
                        <a:t>Mysql</a:t>
                      </a:r>
                      <a:r>
                        <a:rPr lang="zh-CN" altLang="en-US" sz="1800" dirty="0" smtClean="0"/>
                        <a:t>数据库控制台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6816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2</a:t>
                      </a:r>
                      <a:r>
                        <a:rPr lang="zh-CN" altLang="en-US" sz="1800" dirty="0" smtClean="0"/>
                        <a:t>、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创建本地数据库：</a:t>
                      </a:r>
                      <a:endPara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baseline="0" dirty="0" smtClean="0"/>
                        <a:t>      </a:t>
                      </a:r>
                      <a:r>
                        <a:rPr lang="en-US" altLang="zh-CN" sz="1800" dirty="0" err="1" smtClean="0"/>
                        <a:t>mysql</a:t>
                      </a:r>
                      <a:r>
                        <a:rPr lang="en-US" altLang="zh-CN" sz="1800" dirty="0" smtClean="0"/>
                        <a:t>&gt;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reate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databasename</a:t>
                      </a:r>
                      <a:endPara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37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、导入数据库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常用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命令：</a:t>
                      </a:r>
                      <a:endPara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itchFamily="34" charset="0"/>
                        <a:buChar char="•"/>
                        <a:defRPr/>
                      </a:pPr>
                      <a:r>
                        <a:rPr lang="en-US" altLang="zh-CN" sz="1800" dirty="0" err="1" smtClean="0"/>
                        <a:t>mysql</a:t>
                      </a:r>
                      <a:r>
                        <a:rPr lang="en-US" altLang="zh-CN" sz="1800" dirty="0" smtClean="0"/>
                        <a:t>&gt;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reate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 </a:t>
                      </a:r>
                      <a:r>
                        <a:rPr lang="en-US" altLang="zh-CN" sz="1800" dirty="0" err="1" smtClean="0">
                          <a:solidFill>
                            <a:srgbClr val="FF0000"/>
                          </a:solidFill>
                        </a:rPr>
                        <a:t>databasename</a:t>
                      </a:r>
                      <a:endPara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1800" dirty="0" smtClean="0"/>
                        <a:t>选择数据库：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databasename</a:t>
                      </a:r>
                      <a:endPara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命令，后面参数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openfire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提供的脚本文件：</a:t>
                      </a:r>
                      <a:endParaRPr kumimoji="0" lang="en-US" altLang="zh-CN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zh-CN" sz="1800" dirty="0" smtClean="0"/>
                        <a:t>m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ysql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D:\Program Files\</a:t>
                      </a:r>
                      <a:r>
                        <a:rPr kumimoji="0" lang="en-US" altLang="zh-CN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openfire</a:t>
                      </a: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\resources\database\openfire_mysql.sql</a:t>
                      </a:r>
                      <a:endParaRPr kumimoji="0" lang="zh-CN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openFire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6786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b="1" dirty="0" err="1" smtClean="0"/>
              <a:t>Openfire</a:t>
            </a:r>
            <a:r>
              <a:rPr lang="zh-CN" altLang="en-US" sz="2800" b="1" dirty="0" smtClean="0"/>
              <a:t>数据库介绍</a:t>
            </a:r>
            <a:endParaRPr lang="en-US" altLang="zh-CN" sz="2800" b="1" dirty="0" smtClean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-5500758" y="2357430"/>
            <a:ext cx="8072494" cy="421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3" y="2071681"/>
          <a:ext cx="8358246" cy="4239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463"/>
                <a:gridCol w="2911891"/>
                <a:gridCol w="2399892"/>
              </a:tblGrid>
              <a:tr h="34094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openfire_mysql.sql</a:t>
                      </a:r>
                      <a:r>
                        <a:rPr kumimoji="0" lang="zh-CN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脚本文件中表</a:t>
                      </a:r>
                      <a:endParaRPr lang="en-US" altLang="zh-CN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73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tabl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571744"/>
            <a:ext cx="2643206" cy="3643338"/>
          </a:xfrm>
          <a:prstGeom prst="rect">
            <a:avLst/>
          </a:prstGeom>
        </p:spPr>
      </p:pic>
      <p:pic>
        <p:nvPicPr>
          <p:cNvPr id="8" name="图片 7" descr="tab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7" y="2571744"/>
            <a:ext cx="2714643" cy="3714776"/>
          </a:xfrm>
          <a:prstGeom prst="rect">
            <a:avLst/>
          </a:prstGeom>
        </p:spPr>
      </p:pic>
      <p:pic>
        <p:nvPicPr>
          <p:cNvPr id="9" name="图片 8" descr="tabl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14" y="2571744"/>
            <a:ext cx="2180990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4626"/>
          </a:xfrm>
        </p:spPr>
        <p:txBody>
          <a:bodyPr/>
          <a:lstStyle/>
          <a:p>
            <a:pPr algn="l"/>
            <a:r>
              <a:rPr lang="en-US" altLang="zh-CN" b="1" dirty="0" smtClean="0">
                <a:latin typeface="+mn-ea"/>
                <a:ea typeface="+mn-ea"/>
              </a:rPr>
              <a:t>Abstract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/>
            </a:r>
            <a:br>
              <a:rPr lang="en-US" altLang="zh-CN" b="1" dirty="0" smtClean="0">
                <a:latin typeface="+mn-ea"/>
                <a:ea typeface="+mn-ea"/>
              </a:rPr>
            </a:br>
            <a:r>
              <a:rPr lang="en-US" altLang="zh-CN" b="1" dirty="0" smtClean="0">
                <a:latin typeface="+mn-ea"/>
                <a:ea typeface="+mn-ea"/>
              </a:rPr>
              <a:t/>
            </a:r>
            <a:br>
              <a:rPr lang="en-US" altLang="zh-CN" b="1" dirty="0" smtClean="0">
                <a:latin typeface="+mn-ea"/>
                <a:ea typeface="+mn-ea"/>
              </a:rPr>
            </a:br>
            <a:r>
              <a:rPr lang="en-US" altLang="zh-CN" sz="2800" b="1" dirty="0" smtClean="0">
                <a:latin typeface="+mn-ea"/>
                <a:ea typeface="+mn-ea"/>
              </a:rPr>
              <a:t>1.</a:t>
            </a:r>
            <a:r>
              <a:rPr lang="en-US" sz="2800" b="1" dirty="0" smtClean="0"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latin typeface="+mn-ea"/>
                <a:ea typeface="+mn-ea"/>
              </a:rPr>
              <a:t>XMPP</a:t>
            </a:r>
            <a:r>
              <a:rPr lang="zh-CN" altLang="en-US" sz="2800" b="1" dirty="0" smtClean="0">
                <a:latin typeface="+mn-ea"/>
                <a:ea typeface="+mn-ea"/>
              </a:rPr>
              <a:t> 介绍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en-US" altLang="zh-CN" sz="2800" b="1" dirty="0" smtClean="0">
                <a:latin typeface="+mn-ea"/>
                <a:ea typeface="+mn-ea"/>
              </a:rPr>
              <a:t>2.</a:t>
            </a:r>
            <a:r>
              <a:rPr lang="zh-CN" altLang="en-US" sz="2800" b="1" dirty="0" smtClean="0">
                <a:latin typeface="+mn-ea"/>
                <a:ea typeface="+mn-ea"/>
              </a:rPr>
              <a:t>基于</a:t>
            </a:r>
            <a:r>
              <a:rPr lang="en-US" altLang="zh-CN" sz="2800" b="1" dirty="0" smtClean="0">
                <a:latin typeface="+mn-ea"/>
                <a:ea typeface="+mn-ea"/>
              </a:rPr>
              <a:t>XMPP</a:t>
            </a:r>
            <a:r>
              <a:rPr lang="zh-CN" altLang="en-US" sz="2800" b="1" dirty="0" smtClean="0">
                <a:latin typeface="+mn-ea"/>
                <a:ea typeface="+mn-ea"/>
              </a:rPr>
              <a:t>的服务器介绍</a:t>
            </a: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en-US" altLang="zh-CN" sz="2800" b="1" dirty="0" smtClean="0">
                <a:latin typeface="+mn-ea"/>
                <a:ea typeface="+mn-ea"/>
              </a:rPr>
              <a:t/>
            </a:r>
            <a:br>
              <a:rPr lang="en-US" altLang="zh-CN" sz="2800" b="1" dirty="0" smtClean="0">
                <a:latin typeface="+mn-ea"/>
                <a:ea typeface="+mn-ea"/>
              </a:rPr>
            </a:br>
            <a:r>
              <a:rPr lang="en-US" altLang="zh-CN" sz="2800" b="1" dirty="0" smtClean="0">
                <a:latin typeface="+mn-ea"/>
                <a:ea typeface="+mn-ea"/>
              </a:rPr>
              <a:t>3.</a:t>
            </a:r>
            <a:r>
              <a:rPr lang="zh-CN" altLang="en-US" sz="2800" b="1" dirty="0" smtClean="0">
                <a:latin typeface="+mn-ea"/>
                <a:ea typeface="+mn-ea"/>
              </a:rPr>
              <a:t>基于</a:t>
            </a:r>
            <a:r>
              <a:rPr lang="en-US" altLang="zh-CN" sz="2800" b="1" dirty="0" smtClean="0">
                <a:latin typeface="+mn-ea"/>
                <a:ea typeface="+mn-ea"/>
              </a:rPr>
              <a:t>XMPP</a:t>
            </a:r>
            <a:r>
              <a:rPr lang="zh-CN" altLang="en-US" sz="2800" b="1" dirty="0" smtClean="0">
                <a:latin typeface="+mn-ea"/>
                <a:ea typeface="+mn-ea"/>
              </a:rPr>
              <a:t>的</a:t>
            </a:r>
            <a:r>
              <a:rPr lang="en-US" altLang="zh-CN" sz="2800" b="1" dirty="0" smtClean="0">
                <a:latin typeface="+mn-ea"/>
                <a:ea typeface="+mn-ea"/>
              </a:rPr>
              <a:t>android</a:t>
            </a:r>
            <a:r>
              <a:rPr lang="zh-CN" altLang="en-US" sz="2800" b="1" dirty="0" smtClean="0">
                <a:latin typeface="+mn-ea"/>
                <a:ea typeface="+mn-ea"/>
              </a:rPr>
              <a:t>客户端的开发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openFire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1714488"/>
          <a:ext cx="8358246" cy="4706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96"/>
                <a:gridCol w="5357850"/>
              </a:tblGrid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 服务器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OpenFire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 预留端口号</a:t>
                      </a:r>
                      <a:endParaRPr lang="en-US" altLang="zh-CN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405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Openfire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采用内置的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jetty(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开源的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servlet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容器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作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服务器，在启动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AdminConsolePlugin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插件时调用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startup()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方法启动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jetty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服务器，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9090</a:t>
                      </a:r>
                      <a:r>
                        <a:rPr lang="zh-CN" alt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为其明文端口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2006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年，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Openfire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服务器 支持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33K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用户并发 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OpenFire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对这个负载能力 遮遮掩掩的，很难得到一个准确的 数字的 。但是不管他的负载能力多大， 使用分布式的服务器 可以达到恐怖级别的负载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E:\2015_01_09\Instant Message\openfire\服务器端口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2214554"/>
            <a:ext cx="5143536" cy="4214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openFire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181385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b="1" dirty="0" smtClean="0"/>
              <a:t>用户、组、客户端会话 </a:t>
            </a:r>
            <a:endParaRPr lang="en-US" altLang="zh-CN" sz="2400" b="1" dirty="0" smtClean="0"/>
          </a:p>
        </p:txBody>
      </p:sp>
      <p:pic>
        <p:nvPicPr>
          <p:cNvPr id="3074" name="Picture 2" descr="C:\Users\TEL13218888686\Desktop\to be done\2015年\2015_01_04-------2015_01_16\pic\用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10455"/>
            <a:ext cx="8215370" cy="2032859"/>
          </a:xfrm>
          <a:prstGeom prst="rect">
            <a:avLst/>
          </a:prstGeom>
          <a:noFill/>
        </p:spPr>
      </p:pic>
      <p:pic>
        <p:nvPicPr>
          <p:cNvPr id="3075" name="Picture 3" descr="C:\Users\TEL13218888686\Desktop\to be done\2015年\2015_01_04-------2015_01_16\pic\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571876"/>
            <a:ext cx="8072494" cy="1422918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929198"/>
            <a:ext cx="8001056" cy="150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openFire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7" name="图片 6" descr="openfire接收包处理过程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928670"/>
            <a:ext cx="7215238" cy="5715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9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42910" y="1571612"/>
            <a:ext cx="7858180" cy="400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400" dirty="0" smtClean="0"/>
              <a:t>          Instant Messenger</a:t>
            </a:r>
            <a:r>
              <a:rPr lang="zh-CN" altLang="en-US" sz="2400" dirty="0" smtClean="0"/>
              <a:t>，即时通信软件，就是大家使用的</a:t>
            </a:r>
            <a:r>
              <a:rPr lang="en-US" sz="2400" dirty="0" smtClean="0"/>
              <a:t>QQ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MSN Messenger</a:t>
            </a:r>
            <a:r>
              <a:rPr lang="zh-CN" altLang="en-US" sz="2400" dirty="0" smtClean="0"/>
              <a:t>和</a:t>
            </a:r>
            <a:r>
              <a:rPr lang="en-US" sz="2400" dirty="0" err="1" smtClean="0"/>
              <a:t>Gtalk</a:t>
            </a:r>
            <a:r>
              <a:rPr lang="zh-CN" altLang="en-US" sz="2400" dirty="0" smtClean="0"/>
              <a:t>等等。其中</a:t>
            </a:r>
            <a:r>
              <a:rPr lang="en-US" sz="2400" dirty="0" err="1" smtClean="0"/>
              <a:t>Gtalk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就是基于</a:t>
            </a:r>
            <a:r>
              <a:rPr lang="en-US" sz="2400" dirty="0" smtClean="0"/>
              <a:t>XMPP </a:t>
            </a:r>
            <a:r>
              <a:rPr lang="zh-CN" altLang="en-US" sz="2400" dirty="0" smtClean="0"/>
              <a:t>协议的一个实现，其他的则不是。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当前</a:t>
            </a:r>
            <a:r>
              <a:rPr lang="en-US" sz="2400" dirty="0" smtClean="0"/>
              <a:t>IM </a:t>
            </a:r>
            <a:r>
              <a:rPr lang="zh-CN" altLang="en-US" sz="2400" dirty="0" smtClean="0"/>
              <a:t>几乎作为每个上网者必然使用的工具，在国外的大型企业中有一些企业级的</a:t>
            </a:r>
            <a:r>
              <a:rPr lang="en-US" sz="2400" dirty="0" smtClean="0"/>
              <a:t>IM</a:t>
            </a:r>
            <a:r>
              <a:rPr lang="zh-CN" altLang="en-US" sz="2400" dirty="0" smtClean="0"/>
              <a:t>应用，但其商业价值还没完全发挥出来。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设想既然</a:t>
            </a:r>
            <a:r>
              <a:rPr lang="en-US" sz="2400" dirty="0" smtClean="0"/>
              <a:t>XMPP </a:t>
            </a:r>
            <a:r>
              <a:rPr lang="zh-CN" altLang="en-US" sz="2400" dirty="0" smtClean="0"/>
              <a:t>协议是一个公开的协议，那么每个企业都可以利用它来开发适合本身企业工作，提高自身生产效率的</a:t>
            </a:r>
            <a:r>
              <a:rPr lang="en-US" sz="2400" dirty="0" smtClean="0"/>
              <a:t>IM</a:t>
            </a:r>
            <a:r>
              <a:rPr lang="zh-CN" altLang="en-US" sz="2400" dirty="0" smtClean="0"/>
              <a:t>。甚至，你还可以在网络游戏中集成这种通信软件，不但让你可以边游戏边聊天，也可以开发出适合游戏本身的</a:t>
            </a:r>
            <a:r>
              <a:rPr lang="en-US" sz="2400" dirty="0" smtClean="0"/>
              <a:t>IM </a:t>
            </a:r>
            <a:r>
              <a:rPr lang="zh-CN" altLang="en-US" sz="2400" dirty="0" smtClean="0"/>
              <a:t>应用，比如说一些游戏关键场景提醒功能，团队语音交流等等都可以基于</a:t>
            </a:r>
            <a:r>
              <a:rPr lang="en-US" sz="2400" dirty="0" smtClean="0"/>
              <a:t>IM</a:t>
            </a:r>
            <a:r>
              <a:rPr lang="zh-CN" altLang="en-US" sz="2400" dirty="0" smtClean="0"/>
              <a:t>来实现。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00034" y="1071546"/>
            <a:ext cx="214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IM</a:t>
            </a:r>
            <a:r>
              <a:rPr lang="en-US" sz="2800" b="1" dirty="0" smtClean="0">
                <a:latin typeface="+mn-ea"/>
              </a:rPr>
              <a:t> </a:t>
            </a:r>
            <a:r>
              <a:rPr lang="zh-CN" altLang="en-US" sz="2800" b="1" dirty="0" smtClean="0">
                <a:latin typeface="+mn-ea"/>
              </a:rPr>
              <a:t>简介</a:t>
            </a:r>
            <a:endParaRPr lang="en-US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857364"/>
            <a:ext cx="7500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 smtClean="0">
                <a:latin typeface="+mn-ea"/>
              </a:rPr>
              <a:t>    </a:t>
            </a:r>
            <a:r>
              <a:rPr lang="en-US" altLang="zh-CN" sz="2800" dirty="0" smtClean="0">
                <a:latin typeface="+mn-ea"/>
              </a:rPr>
              <a:t>Smack API</a:t>
            </a:r>
            <a:r>
              <a:rPr lang="zh-CN" altLang="en-US" sz="2800" dirty="0" smtClean="0">
                <a:latin typeface="+mn-ea"/>
              </a:rPr>
              <a:t>是一个完整的实现了</a:t>
            </a:r>
            <a:r>
              <a:rPr lang="en-US" altLang="zh-CN" sz="2800" dirty="0" smtClean="0">
                <a:latin typeface="+mn-ea"/>
              </a:rPr>
              <a:t>XMPP</a:t>
            </a:r>
            <a:r>
              <a:rPr lang="zh-CN" altLang="en-US" sz="2800" dirty="0" smtClean="0">
                <a:latin typeface="+mn-ea"/>
              </a:rPr>
              <a:t>协议的开源</a:t>
            </a:r>
            <a:r>
              <a:rPr lang="en-US" altLang="zh-CN" sz="2800" dirty="0" smtClean="0">
                <a:latin typeface="+mn-ea"/>
              </a:rPr>
              <a:t>API</a:t>
            </a:r>
            <a:r>
              <a:rPr lang="zh-CN" altLang="en-US" sz="2800" dirty="0" smtClean="0">
                <a:latin typeface="+mn-ea"/>
              </a:rPr>
              <a:t>库，而</a:t>
            </a:r>
            <a:r>
              <a:rPr lang="en-US" altLang="zh-CN" sz="2800" dirty="0" err="1" smtClean="0">
                <a:latin typeface="+mn-ea"/>
              </a:rPr>
              <a:t>aSmack</a:t>
            </a:r>
            <a:r>
              <a:rPr lang="zh-CN" altLang="en-US" sz="2800" dirty="0" smtClean="0">
                <a:latin typeface="+mn-ea"/>
              </a:rPr>
              <a:t>则是</a:t>
            </a:r>
            <a:r>
              <a:rPr lang="en-US" altLang="zh-CN" sz="2800" dirty="0" smtClean="0">
                <a:latin typeface="+mn-ea"/>
              </a:rPr>
              <a:t>Smack</a:t>
            </a:r>
            <a:r>
              <a:rPr lang="zh-CN" altLang="en-US" sz="2800" dirty="0" smtClean="0">
                <a:latin typeface="+mn-ea"/>
              </a:rPr>
              <a:t>在</a:t>
            </a:r>
            <a:r>
              <a:rPr lang="en-US" altLang="zh-CN" sz="2800" dirty="0" smtClean="0">
                <a:latin typeface="+mn-ea"/>
              </a:rPr>
              <a:t>Android</a:t>
            </a:r>
            <a:r>
              <a:rPr lang="zh-CN" altLang="en-US" sz="2800" dirty="0" smtClean="0">
                <a:latin typeface="+mn-ea"/>
              </a:rPr>
              <a:t>上的构建版本。开发者可以利用该</a:t>
            </a:r>
            <a:r>
              <a:rPr lang="en-US" altLang="zh-CN" sz="2800" dirty="0" smtClean="0">
                <a:latin typeface="+mn-ea"/>
              </a:rPr>
              <a:t>API</a:t>
            </a:r>
            <a:r>
              <a:rPr lang="zh-CN" altLang="en-US" sz="2800" dirty="0" smtClean="0">
                <a:latin typeface="+mn-ea"/>
              </a:rPr>
              <a:t>进行基于</a:t>
            </a:r>
            <a:r>
              <a:rPr lang="en-US" altLang="zh-CN" sz="2800" dirty="0" smtClean="0">
                <a:latin typeface="+mn-ea"/>
              </a:rPr>
              <a:t>XMPP</a:t>
            </a:r>
            <a:r>
              <a:rPr lang="zh-CN" altLang="en-US" sz="2800" dirty="0" smtClean="0">
                <a:latin typeface="+mn-ea"/>
              </a:rPr>
              <a:t>协议的即时消息应用程序开发。</a:t>
            </a:r>
            <a:endParaRPr lang="en-US" altLang="zh-CN" sz="2800" dirty="0" smtClean="0">
              <a:latin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ea"/>
              </a:rPr>
              <a:t>API doc: </a:t>
            </a:r>
            <a:r>
              <a:rPr lang="en-US" altLang="zh-CN" b="1" dirty="0" smtClean="0">
                <a:latin typeface="+mn-ea"/>
              </a:rPr>
              <a:t>http://www.igniterealtime.org/builds/smack/docs/latest/javadoc/org/jivesoftware/smack/XMPPConnection.html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1285860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Asmack</a:t>
            </a:r>
            <a:r>
              <a:rPr lang="zh-CN" altLang="en-US" sz="2800" b="1" dirty="0" smtClean="0">
                <a:latin typeface="+mn-ea"/>
              </a:rPr>
              <a:t> 介绍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334144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Asmack</a:t>
            </a:r>
            <a:r>
              <a:rPr lang="zh-CN" altLang="en-US" sz="2800" b="1" dirty="0" smtClean="0">
                <a:latin typeface="+mn-ea"/>
              </a:rPr>
              <a:t> 常用属性</a:t>
            </a:r>
            <a:r>
              <a:rPr lang="en-US" altLang="zh-CN" sz="2800" b="1" dirty="0" smtClean="0">
                <a:latin typeface="+mn-ea"/>
              </a:rPr>
              <a:t>—</a:t>
            </a:r>
            <a:r>
              <a:rPr lang="en-US" sz="2800" dirty="0" err="1" smtClean="0"/>
              <a:t>ConnectionConfiguration</a:t>
            </a:r>
            <a:endParaRPr lang="en-US" altLang="zh-CN" sz="28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2042592"/>
            <a:ext cx="750099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作用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 indent="432000"/>
            <a:r>
              <a:rPr lang="zh-CN" altLang="en-US" dirty="0" smtClean="0">
                <a:latin typeface="+mn-ea"/>
              </a:rPr>
              <a:t> 与基于</a:t>
            </a:r>
            <a:r>
              <a:rPr lang="en-US" dirty="0" smtClean="0">
                <a:latin typeface="+mn-ea"/>
              </a:rPr>
              <a:t>XMPP</a:t>
            </a:r>
            <a:r>
              <a:rPr lang="zh-CN" altLang="en-US" dirty="0" smtClean="0">
                <a:latin typeface="+mn-ea"/>
              </a:rPr>
              <a:t>服务建立连接的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配置</a:t>
            </a:r>
            <a:r>
              <a:rPr lang="zh-CN" altLang="en-US" dirty="0" smtClean="0">
                <a:latin typeface="+mn-ea"/>
              </a:rPr>
              <a:t>，例如：服务器的域名、连接的端口号、连接时使用的</a:t>
            </a:r>
            <a:r>
              <a:rPr lang="en-US" altLang="zh-CN" dirty="0" smtClean="0">
                <a:latin typeface="+mn-ea"/>
              </a:rPr>
              <a:t>TLS</a:t>
            </a:r>
            <a:r>
              <a:rPr lang="zh-CN" altLang="en-US" dirty="0" smtClean="0">
                <a:latin typeface="+mn-ea"/>
              </a:rPr>
              <a:t>验证</a:t>
            </a:r>
            <a:r>
              <a:rPr lang="en-US" altLang="zh-CN" dirty="0" smtClean="0">
                <a:latin typeface="+mn-ea"/>
              </a:rPr>
              <a:t>(TLS</a:t>
            </a:r>
            <a:r>
              <a:rPr lang="zh-CN" altLang="en-US" dirty="0" smtClean="0">
                <a:latin typeface="+mn-ea"/>
              </a:rPr>
              <a:t>属性有：</a:t>
            </a:r>
            <a:r>
              <a:rPr lang="en-US" altLang="zh-CN" dirty="0" smtClean="0">
                <a:latin typeface="+mn-ea"/>
              </a:rPr>
              <a:t>disable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enable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required)</a:t>
            </a:r>
          </a:p>
          <a:p>
            <a:r>
              <a:rPr lang="zh-CN" altLang="en-US" sz="2400" b="1" dirty="0" smtClean="0">
                <a:latin typeface="+mn-ea"/>
              </a:rPr>
              <a:t>使用：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ConnectionConfiguration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F0D8A8"/>
                </a:highlight>
                <a:latin typeface="+mn-ea"/>
              </a:rPr>
              <a:t>connConfig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0D8A8"/>
                </a:highlight>
                <a:latin typeface="+mn-ea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highlight>
                  <a:srgbClr val="F0D8A8"/>
                </a:highlight>
                <a:latin typeface="+mn-ea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0D8A8"/>
                </a:highlight>
                <a:latin typeface="+mn-ea"/>
              </a:rPr>
              <a:t> 				</a:t>
            </a:r>
            <a:r>
              <a:rPr lang="zh-CN" altLang="en-US" b="1" dirty="0" smtClean="0">
                <a:solidFill>
                  <a:srgbClr val="000000"/>
                </a:solidFill>
                <a:highlight>
                  <a:srgbClr val="F0D8A8"/>
                </a:highlight>
                <a:latin typeface="+mn-ea"/>
              </a:rPr>
              <a:t>                   </a:t>
            </a:r>
            <a:r>
              <a:rPr lang="en-US" altLang="zh-CN" b="1" dirty="0" err="1" smtClean="0">
                <a:solidFill>
                  <a:srgbClr val="000000"/>
                </a:solidFill>
                <a:highlight>
                  <a:srgbClr val="F0D8A8"/>
                </a:highlight>
                <a:latin typeface="+mn-ea"/>
              </a:rPr>
              <a:t>ConnectionConfiguration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F0D8A8"/>
                </a:highlight>
                <a:latin typeface="+mn-ea"/>
              </a:rPr>
              <a:t>(</a:t>
            </a:r>
            <a:r>
              <a:rPr lang="en-US" altLang="zh-CN" b="1" i="1" dirty="0" smtClean="0">
                <a:solidFill>
                  <a:srgbClr val="0000C0"/>
                </a:solidFill>
                <a:highlight>
                  <a:srgbClr val="F0D8A8"/>
                </a:highlight>
                <a:latin typeface="+mn-ea"/>
              </a:rPr>
              <a:t>IP</a:t>
            </a:r>
            <a:r>
              <a:rPr lang="en-US" altLang="zh-CN" b="1" i="1" dirty="0" smtClean="0">
                <a:solidFill>
                  <a:srgbClr val="000000"/>
                </a:solidFill>
                <a:highlight>
                  <a:srgbClr val="F0D8A8"/>
                </a:highlight>
                <a:latin typeface="+mn-ea"/>
              </a:rPr>
              <a:t>, </a:t>
            </a:r>
            <a:r>
              <a:rPr lang="en-US" altLang="zh-CN" b="1" i="1" dirty="0" smtClean="0">
                <a:solidFill>
                  <a:srgbClr val="0000C0"/>
                </a:solidFill>
                <a:highlight>
                  <a:srgbClr val="F0D8A8"/>
                </a:highlight>
                <a:latin typeface="+mn-ea"/>
              </a:rPr>
              <a:t>PORT</a:t>
            </a:r>
            <a:r>
              <a:rPr lang="en-US" altLang="zh-CN" b="1" i="1" dirty="0" smtClean="0">
                <a:solidFill>
                  <a:srgbClr val="000000"/>
                </a:solidFill>
                <a:highlight>
                  <a:srgbClr val="F0D8A8"/>
                </a:highlight>
                <a:latin typeface="+mn-ea"/>
              </a:rPr>
              <a:t>);</a:t>
            </a:r>
          </a:p>
          <a:p>
            <a:r>
              <a:rPr lang="zh-CN" altLang="en-US" b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    </a:t>
            </a:r>
            <a:r>
              <a:rPr lang="en-US" altLang="zh-CN" b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//</a:t>
            </a:r>
            <a:r>
              <a:rPr lang="zh-CN" altLang="en-US" b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设置允许掉线后自动重新连接</a:t>
            </a:r>
            <a:endParaRPr lang="en-US" altLang="zh-CN" b="1" i="1" dirty="0" smtClean="0">
              <a:solidFill>
                <a:srgbClr val="000000"/>
              </a:solidFill>
              <a:highlight>
                <a:srgbClr val="F0D8A8"/>
              </a:highlight>
              <a:latin typeface="+mn-ea"/>
            </a:endParaRPr>
          </a:p>
          <a:p>
            <a:r>
              <a:rPr lang="zh-CN" alt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+mn-ea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D4D4D4"/>
                </a:highlight>
                <a:latin typeface="+mn-ea"/>
              </a:rPr>
              <a:t>connConfig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.setReconnectionAllowed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(</a:t>
            </a:r>
            <a:r>
              <a:rPr lang="en-US" altLang="zh-CN" b="1" dirty="0" smtClean="0">
                <a:solidFill>
                  <a:srgbClr val="7F0055"/>
                </a:solidFill>
                <a:highlight>
                  <a:srgbClr val="D4D4D4"/>
                </a:highlight>
                <a:latin typeface="+mn-ea"/>
              </a:rPr>
              <a:t>true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);</a:t>
            </a:r>
          </a:p>
          <a:p>
            <a:r>
              <a:rPr lang="zh-CN" altLang="en-US" b="1" i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    </a:t>
            </a:r>
            <a:r>
              <a:rPr lang="en-US" altLang="zh-CN" b="1" i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//</a:t>
            </a:r>
            <a:r>
              <a:rPr lang="zh-CN" altLang="en-US" b="1" i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设置使用的</a:t>
            </a:r>
            <a:r>
              <a:rPr lang="en-US" altLang="zh-CN" b="1" i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TLS</a:t>
            </a:r>
            <a:r>
              <a:rPr lang="zh-CN" altLang="en-US" b="1" i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安全模式</a:t>
            </a:r>
            <a:endParaRPr lang="zh-CN" altLang="en-US" b="1" dirty="0" smtClean="0">
              <a:solidFill>
                <a:srgbClr val="3F7F5F"/>
              </a:solidFill>
              <a:highlight>
                <a:srgbClr val="D4D4D4"/>
              </a:highlight>
              <a:latin typeface="+mn-ea"/>
            </a:endParaRPr>
          </a:p>
          <a:p>
            <a:r>
              <a:rPr lang="zh-CN" alt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+mn-ea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D4D4D4"/>
                </a:highlight>
                <a:latin typeface="+mn-ea"/>
              </a:rPr>
              <a:t>connConfig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.setSecurityMode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SecurityMode.</a:t>
            </a:r>
            <a:r>
              <a:rPr lang="en-US" altLang="zh-CN" b="1" i="1" dirty="0" err="1" smtClean="0">
                <a:solidFill>
                  <a:srgbClr val="0000C0"/>
                </a:solidFill>
                <a:highlight>
                  <a:srgbClr val="D4D4D4"/>
                </a:highlight>
                <a:latin typeface="+mn-ea"/>
              </a:rPr>
              <a:t>disabled</a:t>
            </a:r>
            <a:r>
              <a:rPr lang="en-US" altLang="zh-CN" b="1" i="1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);</a:t>
            </a:r>
            <a:endParaRPr lang="en-US" altLang="zh-CN" b="1" i="1" dirty="0" smtClean="0">
              <a:solidFill>
                <a:srgbClr val="3F7F5F"/>
              </a:solidFill>
              <a:highlight>
                <a:srgbClr val="D4D4D4"/>
              </a:highlight>
              <a:latin typeface="+mn-ea"/>
            </a:endParaRPr>
          </a:p>
          <a:p>
            <a:r>
              <a:rPr lang="zh-CN" altLang="en-US" b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    </a:t>
            </a:r>
            <a:r>
              <a:rPr lang="en-US" altLang="zh-CN" b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//</a:t>
            </a:r>
            <a:r>
              <a:rPr lang="zh-CN" altLang="en-US" b="1" dirty="0" smtClean="0">
                <a:solidFill>
                  <a:srgbClr val="3F7F5F"/>
                </a:solidFill>
                <a:highlight>
                  <a:srgbClr val="D4D4D4"/>
                </a:highlight>
                <a:latin typeface="+mn-ea"/>
              </a:rPr>
              <a:t>状态设为离线，目的为了取离线消息</a:t>
            </a:r>
            <a:endParaRPr lang="zh-CN" altLang="en-US" b="1" i="1" dirty="0" smtClean="0">
              <a:solidFill>
                <a:srgbClr val="3F7F5F"/>
              </a:solidFill>
              <a:highlight>
                <a:srgbClr val="D4D4D4"/>
              </a:highlight>
              <a:latin typeface="+mn-ea"/>
            </a:endParaRPr>
          </a:p>
          <a:p>
            <a:r>
              <a:rPr lang="zh-CN" altLang="en-US" dirty="0" smtClean="0">
                <a:solidFill>
                  <a:srgbClr val="6A3E3E"/>
                </a:solidFill>
                <a:highlight>
                  <a:srgbClr val="D4D4D4"/>
                </a:highlight>
                <a:latin typeface="+mn-ea"/>
              </a:rPr>
              <a:t>    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D4D4D4"/>
                </a:highlight>
                <a:latin typeface="+mn-ea"/>
              </a:rPr>
              <a:t>connConfig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.setSendPresence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(</a:t>
            </a:r>
            <a:r>
              <a:rPr lang="en-US" altLang="zh-CN" b="1" dirty="0" smtClean="0">
                <a:solidFill>
                  <a:srgbClr val="7F0055"/>
                </a:solidFill>
                <a:highlight>
                  <a:srgbClr val="D4D4D4"/>
                </a:highlight>
                <a:latin typeface="+mn-ea"/>
              </a:rPr>
              <a:t>false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);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334144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Asmack</a:t>
            </a:r>
            <a:r>
              <a:rPr lang="zh-CN" altLang="en-US" sz="2800" b="1" dirty="0" smtClean="0">
                <a:latin typeface="+mn-ea"/>
              </a:rPr>
              <a:t> 常用属性</a:t>
            </a:r>
            <a:r>
              <a:rPr lang="en-US" altLang="zh-CN" sz="2800" b="1" dirty="0" smtClean="0">
                <a:latin typeface="+mn-ea"/>
              </a:rPr>
              <a:t>—</a:t>
            </a:r>
            <a:r>
              <a:rPr lang="en-US" sz="2800" dirty="0" err="1" smtClean="0"/>
              <a:t>XMPPConnection</a:t>
            </a:r>
            <a:endParaRPr lang="en-US" altLang="zh-CN" sz="28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000240"/>
            <a:ext cx="75009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作用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 indent="432000"/>
            <a:r>
              <a:rPr lang="zh-CN" altLang="en-US" dirty="0" smtClean="0">
                <a:latin typeface="+mn-ea"/>
              </a:rPr>
              <a:t>   用来连接</a:t>
            </a:r>
            <a:r>
              <a:rPr lang="en-US" dirty="0" smtClean="0">
                <a:latin typeface="+mn-ea"/>
              </a:rPr>
              <a:t>XMPP</a:t>
            </a:r>
            <a:r>
              <a:rPr lang="zh-CN" altLang="en-US" dirty="0" smtClean="0">
                <a:latin typeface="+mn-ea"/>
              </a:rPr>
              <a:t>服务器。 可以使用</a:t>
            </a:r>
            <a:r>
              <a:rPr lang="en-US" dirty="0" smtClean="0">
                <a:latin typeface="+mn-ea"/>
              </a:rPr>
              <a:t>connect()</a:t>
            </a:r>
            <a:r>
              <a:rPr lang="zh-CN" altLang="en-US" dirty="0" smtClean="0">
                <a:latin typeface="+mn-ea"/>
              </a:rPr>
              <a:t>方法建立与服务器的连接。</a:t>
            </a:r>
            <a:r>
              <a:rPr lang="en-US" dirty="0" smtClean="0">
                <a:latin typeface="+mn-ea"/>
              </a:rPr>
              <a:t>disconnect()</a:t>
            </a:r>
            <a:r>
              <a:rPr lang="zh-CN" altLang="en-US" dirty="0" smtClean="0">
                <a:latin typeface="+mn-ea"/>
              </a:rPr>
              <a:t>方法断开与服务器的连接。</a:t>
            </a:r>
            <a:r>
              <a:rPr lang="en-US" dirty="0" smtClean="0">
                <a:latin typeface="+mn-ea"/>
              </a:rPr>
              <a:t> </a:t>
            </a:r>
            <a:r>
              <a:rPr lang="en-US" dirty="0" err="1" smtClean="0">
                <a:latin typeface="+mn-ea"/>
              </a:rPr>
              <a:t>XMPPConnection</a:t>
            </a:r>
            <a:r>
              <a:rPr lang="zh-CN" altLang="en-US" dirty="0" smtClean="0">
                <a:latin typeface="+mn-ea"/>
              </a:rPr>
              <a:t>还提供</a:t>
            </a:r>
            <a:r>
              <a:rPr lang="en-US" altLang="zh-CN" dirty="0" smtClean="0">
                <a:latin typeface="+mn-ea"/>
              </a:rPr>
              <a:t>login()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getRoster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getServiceName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getUser</a:t>
            </a:r>
            <a:r>
              <a:rPr lang="en-US" altLang="zh-CN" dirty="0" smtClean="0">
                <a:latin typeface="+mn-ea"/>
              </a:rPr>
              <a:t>()</a:t>
            </a:r>
            <a:r>
              <a:rPr lang="zh-CN" altLang="en-US" dirty="0" smtClean="0">
                <a:latin typeface="+mn-ea"/>
              </a:rPr>
              <a:t>等常用方法</a:t>
            </a:r>
            <a:endParaRPr lang="en-US" altLang="zh-CN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使用：</a:t>
            </a:r>
            <a:endParaRPr lang="en-US" altLang="zh-CN" sz="2400" b="1" dirty="0" smtClean="0">
              <a:latin typeface="+mn-ea"/>
            </a:endParaRPr>
          </a:p>
          <a:p>
            <a:pPr indent="432000"/>
            <a:r>
              <a:rPr lang="en-US" altLang="zh-CN" i="1" dirty="0" smtClean="0">
                <a:solidFill>
                  <a:srgbClr val="0000C0"/>
                </a:solidFill>
                <a:latin typeface="+mn-ea"/>
              </a:rPr>
              <a:t>con</a:t>
            </a:r>
            <a:r>
              <a:rPr lang="en-US" altLang="zh-CN" i="1" dirty="0" smtClean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zh-CN" b="1" i="1" dirty="0" smtClean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zh-CN" b="1" i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1" dirty="0" err="1" smtClean="0">
                <a:solidFill>
                  <a:srgbClr val="000000"/>
                </a:solidFill>
                <a:latin typeface="+mn-ea"/>
              </a:rPr>
              <a:t>XMPPConnection</a:t>
            </a:r>
            <a:r>
              <a:rPr lang="en-US" altLang="zh-CN" b="1" i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b="1" i="1" dirty="0" err="1" smtClean="0">
                <a:solidFill>
                  <a:srgbClr val="6A3E3E"/>
                </a:solidFill>
                <a:latin typeface="+mn-ea"/>
              </a:rPr>
              <a:t>connConfig</a:t>
            </a:r>
            <a:r>
              <a:rPr lang="en-US" altLang="zh-CN" b="1" i="1" dirty="0" smtClean="0">
                <a:solidFill>
                  <a:srgbClr val="000000"/>
                </a:solidFill>
                <a:latin typeface="+mn-ea"/>
              </a:rPr>
              <a:t>);</a:t>
            </a:r>
            <a:r>
              <a:rPr lang="en-US" altLang="zh-CN" b="1" i="1" dirty="0" smtClean="0">
                <a:solidFill>
                  <a:srgbClr val="3F7F5F"/>
                </a:solidFill>
                <a:latin typeface="+mn-ea"/>
              </a:rPr>
              <a:t>//</a:t>
            </a:r>
            <a:r>
              <a:rPr lang="zh-CN" altLang="en-US" b="1" i="1" dirty="0" smtClean="0">
                <a:solidFill>
                  <a:srgbClr val="3F7F5F"/>
                </a:solidFill>
                <a:latin typeface="+mn-ea"/>
              </a:rPr>
              <a:t>创建连接服务器对象</a:t>
            </a:r>
          </a:p>
          <a:p>
            <a:pPr indent="432000"/>
            <a:r>
              <a:rPr lang="en-US" altLang="zh-CN" i="1" dirty="0" err="1" smtClean="0">
                <a:solidFill>
                  <a:srgbClr val="0000C0"/>
                </a:solidFill>
                <a:latin typeface="+mn-ea"/>
              </a:rPr>
              <a:t>con</a:t>
            </a:r>
            <a:r>
              <a:rPr lang="en-US" altLang="zh-CN" i="1" dirty="0" err="1" smtClean="0">
                <a:solidFill>
                  <a:srgbClr val="000000"/>
                </a:solidFill>
                <a:latin typeface="+mn-ea"/>
              </a:rPr>
              <a:t>.connect</a:t>
            </a:r>
            <a:r>
              <a:rPr lang="en-US" altLang="zh-CN" i="1" dirty="0" smtClean="0">
                <a:solidFill>
                  <a:srgbClr val="000000"/>
                </a:solidFill>
                <a:latin typeface="+mn-ea"/>
              </a:rPr>
              <a:t>();</a:t>
            </a:r>
            <a:r>
              <a:rPr lang="en-US" altLang="zh-CN" i="1" dirty="0" smtClean="0">
                <a:solidFill>
                  <a:srgbClr val="3F7F5F"/>
                </a:solidFill>
                <a:latin typeface="+mn-ea"/>
              </a:rPr>
              <a:t>//</a:t>
            </a:r>
            <a:r>
              <a:rPr lang="zh-CN" altLang="en-US" i="1" dirty="0" smtClean="0">
                <a:solidFill>
                  <a:srgbClr val="3F7F5F"/>
                </a:solidFill>
                <a:latin typeface="+mn-ea"/>
              </a:rPr>
              <a:t>连接服务器</a:t>
            </a:r>
            <a:endParaRPr lang="en-US" altLang="zh-CN" i="1" dirty="0" smtClean="0">
              <a:solidFill>
                <a:srgbClr val="3F7F5F"/>
              </a:solidFill>
              <a:latin typeface="+mn-ea"/>
            </a:endParaRPr>
          </a:p>
          <a:p>
            <a:pPr indent="432000"/>
            <a:r>
              <a:rPr lang="en-US" altLang="zh-CN" i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+mn-ea"/>
              </a:rPr>
              <a:t>con</a:t>
            </a:r>
            <a:r>
              <a:rPr lang="en-US" altLang="zh-CN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.login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(</a:t>
            </a:r>
            <a:r>
              <a:rPr lang="en-US" altLang="zh-CN" i="1" dirty="0" smtClean="0">
                <a:solidFill>
                  <a:srgbClr val="6A3E3E"/>
                </a:solidFill>
                <a:highlight>
                  <a:srgbClr val="E8F2FE"/>
                </a:highlight>
                <a:latin typeface="+mn-ea"/>
              </a:rPr>
              <a:t>a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, </a:t>
            </a:r>
            <a:r>
              <a:rPr lang="en-US" altLang="zh-CN" i="1" dirty="0" smtClean="0">
                <a:solidFill>
                  <a:srgbClr val="6A3E3E"/>
                </a:solidFill>
                <a:highlight>
                  <a:srgbClr val="E8F2FE"/>
                </a:highlight>
                <a:latin typeface="+mn-ea"/>
              </a:rPr>
              <a:t>p</a:t>
            </a:r>
            <a:r>
              <a:rPr lang="en-US" altLang="zh-CN" i="1" dirty="0" smtClean="0">
                <a:latin typeface="+mn-ea"/>
              </a:rPr>
              <a:t>)</a:t>
            </a:r>
            <a:r>
              <a:rPr lang="en-US" altLang="zh-CN" i="1" dirty="0" smtClean="0">
                <a:solidFill>
                  <a:srgbClr val="3F7F5F"/>
                </a:solidFill>
                <a:latin typeface="+mn-ea"/>
              </a:rPr>
              <a:t>//</a:t>
            </a:r>
            <a:r>
              <a:rPr lang="zh-CN" altLang="en-US" i="1" dirty="0" smtClean="0">
                <a:solidFill>
                  <a:srgbClr val="3F7F5F"/>
                </a:solidFill>
                <a:latin typeface="+mn-ea"/>
              </a:rPr>
              <a:t>用户登陆</a:t>
            </a:r>
            <a:endParaRPr lang="en-US" altLang="zh-CN" i="1" dirty="0" smtClean="0">
              <a:solidFill>
                <a:srgbClr val="3F7F5F"/>
              </a:solidFill>
              <a:latin typeface="+mn-ea"/>
            </a:endParaRPr>
          </a:p>
          <a:p>
            <a:pPr indent="432000"/>
            <a:r>
              <a:rPr lang="en-US" altLang="zh-CN" i="1" dirty="0" err="1" smtClean="0">
                <a:solidFill>
                  <a:srgbClr val="0000C0"/>
                </a:solidFill>
                <a:latin typeface="+mn-ea"/>
              </a:rPr>
              <a:t>con</a:t>
            </a:r>
            <a:r>
              <a:rPr lang="en-US" altLang="zh-CN" i="1" dirty="0" err="1" smtClean="0">
                <a:solidFill>
                  <a:srgbClr val="000000"/>
                </a:solidFill>
                <a:latin typeface="+mn-ea"/>
              </a:rPr>
              <a:t>.disconnect</a:t>
            </a:r>
            <a:r>
              <a:rPr lang="en-US" altLang="zh-CN" i="1" dirty="0" smtClean="0">
                <a:solidFill>
                  <a:srgbClr val="000000"/>
                </a:solidFill>
                <a:latin typeface="+mn-ea"/>
              </a:rPr>
              <a:t>();</a:t>
            </a:r>
            <a:r>
              <a:rPr lang="en-US" altLang="zh-CN" i="1" dirty="0" smtClean="0">
                <a:solidFill>
                  <a:srgbClr val="3F7F5F"/>
                </a:solidFill>
                <a:latin typeface="+mn-ea"/>
              </a:rPr>
              <a:t>//</a:t>
            </a:r>
            <a:r>
              <a:rPr lang="zh-CN" altLang="en-US" i="1" dirty="0" smtClean="0">
                <a:solidFill>
                  <a:srgbClr val="3F7F5F"/>
                </a:solidFill>
                <a:latin typeface="+mn-ea"/>
              </a:rPr>
              <a:t>关闭连接</a:t>
            </a:r>
            <a:endParaRPr lang="en-US" altLang="zh-CN" i="1" dirty="0" smtClean="0">
              <a:solidFill>
                <a:srgbClr val="3F7F5F"/>
              </a:solidFill>
              <a:latin typeface="+mn-ea"/>
            </a:endParaRPr>
          </a:p>
          <a:p>
            <a:pPr indent="432000"/>
            <a:r>
              <a:rPr lang="en-US" altLang="zh-CN" i="1" dirty="0" smtClean="0">
                <a:solidFill>
                  <a:srgbClr val="0000C0"/>
                </a:solidFill>
                <a:highlight>
                  <a:srgbClr val="E8F2FE"/>
                </a:highlight>
                <a:latin typeface="+mn-ea"/>
              </a:rPr>
              <a:t>roster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=</a:t>
            </a:r>
            <a:r>
              <a:rPr lang="en-US" altLang="zh-CN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con.getRoster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();</a:t>
            </a:r>
            <a:r>
              <a:rPr lang="en-US" altLang="zh-CN" i="1" dirty="0" smtClean="0">
                <a:solidFill>
                  <a:srgbClr val="3F7F5F"/>
                </a:solidFill>
                <a:highlight>
                  <a:srgbClr val="E8F2FE"/>
                </a:highlight>
                <a:latin typeface="+mn-ea"/>
              </a:rPr>
              <a:t>//</a:t>
            </a:r>
            <a:r>
              <a:rPr lang="zh-CN" altLang="en-US" i="1" dirty="0" smtClean="0">
                <a:solidFill>
                  <a:srgbClr val="3F7F5F"/>
                </a:solidFill>
                <a:highlight>
                  <a:srgbClr val="E8F2FE"/>
                </a:highlight>
                <a:latin typeface="+mn-ea"/>
              </a:rPr>
              <a:t>返回好友列表</a:t>
            </a:r>
            <a:endParaRPr lang="en-US" altLang="zh-CN" i="1" dirty="0" smtClean="0">
              <a:solidFill>
                <a:srgbClr val="000000"/>
              </a:solidFill>
              <a:highlight>
                <a:srgbClr val="E8F2FE"/>
              </a:highlight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1428736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Asmack</a:t>
            </a:r>
            <a:r>
              <a:rPr lang="zh-CN" altLang="en-US" sz="2800" b="1" dirty="0" smtClean="0">
                <a:latin typeface="+mn-ea"/>
              </a:rPr>
              <a:t> 常用属性</a:t>
            </a:r>
            <a:r>
              <a:rPr lang="en-US" altLang="zh-CN" sz="2800" b="1" dirty="0" smtClean="0">
                <a:latin typeface="+mn-ea"/>
              </a:rPr>
              <a:t>—</a:t>
            </a:r>
            <a:r>
              <a:rPr lang="en-US" sz="2800" dirty="0" err="1" smtClean="0"/>
              <a:t>ChatManager</a:t>
            </a:r>
            <a:endParaRPr lang="en-US" altLang="zh-CN" sz="28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143116"/>
            <a:ext cx="742955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作用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 indent="432000"/>
            <a:r>
              <a:rPr lang="zh-CN" altLang="en-US" dirty="0" smtClean="0">
                <a:latin typeface="+mn-ea"/>
              </a:rPr>
              <a:t>用于监控当前所有聊天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但是它并不保存所有的聊天信息。可以使用</a:t>
            </a:r>
            <a:r>
              <a:rPr lang="en-US" dirty="0" err="1" smtClean="0">
                <a:latin typeface="+mn-ea"/>
              </a:rPr>
              <a:t>createChat</a:t>
            </a:r>
            <a:r>
              <a:rPr lang="en-US" dirty="0" smtClean="0">
                <a:latin typeface="+mn-ea"/>
              </a:rPr>
              <a:t>(String </a:t>
            </a:r>
            <a:r>
              <a:rPr lang="en-US" dirty="0" err="1" smtClean="0">
                <a:latin typeface="+mn-ea"/>
              </a:rPr>
              <a:t>userJID</a:t>
            </a:r>
            <a:r>
              <a:rPr lang="en-US" dirty="0" smtClean="0">
                <a:latin typeface="+mn-ea"/>
              </a:rPr>
              <a:t>, </a:t>
            </a:r>
            <a:r>
              <a:rPr lang="en-US" dirty="0" err="1" smtClean="0">
                <a:latin typeface="+mn-ea"/>
              </a:rPr>
              <a:t>MessageListener</a:t>
            </a:r>
            <a:r>
              <a:rPr lang="en-US" dirty="0" smtClean="0">
                <a:latin typeface="+mn-ea"/>
              </a:rPr>
              <a:t> listener)</a:t>
            </a:r>
            <a:r>
              <a:rPr lang="zh-CN" altLang="en-US" dirty="0" smtClean="0">
                <a:latin typeface="+mn-ea"/>
              </a:rPr>
              <a:t>创建一个聊天。获得新建的聊天的信息，要注册</a:t>
            </a:r>
            <a:r>
              <a:rPr lang="en-US" altLang="zh-CN" dirty="0" err="1" smtClean="0">
                <a:latin typeface="+mn-ea"/>
              </a:rPr>
              <a:t>addChatListener</a:t>
            </a:r>
            <a:r>
              <a:rPr lang="en-US" altLang="zh-CN" dirty="0" smtClean="0">
                <a:latin typeface="+mn-ea"/>
              </a:rPr>
              <a:t>(</a:t>
            </a:r>
            <a:r>
              <a:rPr lang="en-US" altLang="zh-CN" dirty="0" err="1" smtClean="0">
                <a:latin typeface="+mn-ea"/>
              </a:rPr>
              <a:t>ChatManagerListener</a:t>
            </a:r>
            <a:r>
              <a:rPr lang="en-US" altLang="zh-CN" dirty="0" smtClean="0">
                <a:latin typeface="+mn-ea"/>
              </a:rPr>
              <a:t>).</a:t>
            </a:r>
            <a:endParaRPr lang="zh-CN" altLang="en-US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使用：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ChatManager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 </a:t>
            </a:r>
            <a:r>
              <a:rPr lang="en-US" altLang="zh-CN" dirty="0" smtClean="0">
                <a:solidFill>
                  <a:srgbClr val="6A3E3E"/>
                </a:solidFill>
                <a:highlight>
                  <a:srgbClr val="D4D4D4"/>
                </a:highlight>
                <a:latin typeface="+mn-ea"/>
              </a:rPr>
              <a:t>cm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=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XmppTool.</a:t>
            </a:r>
            <a:r>
              <a:rPr lang="en-US" altLang="zh-CN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getConnection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().</a:t>
            </a:r>
            <a:r>
              <a:rPr lang="en-US" altLang="zh-CN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getChatManager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();</a:t>
            </a:r>
          </a:p>
          <a:p>
            <a:r>
              <a:rPr lang="zh-CN" altLang="en-US" dirty="0" smtClean="0">
                <a:solidFill>
                  <a:srgbClr val="6A3E3E"/>
                </a:solidFill>
                <a:latin typeface="+mn-ea"/>
              </a:rPr>
              <a:t>   </a:t>
            </a:r>
            <a:r>
              <a:rPr lang="en-US" altLang="zh-CN" dirty="0" err="1" smtClean="0">
                <a:solidFill>
                  <a:srgbClr val="6A3E3E"/>
                </a:solidFill>
                <a:latin typeface="+mn-ea"/>
              </a:rPr>
              <a:t>cm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.addChatListener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b="1" dirty="0" smtClean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+mn-ea"/>
              </a:rPr>
              <a:t>ChatManagerListener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() {  </a:t>
            </a:r>
          </a:p>
          <a:p>
            <a:r>
              <a:rPr lang="zh-CN" altLang="en-US" dirty="0" smtClean="0">
                <a:solidFill>
                  <a:srgbClr val="646464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srgbClr val="646464"/>
                </a:solidFill>
                <a:latin typeface="+mn-ea"/>
              </a:rPr>
              <a:t>@Override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  </a:t>
            </a:r>
          </a:p>
          <a:p>
            <a:r>
              <a:rPr lang="zh-CN" altLang="en-US" b="1" dirty="0" smtClean="0">
                <a:solidFill>
                  <a:srgbClr val="7F0055"/>
                </a:solidFill>
                <a:latin typeface="+mn-ea"/>
              </a:rPr>
              <a:t>   </a:t>
            </a:r>
            <a:r>
              <a:rPr lang="en-US" altLang="zh-CN" b="1" dirty="0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+mn-ea"/>
              </a:rPr>
              <a:t>chatCreated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(Chat </a:t>
            </a:r>
            <a:r>
              <a:rPr lang="en-US" altLang="zh-CN" b="1" dirty="0" err="1" smtClean="0">
                <a:solidFill>
                  <a:srgbClr val="6A3E3E"/>
                </a:solidFill>
                <a:latin typeface="+mn-ea"/>
              </a:rPr>
              <a:t>chat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CN" b="1" dirty="0" err="1" smtClean="0">
                <a:solidFill>
                  <a:srgbClr val="7F0055"/>
                </a:solidFill>
                <a:latin typeface="+mn-ea"/>
              </a:rPr>
              <a:t>boolean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rgbClr val="6A3E3E"/>
                </a:solidFill>
                <a:latin typeface="+mn-ea"/>
              </a:rPr>
              <a:t>createdLocally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zh-CN" altLang="en-US" b="1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	{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	………………………………………………………………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	}  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});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334144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Asmack</a:t>
            </a:r>
            <a:r>
              <a:rPr lang="zh-CN" altLang="en-US" sz="2800" b="1" dirty="0" smtClean="0">
                <a:latin typeface="+mn-ea"/>
              </a:rPr>
              <a:t> 常用属性</a:t>
            </a:r>
            <a:r>
              <a:rPr lang="en-US" altLang="zh-CN" sz="2800" b="1" dirty="0" smtClean="0">
                <a:latin typeface="+mn-ea"/>
              </a:rPr>
              <a:t>—</a:t>
            </a:r>
            <a:r>
              <a:rPr lang="en-US" sz="2800" dirty="0" smtClean="0"/>
              <a:t>Chat</a:t>
            </a:r>
            <a:endParaRPr lang="en-US" altLang="zh-CN" sz="28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000240"/>
            <a:ext cx="84296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作用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 indent="432000"/>
            <a:r>
              <a:rPr lang="zh-CN" altLang="en-US" dirty="0" smtClean="0">
                <a:latin typeface="+mn-ea"/>
              </a:rPr>
              <a:t>用于监控两个用户间的一系列</a:t>
            </a:r>
            <a:r>
              <a:rPr lang="en-US" dirty="0" smtClean="0">
                <a:latin typeface="+mn-ea"/>
              </a:rPr>
              <a:t>message</a:t>
            </a:r>
            <a:r>
              <a:rPr lang="zh-CN" altLang="en-US" dirty="0" smtClean="0">
                <a:latin typeface="+mn-ea"/>
              </a:rPr>
              <a:t>的交换</a:t>
            </a:r>
            <a:r>
              <a:rPr lang="en-US" dirty="0" smtClean="0">
                <a:latin typeface="+mn-ea"/>
              </a:rPr>
              <a:t>。</a:t>
            </a:r>
          </a:p>
          <a:p>
            <a:pPr indent="432000"/>
            <a:r>
              <a:rPr lang="zh-CN" altLang="en-US" dirty="0" smtClean="0">
                <a:latin typeface="+mn-ea"/>
              </a:rPr>
              <a:t>使用</a:t>
            </a:r>
            <a:r>
              <a:rPr lang="en-US" dirty="0" err="1" smtClean="0">
                <a:latin typeface="+mn-ea"/>
              </a:rPr>
              <a:t>addMessageListener</a:t>
            </a:r>
            <a:r>
              <a:rPr lang="en-US" dirty="0" smtClean="0">
                <a:latin typeface="+mn-ea"/>
              </a:rPr>
              <a:t>(</a:t>
            </a:r>
            <a:r>
              <a:rPr lang="en-US" dirty="0" err="1" smtClean="0">
                <a:latin typeface="+mn-ea"/>
              </a:rPr>
              <a:t>MessageListener</a:t>
            </a:r>
            <a:r>
              <a:rPr lang="en-US" dirty="0" smtClean="0">
                <a:latin typeface="+mn-ea"/>
              </a:rPr>
              <a:t> listener)</a:t>
            </a:r>
            <a:r>
              <a:rPr lang="zh-CN" altLang="en-US" dirty="0" smtClean="0">
                <a:latin typeface="+mn-ea"/>
              </a:rPr>
              <a:t>当有任何消息到达时将会触发</a:t>
            </a:r>
            <a:r>
              <a:rPr lang="en-US" dirty="0" smtClean="0">
                <a:latin typeface="+mn-ea"/>
              </a:rPr>
              <a:t>listener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dirty="0" err="1" smtClean="0">
                <a:latin typeface="+mn-ea"/>
              </a:rPr>
              <a:t>processMessage</a:t>
            </a:r>
            <a:r>
              <a:rPr lang="en-US" dirty="0" smtClean="0">
                <a:latin typeface="+mn-ea"/>
              </a:rPr>
              <a:t>(Chat </a:t>
            </a:r>
            <a:r>
              <a:rPr lang="en-US" dirty="0" err="1" smtClean="0">
                <a:latin typeface="+mn-ea"/>
              </a:rPr>
              <a:t>chat</a:t>
            </a:r>
            <a:r>
              <a:rPr lang="en-US" dirty="0" smtClean="0">
                <a:latin typeface="+mn-ea"/>
              </a:rPr>
              <a:t>, Message </a:t>
            </a:r>
            <a:r>
              <a:rPr lang="en-US" dirty="0" err="1" smtClean="0">
                <a:latin typeface="+mn-ea"/>
              </a:rPr>
              <a:t>message</a:t>
            </a:r>
            <a:r>
              <a:rPr lang="en-US" dirty="0" smtClean="0">
                <a:latin typeface="+mn-ea"/>
              </a:rPr>
              <a:t>)</a:t>
            </a:r>
            <a:endParaRPr lang="zh-CN" altLang="en-US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使用：</a:t>
            </a:r>
            <a:endParaRPr lang="en-US" altLang="zh-CN" sz="2400" b="1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   </a:t>
            </a:r>
            <a:r>
              <a:rPr lang="en-US" altLang="zh-CN" dirty="0" err="1" smtClean="0">
                <a:solidFill>
                  <a:srgbClr val="6A3E3E"/>
                </a:solidFill>
                <a:latin typeface="+mn-ea"/>
              </a:rPr>
              <a:t>chat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.addMessageListener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b="1" dirty="0" smtClean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+mn-ea"/>
              </a:rPr>
              <a:t>MessageListener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() {  </a:t>
            </a:r>
          </a:p>
          <a:p>
            <a:r>
              <a:rPr lang="zh-CN" altLang="en-US" dirty="0" smtClean="0">
                <a:solidFill>
                  <a:srgbClr val="646464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srgbClr val="646464"/>
                </a:solidFill>
                <a:latin typeface="+mn-ea"/>
              </a:rPr>
              <a:t>@Override</a:t>
            </a:r>
          </a:p>
          <a:p>
            <a:r>
              <a:rPr lang="zh-CN" altLang="en-US" b="1" dirty="0" smtClean="0">
                <a:solidFill>
                  <a:srgbClr val="7F0055"/>
                </a:solidFill>
                <a:latin typeface="+mn-ea"/>
              </a:rPr>
              <a:t>   </a:t>
            </a:r>
            <a:r>
              <a:rPr lang="fr-FR" altLang="zh-CN" b="1" dirty="0" smtClean="0">
                <a:solidFill>
                  <a:srgbClr val="7F0055"/>
                </a:solidFill>
                <a:latin typeface="+mn-ea"/>
              </a:rPr>
              <a:t>public</a:t>
            </a:r>
            <a:r>
              <a:rPr lang="fr-FR" altLang="zh-CN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CN" b="1" dirty="0" smtClean="0">
                <a:solidFill>
                  <a:srgbClr val="7F0055"/>
                </a:solidFill>
                <a:latin typeface="+mn-ea"/>
              </a:rPr>
              <a:t>void</a:t>
            </a:r>
            <a:r>
              <a:rPr lang="fr-FR" altLang="zh-CN" b="1" dirty="0" smtClean="0">
                <a:solidFill>
                  <a:srgbClr val="000000"/>
                </a:solidFill>
                <a:latin typeface="+mn-ea"/>
              </a:rPr>
              <a:t> processMessage(Chat </a:t>
            </a:r>
            <a:r>
              <a:rPr lang="fr-FR" altLang="zh-CN" b="1" dirty="0" smtClean="0">
                <a:solidFill>
                  <a:srgbClr val="6A3E3E"/>
                </a:solidFill>
                <a:latin typeface="+mn-ea"/>
              </a:rPr>
              <a:t>arg0</a:t>
            </a:r>
            <a:r>
              <a:rPr lang="fr-FR" altLang="zh-CN" b="1" dirty="0" smtClean="0">
                <a:solidFill>
                  <a:srgbClr val="000000"/>
                </a:solidFill>
                <a:latin typeface="+mn-ea"/>
              </a:rPr>
              <a:t>, Message </a:t>
            </a:r>
            <a:r>
              <a:rPr lang="fr-FR" altLang="zh-CN" b="1" dirty="0" smtClean="0">
                <a:solidFill>
                  <a:srgbClr val="6A3E3E"/>
                </a:solidFill>
                <a:latin typeface="+mn-ea"/>
              </a:rPr>
              <a:t>message</a:t>
            </a:r>
            <a:r>
              <a:rPr lang="fr-FR" altLang="zh-CN" b="1" dirty="0" smtClean="0">
                <a:solidFill>
                  <a:srgbClr val="000000"/>
                </a:solidFill>
                <a:latin typeface="+mn-ea"/>
              </a:rPr>
              <a:t>) {</a:t>
            </a:r>
          </a:p>
          <a:p>
            <a:r>
              <a:rPr lang="zh-CN" altLang="en-US" dirty="0" smtClean="0">
                <a:solidFill>
                  <a:srgbClr val="0000C0"/>
                </a:solidFill>
                <a:latin typeface="+mn-ea"/>
              </a:rPr>
              <a:t>   </a:t>
            </a:r>
            <a:r>
              <a:rPr lang="en-US" altLang="zh-CN" dirty="0" err="1" smtClean="0">
                <a:solidFill>
                  <a:srgbClr val="0000C0"/>
                </a:solidFill>
                <a:latin typeface="+mn-ea"/>
              </a:rPr>
              <a:t>receivermsgFrom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zh-CN" dirty="0" err="1" smtClean="0">
                <a:solidFill>
                  <a:srgbClr val="6A3E3E"/>
                </a:solidFill>
                <a:latin typeface="+mn-ea"/>
              </a:rPr>
              <a:t>message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.getFrom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().split(</a:t>
            </a:r>
            <a:r>
              <a:rPr lang="en-US" altLang="zh-CN" dirty="0" smtClean="0">
                <a:solidFill>
                  <a:srgbClr val="2A00FF"/>
                </a:solidFill>
                <a:latin typeface="+mn-ea"/>
              </a:rPr>
              <a:t>"/"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)[0];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	…………………………………………………………………………………………………………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	}  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});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334144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Asmack</a:t>
            </a:r>
            <a:r>
              <a:rPr lang="zh-CN" altLang="en-US" sz="2800" b="1" dirty="0" smtClean="0">
                <a:latin typeface="+mn-ea"/>
              </a:rPr>
              <a:t> 常用属性</a:t>
            </a:r>
            <a:r>
              <a:rPr lang="en-US" altLang="zh-CN" sz="2800" b="1" dirty="0" smtClean="0">
                <a:latin typeface="+mn-ea"/>
              </a:rPr>
              <a:t>—</a:t>
            </a:r>
            <a:r>
              <a:rPr lang="en-US" sz="2800" dirty="0" smtClean="0"/>
              <a:t>Roster</a:t>
            </a:r>
            <a:endParaRPr lang="en-US" altLang="zh-CN" sz="28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1785926"/>
            <a:ext cx="800105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作用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 indent="432000"/>
            <a:r>
              <a:rPr lang="zh-CN" altLang="en-US" dirty="0" smtClean="0"/>
              <a:t>代表一个用户的好友名单，用于用户接收好友更新。名单项采用组管理方式。其他用户可以尝试使用一个订阅请求订阅这个用户。支持三种模式来处理这些请求</a:t>
            </a:r>
            <a:r>
              <a:rPr lang="en-US" altLang="zh-CN" dirty="0" smtClean="0"/>
              <a:t>:</a:t>
            </a:r>
            <a:r>
              <a:rPr lang="en-US" dirty="0" smtClean="0"/>
              <a:t> </a:t>
            </a:r>
            <a:r>
              <a:rPr lang="en-US" dirty="0" err="1" smtClean="0"/>
              <a:t>accept_all</a:t>
            </a:r>
            <a:r>
              <a:rPr lang="en-US" dirty="0" smtClean="0"/>
              <a:t>(</a:t>
            </a:r>
            <a:r>
              <a:rPr lang="zh-CN" altLang="en-US" dirty="0" smtClean="0"/>
              <a:t>默认</a:t>
            </a:r>
            <a:r>
              <a:rPr lang="en-US" dirty="0" smtClean="0"/>
              <a:t>)</a:t>
            </a:r>
            <a:r>
              <a:rPr lang="zh-CN" altLang="en-US" dirty="0" smtClean="0"/>
              <a:t>、</a:t>
            </a:r>
            <a:r>
              <a:rPr lang="en-US" dirty="0" err="1" smtClean="0"/>
              <a:t>reject_all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manual </a:t>
            </a:r>
            <a:r>
              <a:rPr lang="zh-CN" altLang="en-US" dirty="0" smtClean="0"/>
              <a:t>。可以通过添加监听器获取好友的更新</a:t>
            </a:r>
            <a:r>
              <a:rPr lang="en-US" altLang="zh-CN" dirty="0" err="1" smtClean="0"/>
              <a:t>addRosterListener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RosterListener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rosterListener</a:t>
            </a:r>
            <a:r>
              <a:rPr lang="en-US" altLang="zh-CN" dirty="0" smtClean="0"/>
              <a:t>)</a:t>
            </a:r>
          </a:p>
          <a:p>
            <a:r>
              <a:rPr lang="zh-CN" altLang="en-US" sz="2400" b="1" dirty="0" smtClean="0">
                <a:latin typeface="+mn-ea"/>
              </a:rPr>
              <a:t>使用：</a:t>
            </a:r>
            <a:endParaRPr lang="en-US" altLang="zh-CN" sz="2400" b="1" dirty="0" smtClean="0">
              <a:latin typeface="+mn-ea"/>
            </a:endParaRPr>
          </a:p>
          <a:p>
            <a:pPr indent="432000"/>
            <a:r>
              <a:rPr lang="en-US" altLang="zh-CN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latin typeface="Consolas"/>
              </a:rPr>
              <a:t>添加好友</a:t>
            </a:r>
          </a:p>
          <a:p>
            <a:pPr indent="432000"/>
            <a:r>
              <a:rPr lang="en-US" altLang="zh-CN" i="1" dirty="0" err="1" smtClean="0">
                <a:solidFill>
                  <a:srgbClr val="000000"/>
                </a:solidFill>
                <a:latin typeface="Consolas"/>
              </a:rPr>
              <a:t>getConnection</a:t>
            </a:r>
            <a:r>
              <a:rPr lang="en-US" altLang="zh-CN" i="1" dirty="0" smtClean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/>
              </a:rPr>
              <a:t>getRoster</a:t>
            </a:r>
            <a:r>
              <a:rPr lang="en-US" altLang="zh-CN" i="1" dirty="0" smtClean="0">
                <a:solidFill>
                  <a:srgbClr val="000000"/>
                </a:solidFill>
                <a:latin typeface="Consolas"/>
              </a:rPr>
              <a:t>().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/>
              </a:rPr>
              <a:t>createEntry</a:t>
            </a:r>
            <a:r>
              <a:rPr lang="en-US" altLang="zh-CN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i="1" dirty="0" err="1" smtClean="0">
                <a:solidFill>
                  <a:srgbClr val="6A3E3E"/>
                </a:solidFill>
                <a:latin typeface="Consolas"/>
              </a:rPr>
              <a:t>userName</a:t>
            </a:r>
            <a:r>
              <a:rPr lang="en-US" altLang="zh-CN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i="1" dirty="0" err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b="1" i="1" dirty="0" err="1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i="1" dirty="0" smtClean="0">
                <a:solidFill>
                  <a:srgbClr val="000000"/>
                </a:solidFill>
                <a:latin typeface="Consolas"/>
              </a:rPr>
              <a:t> String[] { </a:t>
            </a:r>
            <a:r>
              <a:rPr lang="en-US" altLang="zh-CN" b="1" i="1" dirty="0" err="1" smtClean="0">
                <a:solidFill>
                  <a:srgbClr val="6A3E3E"/>
                </a:solidFill>
                <a:latin typeface="Consolas"/>
              </a:rPr>
              <a:t>groupName</a:t>
            </a:r>
            <a:r>
              <a:rPr lang="en-US" altLang="zh-CN" b="1" i="1" dirty="0" smtClean="0">
                <a:solidFill>
                  <a:srgbClr val="000000"/>
                </a:solidFill>
                <a:latin typeface="Consolas"/>
              </a:rPr>
              <a:t> });</a:t>
            </a:r>
          </a:p>
          <a:p>
            <a:pPr indent="432000"/>
            <a:r>
              <a:rPr lang="en-US" altLang="zh-CN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删除指定好友</a:t>
            </a:r>
            <a:endParaRPr lang="en-US" altLang="zh-CN" b="1" i="1" dirty="0" smtClean="0">
              <a:solidFill>
                <a:srgbClr val="000000"/>
              </a:solidFill>
              <a:latin typeface="Consolas"/>
            </a:endParaRPr>
          </a:p>
          <a:p>
            <a:pPr indent="432000"/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RosterEntry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dirty="0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dirty="0" err="1" smtClean="0">
                <a:solidFill>
                  <a:srgbClr val="6A3E3E"/>
                </a:solidFill>
                <a:latin typeface="Consolas"/>
              </a:rPr>
              <a:t>roster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.getEntry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onsolas"/>
              </a:rPr>
              <a:t>account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432000"/>
            <a:r>
              <a:rPr lang="en-US" altLang="zh-CN" dirty="0" err="1" smtClean="0">
                <a:solidFill>
                  <a:srgbClr val="6A3E3E"/>
                </a:solidFill>
                <a:latin typeface="Consolas"/>
              </a:rPr>
              <a:t>roster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.removeEntry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dirty="0" smtClean="0">
                <a:solidFill>
                  <a:srgbClr val="6A3E3E"/>
                </a:solidFill>
                <a:latin typeface="Consolas"/>
              </a:rPr>
              <a:t>entry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indent="432000"/>
            <a:r>
              <a:rPr lang="en-US" altLang="zh-CN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latin typeface="Consolas"/>
              </a:rPr>
              <a:t>获取好友列表中的好友记录</a:t>
            </a:r>
          </a:p>
          <a:p>
            <a:pPr indent="432000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Collection&lt;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RosterEntry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zh-CN" dirty="0" smtClean="0">
                <a:solidFill>
                  <a:srgbClr val="6A3E3E"/>
                </a:solidFill>
                <a:latin typeface="Consolas"/>
              </a:rPr>
              <a:t>it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/>
              </a:rPr>
              <a:t>roster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/>
              </a:rPr>
              <a:t>.getEntries</a:t>
            </a:r>
            <a:r>
              <a:rPr lang="en-US" altLang="zh-CN" i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indent="432000"/>
            <a:r>
              <a:rPr lang="en-US" altLang="zh-CN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latin typeface="Consolas"/>
              </a:rPr>
              <a:t>获取指定好友状态</a:t>
            </a:r>
          </a:p>
          <a:p>
            <a:pPr indent="432000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Presence </a:t>
            </a:r>
            <a:r>
              <a:rPr lang="en-US" altLang="zh-CN" dirty="0" err="1" smtClean="0">
                <a:solidFill>
                  <a:srgbClr val="6A3E3E"/>
                </a:solidFill>
                <a:latin typeface="Consolas"/>
              </a:rPr>
              <a:t>presence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= 			</a:t>
            </a:r>
            <a:r>
              <a:rPr lang="en-US" altLang="zh-CN" i="1" dirty="0" err="1" smtClean="0">
                <a:solidFill>
                  <a:srgbClr val="0000C0"/>
                </a:solidFill>
                <a:latin typeface="Consolas"/>
              </a:rPr>
              <a:t>roster</a:t>
            </a:r>
            <a:r>
              <a:rPr lang="en-US" altLang="zh-CN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getPresence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altLang="zh-CN" i="1" dirty="0" err="1" smtClean="0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rosterEntry</a:t>
            </a:r>
            <a:r>
              <a:rPr lang="en-US" altLang="zh-CN" i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.getUser</a:t>
            </a:r>
            <a:r>
              <a:rPr lang="en-US" altLang="zh-CN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());</a:t>
            </a:r>
            <a:endParaRPr lang="en-US" altLang="zh-CN" b="1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857224" y="1500174"/>
            <a:ext cx="7286676" cy="4357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432000"/>
            <a:r>
              <a:rPr lang="en-US" altLang="zh-CN" sz="2000" dirty="0" smtClean="0">
                <a:latin typeface="+mn-ea"/>
              </a:rPr>
              <a:t>Extensible Messaging and Presence Protocol(</a:t>
            </a:r>
            <a:r>
              <a:rPr lang="zh-CN" altLang="en-US" sz="2000" dirty="0" smtClean="0">
                <a:latin typeface="+mn-ea"/>
              </a:rPr>
              <a:t>可扩展消息处理现场协议</a:t>
            </a:r>
            <a:r>
              <a:rPr lang="en-US" altLang="zh-CN" sz="2000" dirty="0" smtClean="0">
                <a:latin typeface="+mn-ea"/>
              </a:rPr>
              <a:t>)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XMPP</a:t>
            </a:r>
            <a:r>
              <a:rPr lang="zh-CN" altLang="en-US" sz="2000" dirty="0" smtClean="0">
                <a:latin typeface="+mn-ea"/>
              </a:rPr>
              <a:t>协议采用的是客户端</a:t>
            </a:r>
            <a:r>
              <a:rPr lang="en-US" altLang="zh-CN" sz="2000" dirty="0" smtClean="0">
                <a:latin typeface="+mn-ea"/>
              </a:rPr>
              <a:t>-</a:t>
            </a:r>
            <a:r>
              <a:rPr lang="zh-CN" altLang="en-US" sz="2000" dirty="0" smtClean="0">
                <a:latin typeface="+mn-ea"/>
              </a:rPr>
              <a:t>服务器架构，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所有从一个客户端发到另一个客户端的消息和数据都必须经过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XMPP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服务器转发</a:t>
            </a:r>
            <a:r>
              <a:rPr lang="zh-CN" altLang="en-US" sz="2000" dirty="0" smtClean="0">
                <a:latin typeface="+mn-ea"/>
              </a:rPr>
              <a:t>，而且支持服务器间</a:t>
            </a:r>
            <a:r>
              <a:rPr lang="en-US" altLang="zh-CN" sz="2000" dirty="0" smtClean="0">
                <a:latin typeface="+mn-ea"/>
              </a:rPr>
              <a:t>DNS</a:t>
            </a:r>
            <a:r>
              <a:rPr lang="zh-CN" altLang="en-US" sz="2000" dirty="0" smtClean="0">
                <a:latin typeface="+mn-ea"/>
              </a:rPr>
              <a:t>的路由，也就是说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可以构建服务器集群</a:t>
            </a:r>
            <a:r>
              <a:rPr lang="zh-CN" altLang="en-US" sz="2000" dirty="0" smtClean="0">
                <a:latin typeface="+mn-ea"/>
              </a:rPr>
              <a:t>，使不同的服务器下的客户端也可以通信。</a:t>
            </a:r>
            <a:endParaRPr lang="en-US" altLang="zh-CN" sz="2000" dirty="0" smtClean="0">
              <a:latin typeface="+mn-ea"/>
            </a:endParaRPr>
          </a:p>
          <a:p>
            <a:pPr indent="432000"/>
            <a:r>
              <a:rPr lang="en-US" altLang="zh-CN" sz="2000" dirty="0" smtClean="0">
                <a:latin typeface="+mn-ea"/>
              </a:rPr>
              <a:t>XMPP</a:t>
            </a:r>
            <a:r>
              <a:rPr lang="zh-CN" altLang="en-US" sz="2000" dirty="0" smtClean="0">
                <a:latin typeface="+mn-ea"/>
              </a:rPr>
              <a:t>的前身是一个开源组织制定的网络通信协议</a:t>
            </a:r>
            <a:r>
              <a:rPr lang="en-US" altLang="zh-CN" sz="2000" dirty="0" smtClean="0">
                <a:latin typeface="+mn-ea"/>
              </a:rPr>
              <a:t>——Jabber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XMPP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的核心是在网络上分片段发送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XML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流的协议</a:t>
            </a:r>
            <a:r>
              <a:rPr lang="zh-CN" altLang="en-US" sz="2000" dirty="0" smtClean="0">
                <a:latin typeface="+mn-ea"/>
              </a:rPr>
              <a:t>，这个协议是</a:t>
            </a:r>
            <a:r>
              <a:rPr lang="en-US" altLang="zh-CN" sz="2000" dirty="0" smtClean="0">
                <a:latin typeface="+mn-ea"/>
              </a:rPr>
              <a:t>XMPP</a:t>
            </a:r>
            <a:r>
              <a:rPr lang="zh-CN" altLang="en-US" sz="2000" dirty="0" smtClean="0">
                <a:latin typeface="+mn-ea"/>
              </a:rPr>
              <a:t>即时通讯指令的传递手段。</a:t>
            </a:r>
            <a:br>
              <a:rPr lang="zh-CN" altLang="en-US" sz="2000" dirty="0" smtClean="0">
                <a:latin typeface="+mn-ea"/>
              </a:rPr>
            </a:br>
            <a:r>
              <a:rPr lang="zh-CN" altLang="en-US" sz="2000" dirty="0" smtClean="0">
                <a:latin typeface="+mn-ea"/>
              </a:rPr>
              <a:t>    为了防止服务器间发送的数据被篡改或偷听，</a:t>
            </a:r>
            <a:r>
              <a:rPr lang="en-US" altLang="zh-CN" sz="2000" dirty="0" smtClean="0">
                <a:latin typeface="+mn-ea"/>
              </a:rPr>
              <a:t>XMPP</a:t>
            </a:r>
            <a:r>
              <a:rPr lang="zh-CN" altLang="en-US" sz="2000" dirty="0" smtClean="0">
                <a:latin typeface="+mn-ea"/>
              </a:rPr>
              <a:t>服务器通信引入了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TLS</a:t>
            </a:r>
            <a:r>
              <a:rPr lang="zh-CN" altLang="en-US" sz="2000" dirty="0" smtClean="0">
                <a:latin typeface="+mn-ea"/>
              </a:rPr>
              <a:t>机制，使用</a:t>
            </a:r>
            <a:r>
              <a:rPr lang="en-US" altLang="zh-CN" sz="2000" dirty="0" smtClean="0">
                <a:latin typeface="+mn-ea"/>
              </a:rPr>
              <a:t>TLS</a:t>
            </a:r>
            <a:r>
              <a:rPr lang="zh-CN" altLang="en-US" sz="2000" dirty="0" smtClean="0">
                <a:latin typeface="+mn-ea"/>
              </a:rPr>
              <a:t>机制能实现数据的加密，从而保证了在数据传输过程种数据的安全。</a:t>
            </a:r>
            <a:endParaRPr lang="en-US" altLang="zh-CN" sz="2000" dirty="0" smtClean="0">
              <a:latin typeface="+mn-ea"/>
            </a:endParaRPr>
          </a:p>
          <a:p>
            <a:pPr indent="432000"/>
            <a:r>
              <a:rPr lang="en-US" altLang="zh-CN" sz="2000" dirty="0" smtClean="0">
                <a:latin typeface="+mn-ea"/>
              </a:rPr>
              <a:t>XMPP</a:t>
            </a:r>
            <a:r>
              <a:rPr lang="zh-CN" altLang="en-US" sz="2000" dirty="0" smtClean="0">
                <a:latin typeface="+mn-ea"/>
              </a:rPr>
              <a:t>的官方文档是</a:t>
            </a:r>
            <a:r>
              <a:rPr lang="en-US" altLang="zh-CN" sz="2000" dirty="0" smtClean="0">
                <a:latin typeface="+mn-ea"/>
              </a:rPr>
              <a:t>RFC 3920</a:t>
            </a:r>
            <a:r>
              <a:rPr lang="zh-CN" altLang="en-US" sz="2000" dirty="0" smtClean="0">
                <a:latin typeface="+mn-ea"/>
              </a:rPr>
              <a:t>。</a:t>
            </a: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b="1" dirty="0" smtClean="0">
                <a:latin typeface="+mn-ea"/>
              </a:rPr>
              <a:t>http://xmpp.org/rfcs/rfc3920.html</a:t>
            </a:r>
            <a:endParaRPr lang="zh-CN" altLang="en-US" sz="2000" b="1" dirty="0" smtClean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48" y="1142984"/>
            <a:ext cx="214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XMPP</a:t>
            </a:r>
            <a:r>
              <a:rPr lang="en-US" sz="2800" b="1" dirty="0" smtClean="0">
                <a:latin typeface="+mn-ea"/>
              </a:rPr>
              <a:t> </a:t>
            </a:r>
            <a:r>
              <a:rPr lang="zh-CN" altLang="en-US" sz="2800" b="1" dirty="0" smtClean="0">
                <a:latin typeface="+mn-ea"/>
              </a:rPr>
              <a:t>简介</a:t>
            </a:r>
            <a:endParaRPr lang="en-US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334144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Asmack</a:t>
            </a:r>
            <a:r>
              <a:rPr lang="zh-CN" altLang="en-US" sz="2800" b="1" dirty="0" smtClean="0">
                <a:latin typeface="+mn-ea"/>
              </a:rPr>
              <a:t> 常用属性</a:t>
            </a:r>
            <a:r>
              <a:rPr lang="en-US" altLang="zh-CN" sz="2800" b="1" dirty="0" smtClean="0">
                <a:latin typeface="+mn-ea"/>
              </a:rPr>
              <a:t>—</a:t>
            </a:r>
            <a:r>
              <a:rPr lang="en-US" sz="2800" dirty="0" err="1" smtClean="0"/>
              <a:t>RosterEntry</a:t>
            </a:r>
            <a:endParaRPr lang="en-US" altLang="zh-CN" sz="28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979907"/>
            <a:ext cx="757242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作用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 indent="432000"/>
            <a:r>
              <a:rPr lang="zh-CN" altLang="en-US" dirty="0" smtClean="0">
                <a:latin typeface="+mn-ea"/>
              </a:rPr>
              <a:t>表示</a:t>
            </a:r>
            <a:r>
              <a:rPr lang="en-US" dirty="0" smtClean="0">
                <a:latin typeface="+mn-ea"/>
              </a:rPr>
              <a:t>Roster</a:t>
            </a:r>
            <a:r>
              <a:rPr lang="zh-CN" altLang="en-US" dirty="0" smtClean="0">
                <a:latin typeface="+mn-ea"/>
              </a:rPr>
              <a:t>中的每条记录</a:t>
            </a:r>
            <a:r>
              <a:rPr lang="en-US" altLang="zh-CN" dirty="0" smtClean="0">
                <a:latin typeface="+mn-ea"/>
              </a:rPr>
              <a:t>.</a:t>
            </a:r>
            <a:r>
              <a:rPr lang="zh-CN" altLang="en-US" dirty="0" smtClean="0">
                <a:latin typeface="+mn-ea"/>
              </a:rPr>
              <a:t>它包含了用户的</a:t>
            </a:r>
            <a:r>
              <a:rPr lang="en-US" dirty="0" smtClean="0">
                <a:latin typeface="+mn-ea"/>
              </a:rPr>
              <a:t>JID，</a:t>
            </a:r>
            <a:r>
              <a:rPr lang="zh-CN" altLang="en-US" dirty="0" smtClean="0">
                <a:latin typeface="+mn-ea"/>
              </a:rPr>
              <a:t>用户名即用户分配的昵称</a:t>
            </a:r>
            <a:r>
              <a:rPr lang="en-US" altLang="zh-CN" dirty="0" smtClean="0">
                <a:latin typeface="+mn-ea"/>
              </a:rPr>
              <a:t>.</a:t>
            </a:r>
            <a:endParaRPr lang="en-US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使用：</a:t>
            </a:r>
            <a:endParaRPr lang="en-US" altLang="zh-CN" sz="2400" b="1" dirty="0" smtClean="0">
              <a:latin typeface="+mn-ea"/>
            </a:endParaRPr>
          </a:p>
          <a:p>
            <a:pPr indent="432000"/>
            <a:r>
              <a:rPr lang="en-US" altLang="zh-CN" dirty="0" smtClean="0">
                <a:solidFill>
                  <a:srgbClr val="3F7F5F"/>
                </a:solidFill>
                <a:latin typeface="+mn-ea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latin typeface="+mn-ea"/>
              </a:rPr>
              <a:t>获取好友列表中的好友记录</a:t>
            </a:r>
          </a:p>
          <a:p>
            <a:pPr indent="432000"/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Collection&lt;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RosterEntry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&gt; </a:t>
            </a:r>
            <a:r>
              <a:rPr lang="en-US" altLang="zh-CN" dirty="0" smtClean="0">
                <a:solidFill>
                  <a:srgbClr val="6A3E3E"/>
                </a:solidFill>
                <a:latin typeface="+mn-ea"/>
              </a:rPr>
              <a:t>it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zh-CN" i="1" dirty="0" err="1" smtClean="0">
                <a:solidFill>
                  <a:srgbClr val="0000C0"/>
                </a:solidFill>
                <a:latin typeface="+mn-ea"/>
              </a:rPr>
              <a:t>roster</a:t>
            </a:r>
            <a:r>
              <a:rPr lang="en-US" altLang="zh-CN" i="1" dirty="0" err="1" smtClean="0">
                <a:solidFill>
                  <a:srgbClr val="000000"/>
                </a:solidFill>
                <a:latin typeface="+mn-ea"/>
              </a:rPr>
              <a:t>.getEntries</a:t>
            </a:r>
            <a:r>
              <a:rPr lang="en-US" altLang="zh-CN" i="1" dirty="0" smtClean="0">
                <a:solidFill>
                  <a:srgbClr val="000000"/>
                </a:solidFill>
                <a:latin typeface="+mn-ea"/>
              </a:rPr>
              <a:t>(); </a:t>
            </a:r>
          </a:p>
          <a:p>
            <a:pPr indent="432000"/>
            <a:r>
              <a:rPr lang="en-US" altLang="zh-CN" b="1" dirty="0" smtClean="0">
                <a:solidFill>
                  <a:srgbClr val="7F0055"/>
                </a:solidFill>
                <a:latin typeface="+mn-ea"/>
              </a:rPr>
              <a:t>for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 (</a:t>
            </a:r>
            <a:r>
              <a:rPr lang="en-US" altLang="zh-CN" b="1" dirty="0" err="1" smtClean="0">
                <a:solidFill>
                  <a:srgbClr val="000000"/>
                </a:solidFill>
                <a:latin typeface="+mn-ea"/>
              </a:rPr>
              <a:t>RosterEntry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dirty="0" err="1" smtClean="0">
                <a:solidFill>
                  <a:srgbClr val="6A3E3E"/>
                </a:solidFill>
                <a:latin typeface="+mn-ea"/>
              </a:rPr>
              <a:t>rosterEntry</a:t>
            </a:r>
            <a:r>
              <a:rPr lang="en-US" altLang="zh-CN" b="1" dirty="0" err="1" smtClean="0">
                <a:solidFill>
                  <a:srgbClr val="000000"/>
                </a:solidFill>
                <a:latin typeface="+mn-ea"/>
              </a:rPr>
              <a:t>:</a:t>
            </a:r>
            <a:r>
              <a:rPr lang="en-US" altLang="zh-CN" b="1" dirty="0" err="1" smtClean="0">
                <a:solidFill>
                  <a:srgbClr val="6A3E3E"/>
                </a:solidFill>
                <a:latin typeface="+mn-ea"/>
              </a:rPr>
              <a:t>it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) {</a:t>
            </a:r>
          </a:p>
          <a:p>
            <a:pPr indent="432000"/>
            <a:r>
              <a:rPr lang="en-US" altLang="zh-CN" dirty="0" smtClean="0">
                <a:solidFill>
                  <a:srgbClr val="0000C0"/>
                </a:solidFill>
                <a:latin typeface="+mn-ea"/>
              </a:rPr>
              <a:t>	</a:t>
            </a:r>
            <a:r>
              <a:rPr lang="en-US" altLang="zh-CN" dirty="0" err="1" smtClean="0">
                <a:solidFill>
                  <a:srgbClr val="0000C0"/>
                </a:solidFill>
                <a:latin typeface="+mn-ea"/>
              </a:rPr>
              <a:t>listmap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.put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dirty="0" smtClean="0">
                <a:solidFill>
                  <a:srgbClr val="2A00FF"/>
                </a:solidFill>
                <a:latin typeface="+mn-ea"/>
              </a:rPr>
              <a:t>"account"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CN" dirty="0" err="1" smtClean="0">
                <a:solidFill>
                  <a:srgbClr val="6A3E3E"/>
                </a:solidFill>
                <a:latin typeface="+mn-ea"/>
              </a:rPr>
              <a:t>rosterEntry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.getUser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());</a:t>
            </a:r>
            <a:r>
              <a:rPr lang="en-US" altLang="zh-CN" dirty="0" smtClean="0">
                <a:solidFill>
                  <a:srgbClr val="3F7F5F"/>
                </a:solidFill>
                <a:latin typeface="+mn-ea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latin typeface="+mn-ea"/>
              </a:rPr>
              <a:t>返回用户</a:t>
            </a:r>
            <a:r>
              <a:rPr lang="en-US" altLang="zh-CN" dirty="0" smtClean="0">
                <a:solidFill>
                  <a:srgbClr val="3F7F5F"/>
                </a:solidFill>
                <a:latin typeface="+mn-ea"/>
              </a:rPr>
              <a:t>JID</a:t>
            </a:r>
          </a:p>
          <a:p>
            <a:pPr indent="432000"/>
            <a:r>
              <a:rPr lang="en-US" altLang="zh-CN" dirty="0" smtClean="0">
                <a:solidFill>
                  <a:srgbClr val="0000C0"/>
                </a:solidFill>
                <a:latin typeface="+mn-ea"/>
              </a:rPr>
              <a:t>	</a:t>
            </a:r>
            <a:r>
              <a:rPr lang="en-US" altLang="zh-CN" dirty="0" err="1" smtClean="0">
                <a:solidFill>
                  <a:srgbClr val="0000C0"/>
                </a:solidFill>
                <a:latin typeface="+mn-ea"/>
              </a:rPr>
              <a:t>listmap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.put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dirty="0" smtClean="0">
                <a:solidFill>
                  <a:srgbClr val="2A00FF"/>
                </a:solidFill>
                <a:latin typeface="+mn-ea"/>
              </a:rPr>
              <a:t>"name"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CN" dirty="0" err="1" smtClean="0">
                <a:solidFill>
                  <a:srgbClr val="6A3E3E"/>
                </a:solidFill>
                <a:latin typeface="+mn-ea"/>
              </a:rPr>
              <a:t>rosterEntry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.getName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());</a:t>
            </a:r>
            <a:r>
              <a:rPr lang="en-US" altLang="zh-CN" dirty="0" smtClean="0">
                <a:solidFill>
                  <a:srgbClr val="3F7F5F"/>
                </a:solidFill>
                <a:latin typeface="+mn-ea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latin typeface="+mn-ea"/>
              </a:rPr>
              <a:t>返回用户姓名 </a:t>
            </a:r>
          </a:p>
          <a:p>
            <a:pPr indent="432000"/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	…………………………………………</a:t>
            </a:r>
          </a:p>
          <a:p>
            <a:pPr indent="432000"/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334144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Asmack</a:t>
            </a:r>
            <a:r>
              <a:rPr lang="zh-CN" altLang="en-US" sz="2800" b="1" dirty="0" smtClean="0">
                <a:latin typeface="+mn-ea"/>
              </a:rPr>
              <a:t> 常用属性</a:t>
            </a:r>
            <a:r>
              <a:rPr lang="en-US" altLang="zh-CN" sz="2800" b="1" dirty="0" smtClean="0">
                <a:latin typeface="+mn-ea"/>
              </a:rPr>
              <a:t>—</a:t>
            </a:r>
            <a:r>
              <a:rPr lang="en-US" sz="2800" dirty="0" smtClean="0"/>
              <a:t>Message</a:t>
            </a:r>
            <a:endParaRPr lang="en-US" altLang="zh-CN" sz="2800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2167962"/>
            <a:ext cx="84296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作用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 indent="432000"/>
            <a:r>
              <a:rPr lang="zh-CN" altLang="en-US" dirty="0" smtClean="0">
                <a:latin typeface="+mn-ea"/>
              </a:rPr>
              <a:t>用于表示一个消息包。它有以下多种类型。</a:t>
            </a:r>
            <a:r>
              <a:rPr lang="en-US" dirty="0" err="1" smtClean="0">
                <a:latin typeface="+mn-ea"/>
              </a:rPr>
              <a:t>Message.Type.CHAT</a:t>
            </a:r>
            <a:r>
              <a:rPr lang="en-US" dirty="0" smtClean="0">
                <a:latin typeface="+mn-ea"/>
              </a:rPr>
              <a:t> -- </a:t>
            </a:r>
            <a:r>
              <a:rPr lang="zh-CN" altLang="en-US" dirty="0" smtClean="0">
                <a:latin typeface="+mn-ea"/>
              </a:rPr>
              <a:t>典型的短消息</a:t>
            </a:r>
            <a:r>
              <a:rPr lang="en-US" dirty="0" err="1" smtClean="0">
                <a:latin typeface="+mn-ea"/>
              </a:rPr>
              <a:t>Message.Type.GROUP_CHAT</a:t>
            </a:r>
            <a:r>
              <a:rPr lang="en-US" dirty="0" smtClean="0">
                <a:latin typeface="+mn-ea"/>
              </a:rPr>
              <a:t> -- </a:t>
            </a:r>
            <a:r>
              <a:rPr lang="zh-CN" altLang="en-US" dirty="0" smtClean="0">
                <a:latin typeface="+mn-ea"/>
              </a:rPr>
              <a:t>群聊消息。有</a:t>
            </a:r>
            <a:r>
              <a:rPr lang="en-US" altLang="zh-CN" dirty="0" smtClean="0">
                <a:latin typeface="+mn-ea"/>
              </a:rPr>
              <a:t>get/</a:t>
            </a:r>
            <a:r>
              <a:rPr lang="en-US" altLang="zh-CN" dirty="0" err="1" smtClean="0">
                <a:latin typeface="+mn-ea"/>
              </a:rPr>
              <a:t>setBody</a:t>
            </a:r>
            <a:r>
              <a:rPr lang="en-US" altLang="zh-CN" dirty="0" smtClean="0">
                <a:latin typeface="+mn-ea"/>
              </a:rPr>
              <a:t>(Type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From)</a:t>
            </a:r>
            <a:r>
              <a:rPr lang="zh-CN" altLang="en-US" dirty="0" smtClean="0">
                <a:latin typeface="+mn-ea"/>
              </a:rPr>
              <a:t>等方法，同时可以通过</a:t>
            </a:r>
            <a:r>
              <a:rPr lang="en-US" altLang="zh-CN" dirty="0" err="1" smtClean="0">
                <a:latin typeface="+mn-ea"/>
              </a:rPr>
              <a:t>message.setProperty</a:t>
            </a:r>
            <a:r>
              <a:rPr lang="en-US" altLang="zh-CN" dirty="0" smtClean="0">
                <a:latin typeface="+mn-ea"/>
              </a:rPr>
              <a:t>(“……”, “……”)</a:t>
            </a:r>
            <a:r>
              <a:rPr lang="zh-CN" altLang="en-US" dirty="0" smtClean="0">
                <a:latin typeface="+mn-ea"/>
              </a:rPr>
              <a:t>自定义内容</a:t>
            </a:r>
            <a:endParaRPr lang="en-US" altLang="zh-CN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使用：</a:t>
            </a:r>
            <a:endParaRPr lang="en-US" altLang="zh-CN" sz="2400" b="1" dirty="0" smtClean="0">
              <a:latin typeface="+mn-ea"/>
            </a:endParaRPr>
          </a:p>
          <a:p>
            <a:pPr indent="432000"/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Message </a:t>
            </a:r>
            <a:r>
              <a:rPr lang="en-US" altLang="zh-CN" dirty="0" smtClean="0">
                <a:solidFill>
                  <a:srgbClr val="6A3E3E"/>
                </a:solidFill>
                <a:latin typeface="+mn-ea"/>
              </a:rPr>
              <a:t>m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zh-CN" b="1" dirty="0" smtClean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+mn-ea"/>
              </a:rPr>
              <a:t> Message();</a:t>
            </a:r>
          </a:p>
          <a:p>
            <a:pPr indent="432000"/>
            <a:r>
              <a:rPr lang="en-US" altLang="zh-CN" dirty="0" err="1" smtClean="0">
                <a:solidFill>
                  <a:srgbClr val="6A3E3E"/>
                </a:solidFill>
                <a:latin typeface="+mn-ea"/>
              </a:rPr>
              <a:t>m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.setBody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dirty="0" err="1" smtClean="0">
                <a:solidFill>
                  <a:srgbClr val="6A3E3E"/>
                </a:solidFill>
                <a:latin typeface="+mn-ea"/>
              </a:rPr>
              <a:t>sendmsg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);</a:t>
            </a:r>
            <a:r>
              <a:rPr lang="en-US" altLang="zh-CN" dirty="0" smtClean="0">
                <a:solidFill>
                  <a:srgbClr val="3F7F5F"/>
                </a:solidFill>
                <a:latin typeface="+mn-ea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latin typeface="+mn-ea"/>
              </a:rPr>
              <a:t>设置消息内容</a:t>
            </a:r>
            <a:endParaRPr lang="en-US" altLang="zh-CN" dirty="0" smtClean="0">
              <a:solidFill>
                <a:srgbClr val="3F7F5F"/>
              </a:solidFill>
              <a:latin typeface="+mn-ea"/>
            </a:endParaRPr>
          </a:p>
          <a:p>
            <a:pPr indent="432000"/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+mn-ea"/>
              </a:rPr>
              <a:t>listmap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.put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(</a:t>
            </a:r>
            <a:r>
              <a:rPr lang="en-US" altLang="zh-CN" dirty="0" smtClean="0">
                <a:solidFill>
                  <a:srgbClr val="2A00FF"/>
                </a:solidFill>
                <a:highlight>
                  <a:srgbClr val="E8F2FE"/>
                </a:highlight>
                <a:latin typeface="+mn-ea"/>
              </a:rPr>
              <a:t>"</a:t>
            </a:r>
            <a:r>
              <a:rPr lang="en-US" altLang="zh-CN" dirty="0" err="1" smtClean="0">
                <a:solidFill>
                  <a:srgbClr val="2A00FF"/>
                </a:solidFill>
                <a:highlight>
                  <a:srgbClr val="E8F2FE"/>
                </a:highlight>
                <a:latin typeface="+mn-ea"/>
              </a:rPr>
              <a:t>receivemessage</a:t>
            </a:r>
            <a:r>
              <a:rPr lang="en-US" altLang="zh-CN" dirty="0" smtClean="0">
                <a:solidFill>
                  <a:srgbClr val="2A00FF"/>
                </a:solidFill>
                <a:highlight>
                  <a:srgbClr val="E8F2FE"/>
                </a:highlight>
                <a:latin typeface="+mn-ea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, 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E8F2FE"/>
                </a:highlight>
                <a:latin typeface="+mn-ea"/>
              </a:rPr>
              <a:t>message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.getBody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());</a:t>
            </a:r>
            <a:endParaRPr lang="en-US" altLang="zh-CN" dirty="0" smtClean="0">
              <a:solidFill>
                <a:srgbClr val="3F7F5F"/>
              </a:solidFill>
              <a:latin typeface="+mn-ea"/>
            </a:endParaRPr>
          </a:p>
          <a:p>
            <a:pPr indent="432000"/>
            <a:r>
              <a:rPr lang="en-US" altLang="zh-CN" dirty="0" smtClean="0">
                <a:solidFill>
                  <a:srgbClr val="3F7F5F"/>
                </a:solidFill>
                <a:highlight>
                  <a:srgbClr val="E8F2FE"/>
                </a:highlight>
                <a:latin typeface="+mn-ea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+mn-ea"/>
              </a:rPr>
              <a:t>获取好友的</a:t>
            </a:r>
            <a:r>
              <a:rPr lang="en-US" altLang="zh-CN" dirty="0" smtClean="0">
                <a:solidFill>
                  <a:srgbClr val="3F7F5F"/>
                </a:solidFill>
                <a:highlight>
                  <a:srgbClr val="E8F2FE"/>
                </a:highlight>
                <a:latin typeface="+mn-ea"/>
              </a:rPr>
              <a:t>JID</a:t>
            </a:r>
            <a:endParaRPr lang="en-US" altLang="zh-CN" dirty="0" smtClean="0">
              <a:solidFill>
                <a:srgbClr val="3F7F5F"/>
              </a:solidFill>
              <a:latin typeface="+mn-ea"/>
            </a:endParaRPr>
          </a:p>
          <a:p>
            <a:pPr indent="432000"/>
            <a:r>
              <a:rPr lang="en-US" altLang="zh-CN" dirty="0" smtClean="0">
                <a:solidFill>
                  <a:srgbClr val="000000"/>
                </a:solidFill>
                <a:highlight>
                  <a:srgbClr val="D4D4D4"/>
                </a:highlight>
                <a:latin typeface="+mn-ea"/>
              </a:rPr>
              <a:t>String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E8F2FE"/>
                </a:highlight>
                <a:latin typeface="+mn-ea"/>
              </a:rPr>
              <a:t>fromUser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 = </a:t>
            </a:r>
            <a:r>
              <a:rPr lang="en-US" altLang="zh-CN" dirty="0" err="1" smtClean="0">
                <a:solidFill>
                  <a:srgbClr val="6A3E3E"/>
                </a:solidFill>
                <a:highlight>
                  <a:srgbClr val="E8F2FE"/>
                </a:highlight>
                <a:latin typeface="+mn-ea"/>
              </a:rPr>
              <a:t>message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.getFrom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().split(</a:t>
            </a:r>
            <a:r>
              <a:rPr lang="en-US" altLang="zh-CN" dirty="0" smtClean="0">
                <a:solidFill>
                  <a:srgbClr val="2A00FF"/>
                </a:solidFill>
                <a:highlight>
                  <a:srgbClr val="E8F2FE"/>
                </a:highlight>
                <a:latin typeface="+mn-ea"/>
              </a:rPr>
              <a:t>"/"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E8F2FE"/>
                </a:highlight>
                <a:latin typeface="+mn-ea"/>
              </a:rPr>
              <a:t>)[0]; 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334144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n-ea"/>
              </a:rPr>
              <a:t>Asmack</a:t>
            </a:r>
            <a:r>
              <a:rPr lang="zh-CN" altLang="en-US" sz="2800" b="1" dirty="0" smtClean="0">
                <a:latin typeface="+mn-ea"/>
              </a:rPr>
              <a:t> 常用属性</a:t>
            </a:r>
            <a:r>
              <a:rPr lang="en-US" altLang="zh-CN" sz="2800" b="1" dirty="0" smtClean="0">
                <a:latin typeface="+mn-ea"/>
              </a:rPr>
              <a:t>—</a:t>
            </a:r>
            <a:r>
              <a:rPr lang="en-US" sz="2800" b="1" dirty="0" err="1" smtClean="0"/>
              <a:t>OfflineMessageManager</a:t>
            </a:r>
            <a:endParaRPr lang="en-US" sz="28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8596" y="2167962"/>
            <a:ext cx="8429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作用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 indent="432000"/>
            <a:r>
              <a:rPr lang="zh-CN" altLang="en-US" dirty="0" smtClean="0">
                <a:latin typeface="+mn-ea"/>
              </a:rPr>
              <a:t>保存用户不在线时的所有离线消息。用户在发送在线状态之前获取离线消息，用户在线时的接收消息不会被保存</a:t>
            </a:r>
            <a:endParaRPr lang="en-US" altLang="zh-CN" dirty="0" smtClean="0">
              <a:latin typeface="+mn-ea"/>
            </a:endParaRPr>
          </a:p>
          <a:p>
            <a:r>
              <a:rPr lang="zh-CN" altLang="en-US" sz="2400" b="1" dirty="0" smtClean="0">
                <a:latin typeface="+mn-ea"/>
              </a:rPr>
              <a:t>使用</a:t>
            </a:r>
            <a:r>
              <a:rPr lang="zh-CN" altLang="en-US" sz="2400" b="1" dirty="0" smtClean="0">
                <a:latin typeface="+mn-ea"/>
              </a:rPr>
              <a:t>：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创建离线消息对象</a:t>
            </a:r>
            <a:endParaRPr lang="en-US" altLang="zh-CN" dirty="0" smtClean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OfflineMessageManager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dirty="0" err="1" smtClean="0">
                <a:solidFill>
                  <a:srgbClr val="6A3E3E"/>
                </a:solidFill>
                <a:latin typeface="Consolas"/>
              </a:rPr>
              <a:t>offlineManager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zh-CN" altLang="en-US" b="1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					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OfflineMessageManager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i="1" dirty="0" smtClean="0">
                <a:solidFill>
                  <a:srgbClr val="0000C0"/>
                </a:solidFill>
                <a:latin typeface="Consolas"/>
              </a:rPr>
              <a:t>con</a:t>
            </a:r>
            <a:r>
              <a:rPr lang="en-US" altLang="zh-CN" b="1" i="1" dirty="0" smtClean="0">
                <a:solidFill>
                  <a:srgbClr val="000000"/>
                </a:solidFill>
                <a:latin typeface="Consolas"/>
              </a:rPr>
              <a:t>);  </a:t>
            </a:r>
            <a:endParaRPr lang="en-US" altLang="zh-CN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接收离线消息</a:t>
            </a:r>
            <a:endParaRPr lang="en-US" altLang="zh-CN" dirty="0" smtClean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Iterator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org.jivesoftware.smack.packet.Message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zh-CN" dirty="0" smtClean="0">
                <a:solidFill>
                  <a:srgbClr val="6A3E3E"/>
                </a:solidFill>
                <a:latin typeface="Consolas"/>
              </a:rPr>
              <a:t>it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						</a:t>
            </a:r>
            <a:r>
              <a:rPr lang="en-US" altLang="zh-CN" dirty="0" err="1" smtClean="0">
                <a:solidFill>
                  <a:srgbClr val="6A3E3E"/>
                </a:solidFill>
                <a:latin typeface="Consolas"/>
              </a:rPr>
              <a:t>offlineManager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.getMessages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();  </a:t>
            </a:r>
            <a:endParaRPr lang="en-US" altLang="zh-CN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</a:t>
            </a:r>
            <a:r>
              <a:rPr lang="zh-CN" alt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删除离线消息 </a:t>
            </a:r>
            <a:endParaRPr lang="en-US" altLang="zh-CN" dirty="0" smtClean="0">
              <a:solidFill>
                <a:srgbClr val="3F7F5F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en-US" altLang="zh-CN" dirty="0" err="1" smtClean="0">
                <a:solidFill>
                  <a:srgbClr val="6A3E3E"/>
                </a:solidFill>
                <a:latin typeface="Consolas"/>
              </a:rPr>
              <a:t>offlineManager</a:t>
            </a:r>
            <a:r>
              <a:rPr lang="en-US" altLang="zh-CN" dirty="0" err="1" smtClean="0">
                <a:solidFill>
                  <a:srgbClr val="000000"/>
                </a:solidFill>
                <a:latin typeface="Consolas"/>
              </a:rPr>
              <a:t>.deleteMessages</a:t>
            </a:r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1714488"/>
            <a:ext cx="8215370" cy="3929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公开</a:t>
            </a:r>
            <a:r>
              <a:rPr lang="zh-CN" altLang="en-US" sz="2000" dirty="0" smtClean="0">
                <a:latin typeface="+mn-ea"/>
              </a:rPr>
              <a:t>，由</a:t>
            </a:r>
            <a:r>
              <a:rPr lang="en-US" altLang="zh-CN" sz="2000" dirty="0" smtClean="0">
                <a:latin typeface="+mn-ea"/>
              </a:rPr>
              <a:t>JSF</a:t>
            </a:r>
            <a:r>
              <a:rPr lang="zh-CN" altLang="en-US" sz="2000" dirty="0" smtClean="0">
                <a:latin typeface="+mn-ea"/>
              </a:rPr>
              <a:t>开源社区组织开发的，不属于任何的机构和个人，而是属于整个社区。</a:t>
            </a:r>
          </a:p>
          <a:p>
            <a:r>
              <a:rPr lang="en-US" altLang="zh-CN" sz="2000" dirty="0" smtClean="0">
                <a:latin typeface="+mn-ea"/>
              </a:rPr>
              <a:t>2. 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扩展性</a:t>
            </a:r>
            <a:r>
              <a:rPr lang="zh-CN" altLang="en-US" sz="2000" dirty="0" smtClean="0">
                <a:latin typeface="+mn-ea"/>
              </a:rPr>
              <a:t>，在</a:t>
            </a:r>
            <a:r>
              <a:rPr lang="en-US" altLang="zh-CN" sz="2000" dirty="0" smtClean="0">
                <a:latin typeface="+mn-ea"/>
              </a:rPr>
              <a:t>XMPP </a:t>
            </a:r>
            <a:r>
              <a:rPr lang="zh-CN" altLang="en-US" sz="2000" dirty="0" smtClean="0">
                <a:latin typeface="+mn-ea"/>
              </a:rPr>
              <a:t>中，信息都是基于</a:t>
            </a:r>
            <a:r>
              <a:rPr lang="en-US" altLang="zh-CN" sz="2000" dirty="0" smtClean="0">
                <a:latin typeface="+mn-ea"/>
              </a:rPr>
              <a:t>XML </a:t>
            </a:r>
            <a:r>
              <a:rPr lang="zh-CN" altLang="en-US" sz="2000" dirty="0" smtClean="0">
                <a:latin typeface="+mn-ea"/>
              </a:rPr>
              <a:t>的结构化信息，这些信息以</a:t>
            </a:r>
            <a:r>
              <a:rPr lang="en-US" altLang="zh-CN" sz="2000" dirty="0" smtClean="0">
                <a:latin typeface="+mn-ea"/>
              </a:rPr>
              <a:t>XML </a:t>
            </a:r>
            <a:r>
              <a:rPr lang="zh-CN" altLang="en-US" sz="2000" dirty="0" smtClean="0">
                <a:latin typeface="+mn-ea"/>
              </a:rPr>
              <a:t>节</a:t>
            </a:r>
            <a:r>
              <a:rPr lang="en-US" altLang="zh-CN" sz="2000" dirty="0" smtClean="0">
                <a:latin typeface="+mn-ea"/>
              </a:rPr>
              <a:t>(XML Stanza)</a:t>
            </a:r>
            <a:r>
              <a:rPr lang="zh-CN" altLang="en-US" sz="2000" dirty="0" smtClean="0">
                <a:latin typeface="+mn-ea"/>
              </a:rPr>
              <a:t>的形式在通信实体间交换。基于</a:t>
            </a:r>
            <a:r>
              <a:rPr lang="en-US" altLang="zh-CN" sz="2000" dirty="0" smtClean="0">
                <a:latin typeface="+mn-ea"/>
              </a:rPr>
              <a:t>XML </a:t>
            </a:r>
            <a:r>
              <a:rPr lang="zh-CN" altLang="en-US" sz="2000" dirty="0" smtClean="0">
                <a:latin typeface="+mn-ea"/>
              </a:rPr>
              <a:t>建立起来的应用具有良好的语义完整性和扩展性。</a:t>
            </a:r>
          </a:p>
          <a:p>
            <a:r>
              <a:rPr lang="en-US" altLang="zh-CN" sz="2000" dirty="0" smtClean="0">
                <a:latin typeface="+mn-ea"/>
              </a:rPr>
              <a:t>3.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分布式</a:t>
            </a:r>
            <a:r>
              <a:rPr lang="zh-CN" altLang="en-US" sz="2000" dirty="0" smtClean="0">
                <a:latin typeface="+mn-ea"/>
              </a:rPr>
              <a:t>， </a:t>
            </a:r>
            <a:r>
              <a:rPr lang="en-US" altLang="zh-CN" sz="2000" dirty="0" smtClean="0">
                <a:latin typeface="+mn-ea"/>
              </a:rPr>
              <a:t>XMPP </a:t>
            </a:r>
            <a:r>
              <a:rPr lang="zh-CN" altLang="en-US" sz="2000" dirty="0" smtClean="0">
                <a:latin typeface="+mn-ea"/>
              </a:rPr>
              <a:t>协议都是基于</a:t>
            </a:r>
            <a:r>
              <a:rPr lang="en-US" altLang="zh-CN" sz="2000" dirty="0" smtClean="0">
                <a:latin typeface="+mn-ea"/>
              </a:rPr>
              <a:t>Client/Server </a:t>
            </a:r>
            <a:r>
              <a:rPr lang="zh-CN" altLang="en-US" sz="2000" dirty="0" smtClean="0">
                <a:latin typeface="+mn-ea"/>
              </a:rPr>
              <a:t>架构，网络的架构和电子邮件十分相似，适用范围非常广泛。</a:t>
            </a:r>
          </a:p>
          <a:p>
            <a:r>
              <a:rPr lang="en-US" altLang="zh-CN" sz="2000" dirty="0" smtClean="0">
                <a:latin typeface="+mn-ea"/>
              </a:rPr>
              <a:t>4.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弹性</a:t>
            </a:r>
            <a:r>
              <a:rPr lang="zh-CN" altLang="en-US" sz="2000" dirty="0" smtClean="0">
                <a:latin typeface="+mn-ea"/>
              </a:rPr>
              <a:t>， </a:t>
            </a:r>
            <a:r>
              <a:rPr lang="en-US" altLang="zh-CN" sz="2000" dirty="0" smtClean="0">
                <a:latin typeface="+mn-ea"/>
              </a:rPr>
              <a:t>XMPP </a:t>
            </a:r>
            <a:r>
              <a:rPr lang="zh-CN" altLang="en-US" sz="2000" dirty="0" smtClean="0">
                <a:latin typeface="+mn-ea"/>
              </a:rPr>
              <a:t>除了可用在即时通信的应用程序，还能用在网络管理、内容供稿、协同工具、档案共享、游戏、远端系统监控等。</a:t>
            </a:r>
          </a:p>
          <a:p>
            <a:r>
              <a:rPr lang="en-US" altLang="zh-CN" sz="2000" dirty="0" smtClean="0">
                <a:latin typeface="+mn-ea"/>
              </a:rPr>
              <a:t>5.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安全性</a:t>
            </a:r>
            <a:r>
              <a:rPr lang="zh-CN" altLang="en-US" sz="2000" dirty="0" smtClean="0">
                <a:latin typeface="+mn-ea"/>
              </a:rPr>
              <a:t>， </a:t>
            </a:r>
            <a:r>
              <a:rPr lang="en-US" altLang="zh-CN" sz="2000" dirty="0" smtClean="0">
                <a:latin typeface="+mn-ea"/>
              </a:rPr>
              <a:t>XMPP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Client-to-Server</a:t>
            </a:r>
            <a:r>
              <a:rPr lang="zh-CN" altLang="en-US" sz="2000" dirty="0" smtClean="0">
                <a:latin typeface="+mn-ea"/>
              </a:rPr>
              <a:t>通信和</a:t>
            </a:r>
            <a:r>
              <a:rPr lang="en-US" altLang="zh-CN" sz="2000" dirty="0" smtClean="0">
                <a:latin typeface="+mn-ea"/>
              </a:rPr>
              <a:t>Server-to-Server</a:t>
            </a:r>
            <a:r>
              <a:rPr lang="zh-CN" altLang="en-US" sz="2000" dirty="0" smtClean="0">
                <a:latin typeface="+mn-ea"/>
              </a:rPr>
              <a:t>通信中都使用</a:t>
            </a:r>
            <a:r>
              <a:rPr lang="en-US" altLang="zh-CN" sz="2000" dirty="0" smtClean="0">
                <a:latin typeface="+mn-ea"/>
              </a:rPr>
              <a:t>TLS (Transport Layer Security)</a:t>
            </a:r>
            <a:r>
              <a:rPr lang="zh-CN" altLang="en-US" sz="2000" dirty="0" smtClean="0">
                <a:latin typeface="+mn-ea"/>
              </a:rPr>
              <a:t>协议作为通信通道的加密方法，保证通信的安全。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034" y="1071546"/>
            <a:ext cx="2143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XMPP</a:t>
            </a:r>
            <a:r>
              <a:rPr lang="en-US" sz="2800" b="1" dirty="0" smtClean="0">
                <a:latin typeface="+mn-ea"/>
              </a:rPr>
              <a:t> </a:t>
            </a:r>
            <a:r>
              <a:rPr lang="zh-CN" altLang="en-US" sz="2800" b="1" dirty="0" smtClean="0">
                <a:latin typeface="+mn-ea"/>
              </a:rPr>
              <a:t>特点</a:t>
            </a:r>
            <a:endParaRPr lang="en-US" sz="28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1285860"/>
            <a:ext cx="8215370" cy="4357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000108"/>
            <a:ext cx="3214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XMPP</a:t>
            </a:r>
            <a:r>
              <a:rPr lang="en-US" sz="2800" b="1" dirty="0" smtClean="0">
                <a:latin typeface="+mn-ea"/>
              </a:rPr>
              <a:t> </a:t>
            </a:r>
            <a:r>
              <a:rPr lang="zh-CN" altLang="en-US" sz="2800" b="1" dirty="0" smtClean="0">
                <a:latin typeface="+mn-ea"/>
              </a:rPr>
              <a:t>网络结构</a:t>
            </a:r>
            <a:endParaRPr lang="en-US" sz="2800" dirty="0" smtClean="0">
              <a:latin typeface="+mn-ea"/>
            </a:endParaRPr>
          </a:p>
        </p:txBody>
      </p:sp>
      <p:pic>
        <p:nvPicPr>
          <p:cNvPr id="4098" name="Picture 2" descr="C:\Users\TEL13218888686\Desktop\to be done\2015年\2015_01_04-------2015_01_16\pic\XMPP网络机构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765453" cy="4930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928670"/>
            <a:ext cx="821537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400" dirty="0" smtClean="0"/>
              <a:t>XMPP</a:t>
            </a:r>
            <a:r>
              <a:rPr lang="zh-CN" altLang="en-US" sz="2400" dirty="0" smtClean="0"/>
              <a:t>角色：</a:t>
            </a:r>
            <a:r>
              <a:rPr lang="en-US" altLang="zh-CN" sz="2400" dirty="0" smtClean="0"/>
              <a:t>Server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Client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Gateway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1606584"/>
          <a:ext cx="8643998" cy="4956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7572428"/>
              </a:tblGrid>
              <a:tr h="30032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+mn-ea"/>
                        </a:rPr>
                        <a:t>XMPP</a:t>
                      </a:r>
                      <a:r>
                        <a:rPr lang="en-US" sz="1800" b="1" dirty="0" smtClean="0">
                          <a:latin typeface="+mn-ea"/>
                        </a:rPr>
                        <a:t> </a:t>
                      </a:r>
                      <a:r>
                        <a:rPr lang="zh-CN" altLang="en-US" sz="1800" b="1" dirty="0" smtClean="0">
                          <a:latin typeface="+mn-ea"/>
                        </a:rPr>
                        <a:t>角色分析</a:t>
                      </a:r>
                      <a:endParaRPr lang="en-US" sz="1800" dirty="0" smtClean="0">
                        <a:latin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456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Server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         服务器遵循两个主要法则：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监听客户端连接，并直接与客户端应用程序通信；与其他 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XMPP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服务器通信</a:t>
                      </a:r>
                      <a:r>
                        <a:rPr lang="zh-CN" altLang="en-US" sz="1600" dirty="0" smtClean="0"/>
                        <a:t>。</a:t>
                      </a:r>
                      <a:r>
                        <a:rPr lang="en-US" altLang="zh-CN" sz="1600" dirty="0" smtClean="0"/>
                        <a:t>XMPP</a:t>
                      </a:r>
                      <a:r>
                        <a:rPr lang="zh-CN" altLang="en-US" sz="1600" dirty="0" smtClean="0"/>
                        <a:t>开源服务器一般被设计成模块化，由各个不同的代码包构成，这些代码包分别处理</a:t>
                      </a:r>
                      <a:r>
                        <a:rPr lang="en-US" altLang="zh-CN" sz="1600" dirty="0" smtClean="0"/>
                        <a:t>Session</a:t>
                      </a:r>
                      <a:r>
                        <a:rPr lang="zh-CN" altLang="en-US" sz="1600" dirty="0" smtClean="0"/>
                        <a:t>管理、用户和服务器之间的通信、服务器之间的通信、</a:t>
                      </a:r>
                      <a:r>
                        <a:rPr lang="en-US" altLang="zh-CN" sz="1600" dirty="0" smtClean="0"/>
                        <a:t>DNS</a:t>
                      </a:r>
                      <a:r>
                        <a:rPr lang="zh-CN" altLang="en-US" sz="1600" dirty="0" smtClean="0"/>
                        <a:t>（</a:t>
                      </a:r>
                      <a:r>
                        <a:rPr lang="en-US" altLang="zh-CN" sz="1600" dirty="0" smtClean="0"/>
                        <a:t>Domain Name System</a:t>
                      </a:r>
                      <a:r>
                        <a:rPr lang="zh-CN" altLang="en-US" sz="1600" dirty="0" smtClean="0"/>
                        <a:t>）转换、存储用户的个人信息和朋友名单、保留用户在下线时收到的信息、用户注册、用户的身份和权限认证、根据用户的要求过滤信息和系统记录等</a:t>
                      </a:r>
                      <a:endParaRPr lang="zh-CN" altLang="en-US" sz="1600" dirty="0"/>
                    </a:p>
                  </a:txBody>
                  <a:tcPr/>
                </a:tc>
              </a:tr>
              <a:tr h="11848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Client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          </a:t>
                      </a:r>
                      <a:r>
                        <a:rPr lang="en-US" altLang="zh-CN" sz="1600" dirty="0" smtClean="0"/>
                        <a:t>XMPP </a:t>
                      </a:r>
                      <a:r>
                        <a:rPr lang="zh-CN" altLang="en-US" sz="1600" dirty="0" smtClean="0"/>
                        <a:t>客户端必须支持的功能有：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通过 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TCP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套接字与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XMPP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服务器进行通信；解析组织好的 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XML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信息包；理解消息数据类型</a:t>
                      </a:r>
                      <a:r>
                        <a:rPr lang="zh-CN" altLang="en-US" sz="1600" dirty="0" smtClean="0"/>
                        <a:t>。</a:t>
                      </a:r>
                      <a:r>
                        <a:rPr lang="en-US" altLang="zh-CN" sz="1600" dirty="0" smtClean="0"/>
                        <a:t>XMPP </a:t>
                      </a:r>
                      <a:r>
                        <a:rPr lang="zh-CN" altLang="en-US" sz="1600" dirty="0" smtClean="0"/>
                        <a:t>将复杂性从客户端转移到服务器端，客户端编写非常容易，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客户端与服务端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通过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XML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在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TCP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套接字的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5222 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端口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进行通信，而不需要客户端之间直接进行通信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851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/>
                        <a:t>Gateway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XMPP </a:t>
                      </a:r>
                      <a:r>
                        <a:rPr lang="zh-CN" altLang="en-US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突出的特点是可以和其他即时通信系统交换信息和用户在线状况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。由于协议不同，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XMPP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和其他系统交换信息必须通过协议的转换来实现，目前几种主流即时通信协议都没有公开，所以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XMPP </a:t>
                      </a:r>
                      <a:r>
                        <a:rPr lang="zh-CN" altLang="en-US" sz="16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服务器本身并没有实现和其他协议的转换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，但它的架构允许转换的实现。实现这个特殊功能的服务端在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XMPP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架构里叫做网关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(gateway)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。目前，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XMPP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实现了和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AIM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ICQ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IRC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MSN Massager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RSS0.9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Yahoo Massager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的协议转换。由于网关的存在，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XMPP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架构事实上兼容所有其他即时通信网络，这无疑大大提高了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XMPP 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的灵活性和可扩展性。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928670"/>
            <a:ext cx="821537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400" dirty="0" smtClean="0"/>
              <a:t>XMPP</a:t>
            </a:r>
            <a:r>
              <a:rPr lang="zh-CN" altLang="en-US" sz="2400" dirty="0" smtClean="0"/>
              <a:t>地址格式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0034" y="1428736"/>
            <a:ext cx="8429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dirty="0" smtClean="0">
                <a:solidFill>
                  <a:srgbClr val="FF0000"/>
                </a:solidFill>
              </a:rPr>
              <a:t>XMPP</a:t>
            </a:r>
            <a:r>
              <a:rPr lang="zh-CN" altLang="en-US" dirty="0" smtClean="0">
                <a:solidFill>
                  <a:srgbClr val="FF0000"/>
                </a:solidFill>
              </a:rPr>
              <a:t>的地址叫做</a:t>
            </a:r>
            <a:r>
              <a:rPr lang="en-US" dirty="0" smtClean="0">
                <a:solidFill>
                  <a:srgbClr val="FF0000"/>
                </a:solidFill>
              </a:rPr>
              <a:t>Jabber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ID（JID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用来标示</a:t>
            </a:r>
            <a:r>
              <a:rPr lang="en-US" dirty="0" smtClean="0">
                <a:solidFill>
                  <a:srgbClr val="FF0000"/>
                </a:solidFill>
              </a:rPr>
              <a:t>XMPP</a:t>
            </a:r>
            <a:r>
              <a:rPr lang="zh-CN" altLang="en-US" dirty="0" smtClean="0">
                <a:solidFill>
                  <a:srgbClr val="FF0000"/>
                </a:solidFill>
              </a:rPr>
              <a:t>网络中的各个</a:t>
            </a:r>
            <a:r>
              <a:rPr lang="en-US" dirty="0" smtClean="0">
                <a:solidFill>
                  <a:srgbClr val="FF0000"/>
                </a:solidFill>
              </a:rPr>
              <a:t>XMPP</a:t>
            </a:r>
            <a:r>
              <a:rPr lang="zh-CN" altLang="en-US" dirty="0" smtClean="0">
                <a:solidFill>
                  <a:srgbClr val="FF0000"/>
                </a:solidFill>
              </a:rPr>
              <a:t>实体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dirty="0" smtClean="0"/>
              <a:t>JID</a:t>
            </a:r>
            <a:r>
              <a:rPr lang="zh-CN" altLang="en-US" dirty="0" smtClean="0"/>
              <a:t>由三部分组成：</a:t>
            </a:r>
            <a:r>
              <a:rPr lang="en-US" dirty="0" err="1" smtClean="0">
                <a:solidFill>
                  <a:srgbClr val="FF0000"/>
                </a:solidFill>
              </a:rPr>
              <a:t>domain，node</a:t>
            </a:r>
            <a:r>
              <a:rPr lang="en-US" dirty="0" smtClean="0">
                <a:solidFill>
                  <a:srgbClr val="FF0000"/>
                </a:solidFill>
              </a:rPr>
              <a:t> identifier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dirty="0" smtClean="0">
                <a:solidFill>
                  <a:srgbClr val="FF0000"/>
                </a:solidFill>
              </a:rPr>
              <a:t>resource</a:t>
            </a:r>
            <a:r>
              <a:rPr lang="en-US" dirty="0" smtClean="0"/>
              <a:t>。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注意：</a:t>
            </a:r>
            <a:r>
              <a:rPr lang="en-US" dirty="0" smtClean="0"/>
              <a:t> domain</a:t>
            </a:r>
            <a:r>
              <a:rPr lang="zh-CN" altLang="en-US" dirty="0" smtClean="0"/>
              <a:t>和</a:t>
            </a:r>
            <a:r>
              <a:rPr lang="en-US" dirty="0" smtClean="0"/>
              <a:t>node identifier</a:t>
            </a:r>
            <a:r>
              <a:rPr lang="zh-CN" altLang="en-US" dirty="0" smtClean="0"/>
              <a:t>部分是不分大小写的，但是</a:t>
            </a:r>
            <a:r>
              <a:rPr lang="en-US" dirty="0" smtClean="0"/>
              <a:t>resource</a:t>
            </a:r>
            <a:r>
              <a:rPr lang="zh-CN" altLang="en-US" dirty="0" smtClean="0"/>
              <a:t>区分大小写。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格式：</a:t>
            </a:r>
            <a:r>
              <a:rPr lang="en-US" dirty="0" err="1" smtClean="0"/>
              <a:t>jid</a:t>
            </a:r>
            <a:r>
              <a:rPr lang="en-US" dirty="0" smtClean="0"/>
              <a:t> = [ node "@" ] domain [ "/" resource ]  </a:t>
            </a:r>
          </a:p>
          <a:p>
            <a:pPr marL="342900" indent="-342900">
              <a:buFont typeface="+mj-lt"/>
              <a:buAutoNum type="alphaLcParenR"/>
            </a:pPr>
            <a:r>
              <a:rPr lang="en-US" b="1" dirty="0" smtClean="0"/>
              <a:t>domain</a:t>
            </a:r>
            <a:r>
              <a:rPr lang="en-US" dirty="0" smtClean="0"/>
              <a:t>：</a:t>
            </a:r>
            <a:r>
              <a:rPr lang="zh-CN" altLang="en-US" dirty="0" smtClean="0"/>
              <a:t>通常指网络中的网关或者服务器。</a:t>
            </a:r>
            <a:endParaRPr lang="en-US" altLang="zh-CN" dirty="0" smtClean="0"/>
          </a:p>
          <a:p>
            <a:pPr marL="342900" indent="-342900">
              <a:buFont typeface="+mj-lt"/>
              <a:buAutoNum type="alphaLcParenR"/>
            </a:pPr>
            <a:r>
              <a:rPr lang="en-US" b="1" dirty="0" smtClean="0"/>
              <a:t>node identifier</a:t>
            </a:r>
            <a:r>
              <a:rPr lang="en-US" dirty="0" smtClean="0"/>
              <a:t>：</a:t>
            </a:r>
            <a:r>
              <a:rPr lang="zh-CN" altLang="en-US" dirty="0" smtClean="0"/>
              <a:t>通常表示向服务器或网关请求和使用网络服务的实体</a:t>
            </a:r>
            <a:endParaRPr lang="en-US" altLang="zh-CN" dirty="0" smtClean="0"/>
          </a:p>
          <a:p>
            <a:pPr marL="342900" indent="-342900">
              <a:buFont typeface="+mj-lt"/>
              <a:buAutoNum type="alphaLcParenR"/>
            </a:pPr>
            <a:r>
              <a:rPr lang="en-US" b="1" dirty="0" smtClean="0"/>
              <a:t>resource</a:t>
            </a:r>
            <a:r>
              <a:rPr lang="en-US" dirty="0" smtClean="0"/>
              <a:t>：</a:t>
            </a:r>
            <a:r>
              <a:rPr lang="zh-CN" altLang="en-US" dirty="0" smtClean="0"/>
              <a:t>通常表示一个特定的会话（与某个设备），连接（与某个地址），或者一个附属于某个节点</a:t>
            </a:r>
            <a:r>
              <a:rPr lang="en-US" dirty="0" smtClean="0"/>
              <a:t>ID</a:t>
            </a:r>
            <a:r>
              <a:rPr lang="zh-CN" altLang="en-US" dirty="0" smtClean="0"/>
              <a:t>实体相关实体的对象（比如多用户聊天室中的一个参加者）。</a:t>
            </a:r>
          </a:p>
          <a:p>
            <a:pPr>
              <a:buFont typeface="Wingdings" pitchFamily="2" charset="2"/>
              <a:buChar char="l"/>
            </a:pPr>
            <a:r>
              <a:rPr lang="en-US" dirty="0" smtClean="0"/>
              <a:t>JID</a:t>
            </a:r>
            <a:r>
              <a:rPr lang="zh-CN" altLang="en-US" dirty="0" smtClean="0"/>
              <a:t>种类有：</a:t>
            </a:r>
            <a:endParaRPr lang="en-US" altLang="zh-CN" dirty="0" smtClean="0"/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bare </a:t>
            </a:r>
            <a:r>
              <a:rPr lang="en-US" dirty="0" err="1" smtClean="0"/>
              <a:t>JID：user@domain</a:t>
            </a:r>
            <a:endParaRPr lang="en-US" dirty="0" smtClean="0"/>
          </a:p>
          <a:p>
            <a:pPr marL="342900" indent="-342900">
              <a:buFont typeface="+mj-lt"/>
              <a:buAutoNum type="alphaLcParenR"/>
            </a:pPr>
            <a:r>
              <a:rPr lang="en-US" dirty="0" smtClean="0"/>
              <a:t>full </a:t>
            </a:r>
            <a:r>
              <a:rPr lang="en-US" dirty="0" err="1" smtClean="0"/>
              <a:t>JID：user@domain</a:t>
            </a:r>
            <a:r>
              <a:rPr lang="en-US" altLang="zh-CN" dirty="0" smtClean="0"/>
              <a:t>/</a:t>
            </a:r>
            <a:r>
              <a:rPr lang="en-US" dirty="0" smtClean="0"/>
              <a:t>resource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例子：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14348" y="5143512"/>
          <a:ext cx="8001056" cy="118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372"/>
                <a:gridCol w="5125684"/>
              </a:tblGrid>
              <a:tr h="26446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stpeter@jabber.org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表示服务器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jabber.org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上的用户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stpeter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2068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room@service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表示提供多用户聊天服务的特定的聊天室。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room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是聊天室的名字，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service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是多用户聊天服务的主机名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56475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room@service</a:t>
                      </a:r>
                      <a:r>
                        <a:rPr lang="en-US" sz="1200" dirty="0" smtClean="0"/>
                        <a:t>/nick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表示加入了聊天室的用户</a:t>
                      </a:r>
                      <a:r>
                        <a:rPr lang="en-US" sz="1200" dirty="0" smtClean="0"/>
                        <a:t>nick</a:t>
                      </a:r>
                      <a:r>
                        <a:rPr lang="zh-CN" altLang="en-US" sz="1200" dirty="0" smtClean="0"/>
                        <a:t>的地址。</a:t>
                      </a:r>
                      <a:r>
                        <a:rPr lang="en-US" sz="1200" dirty="0" smtClean="0"/>
                        <a:t>nick </a:t>
                      </a:r>
                      <a:r>
                        <a:rPr lang="zh-CN" altLang="en-US" sz="1200" dirty="0" smtClean="0"/>
                        <a:t>是用户在聊天室的昵称。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1500174"/>
            <a:ext cx="821537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XMPP</a:t>
            </a:r>
            <a:r>
              <a:rPr lang="zh-CN" altLang="en-US" sz="2400" dirty="0" smtClean="0"/>
              <a:t>使用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流在不同实体之间相互传输数据，有三个顶层的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元素</a:t>
            </a:r>
            <a:r>
              <a:rPr lang="en-US" altLang="zh-CN" sz="2400" dirty="0" smtClean="0">
                <a:solidFill>
                  <a:srgbClr val="FF0000"/>
                </a:solidFill>
              </a:rPr>
              <a:t>:&lt;message/&gt;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</a:rPr>
              <a:t>&lt;presence/&gt;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iq</a:t>
            </a:r>
            <a:r>
              <a:rPr lang="en-US" altLang="zh-CN" sz="2400" dirty="0" smtClean="0">
                <a:solidFill>
                  <a:srgbClr val="FF0000"/>
                </a:solidFill>
              </a:rPr>
              <a:t>/&gt;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000108"/>
            <a:ext cx="3214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XMPP</a:t>
            </a:r>
            <a:r>
              <a:rPr lang="zh-CN" altLang="en-US" sz="2800" b="1" dirty="0" smtClean="0">
                <a:latin typeface="+mn-ea"/>
              </a:rPr>
              <a:t>通信原语</a:t>
            </a:r>
            <a:endParaRPr lang="en-US" sz="2800" dirty="0" smtClean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2214554"/>
          <a:ext cx="8429684" cy="374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429"/>
                <a:gridCol w="6322255"/>
              </a:tblGrid>
              <a:tr h="42862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元素作用</a:t>
                      </a:r>
                      <a:endParaRPr lang="zh-CN" altLang="en-US" dirty="0"/>
                    </a:p>
                  </a:txBody>
                  <a:tcPr/>
                </a:tc>
              </a:tr>
              <a:tr h="393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消息</a:t>
                      </a:r>
                      <a:r>
                        <a:rPr lang="en-US" altLang="zh-CN" sz="1800" b="1" dirty="0" smtClean="0"/>
                        <a:t>(message)</a:t>
                      </a:r>
                      <a:r>
                        <a:rPr lang="zh-CN" altLang="en-US" sz="1800" b="1" dirty="0" smtClean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在两个用户之间实时交换消息功能</a:t>
                      </a:r>
                      <a:r>
                        <a:rPr lang="zh-CN" altLang="en-US" sz="1800" dirty="0" smtClean="0"/>
                        <a:t>。</a:t>
                      </a:r>
                      <a:endParaRPr lang="en-US" altLang="zh-CN" sz="1800" dirty="0" smtClean="0"/>
                    </a:p>
                  </a:txBody>
                  <a:tcPr/>
                </a:tc>
              </a:tr>
              <a:tr h="313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状态</a:t>
                      </a:r>
                      <a:r>
                        <a:rPr lang="en-US" altLang="zh-CN" sz="1800" b="1" dirty="0" smtClean="0"/>
                        <a:t>(presence)</a:t>
                      </a:r>
                      <a:r>
                        <a:rPr lang="zh-CN" altLang="en-US" sz="1800" b="1" dirty="0" smtClean="0"/>
                        <a:t>元素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传递一个用户的存在状态的感知信息</a:t>
                      </a:r>
                      <a:r>
                        <a:rPr lang="zh-CN" altLang="en-US" sz="1800" dirty="0" smtClean="0"/>
                        <a:t>。用户可以是“</a:t>
                      </a:r>
                      <a:r>
                        <a:rPr lang="en-US" altLang="zh-CN" sz="1800" dirty="0" smtClean="0"/>
                        <a:t>available</a:t>
                      </a:r>
                      <a:r>
                        <a:rPr lang="zh-CN" altLang="en-US" sz="1800" dirty="0" smtClean="0"/>
                        <a:t>”，“</a:t>
                      </a:r>
                      <a:r>
                        <a:rPr lang="en-US" altLang="zh-CN" sz="1800" dirty="0" smtClean="0"/>
                        <a:t>unavailable</a:t>
                      </a:r>
                      <a:r>
                        <a:rPr lang="zh-CN" altLang="en-US" sz="1800" dirty="0" smtClean="0"/>
                        <a:t>”，“</a:t>
                      </a:r>
                      <a:r>
                        <a:rPr lang="en-US" altLang="zh-CN" sz="1800" dirty="0" smtClean="0"/>
                        <a:t>hide</a:t>
                      </a:r>
                      <a:r>
                        <a:rPr lang="zh-CN" altLang="en-US" sz="1800" dirty="0" smtClean="0"/>
                        <a:t>”等。用户连接到即时消息服务器后，好友发给他的消息就立即被传递；如果用户没有连接到服务器，好友发给他的消息将被服务器存储起来。</a:t>
                      </a:r>
                      <a:endParaRPr lang="zh-CN" altLang="en-US" dirty="0"/>
                    </a:p>
                  </a:txBody>
                  <a:tcPr/>
                </a:tc>
              </a:tr>
              <a:tr h="1467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IQ(Info/Query)</a:t>
                      </a:r>
                      <a:r>
                        <a:rPr lang="zh-CN" altLang="en-US" sz="1800" b="1" dirty="0" smtClean="0"/>
                        <a:t>元素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用来发送和获取实体之间的信息</a:t>
                      </a:r>
                      <a:r>
                        <a:rPr lang="zh-CN" altLang="en-US" sz="1800" dirty="0" smtClean="0"/>
                        <a:t>。</a:t>
                      </a:r>
                      <a:r>
                        <a:rPr lang="en-US" altLang="zh-CN" sz="1800" dirty="0" smtClean="0"/>
                        <a:t>IQ</a:t>
                      </a:r>
                      <a:r>
                        <a:rPr lang="zh-CN" altLang="en-US" sz="1800" dirty="0" smtClean="0"/>
                        <a:t>消息是通过“请求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响应”机制在实体间进行交换的。</a:t>
                      </a:r>
                      <a:r>
                        <a:rPr lang="en-US" altLang="zh-CN" sz="1800" dirty="0" smtClean="0"/>
                        <a:t>IQ</a:t>
                      </a:r>
                      <a:r>
                        <a:rPr lang="zh-CN" altLang="en-US" sz="1800" dirty="0" smtClean="0"/>
                        <a:t>元素用于不同的目的，它们之间通过不同的命名空间来加以区分。在</a:t>
                      </a:r>
                      <a:r>
                        <a:rPr lang="en-US" altLang="zh-CN" sz="1800" dirty="0" smtClean="0"/>
                        <a:t>XMPP</a:t>
                      </a:r>
                      <a:r>
                        <a:rPr lang="zh-CN" altLang="en-US" sz="1800" dirty="0" smtClean="0"/>
                        <a:t>消息协议里有许多的命名空间，但最常用的命名空间是：</a:t>
                      </a:r>
                      <a:r>
                        <a:rPr lang="en-US" altLang="zh-CN" sz="1800" dirty="0" smtClean="0"/>
                        <a:t>"</a:t>
                      </a:r>
                      <a:r>
                        <a:rPr lang="en-US" altLang="zh-CN" sz="1800" dirty="0" err="1" smtClean="0"/>
                        <a:t>jabber:iq:register","jabber:iq:auth","jabber:iq:roster</a:t>
                      </a:r>
                      <a:r>
                        <a:rPr lang="en-US" altLang="zh-CN" sz="1800" dirty="0" smtClean="0"/>
                        <a:t>"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XMPP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7158" y="1500174"/>
            <a:ext cx="82153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zh-CN" altLang="en-US" sz="2400" dirty="0" smtClean="0"/>
              <a:t>例：正常消息格式</a:t>
            </a:r>
            <a:endParaRPr lang="en-US" altLang="zh-CN" sz="2400" dirty="0" smtClean="0"/>
          </a:p>
        </p:txBody>
      </p:sp>
      <p:sp>
        <p:nvSpPr>
          <p:cNvPr id="4" name="矩形 3"/>
          <p:cNvSpPr/>
          <p:nvPr/>
        </p:nvSpPr>
        <p:spPr>
          <a:xfrm>
            <a:off x="285720" y="1000108"/>
            <a:ext cx="571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 smtClean="0">
                <a:latin typeface="+mn-ea"/>
              </a:rPr>
              <a:t>XMPP</a:t>
            </a:r>
            <a:r>
              <a:rPr lang="zh-CN" altLang="en-US" sz="2800" b="1" dirty="0" smtClean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message</a:t>
            </a:r>
            <a:r>
              <a:rPr lang="zh-CN" altLang="en-US" sz="2800" b="1" dirty="0" smtClean="0">
                <a:latin typeface="+mn-ea"/>
              </a:rPr>
              <a:t>举例</a:t>
            </a:r>
            <a:endParaRPr lang="en-US" sz="28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4357718" cy="41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0" y="1857365"/>
          <a:ext cx="4357718" cy="438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718"/>
              </a:tblGrid>
              <a:tr h="264294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zh-CN" alt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属性：设置消息发送方自身的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 </a:t>
                      </a:r>
                      <a:r>
                        <a:rPr lang="en-US" sz="11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JID（node@domain</a:t>
                      </a:r>
                      <a:r>
                        <a:rPr lang="en-US" sz="11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/resource）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25029"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属性： 设置消息接收方的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Bare JID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node@domain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），通常第一次发送方无法确知接收方的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JID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，通过服务器中转路由时由服务器根据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JID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映射接收方的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JID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 但如果这个消息是在回复之前接收到的消息，则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属性应该包含对方完整的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JID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。 如此设计的好处在于：当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属性设定为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JID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时可以帮助服务器省却了接收者资源定位（接入定位），</a:t>
                      </a:r>
                      <a:endParaRPr lang="zh-CN" altLang="en-US" sz="1100" dirty="0"/>
                    </a:p>
                  </a:txBody>
                  <a:tcPr/>
                </a:tc>
              </a:tr>
              <a:tr h="978728"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属性：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XMPP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约定了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的枚举值，包括： 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：类似于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，主要特点是不要求响应；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chat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：类似于</a:t>
                      </a:r>
                      <a:r>
                        <a:rPr lang="en-US" altLang="zh-CN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qq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里的好友即时聊天，主要特点是实时通讯；</a:t>
                      </a:r>
                      <a:r>
                        <a:rPr lang="en-US" altLang="zh-CN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groupchat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：类似于聊天室里的群聊；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headline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：用于发送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notification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：如果发送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出错，发现错误的实体会用这个类别来通知发送者出错了</a:t>
                      </a:r>
                    </a:p>
                  </a:txBody>
                  <a:tcPr/>
                </a:tc>
              </a:tr>
              <a:tr h="429478"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&lt;subject&gt;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子元素：表明一个消息主题，通常客户端实现显示在聊天窗口标题栏处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100" dirty="0"/>
                    </a:p>
                  </a:txBody>
                  <a:tcPr/>
                </a:tc>
              </a:tr>
              <a:tr h="429478"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&lt;subject&gt;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&lt;subject&gt;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都允许包含多个元素标签，不同的标签根据</a:t>
                      </a:r>
                      <a:r>
                        <a:rPr lang="en-US" altLang="zh-CN" sz="11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xml:lang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表达了不同的语言</a:t>
                      </a:r>
                      <a:endParaRPr lang="zh-CN" altLang="en-US" sz="1100" dirty="0"/>
                    </a:p>
                  </a:txBody>
                  <a:tcPr/>
                </a:tc>
              </a:tr>
              <a:tr h="264294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&lt;body&gt;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子元素：    消息内容部分</a:t>
                      </a:r>
                      <a:endParaRPr lang="zh-CN" altLang="en-US" sz="1100" dirty="0"/>
                    </a:p>
                  </a:txBody>
                  <a:tcPr/>
                </a:tc>
              </a:tr>
              <a:tr h="923542">
                <a:tc>
                  <a:txBody>
                    <a:bodyPr/>
                    <a:lstStyle/>
                    <a:p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&lt;thread&gt;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子元素：用于跟踪一个会话， 该元素的作用主要在于方便客户端实现消息展示（例如：消息历史查询时按每次会话折叠显示消息），每次会话产生一个唯一的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thread id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2451</Words>
  <PresentationFormat>全屏显示(4:3)</PresentationFormat>
  <Paragraphs>263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Instant  Message</vt:lpstr>
      <vt:lpstr>Abstract：  1. XMPP 介绍  2.基于XMPP的服务器介绍  3.基于XMPP的android客户端的开发</vt:lpstr>
      <vt:lpstr>XMPP</vt:lpstr>
      <vt:lpstr>XMPP</vt:lpstr>
      <vt:lpstr>XMPP</vt:lpstr>
      <vt:lpstr>XMPP</vt:lpstr>
      <vt:lpstr>XMPP</vt:lpstr>
      <vt:lpstr>XMPP</vt:lpstr>
      <vt:lpstr>XMPP</vt:lpstr>
      <vt:lpstr>XMPP</vt:lpstr>
      <vt:lpstr>XMPP</vt:lpstr>
      <vt:lpstr>XMPP</vt:lpstr>
      <vt:lpstr>XMPP</vt:lpstr>
      <vt:lpstr>XMPP</vt:lpstr>
      <vt:lpstr>XMPP</vt:lpstr>
      <vt:lpstr>openFire  Introduction</vt:lpstr>
      <vt:lpstr>openFire  Introduction</vt:lpstr>
      <vt:lpstr>openFire  Introduction</vt:lpstr>
      <vt:lpstr>openFire  Introduction</vt:lpstr>
      <vt:lpstr>openFire  Introduction</vt:lpstr>
      <vt:lpstr>openFire  Introduction</vt:lpstr>
      <vt:lpstr>openFire  Introduction</vt:lpstr>
      <vt:lpstr>IM</vt:lpstr>
      <vt:lpstr>IM</vt:lpstr>
      <vt:lpstr>IM</vt:lpstr>
      <vt:lpstr>IM</vt:lpstr>
      <vt:lpstr>IM</vt:lpstr>
      <vt:lpstr>IM</vt:lpstr>
      <vt:lpstr>IM</vt:lpstr>
      <vt:lpstr>IM</vt:lpstr>
      <vt:lpstr>IM</vt:lpstr>
      <vt:lpstr>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 Message</dc:title>
  <dc:creator>clyx</dc:creator>
  <cp:lastModifiedBy>clyx</cp:lastModifiedBy>
  <cp:revision>544</cp:revision>
  <dcterms:created xsi:type="dcterms:W3CDTF">2015-01-04T08:52:27Z</dcterms:created>
  <dcterms:modified xsi:type="dcterms:W3CDTF">2015-01-19T04:49:26Z</dcterms:modified>
</cp:coreProperties>
</file>