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2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1B1C2-06E5-47C6-8CE9-0886AC8D3706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50FA-EDD0-4E5F-8ADC-0A4AD605D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7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Re: 2 They can be in any language, written against the SF App Model or not, hosted in containers or not, on Windows or Linux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67C77-7EFA-4CAA-A410-E92D82C8E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09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item is independently versionable and upgradable</a:t>
            </a:r>
          </a:p>
          <a:p>
            <a:r>
              <a:rPr lang="en-US" dirty="0"/>
              <a:t>There can be many</a:t>
            </a:r>
            <a:r>
              <a:rPr lang="en-US" baseline="0" dirty="0"/>
              <a:t> instances of each type in the cluster at once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67C77-7EFA-4CAA-A410-E92D82C8E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65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8D7-A568-4437-99E0-3413D073EA9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C1AA-971B-4B32-90E5-D3962FA6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4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8D7-A568-4437-99E0-3413D073EA9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C1AA-971B-4B32-90E5-D3962FA6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8D7-A568-4437-99E0-3413D073EA9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C1AA-971B-4B32-90E5-D3962FA6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6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9322" y="6061767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61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2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30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514" spc="-92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51639" y="6061767"/>
            <a:ext cx="1517768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2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30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514" spc="-92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49322" y="6061767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9239" y="2084173"/>
            <a:ext cx="8964248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6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4" y="2084188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514" spc="-92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8964186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308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9821" y="471124"/>
            <a:ext cx="2507467" cy="5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7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6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6617" spc="-92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8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308" spc="0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51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6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6617" spc="-92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494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088" spc="-92" baseline="0"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796606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3" cy="1796217"/>
          </a:xfrm>
          <a:noFill/>
        </p:spPr>
        <p:txBody>
          <a:bodyPr tIns="91440" bIns="91440" anchor="t" anchorCtr="0"/>
          <a:lstStyle>
            <a:lvl1pPr algn="l" defTabSz="8572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88" b="0" kern="1200" cap="none" spc="-92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4519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8D7-A568-4437-99E0-3413D073EA9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C1AA-971B-4B32-90E5-D3962FA6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6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3" cy="1796217"/>
          </a:xfrm>
          <a:noFill/>
        </p:spPr>
        <p:txBody>
          <a:bodyPr tIns="91440" bIns="91440" anchor="t" anchorCtr="0"/>
          <a:lstStyle>
            <a:lvl1pPr algn="l" defTabSz="8572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88" b="0" kern="1200" cap="none" spc="-92" baseline="0" dirty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22413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7"/>
            <a:ext cx="11655840" cy="1864633"/>
          </a:xfrm>
        </p:spPr>
        <p:txBody>
          <a:bodyPr/>
          <a:lstStyle>
            <a:lvl1pPr marL="0" indent="0">
              <a:buNone/>
              <a:defRPr/>
            </a:lvl1pPr>
            <a:lvl2pPr marL="26261" indent="0">
              <a:buNone/>
              <a:defRPr sz="1838"/>
            </a:lvl2pPr>
            <a:lvl3pPr marL="205714" indent="0">
              <a:buNone/>
              <a:defRPr sz="1838"/>
            </a:lvl3pPr>
            <a:lvl4pPr marL="437689" indent="0">
              <a:buNone/>
              <a:defRPr sz="1655"/>
            </a:lvl4pPr>
            <a:lvl5pPr marL="679876" indent="0">
              <a:buNone/>
              <a:defRPr sz="16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082930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7"/>
            <a:ext cx="11655840" cy="1864633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6261" indent="0">
              <a:buNone/>
              <a:defRPr sz="1838"/>
            </a:lvl2pPr>
            <a:lvl3pPr marL="205714" indent="0">
              <a:buNone/>
              <a:defRPr sz="1838"/>
            </a:lvl3pPr>
            <a:lvl4pPr marL="437689" indent="0">
              <a:buNone/>
              <a:defRPr sz="1655"/>
            </a:lvl4pPr>
            <a:lvl5pPr marL="679876" indent="0">
              <a:buNone/>
              <a:defRPr sz="16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149379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1223"/>
          </a:xfrm>
        </p:spPr>
        <p:txBody>
          <a:bodyPr>
            <a:spAutoFit/>
          </a:bodyPr>
          <a:lstStyle>
            <a:lvl3pPr>
              <a:defRPr sz="2206"/>
            </a:lvl3pPr>
            <a:lvl4pPr>
              <a:defRPr sz="1838"/>
            </a:lvl4pPr>
            <a:lvl5pPr>
              <a:defRPr sz="183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79103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1223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206"/>
            </a:lvl3pPr>
            <a:lvl4pPr>
              <a:defRPr sz="1838"/>
            </a:lvl4pPr>
            <a:lvl5pPr>
              <a:defRPr sz="183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0212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2334173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3308"/>
            </a:lvl1pPr>
            <a:lvl2pPr marL="0" indent="0">
              <a:buNone/>
              <a:defRPr sz="1838"/>
            </a:lvl2pPr>
            <a:lvl3pPr marL="213008" indent="0">
              <a:buNone/>
              <a:tabLst/>
              <a:defRPr sz="1838"/>
            </a:lvl3pPr>
            <a:lvl4pPr marL="423099" indent="0">
              <a:buNone/>
              <a:defRPr/>
            </a:lvl4pPr>
            <a:lvl5pPr marL="63027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2334173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3308"/>
            </a:lvl1pPr>
            <a:lvl2pPr marL="0" indent="0">
              <a:buNone/>
              <a:defRPr sz="1838"/>
            </a:lvl2pPr>
            <a:lvl3pPr marL="213008" indent="0">
              <a:buNone/>
              <a:tabLst/>
              <a:defRPr sz="1838"/>
            </a:lvl3pPr>
            <a:lvl4pPr marL="423099" indent="0">
              <a:buNone/>
              <a:defRPr/>
            </a:lvl4pPr>
            <a:lvl5pPr marL="63027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82797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2334173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3308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3008" indent="0">
              <a:buNone/>
              <a:tabLst/>
              <a:defRPr sz="1838"/>
            </a:lvl3pPr>
            <a:lvl4pPr marL="423099" indent="0">
              <a:buNone/>
              <a:defRPr/>
            </a:lvl4pPr>
            <a:lvl5pPr marL="63027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2334173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3308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3008" indent="0">
              <a:buNone/>
              <a:tabLst/>
              <a:defRPr sz="1838"/>
            </a:lvl3pPr>
            <a:lvl4pPr marL="423099" indent="0">
              <a:buNone/>
              <a:defRPr/>
            </a:lvl4pPr>
            <a:lvl5pPr marL="63027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7150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5378548" cy="2396390"/>
          </a:xfrm>
        </p:spPr>
        <p:txBody>
          <a:bodyPr wrap="square">
            <a:spAutoFit/>
          </a:bodyPr>
          <a:lstStyle>
            <a:lvl1pPr marL="264072" indent="-264072">
              <a:spcBef>
                <a:spcPts val="11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308"/>
            </a:lvl1pPr>
            <a:lvl2pPr marL="488158" indent="-214313">
              <a:defRPr sz="2206"/>
            </a:lvl2pPr>
            <a:lvl3pPr marL="642940" indent="-154782">
              <a:tabLst/>
              <a:defRPr sz="1838"/>
            </a:lvl3pPr>
            <a:lvl4pPr marL="809628" indent="-166688">
              <a:defRPr/>
            </a:lvl4pPr>
            <a:lvl5pPr marL="964410" indent="-154782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2396390"/>
          </a:xfrm>
        </p:spPr>
        <p:txBody>
          <a:bodyPr wrap="square">
            <a:spAutoFit/>
          </a:bodyPr>
          <a:lstStyle>
            <a:lvl1pPr marL="264072" indent="-264072">
              <a:spcBef>
                <a:spcPts val="1125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308"/>
            </a:lvl1pPr>
            <a:lvl2pPr marL="488158" indent="-214313">
              <a:defRPr sz="2206"/>
            </a:lvl2pPr>
            <a:lvl3pPr marL="642940" indent="-154782">
              <a:tabLst/>
              <a:defRPr sz="1838"/>
            </a:lvl3pPr>
            <a:lvl4pPr marL="809628" indent="-166688">
              <a:defRPr/>
            </a:lvl4pPr>
            <a:lvl5pPr marL="964410" indent="-154782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75646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5378548" cy="2396390"/>
          </a:xfrm>
        </p:spPr>
        <p:txBody>
          <a:bodyPr wrap="square">
            <a:spAutoFit/>
          </a:bodyPr>
          <a:lstStyle>
            <a:lvl1pPr marL="264072" indent="-264072">
              <a:spcBef>
                <a:spcPts val="1125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308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488158" indent="-214313">
              <a:defRPr sz="2206"/>
            </a:lvl2pPr>
            <a:lvl3pPr marL="642940" indent="-154782">
              <a:tabLst/>
              <a:defRPr sz="1838"/>
            </a:lvl3pPr>
            <a:lvl4pPr marL="809628" indent="-166688">
              <a:defRPr/>
            </a:lvl4pPr>
            <a:lvl5pPr marL="964410" indent="-154782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2396390"/>
          </a:xfrm>
        </p:spPr>
        <p:txBody>
          <a:bodyPr wrap="square">
            <a:spAutoFit/>
          </a:bodyPr>
          <a:lstStyle>
            <a:lvl1pPr marL="264072" indent="-264072">
              <a:spcBef>
                <a:spcPts val="1125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308">
                <a:gradFill>
                  <a:gsLst>
                    <a:gs pos="5109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  <a:lvl2pPr marL="488158" indent="-214313">
              <a:defRPr sz="2206"/>
            </a:lvl2pPr>
            <a:lvl3pPr marL="642940" indent="-154782">
              <a:tabLst/>
              <a:defRPr sz="1838"/>
            </a:lvl3pPr>
            <a:lvl4pPr marL="809628" indent="-166688">
              <a:defRPr/>
            </a:lvl4pPr>
            <a:lvl5pPr marL="964410" indent="-154782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877342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5766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8D7-A568-4437-99E0-3413D073EA9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C1AA-971B-4B32-90E5-D3962FA6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29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2"/>
            <a:ext cx="11655840" cy="899665"/>
          </a:xfrm>
        </p:spPr>
        <p:txBody>
          <a:bodyPr/>
          <a:lstStyle>
            <a:lvl1pPr>
              <a:defRPr sz="6617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010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5" y="2084173"/>
            <a:ext cx="8058229" cy="1793104"/>
          </a:xfrm>
        </p:spPr>
        <p:txBody>
          <a:bodyPr/>
          <a:lstStyle>
            <a:lvl1pPr>
              <a:defRPr sz="5514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60441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 Layout_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5" y="2084173"/>
            <a:ext cx="8058229" cy="1793104"/>
          </a:xfrm>
        </p:spPr>
        <p:txBody>
          <a:bodyPr/>
          <a:lstStyle>
            <a:lvl1pPr>
              <a:defRPr sz="5514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910500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50"/>
            <a:ext cx="9860672" cy="899665"/>
          </a:xfrm>
        </p:spPr>
        <p:txBody>
          <a:bodyPr/>
          <a:lstStyle>
            <a:lvl1pPr marL="214468" indent="-214468">
              <a:defRPr sz="5514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90" y="5025984"/>
            <a:ext cx="5378549" cy="99924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41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654823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4"/>
            <a:ext cx="9860672" cy="899665"/>
          </a:xfrm>
        </p:spPr>
        <p:txBody>
          <a:bodyPr/>
          <a:lstStyle>
            <a:lvl1pPr marL="259695" indent="-259695">
              <a:tabLst>
                <a:tab pos="259695" algn="l"/>
              </a:tabLst>
              <a:defRPr sz="5514" baseline="0"/>
            </a:lvl1pPr>
          </a:lstStyle>
          <a:p>
            <a:r>
              <a:rPr lang="en-US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90" y="4773813"/>
            <a:ext cx="5378549" cy="99924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41" baseline="0">
                <a:latin typeface="+mj-lt"/>
              </a:defRPr>
            </a:lvl1pPr>
          </a:lstStyle>
          <a:p>
            <a:pPr lvl="0"/>
            <a:r>
              <a:rPr lang="en-US"/>
              <a:t>Author’s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3050066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3" y="2383023"/>
            <a:ext cx="11653523" cy="872034"/>
          </a:xfrm>
        </p:spPr>
        <p:txBody>
          <a:bodyPr/>
          <a:lstStyle>
            <a:lvl1pPr marL="0" indent="0">
              <a:buNone/>
              <a:defRPr sz="4963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838"/>
            </a:lvl2pPr>
            <a:lvl3pPr marL="210091" indent="0">
              <a:buNone/>
              <a:defRPr/>
            </a:lvl3pPr>
            <a:lvl4pPr marL="420181" indent="0">
              <a:buNone/>
              <a:defRPr/>
            </a:lvl4pPr>
            <a:lvl5pPr marL="63027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2"/>
            <a:ext cx="11655840" cy="899665"/>
          </a:xfrm>
        </p:spPr>
        <p:txBody>
          <a:bodyPr/>
          <a:lstStyle>
            <a:lvl1pPr>
              <a:defRPr sz="6617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583929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60723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4391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4407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4" tIns="42864" rIns="42864" bIns="42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971" fontAlgn="base">
              <a:spcBef>
                <a:spcPct val="0"/>
              </a:spcBef>
              <a:spcAft>
                <a:spcPct val="0"/>
              </a:spcAft>
            </a:pPr>
            <a:endParaRPr lang="en-US" sz="165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6"/>
            <a:ext cx="11653522" cy="1962196"/>
          </a:xfrm>
        </p:spPr>
        <p:txBody>
          <a:bodyPr/>
          <a:lstStyle>
            <a:lvl1pPr marL="0" indent="0">
              <a:buNone/>
              <a:defRPr sz="3033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1849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372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4860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58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51420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8D7-A568-4437-99E0-3413D073EA9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C1AA-971B-4B32-90E5-D3962FA6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08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pt Title/24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3" y="259792"/>
            <a:ext cx="8964247" cy="1793104"/>
          </a:xfrm>
        </p:spPr>
        <p:txBody>
          <a:bodyPr lIns="146304" tIns="91440" rIns="146304" bIns="91440"/>
          <a:lstStyle>
            <a:lvl1pPr>
              <a:lnSpc>
                <a:spcPts val="5790"/>
              </a:lnSpc>
              <a:defRPr sz="5331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Lorem ipsum dolor sit</a:t>
            </a:r>
            <a:br>
              <a:rPr lang="en-US"/>
            </a:br>
            <a:r>
              <a:rPr lang="en-US"/>
              <a:t>amet, consectetuer adipi.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48214" y="6437244"/>
            <a:ext cx="3859607" cy="134483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212745"/>
                </a:solidFill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367166" y="6437244"/>
            <a:ext cx="555596" cy="134483"/>
          </a:xfrm>
          <a:prstGeom prst="rect">
            <a:avLst/>
          </a:prstGeom>
        </p:spPr>
        <p:txBody>
          <a:bodyPr/>
          <a:lstStyle/>
          <a:p>
            <a:fld id="{27258FFF-F925-446B-8502-81C933981705}" type="slidenum">
              <a:rPr>
                <a:solidFill>
                  <a:srgbClr val="212745"/>
                </a:solidFill>
              </a:rPr>
              <a:pPr/>
              <a:t>‹#›</a:t>
            </a:fld>
            <a:endParaRPr>
              <a:solidFill>
                <a:srgbClr val="212745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2801421"/>
            <a:ext cx="7519275" cy="2749471"/>
          </a:xfrm>
        </p:spPr>
        <p:txBody>
          <a:bodyPr/>
          <a:lstStyle>
            <a:lvl1pPr marL="0" indent="0">
              <a:lnSpc>
                <a:spcPts val="2390"/>
              </a:lnSpc>
              <a:spcBef>
                <a:spcPts val="2757"/>
              </a:spcBef>
              <a:buNone/>
              <a:defRPr sz="2206" baseline="0">
                <a:latin typeface="+mn-lt"/>
              </a:defRPr>
            </a:lvl1pPr>
            <a:lvl2pPr marL="0" indent="0">
              <a:lnSpc>
                <a:spcPts val="1655"/>
              </a:lnSpc>
              <a:spcBef>
                <a:spcPts val="1103"/>
              </a:spcBef>
              <a:buNone/>
              <a:defRPr sz="1470"/>
            </a:lvl2pPr>
            <a:lvl3pPr marL="0" indent="0">
              <a:lnSpc>
                <a:spcPts val="1655"/>
              </a:lnSpc>
              <a:spcBef>
                <a:spcPts val="1103"/>
              </a:spcBef>
              <a:buNone/>
              <a:defRPr sz="1470"/>
            </a:lvl3pPr>
            <a:lvl4pPr marL="0" indent="0">
              <a:lnSpc>
                <a:spcPts val="1655"/>
              </a:lnSpc>
              <a:spcBef>
                <a:spcPts val="1103"/>
              </a:spcBef>
              <a:buNone/>
              <a:defRPr sz="1470"/>
            </a:lvl4pPr>
            <a:lvl5pPr marL="0" indent="0">
              <a:lnSpc>
                <a:spcPts val="1655"/>
              </a:lnSpc>
              <a:spcBef>
                <a:spcPts val="1103"/>
              </a:spcBef>
              <a:buNone/>
              <a:defRPr sz="1470"/>
            </a:lvl5pPr>
          </a:lstStyle>
          <a:p>
            <a:pPr lvl="0"/>
            <a:r>
              <a:rPr lang="en-US"/>
              <a:t>Lorem ipsum dolor sit amet, consectetur adipiscing </a:t>
            </a:r>
            <a:br>
              <a:rPr lang="en-US"/>
            </a:br>
            <a:r>
              <a:rPr lang="en-US"/>
              <a:t>elit. Nunc et sagittis ligula, non laoreet urna. </a:t>
            </a:r>
          </a:p>
          <a:p>
            <a:pPr lvl="0"/>
            <a:r>
              <a:rPr lang="en-US"/>
              <a:t>Aenean porttitor pulvinar lorem, eu accumsan purus mattis nec. Suspendisse eu justo tempus. </a:t>
            </a:r>
          </a:p>
          <a:p>
            <a:pPr lvl="0"/>
            <a:r>
              <a:rPr lang="en-US"/>
              <a:t>Cum sociis natoque penatibus et magnis dis parturient montes, nascetur ridiculus mus.</a:t>
            </a:r>
          </a:p>
        </p:txBody>
      </p:sp>
    </p:spTree>
    <p:extLst>
      <p:ext uri="{BB962C8B-B14F-4D97-AF65-F5344CB8AC3E}">
        <p14:creationId xmlns:p14="http://schemas.microsoft.com/office/powerpoint/2010/main" val="386675575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1824839"/>
          </a:xfrm>
        </p:spPr>
        <p:txBody>
          <a:bodyPr wrap="square">
            <a:spAutoFit/>
          </a:bodyPr>
          <a:lstStyle>
            <a:lvl1pPr marL="0" indent="0">
              <a:spcBef>
                <a:spcPts val="1125"/>
              </a:spcBef>
              <a:buClr>
                <a:schemeClr val="tx1"/>
              </a:buClr>
              <a:buFont typeface="Wingdings" pitchFamily="2" charset="2"/>
              <a:buNone/>
              <a:defRPr sz="294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838"/>
            </a:lvl2pPr>
            <a:lvl3pPr marL="212950" indent="0">
              <a:buNone/>
              <a:tabLst/>
              <a:defRPr sz="1838"/>
            </a:lvl3pPr>
            <a:lvl4pPr marL="422983" indent="0">
              <a:buNone/>
              <a:defRPr/>
            </a:lvl4pPr>
            <a:lvl5pPr marL="63009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8011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" y="1128891"/>
            <a:ext cx="11658600" cy="2051223"/>
          </a:xfrm>
        </p:spPr>
        <p:txBody>
          <a:bodyPr/>
          <a:lstStyle>
            <a:lvl1pPr>
              <a:defRPr>
                <a:solidFill>
                  <a:srgbClr val="32145A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66700" y="95041"/>
            <a:ext cx="11658600" cy="914400"/>
          </a:xfrm>
        </p:spPr>
        <p:txBody>
          <a:bodyPr/>
          <a:lstStyle>
            <a:lvl1pPr>
              <a:defRPr sz="4500">
                <a:solidFill>
                  <a:srgbClr val="32145A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04" y="6180673"/>
            <a:ext cx="1828800" cy="6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7588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2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628233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8925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8D7-A568-4437-99E0-3413D073EA9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C1AA-971B-4B32-90E5-D3962FA6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2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8D7-A568-4437-99E0-3413D073EA9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C1AA-971B-4B32-90E5-D3962FA6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8D7-A568-4437-99E0-3413D073EA9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C1AA-971B-4B32-90E5-D3962FA6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8D7-A568-4437-99E0-3413D073EA9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C1AA-971B-4B32-90E5-D3962FA6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98D7-A568-4437-99E0-3413D073EA9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C1AA-971B-4B32-90E5-D3962FA6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98D7-A568-4437-99E0-3413D073EA95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C1AA-971B-4B32-90E5-D3962FA61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122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325053" y="1906413"/>
            <a:ext cx="4214127" cy="4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1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fade/>
  </p:transition>
  <p:txStyles>
    <p:titleStyle>
      <a:lvl1pPr algn="l" defTabSz="857219" rtl="0" eaLnBrk="1" latinLnBrk="0" hangingPunct="1">
        <a:lnSpc>
          <a:spcPct val="90000"/>
        </a:lnSpc>
        <a:spcBef>
          <a:spcPct val="0"/>
        </a:spcBef>
        <a:buNone/>
        <a:defRPr lang="en-US" sz="4963" b="0" kern="1200" cap="none" spc="-94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15136" marR="0" indent="-315136" algn="l" defTabSz="85721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6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36898" marR="0" indent="-221762" algn="l" defTabSz="85721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20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35317" marR="0" indent="-210091" algn="l" defTabSz="85721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20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45408" marR="0" indent="-210091" algn="l" defTabSz="85721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3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55498" marR="0" indent="-210091" algn="l" defTabSz="85721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3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357352" indent="-214305" algn="l" defTabSz="857219" rtl="0" eaLnBrk="1" latinLnBrk="0" hangingPunct="1">
        <a:spcBef>
          <a:spcPct val="20000"/>
        </a:spcBef>
        <a:buFont typeface="Arial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6pPr>
      <a:lvl7pPr marL="2785962" indent="-214305" algn="l" defTabSz="857219" rtl="0" eaLnBrk="1" latinLnBrk="0" hangingPunct="1">
        <a:spcBef>
          <a:spcPct val="20000"/>
        </a:spcBef>
        <a:buFont typeface="Arial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7pPr>
      <a:lvl8pPr marL="3214572" indent="-214305" algn="l" defTabSz="857219" rtl="0" eaLnBrk="1" latinLnBrk="0" hangingPunct="1">
        <a:spcBef>
          <a:spcPct val="20000"/>
        </a:spcBef>
        <a:buFont typeface="Arial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8pPr>
      <a:lvl9pPr marL="3643182" indent="-214305" algn="l" defTabSz="857219" rtl="0" eaLnBrk="1" latinLnBrk="0" hangingPunct="1">
        <a:spcBef>
          <a:spcPct val="20000"/>
        </a:spcBef>
        <a:buFont typeface="Arial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19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1pPr>
      <a:lvl2pPr marL="428609" algn="l" defTabSz="857219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2pPr>
      <a:lvl3pPr marL="857219" algn="l" defTabSz="857219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285828" algn="l" defTabSz="857219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8" algn="l" defTabSz="857219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5pPr>
      <a:lvl6pPr marL="2143048" algn="l" defTabSz="857219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6pPr>
      <a:lvl7pPr marL="2571657" algn="l" defTabSz="857219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7pPr>
      <a:lvl8pPr marL="3000266" algn="l" defTabSz="857219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8pPr>
      <a:lvl9pPr marL="3428877" algn="l" defTabSz="857219" rtl="0" eaLnBrk="1" latinLnBrk="0" hangingPunct="1">
        <a:defRPr sz="1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emf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James Sturtevant</a:t>
            </a:r>
          </a:p>
          <a:p>
            <a:r>
              <a:rPr lang="en-US" dirty="0"/>
              <a:t>@</a:t>
            </a:r>
            <a:r>
              <a:rPr lang="en-US" dirty="0" err="1"/>
              <a:t>aspenwilder</a:t>
            </a:r>
            <a:endParaRPr lang="en-US" dirty="0"/>
          </a:p>
          <a:p>
            <a:r>
              <a:rPr lang="en-US" dirty="0"/>
              <a:t>Developer Experience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Fabric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10953">
            <a:off x="10090383" y="5322003"/>
            <a:ext cx="1613426" cy="15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" y="2575512"/>
            <a:ext cx="11655840" cy="899665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https://docs.microsoft.com/en-us/powershell/module/servicefabric/?view=azureservicefabricps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954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20" y="2362152"/>
            <a:ext cx="11655840" cy="899665"/>
          </a:xfrm>
        </p:spPr>
        <p:txBody>
          <a:bodyPr/>
          <a:lstStyle/>
          <a:p>
            <a:r>
              <a:rPr lang="en-US" dirty="0"/>
              <a:t>Lab</a:t>
            </a:r>
            <a:br>
              <a:rPr lang="en-US" dirty="0"/>
            </a:br>
            <a:r>
              <a:rPr lang="en-US" sz="2400" dirty="0"/>
              <a:t>https://docs.microsoft.com/en-us/azure/service-fabric/service-fabric-automate-powershell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773404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3411" y="1396102"/>
            <a:ext cx="11054421" cy="5222584"/>
          </a:xfrm>
        </p:spPr>
        <p:txBody>
          <a:bodyPr/>
          <a:lstStyle/>
          <a:p>
            <a:r>
              <a:rPr lang="en-US" sz="3375" dirty="0"/>
              <a:t>Clustering – Create a pool of resources</a:t>
            </a:r>
          </a:p>
          <a:p>
            <a:r>
              <a:rPr lang="en-US" sz="3375" dirty="0"/>
              <a:t>Hosting &amp; Environment Abstraction – Run your workloads</a:t>
            </a:r>
          </a:p>
          <a:p>
            <a:r>
              <a:rPr lang="en-US" sz="3375" dirty="0"/>
              <a:t>High Availability – Detect and React to Failures</a:t>
            </a:r>
          </a:p>
          <a:p>
            <a:r>
              <a:rPr lang="en-US" sz="3375" dirty="0"/>
              <a:t>Orchestration – Manage desired state configuration</a:t>
            </a:r>
          </a:p>
          <a:p>
            <a:r>
              <a:rPr lang="en-US" sz="3375" dirty="0"/>
              <a:t>Management – Upgrades and Health monitoring</a:t>
            </a:r>
          </a:p>
          <a:p>
            <a:r>
              <a:rPr lang="en-US" sz="3375" dirty="0"/>
              <a:t>Programming Model – Microservices Application Platform</a:t>
            </a:r>
          </a:p>
          <a:p>
            <a:r>
              <a:rPr lang="en-US" sz="3375" dirty="0"/>
              <a:t>Reliability &amp; Latency – Support for Stateful workloads</a:t>
            </a:r>
          </a:p>
          <a:p>
            <a:r>
              <a:rPr lang="en-US" sz="3375" dirty="0"/>
              <a:t>Integrated Solution – Necessary tools already integrated</a:t>
            </a:r>
          </a:p>
          <a:p>
            <a:r>
              <a:rPr lang="en-US" sz="3375" dirty="0"/>
              <a:t>Battle Hardened – Technology has been in use for ~10yrs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 Fabric?</a:t>
            </a:r>
          </a:p>
        </p:txBody>
      </p:sp>
    </p:spTree>
    <p:extLst>
      <p:ext uri="{BB962C8B-B14F-4D97-AF65-F5344CB8AC3E}">
        <p14:creationId xmlns:p14="http://schemas.microsoft.com/office/powerpoint/2010/main" val="6435620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756307" y="2106800"/>
            <a:ext cx="4315267" cy="22329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43716" rIns="0" bIns="43716" numCol="1" rtlCol="0" anchor="ctr" anchorCtr="0" compatLnSpc="1">
            <a:prstTxWarp prst="textNoShape">
              <a:avLst/>
            </a:prstTxWarp>
          </a:bodyPr>
          <a:lstStyle/>
          <a:p>
            <a:pPr algn="ctr" defTabSz="874025" fontAlgn="base">
              <a:spcBef>
                <a:spcPct val="0"/>
              </a:spcBef>
              <a:spcAft>
                <a:spcPct val="0"/>
              </a:spcAft>
            </a:pPr>
            <a:endParaRPr lang="en-US" sz="18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38" y="2101889"/>
            <a:ext cx="4359818" cy="22428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73330" y="1398327"/>
            <a:ext cx="2318520" cy="640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57086"/>
            <a:r>
              <a:rPr lang="en-US" sz="1875" b="1" dirty="0">
                <a:solidFill>
                  <a:srgbClr val="DD5900"/>
                </a:solidFill>
                <a:latin typeface="Segoe UI Light"/>
                <a:cs typeface="Segoe UI" panose="020B0502040204020203" pitchFamily="34" charset="0"/>
              </a:rPr>
              <a:t>Azure Cloud Services</a:t>
            </a:r>
            <a:br>
              <a:rPr lang="en-US" sz="1875" b="1" dirty="0">
                <a:solidFill>
                  <a:srgbClr val="DD5900"/>
                </a:solidFill>
                <a:latin typeface="Segoe UI Light"/>
                <a:cs typeface="Segoe UI" panose="020B0502040204020203" pitchFamily="34" charset="0"/>
              </a:rPr>
            </a:br>
            <a:r>
              <a:rPr lang="en-US" sz="1688" b="1" dirty="0">
                <a:solidFill>
                  <a:srgbClr val="DD5900"/>
                </a:solidFill>
                <a:latin typeface="Segoe UI Light"/>
                <a:cs typeface="Segoe UI" panose="020B0502040204020203" pitchFamily="34" charset="0"/>
              </a:rPr>
              <a:t>(Web &amp; Worker Roles)</a:t>
            </a:r>
            <a:endParaRPr lang="en-US" sz="1500" dirty="0">
              <a:solidFill>
                <a:srgbClr val="DD59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208" y="2241541"/>
            <a:ext cx="4102490" cy="20008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12806" y="1398327"/>
            <a:ext cx="2218428" cy="640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57086"/>
            <a:r>
              <a:rPr lang="en-US" sz="1875" b="1" dirty="0">
                <a:solidFill>
                  <a:srgbClr val="DD5900"/>
                </a:solidFill>
                <a:latin typeface="Segoe UI Light"/>
                <a:cs typeface="Segoe UI" panose="020B0502040204020203" pitchFamily="34" charset="0"/>
              </a:rPr>
              <a:t>Azure Service Fabric</a:t>
            </a:r>
          </a:p>
          <a:p>
            <a:pPr algn="ctr" defTabSz="857086"/>
            <a:r>
              <a:rPr lang="en-US" sz="1688" b="1" dirty="0">
                <a:solidFill>
                  <a:srgbClr val="FFFFFF"/>
                </a:solidFill>
                <a:latin typeface="Segoe UI Light"/>
                <a:cs typeface="Segoe UI" panose="020B0502040204020203" pitchFamily="34" charset="0"/>
              </a:rPr>
              <a:t>(Services)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109422" y="1575365"/>
            <a:ext cx="13445" cy="423500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/>
          <p:cNvSpPr txBox="1">
            <a:spLocks/>
          </p:cNvSpPr>
          <p:nvPr/>
        </p:nvSpPr>
        <p:spPr>
          <a:xfrm>
            <a:off x="851646" y="4272220"/>
            <a:ext cx="4886925" cy="1968485"/>
          </a:xfrm>
          <a:prstGeom prst="rect">
            <a:avLst/>
          </a:prstGeom>
        </p:spPr>
        <p:txBody>
          <a:bodyPr vert="horz" lIns="84028" tIns="42013" rIns="84028" bIns="420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543" lvl="1" indent="-214271" defTabSz="857086">
              <a:buFont typeface="Arial" panose="020B0604020202020204" pitchFamily="34" charset="0"/>
              <a:buChar char="•"/>
            </a:pPr>
            <a:r>
              <a:rPr lang="en-US" sz="1875" dirty="0">
                <a:solidFill>
                  <a:srgbClr val="DD5900"/>
                </a:solidFill>
                <a:latin typeface="Segoe UI Light"/>
              </a:rPr>
              <a:t>1 service instance per VM</a:t>
            </a:r>
          </a:p>
          <a:p>
            <a:pPr marL="428543" lvl="1" indent="-214271" defTabSz="857086">
              <a:buFont typeface="Arial" panose="020B0604020202020204" pitchFamily="34" charset="0"/>
              <a:buChar char="•"/>
            </a:pPr>
            <a:r>
              <a:rPr lang="en-US" sz="1875" dirty="0">
                <a:solidFill>
                  <a:srgbClr val="DD5900"/>
                </a:solidFill>
                <a:latin typeface="Segoe UI Light"/>
              </a:rPr>
              <a:t>Slow deployment &amp; upgrades</a:t>
            </a:r>
          </a:p>
          <a:p>
            <a:pPr marL="428543" lvl="1" indent="-214271" defTabSz="857086">
              <a:buFont typeface="Arial" panose="020B0604020202020204" pitchFamily="34" charset="0"/>
              <a:buChar char="•"/>
            </a:pPr>
            <a:r>
              <a:rPr lang="en-US" sz="1875" dirty="0">
                <a:solidFill>
                  <a:srgbClr val="DD5900"/>
                </a:solidFill>
                <a:latin typeface="Segoe UI Light"/>
              </a:rPr>
              <a:t>Slow scaling of roles up/down</a:t>
            </a:r>
          </a:p>
          <a:p>
            <a:pPr marL="428543" lvl="1" indent="-214271" defTabSz="857086">
              <a:buFont typeface="Arial" panose="020B0604020202020204" pitchFamily="34" charset="0"/>
              <a:buChar char="•"/>
            </a:pPr>
            <a:r>
              <a:rPr lang="en-US" sz="1875" dirty="0">
                <a:solidFill>
                  <a:srgbClr val="DD5900"/>
                </a:solidFill>
                <a:latin typeface="Segoe UI Light"/>
              </a:rPr>
              <a:t>Emulator for development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452409" y="4277511"/>
            <a:ext cx="4945090" cy="1968485"/>
          </a:xfrm>
          <a:prstGeom prst="rect">
            <a:avLst/>
          </a:prstGeom>
        </p:spPr>
        <p:txBody>
          <a:bodyPr vert="horz" lIns="84028" tIns="42013" rIns="84028" bIns="42013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lvl="1" indent="-2286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</a:defRPr>
            </a:lvl2pPr>
          </a:lstStyle>
          <a:p>
            <a:pPr marL="428543" lvl="1" indent="-214271" defTabSz="857086"/>
            <a:r>
              <a:rPr lang="en-US" sz="1875" dirty="0">
                <a:solidFill>
                  <a:srgbClr val="DD5900"/>
                </a:solidFill>
                <a:latin typeface="Segoe UI Light"/>
              </a:rPr>
              <a:t>Many microservices per PC/VM</a:t>
            </a:r>
          </a:p>
          <a:p>
            <a:pPr marL="428543" lvl="1" indent="-214271" defTabSz="857086"/>
            <a:r>
              <a:rPr lang="en-US" sz="1875" dirty="0">
                <a:solidFill>
                  <a:srgbClr val="DD5900"/>
                </a:solidFill>
                <a:latin typeface="Segoe UI Light"/>
              </a:rPr>
              <a:t>Fast deployment &amp; upgrades</a:t>
            </a:r>
          </a:p>
          <a:p>
            <a:pPr marL="428543" lvl="1" indent="-214271" defTabSz="857086"/>
            <a:r>
              <a:rPr lang="en-US" sz="1875" dirty="0">
                <a:solidFill>
                  <a:srgbClr val="DD5900"/>
                </a:solidFill>
                <a:latin typeface="Segoe UI Light"/>
              </a:rPr>
              <a:t>Fast scaling in/out of microservices</a:t>
            </a:r>
          </a:p>
          <a:p>
            <a:pPr marL="428543" lvl="1" indent="-214271" defTabSz="857086"/>
            <a:r>
              <a:rPr lang="en-US" sz="1875" dirty="0">
                <a:solidFill>
                  <a:srgbClr val="DD5900"/>
                </a:solidFill>
                <a:latin typeface="Segoe UI Light"/>
              </a:rPr>
              <a:t>Devbox cluster for development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Services vs Service 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08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 Fabric 101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7" y="1820862"/>
            <a:ext cx="933658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758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entagon 82"/>
          <p:cNvSpPr/>
          <p:nvPr/>
        </p:nvSpPr>
        <p:spPr bwMode="auto">
          <a:xfrm rot="5400000">
            <a:off x="9611904" y="3319946"/>
            <a:ext cx="1022347" cy="1438640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Hexagon 83"/>
          <p:cNvSpPr>
            <a:spLocks noChangeAspect="1"/>
          </p:cNvSpPr>
          <p:nvPr/>
        </p:nvSpPr>
        <p:spPr bwMode="auto">
          <a:xfrm>
            <a:off x="1698729" y="2692524"/>
            <a:ext cx="599978" cy="51898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Hexagon 84"/>
          <p:cNvSpPr>
            <a:spLocks noChangeAspect="1"/>
          </p:cNvSpPr>
          <p:nvPr/>
        </p:nvSpPr>
        <p:spPr bwMode="auto">
          <a:xfrm>
            <a:off x="2721912" y="2692524"/>
            <a:ext cx="599978" cy="51898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Hexagon 85"/>
          <p:cNvSpPr>
            <a:spLocks noChangeAspect="1"/>
          </p:cNvSpPr>
          <p:nvPr/>
        </p:nvSpPr>
        <p:spPr bwMode="auto">
          <a:xfrm>
            <a:off x="3707798" y="2692524"/>
            <a:ext cx="599978" cy="51898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Hexagon 86"/>
          <p:cNvSpPr>
            <a:spLocks noChangeAspect="1"/>
          </p:cNvSpPr>
          <p:nvPr/>
        </p:nvSpPr>
        <p:spPr bwMode="auto">
          <a:xfrm>
            <a:off x="4720177" y="2692524"/>
            <a:ext cx="599978" cy="51898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Hexagon 87"/>
          <p:cNvSpPr>
            <a:spLocks noChangeAspect="1"/>
          </p:cNvSpPr>
          <p:nvPr/>
        </p:nvSpPr>
        <p:spPr bwMode="auto">
          <a:xfrm>
            <a:off x="5732556" y="2692524"/>
            <a:ext cx="599978" cy="51898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Hexagon 88"/>
          <p:cNvSpPr>
            <a:spLocks noChangeAspect="1"/>
          </p:cNvSpPr>
          <p:nvPr/>
        </p:nvSpPr>
        <p:spPr bwMode="auto">
          <a:xfrm>
            <a:off x="6727380" y="2692524"/>
            <a:ext cx="599978" cy="51898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Hexagon 89"/>
          <p:cNvSpPr>
            <a:spLocks noChangeAspect="1"/>
          </p:cNvSpPr>
          <p:nvPr/>
        </p:nvSpPr>
        <p:spPr bwMode="auto">
          <a:xfrm>
            <a:off x="7724169" y="2692524"/>
            <a:ext cx="599978" cy="51898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Hexagon 90"/>
          <p:cNvSpPr>
            <a:spLocks noChangeAspect="1"/>
          </p:cNvSpPr>
          <p:nvPr/>
        </p:nvSpPr>
        <p:spPr bwMode="auto">
          <a:xfrm>
            <a:off x="8733443" y="2692524"/>
            <a:ext cx="599978" cy="51898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Hexagon 91"/>
          <p:cNvSpPr>
            <a:spLocks noChangeAspect="1"/>
          </p:cNvSpPr>
          <p:nvPr/>
        </p:nvSpPr>
        <p:spPr bwMode="auto">
          <a:xfrm>
            <a:off x="9715549" y="2692524"/>
            <a:ext cx="599978" cy="518981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Pentagon 92"/>
          <p:cNvSpPr/>
          <p:nvPr/>
        </p:nvSpPr>
        <p:spPr bwMode="auto">
          <a:xfrm rot="5400000">
            <a:off x="1409764" y="3339683"/>
            <a:ext cx="1022347" cy="1438640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Pentagon 93"/>
          <p:cNvSpPr/>
          <p:nvPr/>
        </p:nvSpPr>
        <p:spPr bwMode="auto">
          <a:xfrm rot="5400000">
            <a:off x="6829340" y="3339683"/>
            <a:ext cx="1022347" cy="1438640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Pentagon 94"/>
          <p:cNvSpPr/>
          <p:nvPr/>
        </p:nvSpPr>
        <p:spPr bwMode="auto">
          <a:xfrm rot="5400000">
            <a:off x="4139397" y="3339683"/>
            <a:ext cx="1022347" cy="1438640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1200550" y="2945385"/>
            <a:ext cx="9634662" cy="856155"/>
          </a:xfrm>
          <a:prstGeom prst="rect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390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16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200550" y="1532573"/>
            <a:ext cx="9634662" cy="1361304"/>
            <a:chOff x="880533" y="1857930"/>
            <a:chExt cx="10706923" cy="1512807"/>
          </a:xfrm>
        </p:grpSpPr>
        <p:sp>
          <p:nvSpPr>
            <p:cNvPr id="98" name="Hexagon 97"/>
            <p:cNvSpPr>
              <a:spLocks noChangeAspect="1"/>
            </p:cNvSpPr>
            <p:nvPr/>
          </p:nvSpPr>
          <p:spPr bwMode="auto">
            <a:xfrm>
              <a:off x="880533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Hexagon 98"/>
            <p:cNvSpPr>
              <a:spLocks noChangeAspect="1"/>
            </p:cNvSpPr>
            <p:nvPr/>
          </p:nvSpPr>
          <p:spPr bwMode="auto">
            <a:xfrm>
              <a:off x="1438686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Hexagon 99"/>
            <p:cNvSpPr>
              <a:spLocks noChangeAspect="1"/>
            </p:cNvSpPr>
            <p:nvPr/>
          </p:nvSpPr>
          <p:spPr bwMode="auto">
            <a:xfrm>
              <a:off x="1438686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1" name="Hexagon 100"/>
            <p:cNvSpPr>
              <a:spLocks noChangeAspect="1"/>
            </p:cNvSpPr>
            <p:nvPr/>
          </p:nvSpPr>
          <p:spPr bwMode="auto">
            <a:xfrm>
              <a:off x="1996839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Hexagon 101"/>
            <p:cNvSpPr>
              <a:spLocks noChangeAspect="1"/>
            </p:cNvSpPr>
            <p:nvPr/>
          </p:nvSpPr>
          <p:spPr bwMode="auto">
            <a:xfrm>
              <a:off x="1996839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Hexagon 102"/>
            <p:cNvSpPr>
              <a:spLocks noChangeAspect="1"/>
            </p:cNvSpPr>
            <p:nvPr/>
          </p:nvSpPr>
          <p:spPr bwMode="auto">
            <a:xfrm>
              <a:off x="880533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Hexagon 103"/>
            <p:cNvSpPr>
              <a:spLocks noChangeAspect="1"/>
            </p:cNvSpPr>
            <p:nvPr/>
          </p:nvSpPr>
          <p:spPr bwMode="auto">
            <a:xfrm>
              <a:off x="2554992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5" name="Hexagon 104"/>
            <p:cNvSpPr>
              <a:spLocks noChangeAspect="1"/>
            </p:cNvSpPr>
            <p:nvPr/>
          </p:nvSpPr>
          <p:spPr bwMode="auto">
            <a:xfrm>
              <a:off x="2554992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Hexagon 105"/>
            <p:cNvSpPr>
              <a:spLocks noChangeAspect="1"/>
            </p:cNvSpPr>
            <p:nvPr/>
          </p:nvSpPr>
          <p:spPr bwMode="auto">
            <a:xfrm>
              <a:off x="3113145" y="2175933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Hexagon 106"/>
            <p:cNvSpPr>
              <a:spLocks noChangeAspect="1"/>
            </p:cNvSpPr>
            <p:nvPr/>
          </p:nvSpPr>
          <p:spPr bwMode="auto">
            <a:xfrm>
              <a:off x="3671298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Hexagon 107"/>
            <p:cNvSpPr>
              <a:spLocks noChangeAspect="1"/>
            </p:cNvSpPr>
            <p:nvPr/>
          </p:nvSpPr>
          <p:spPr bwMode="auto">
            <a:xfrm>
              <a:off x="3671298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Hexagon 108"/>
            <p:cNvSpPr>
              <a:spLocks noChangeAspect="1"/>
            </p:cNvSpPr>
            <p:nvPr/>
          </p:nvSpPr>
          <p:spPr bwMode="auto">
            <a:xfrm>
              <a:off x="4229451" y="217593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Hexagon 109"/>
            <p:cNvSpPr>
              <a:spLocks noChangeAspect="1"/>
            </p:cNvSpPr>
            <p:nvPr/>
          </p:nvSpPr>
          <p:spPr bwMode="auto">
            <a:xfrm>
              <a:off x="4229451" y="2793998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Hexagon 110"/>
            <p:cNvSpPr>
              <a:spLocks noChangeAspect="1"/>
            </p:cNvSpPr>
            <p:nvPr/>
          </p:nvSpPr>
          <p:spPr bwMode="auto">
            <a:xfrm>
              <a:off x="3113145" y="2793997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2" name="Hexagon 111"/>
            <p:cNvSpPr>
              <a:spLocks noChangeAspect="1"/>
            </p:cNvSpPr>
            <p:nvPr/>
          </p:nvSpPr>
          <p:spPr bwMode="auto">
            <a:xfrm>
              <a:off x="4787604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Hexagon 112"/>
            <p:cNvSpPr>
              <a:spLocks noChangeAspect="1"/>
            </p:cNvSpPr>
            <p:nvPr/>
          </p:nvSpPr>
          <p:spPr bwMode="auto">
            <a:xfrm>
              <a:off x="4787604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Hexagon 113"/>
            <p:cNvSpPr>
              <a:spLocks noChangeAspect="1"/>
            </p:cNvSpPr>
            <p:nvPr/>
          </p:nvSpPr>
          <p:spPr bwMode="auto">
            <a:xfrm>
              <a:off x="534246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Hexagon 114"/>
            <p:cNvSpPr>
              <a:spLocks noChangeAspect="1"/>
            </p:cNvSpPr>
            <p:nvPr/>
          </p:nvSpPr>
          <p:spPr bwMode="auto">
            <a:xfrm>
              <a:off x="5900619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Hexagon 115"/>
            <p:cNvSpPr>
              <a:spLocks noChangeAspect="1"/>
            </p:cNvSpPr>
            <p:nvPr/>
          </p:nvSpPr>
          <p:spPr bwMode="auto">
            <a:xfrm>
              <a:off x="5900619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Hexagon 116"/>
            <p:cNvSpPr>
              <a:spLocks noChangeAspect="1"/>
            </p:cNvSpPr>
            <p:nvPr/>
          </p:nvSpPr>
          <p:spPr bwMode="auto">
            <a:xfrm>
              <a:off x="6458772" y="217593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Hexagon 117"/>
            <p:cNvSpPr>
              <a:spLocks noChangeAspect="1"/>
            </p:cNvSpPr>
            <p:nvPr/>
          </p:nvSpPr>
          <p:spPr bwMode="auto">
            <a:xfrm>
              <a:off x="6458772" y="2793998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Hexagon 118"/>
            <p:cNvSpPr>
              <a:spLocks noChangeAspect="1"/>
            </p:cNvSpPr>
            <p:nvPr/>
          </p:nvSpPr>
          <p:spPr bwMode="auto">
            <a:xfrm>
              <a:off x="5342466" y="2785530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0" name="Hexagon 119"/>
            <p:cNvSpPr>
              <a:spLocks noChangeAspect="1"/>
            </p:cNvSpPr>
            <p:nvPr/>
          </p:nvSpPr>
          <p:spPr bwMode="auto">
            <a:xfrm>
              <a:off x="7016925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Hexagon 120"/>
            <p:cNvSpPr>
              <a:spLocks noChangeAspect="1"/>
            </p:cNvSpPr>
            <p:nvPr/>
          </p:nvSpPr>
          <p:spPr bwMode="auto">
            <a:xfrm>
              <a:off x="7016925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2" name="Hexagon 121"/>
            <p:cNvSpPr>
              <a:spLocks noChangeAspect="1"/>
            </p:cNvSpPr>
            <p:nvPr/>
          </p:nvSpPr>
          <p:spPr bwMode="auto">
            <a:xfrm>
              <a:off x="7575078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Hexagon 122"/>
            <p:cNvSpPr>
              <a:spLocks noChangeAspect="1"/>
            </p:cNvSpPr>
            <p:nvPr/>
          </p:nvSpPr>
          <p:spPr bwMode="auto">
            <a:xfrm>
              <a:off x="8133231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4" name="Hexagon 123"/>
            <p:cNvSpPr>
              <a:spLocks noChangeAspect="1"/>
            </p:cNvSpPr>
            <p:nvPr/>
          </p:nvSpPr>
          <p:spPr bwMode="auto">
            <a:xfrm>
              <a:off x="8133231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5" name="Hexagon 124"/>
            <p:cNvSpPr>
              <a:spLocks noChangeAspect="1"/>
            </p:cNvSpPr>
            <p:nvPr/>
          </p:nvSpPr>
          <p:spPr bwMode="auto">
            <a:xfrm>
              <a:off x="8691384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Hexagon 125"/>
            <p:cNvSpPr>
              <a:spLocks noChangeAspect="1"/>
            </p:cNvSpPr>
            <p:nvPr/>
          </p:nvSpPr>
          <p:spPr bwMode="auto">
            <a:xfrm>
              <a:off x="8691384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7" name="Hexagon 126"/>
            <p:cNvSpPr>
              <a:spLocks noChangeAspect="1"/>
            </p:cNvSpPr>
            <p:nvPr/>
          </p:nvSpPr>
          <p:spPr bwMode="auto">
            <a:xfrm>
              <a:off x="7575078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8" name="Hexagon 127"/>
            <p:cNvSpPr>
              <a:spLocks noChangeAspect="1"/>
            </p:cNvSpPr>
            <p:nvPr/>
          </p:nvSpPr>
          <p:spPr bwMode="auto">
            <a:xfrm>
              <a:off x="9249537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Hexagon 128"/>
            <p:cNvSpPr>
              <a:spLocks noChangeAspect="1"/>
            </p:cNvSpPr>
            <p:nvPr/>
          </p:nvSpPr>
          <p:spPr bwMode="auto">
            <a:xfrm>
              <a:off x="9249537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0" name="Hexagon 129"/>
            <p:cNvSpPr>
              <a:spLocks noChangeAspect="1"/>
            </p:cNvSpPr>
            <p:nvPr/>
          </p:nvSpPr>
          <p:spPr bwMode="auto">
            <a:xfrm>
              <a:off x="9804400" y="2167467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Hexagon 130"/>
            <p:cNvSpPr>
              <a:spLocks noChangeAspect="1"/>
            </p:cNvSpPr>
            <p:nvPr/>
          </p:nvSpPr>
          <p:spPr bwMode="auto">
            <a:xfrm>
              <a:off x="10362553" y="1857930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2" name="Hexagon 131"/>
            <p:cNvSpPr>
              <a:spLocks noChangeAspect="1"/>
            </p:cNvSpPr>
            <p:nvPr/>
          </p:nvSpPr>
          <p:spPr bwMode="auto">
            <a:xfrm>
              <a:off x="10362553" y="24759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3" name="Hexagon 132"/>
            <p:cNvSpPr>
              <a:spLocks noChangeAspect="1"/>
            </p:cNvSpPr>
            <p:nvPr/>
          </p:nvSpPr>
          <p:spPr bwMode="auto">
            <a:xfrm>
              <a:off x="1092070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Hexagon 133"/>
            <p:cNvSpPr>
              <a:spLocks noChangeAspect="1"/>
            </p:cNvSpPr>
            <p:nvPr/>
          </p:nvSpPr>
          <p:spPr bwMode="auto">
            <a:xfrm>
              <a:off x="10920706" y="2785532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Hexagon 134"/>
            <p:cNvSpPr>
              <a:spLocks noChangeAspect="1"/>
            </p:cNvSpPr>
            <p:nvPr/>
          </p:nvSpPr>
          <p:spPr bwMode="auto">
            <a:xfrm>
              <a:off x="9804400" y="2785531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64566" tIns="131652" rIns="164566" bIns="13165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3902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16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4103494" y="5695326"/>
            <a:ext cx="1072647" cy="565009"/>
          </a:xfrm>
          <a:prstGeom prst="rect">
            <a:avLst/>
          </a:prstGeom>
          <a:noFill/>
        </p:spPr>
        <p:txBody>
          <a:bodyPr wrap="square" lIns="164566" tIns="131652" rIns="164566" bIns="131652" rtlCol="0">
            <a:spAutoFit/>
          </a:bodyPr>
          <a:lstStyle/>
          <a:p>
            <a:pPr defTabSz="839264">
              <a:lnSpc>
                <a:spcPct val="90000"/>
              </a:lnSpc>
              <a:spcAft>
                <a:spcPts val="539"/>
              </a:spcAft>
              <a:defRPr/>
            </a:pPr>
            <a:r>
              <a:rPr lang="en-US" sz="2160" kern="0" dirty="0">
                <a:solidFill>
                  <a:sysClr val="windowText" lastClr="000000"/>
                </a:solidFill>
                <a:latin typeface="Segoe UI"/>
                <a:ea typeface="MS PGothic" panose="020B0600070205080204" pitchFamily="34" charset="-128"/>
              </a:rPr>
              <a:t>Azure</a:t>
            </a:r>
          </a:p>
        </p:txBody>
      </p:sp>
      <p:sp>
        <p:nvSpPr>
          <p:cNvPr id="137" name="Freeform 136"/>
          <p:cNvSpPr>
            <a:spLocks/>
          </p:cNvSpPr>
          <p:nvPr/>
        </p:nvSpPr>
        <p:spPr bwMode="auto">
          <a:xfrm>
            <a:off x="3883421" y="4727116"/>
            <a:ext cx="1613542" cy="893148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0078D7">
              <a:lumMod val="20000"/>
              <a:lumOff val="80000"/>
            </a:srgbClr>
          </a:solidFill>
          <a:ln>
            <a:noFill/>
          </a:ln>
        </p:spPr>
        <p:txBody>
          <a:bodyPr vert="horz" wrap="square" lIns="82283" tIns="41140" rIns="82283" bIns="41140" numCol="1" anchor="t" anchorCtr="0" compatLnSpc="1">
            <a:prstTxWarp prst="textNoShape">
              <a:avLst/>
            </a:prstTxWarp>
          </a:bodyPr>
          <a:lstStyle/>
          <a:p>
            <a:pPr defTabSz="839264">
              <a:defRPr/>
            </a:pPr>
            <a:endParaRPr lang="en-US" sz="1620" kern="0">
              <a:solidFill>
                <a:srgbClr val="505050"/>
              </a:solidFill>
              <a:latin typeface="Segoe UI"/>
              <a:ea typeface="MS PGothic" panose="020B0600070205080204" pitchFamily="34" charset="-128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12596" y="5660832"/>
            <a:ext cx="2611209" cy="565060"/>
          </a:xfrm>
          <a:prstGeom prst="rect">
            <a:avLst/>
          </a:prstGeom>
          <a:noFill/>
        </p:spPr>
        <p:txBody>
          <a:bodyPr wrap="square" lIns="164566" tIns="131652" rIns="164566" bIns="131652" rtlCol="0">
            <a:spAutoFit/>
          </a:bodyPr>
          <a:lstStyle/>
          <a:p>
            <a:pPr defTabSz="839264">
              <a:lnSpc>
                <a:spcPct val="90000"/>
              </a:lnSpc>
              <a:spcAft>
                <a:spcPts val="539"/>
              </a:spcAft>
              <a:defRPr/>
            </a:pPr>
            <a:r>
              <a:rPr lang="en-US" sz="2160" kern="0" dirty="0">
                <a:solidFill>
                  <a:sysClr val="windowText" lastClr="000000"/>
                </a:solidFill>
                <a:latin typeface="Segoe UI"/>
                <a:ea typeface="MS PGothic" panose="020B0600070205080204" pitchFamily="34" charset="-128"/>
              </a:rPr>
              <a:t>Other Clouds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9283962" y="4708292"/>
            <a:ext cx="1613542" cy="893148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FFC326"/>
          </a:solidFill>
          <a:ln>
            <a:noFill/>
          </a:ln>
        </p:spPr>
        <p:txBody>
          <a:bodyPr vert="horz" wrap="square" lIns="82283" tIns="41140" rIns="82283" bIns="41140" numCol="1" anchor="t" anchorCtr="0" compatLnSpc="1">
            <a:prstTxWarp prst="textNoShape">
              <a:avLst/>
            </a:prstTxWarp>
          </a:bodyPr>
          <a:lstStyle/>
          <a:p>
            <a:pPr defTabSz="839264">
              <a:defRPr/>
            </a:pPr>
            <a:endParaRPr lang="en-US" sz="1620" kern="0">
              <a:solidFill>
                <a:srgbClr val="505050"/>
              </a:solidFill>
              <a:latin typeface="Segoe UI"/>
              <a:ea typeface="MS PGothic" panose="020B0600070205080204" pitchFamily="34" charset="-128"/>
            </a:endParaRPr>
          </a:p>
        </p:txBody>
      </p:sp>
      <p:grpSp>
        <p:nvGrpSpPr>
          <p:cNvPr id="141" name="Group 8"/>
          <p:cNvGrpSpPr>
            <a:grpSpLocks noChangeAspect="1"/>
          </p:cNvGrpSpPr>
          <p:nvPr/>
        </p:nvGrpSpPr>
        <p:grpSpPr bwMode="auto">
          <a:xfrm>
            <a:off x="6557156" y="4353430"/>
            <a:ext cx="1628210" cy="1627201"/>
            <a:chOff x="4385" y="3099"/>
            <a:chExt cx="1613" cy="1612"/>
          </a:xfrm>
        </p:grpSpPr>
        <p:sp>
          <p:nvSpPr>
            <p:cNvPr id="142" name="AutoShape 7"/>
            <p:cNvSpPr>
              <a:spLocks noChangeAspect="1" noChangeArrowheads="1" noTextEdit="1"/>
            </p:cNvSpPr>
            <p:nvPr/>
          </p:nvSpPr>
          <p:spPr bwMode="auto">
            <a:xfrm>
              <a:off x="4385" y="3099"/>
              <a:ext cx="1613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143" name="Rectangle 9"/>
            <p:cNvSpPr>
              <a:spLocks noChangeArrowheads="1"/>
            </p:cNvSpPr>
            <p:nvPr/>
          </p:nvSpPr>
          <p:spPr bwMode="auto">
            <a:xfrm>
              <a:off x="5494" y="3463"/>
              <a:ext cx="253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144" name="Rectangle 10"/>
            <p:cNvSpPr>
              <a:spLocks noChangeArrowheads="1"/>
            </p:cNvSpPr>
            <p:nvPr/>
          </p:nvSpPr>
          <p:spPr bwMode="auto">
            <a:xfrm>
              <a:off x="4638" y="3463"/>
              <a:ext cx="254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145" name="Rectangle 11"/>
            <p:cNvSpPr>
              <a:spLocks noChangeArrowheads="1"/>
            </p:cNvSpPr>
            <p:nvPr/>
          </p:nvSpPr>
          <p:spPr bwMode="auto">
            <a:xfrm>
              <a:off x="4704" y="3531"/>
              <a:ext cx="314" cy="82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5367" y="3653"/>
              <a:ext cx="313" cy="70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147" name="Rectangle 13"/>
            <p:cNvSpPr>
              <a:spLocks noChangeArrowheads="1"/>
            </p:cNvSpPr>
            <p:nvPr/>
          </p:nvSpPr>
          <p:spPr bwMode="auto">
            <a:xfrm>
              <a:off x="4968" y="3779"/>
              <a:ext cx="462" cy="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148" name="Rectangle 14"/>
            <p:cNvSpPr>
              <a:spLocks noChangeArrowheads="1"/>
            </p:cNvSpPr>
            <p:nvPr/>
          </p:nvSpPr>
          <p:spPr bwMode="auto">
            <a:xfrm>
              <a:off x="4945" y="3761"/>
              <a:ext cx="508" cy="18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149" name="Rectangle 15"/>
            <p:cNvSpPr>
              <a:spLocks noChangeArrowheads="1"/>
            </p:cNvSpPr>
            <p:nvPr/>
          </p:nvSpPr>
          <p:spPr bwMode="auto">
            <a:xfrm>
              <a:off x="5222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150" name="Rectangle 16"/>
            <p:cNvSpPr>
              <a:spLocks noChangeArrowheads="1"/>
            </p:cNvSpPr>
            <p:nvPr/>
          </p:nvSpPr>
          <p:spPr bwMode="auto">
            <a:xfrm>
              <a:off x="5117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151" name="Rectangle 17"/>
            <p:cNvSpPr>
              <a:spLocks noChangeArrowheads="1"/>
            </p:cNvSpPr>
            <p:nvPr/>
          </p:nvSpPr>
          <p:spPr bwMode="auto">
            <a:xfrm>
              <a:off x="5014" y="3831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152" name="Rectangle 18"/>
            <p:cNvSpPr>
              <a:spLocks noChangeArrowheads="1"/>
            </p:cNvSpPr>
            <p:nvPr/>
          </p:nvSpPr>
          <p:spPr bwMode="auto">
            <a:xfrm>
              <a:off x="5014" y="3934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153" name="Rectangle 19"/>
            <p:cNvSpPr>
              <a:spLocks noChangeArrowheads="1"/>
            </p:cNvSpPr>
            <p:nvPr/>
          </p:nvSpPr>
          <p:spPr bwMode="auto">
            <a:xfrm>
              <a:off x="5014" y="4038"/>
              <a:ext cx="372" cy="60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154" name="Rectangle 20"/>
            <p:cNvSpPr>
              <a:spLocks noChangeArrowheads="1"/>
            </p:cNvSpPr>
            <p:nvPr/>
          </p:nvSpPr>
          <p:spPr bwMode="auto">
            <a:xfrm>
              <a:off x="5014" y="4141"/>
              <a:ext cx="372" cy="61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  <p:sp>
          <p:nvSpPr>
            <p:cNvPr id="155" name="Rectangle 21"/>
            <p:cNvSpPr>
              <a:spLocks noChangeArrowheads="1"/>
            </p:cNvSpPr>
            <p:nvPr/>
          </p:nvSpPr>
          <p:spPr bwMode="auto">
            <a:xfrm>
              <a:off x="5043" y="3689"/>
              <a:ext cx="179" cy="7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83" tIns="41140" rIns="82283" bIns="41140" numCol="1" anchor="t" anchorCtr="0" compatLnSpc="1">
              <a:prstTxWarp prst="textNoShape">
                <a:avLst/>
              </a:prstTxWarp>
            </a:bodyPr>
            <a:lstStyle/>
            <a:p>
              <a:pPr defTabSz="839264">
                <a:defRPr/>
              </a:pPr>
              <a:endParaRPr lang="en-US" sz="1620" b="1" kern="0">
                <a:solidFill>
                  <a:srgbClr val="505050"/>
                </a:solidFill>
                <a:latin typeface="Segoe UI"/>
                <a:ea typeface="MS PGothic" panose="020B0600070205080204" pitchFamily="34" charset="-128"/>
              </a:endParaRPr>
            </a:p>
          </p:txBody>
        </p:sp>
      </p:grpSp>
      <p:sp>
        <p:nvSpPr>
          <p:cNvPr id="162" name="Title 2"/>
          <p:cNvSpPr txBox="1">
            <a:spLocks/>
          </p:cNvSpPr>
          <p:nvPr/>
        </p:nvSpPr>
        <p:spPr>
          <a:xfrm>
            <a:off x="695378" y="467855"/>
            <a:ext cx="10712542" cy="826738"/>
          </a:xfrm>
          <a:prstGeom prst="rect">
            <a:avLst/>
          </a:prstGeom>
        </p:spPr>
        <p:txBody>
          <a:bodyPr vert="horz" wrap="square" lIns="131821" tIns="82388" rIns="131821" bIns="82388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857219">
              <a:defRPr/>
            </a:pPr>
            <a:r>
              <a:rPr lang="en-US" sz="4324" spc="-94" dirty="0">
                <a:solidFill>
                  <a:srgbClr val="DD5900"/>
                </a:solidFill>
                <a:latin typeface="Segoe UI Light"/>
              </a:rPr>
              <a:t>Azure Service Fabric: Run anything, anywhere</a:t>
            </a:r>
          </a:p>
        </p:txBody>
      </p:sp>
      <p:pic>
        <p:nvPicPr>
          <p:cNvPr id="163" name="Picture 162" descr="2073251155_0451f316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14" y="4793648"/>
            <a:ext cx="1161824" cy="936973"/>
          </a:xfrm>
          <a:prstGeom prst="rect">
            <a:avLst/>
          </a:prstGeom>
          <a:noFill/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831" y="3866396"/>
            <a:ext cx="591460" cy="65251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702" y="3852685"/>
            <a:ext cx="697254" cy="832056"/>
          </a:xfrm>
          <a:prstGeom prst="rect">
            <a:avLst/>
          </a:prstGeom>
        </p:spPr>
      </p:pic>
      <p:sp>
        <p:nvSpPr>
          <p:cNvPr id="166" name="Rectangle 165"/>
          <p:cNvSpPr/>
          <p:nvPr/>
        </p:nvSpPr>
        <p:spPr bwMode="auto">
          <a:xfrm>
            <a:off x="7747206" y="1331346"/>
            <a:ext cx="2889131" cy="680213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2388" rIns="30899" bIns="30899" anchor="ctr"/>
          <a:lstStyle/>
          <a:p>
            <a:pPr algn="ctr" defTabSz="840029">
              <a:defRPr/>
            </a:pPr>
            <a:r>
              <a:rPr lang="en-US" sz="216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Guest Executables</a:t>
            </a:r>
          </a:p>
          <a:p>
            <a:pPr algn="ctr" defTabSz="840029">
              <a:defRPr/>
            </a:pPr>
            <a:r>
              <a:rPr lang="en-US" sz="165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(Any Code)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4389481" y="2147047"/>
            <a:ext cx="3139120" cy="679463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2388" rIns="30899" bIns="30899" anchor="ctr"/>
          <a:lstStyle/>
          <a:p>
            <a:pPr algn="ctr" defTabSz="840029">
              <a:defRPr/>
            </a:pPr>
            <a:r>
              <a:rPr lang="en-US" sz="216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Reliable Services (Java/C#)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4381889" y="1336458"/>
            <a:ext cx="3118728" cy="679463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2388" rIns="30899" bIns="30899" anchor="ctr"/>
          <a:lstStyle/>
          <a:p>
            <a:pPr algn="ctr" defTabSz="840029">
              <a:defRPr/>
            </a:pPr>
            <a:r>
              <a:rPr lang="en-US" sz="216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Reliable Actors (Java/C#)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1389823" y="1336459"/>
            <a:ext cx="2754181" cy="1478986"/>
            <a:chOff x="2275901" y="1470147"/>
            <a:chExt cx="2775314" cy="1641487"/>
          </a:xfrm>
        </p:grpSpPr>
        <p:sp>
          <p:nvSpPr>
            <p:cNvPr id="171" name="Rectangle 170"/>
            <p:cNvSpPr/>
            <p:nvPr/>
          </p:nvSpPr>
          <p:spPr bwMode="auto">
            <a:xfrm>
              <a:off x="2275901" y="1470147"/>
              <a:ext cx="2775314" cy="1641487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tIns="82388" rIns="30899" bIns="30899" anchor="ctr"/>
            <a:lstStyle/>
            <a:p>
              <a:pPr algn="ctr" defTabSz="840029">
                <a:defRPr/>
              </a:pPr>
              <a:r>
                <a:rPr lang="en-US" sz="2163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 </a:t>
              </a:r>
            </a:p>
            <a:p>
              <a:pPr algn="ctr" defTabSz="840029">
                <a:defRPr/>
              </a:pPr>
              <a:r>
                <a:rPr lang="en-US" sz="216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ea typeface="Segoe UI" pitchFamily="34" charset="0"/>
                  <a:cs typeface="Segoe UI" pitchFamily="34" charset="0"/>
                </a:rPr>
                <a:t>Web Apps </a:t>
              </a:r>
            </a:p>
            <a:p>
              <a:pPr algn="ctr" defTabSz="840029">
                <a:defRPr/>
              </a:pPr>
              <a:endParaRPr lang="en-US" sz="216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0488" y="1794925"/>
              <a:ext cx="403751" cy="394334"/>
            </a:xfrm>
            <a:prstGeom prst="rect">
              <a:avLst/>
            </a:prstGeom>
            <a:solidFill>
              <a:srgbClr val="92D05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</p:pic>
      </p:grpSp>
      <p:sp>
        <p:nvSpPr>
          <p:cNvPr id="170" name="Rectangle 169"/>
          <p:cNvSpPr/>
          <p:nvPr/>
        </p:nvSpPr>
        <p:spPr bwMode="auto">
          <a:xfrm>
            <a:off x="7739847" y="2150489"/>
            <a:ext cx="2889131" cy="712114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tIns="82388" rIns="30899" bIns="30899" anchor="ctr"/>
          <a:lstStyle/>
          <a:p>
            <a:pPr algn="ctr" defTabSz="840029">
              <a:defRPr/>
            </a:pPr>
            <a:r>
              <a:rPr lang="en-US" sz="2163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Containers</a:t>
            </a:r>
          </a:p>
          <a:p>
            <a:pPr algn="ctr" defTabSz="840029">
              <a:defRPr/>
            </a:pPr>
            <a:r>
              <a:rPr lang="en-US" sz="1655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(Windows Containers &amp; Docker)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00115" y="2955710"/>
            <a:ext cx="1729208" cy="829235"/>
          </a:xfrm>
          <a:prstGeom prst="rect">
            <a:avLst/>
          </a:prstGeom>
          <a:noFill/>
        </p:spPr>
        <p:txBody>
          <a:bodyPr wrap="square" lIns="164566" tIns="131652" rIns="164566" bIns="131652" rtlCol="0">
            <a:spAutoFit/>
          </a:bodyPr>
          <a:lstStyle/>
          <a:p>
            <a:pPr algn="ctr" defTabSz="839264">
              <a:lnSpc>
                <a:spcPct val="90000"/>
              </a:lnSpc>
              <a:spcAft>
                <a:spcPts val="539"/>
              </a:spcAft>
              <a:defRPr/>
            </a:pPr>
            <a:r>
              <a:rPr lang="en-US" sz="180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Lifecycle</a:t>
            </a:r>
          </a:p>
          <a:p>
            <a:pPr algn="ctr" defTabSz="839264">
              <a:lnSpc>
                <a:spcPct val="90000"/>
              </a:lnSpc>
              <a:spcAft>
                <a:spcPts val="539"/>
              </a:spcAft>
              <a:defRPr/>
            </a:pPr>
            <a:r>
              <a:rPr lang="en-US" sz="180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Management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9377457" y="2963130"/>
            <a:ext cx="1760879" cy="829235"/>
          </a:xfrm>
          <a:prstGeom prst="rect">
            <a:avLst/>
          </a:prstGeom>
          <a:noFill/>
        </p:spPr>
        <p:txBody>
          <a:bodyPr wrap="square" lIns="164566" tIns="131652" rIns="164566" bIns="131652" rtlCol="0">
            <a:spAutoFit/>
          </a:bodyPr>
          <a:lstStyle/>
          <a:p>
            <a:pPr algn="ctr" defTabSz="839264">
              <a:lnSpc>
                <a:spcPct val="90000"/>
              </a:lnSpc>
              <a:spcAft>
                <a:spcPts val="539"/>
              </a:spcAft>
              <a:defRPr/>
            </a:pPr>
            <a:r>
              <a:rPr lang="en-US" sz="180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Auto</a:t>
            </a:r>
          </a:p>
          <a:p>
            <a:pPr algn="ctr" defTabSz="839264">
              <a:lnSpc>
                <a:spcPct val="90000"/>
              </a:lnSpc>
              <a:spcAft>
                <a:spcPts val="539"/>
              </a:spcAft>
              <a:defRPr/>
            </a:pPr>
            <a:r>
              <a:rPr lang="en-US" sz="180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scaling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614860" y="2977533"/>
            <a:ext cx="1492197" cy="765115"/>
          </a:xfrm>
          <a:prstGeom prst="rect">
            <a:avLst/>
          </a:prstGeom>
          <a:noFill/>
        </p:spPr>
        <p:txBody>
          <a:bodyPr wrap="square" lIns="164566" tIns="131652" rIns="164566" bIns="131652" rtlCol="0">
            <a:spAutoFit/>
          </a:bodyPr>
          <a:lstStyle/>
          <a:p>
            <a:pPr algn="ctr" defTabSz="839264">
              <a:lnSpc>
                <a:spcPct val="90000"/>
              </a:lnSpc>
              <a:spcAft>
                <a:spcPts val="539"/>
              </a:spcAft>
              <a:defRPr/>
            </a:pPr>
            <a:r>
              <a:rPr lang="en-US" sz="180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Always On</a:t>
            </a:r>
            <a:br>
              <a:rPr lang="en-US" sz="180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</a:br>
            <a:r>
              <a:rPr lang="en-US" sz="180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Availability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8215187" y="2975155"/>
            <a:ext cx="1871283" cy="765115"/>
          </a:xfrm>
          <a:prstGeom prst="rect">
            <a:avLst/>
          </a:prstGeom>
          <a:noFill/>
        </p:spPr>
        <p:txBody>
          <a:bodyPr wrap="square" lIns="164566" tIns="131652" rIns="164566" bIns="131652" rtlCol="0">
            <a:spAutoFit/>
          </a:bodyPr>
          <a:lstStyle/>
          <a:p>
            <a:pPr algn="ctr" defTabSz="839264">
              <a:lnSpc>
                <a:spcPct val="90000"/>
              </a:lnSpc>
              <a:spcAft>
                <a:spcPts val="539"/>
              </a:spcAft>
              <a:defRPr/>
            </a:pPr>
            <a:r>
              <a:rPr lang="en-US" sz="180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Dev &amp; Ops Tooling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5444857" y="2972503"/>
            <a:ext cx="1733905" cy="765115"/>
          </a:xfrm>
          <a:prstGeom prst="rect">
            <a:avLst/>
          </a:prstGeom>
          <a:noFill/>
        </p:spPr>
        <p:txBody>
          <a:bodyPr wrap="square" lIns="164566" tIns="131652" rIns="164566" bIns="131652" rtlCol="0">
            <a:spAutoFit/>
          </a:bodyPr>
          <a:lstStyle/>
          <a:p>
            <a:pPr algn="ctr" defTabSz="839264">
              <a:lnSpc>
                <a:spcPct val="90000"/>
              </a:lnSpc>
              <a:spcAft>
                <a:spcPts val="539"/>
              </a:spcAft>
              <a:defRPr/>
            </a:pPr>
            <a:r>
              <a:rPr lang="en-US" sz="180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Programming Models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866767" y="2988519"/>
            <a:ext cx="1760879" cy="765115"/>
          </a:xfrm>
          <a:prstGeom prst="rect">
            <a:avLst/>
          </a:prstGeom>
          <a:noFill/>
        </p:spPr>
        <p:txBody>
          <a:bodyPr wrap="square" lIns="164566" tIns="131652" rIns="164566" bIns="131652" rtlCol="0">
            <a:spAutoFit/>
          </a:bodyPr>
          <a:lstStyle/>
          <a:p>
            <a:pPr algn="ctr" defTabSz="839264">
              <a:lnSpc>
                <a:spcPct val="90000"/>
              </a:lnSpc>
              <a:spcAft>
                <a:spcPts val="539"/>
              </a:spcAft>
              <a:defRPr/>
            </a:pPr>
            <a:r>
              <a:rPr lang="en-US" sz="180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Health &amp; Monitoring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277858" y="5773711"/>
            <a:ext cx="1954118" cy="553949"/>
          </a:xfrm>
          <a:prstGeom prst="rect">
            <a:avLst/>
          </a:prstGeom>
          <a:noFill/>
        </p:spPr>
        <p:txBody>
          <a:bodyPr wrap="square" lIns="161331" tIns="129064" rIns="161331" bIns="129064" rtlCol="0">
            <a:spAutoFit/>
          </a:bodyPr>
          <a:lstStyle/>
          <a:p>
            <a:pPr defTabSz="822730">
              <a:lnSpc>
                <a:spcPct val="90000"/>
              </a:lnSpc>
              <a:spcAft>
                <a:spcPts val="529"/>
              </a:spcAft>
              <a:defRPr/>
            </a:pPr>
            <a:r>
              <a:rPr lang="en-US" sz="2118" kern="0" dirty="0">
                <a:solidFill>
                  <a:sysClr val="windowText" lastClr="000000"/>
                </a:solidFill>
                <a:latin typeface="Segoe UI"/>
                <a:ea typeface="MS PGothic" panose="020B0600070205080204" pitchFamily="34" charset="-128"/>
              </a:rPr>
              <a:t>Dev Box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953568" y="3107059"/>
            <a:ext cx="1760879" cy="515449"/>
          </a:xfrm>
          <a:prstGeom prst="rect">
            <a:avLst/>
          </a:prstGeom>
          <a:noFill/>
        </p:spPr>
        <p:txBody>
          <a:bodyPr wrap="square" lIns="164566" tIns="131652" rIns="164566" bIns="131652" rtlCol="0">
            <a:spAutoFit/>
          </a:bodyPr>
          <a:lstStyle/>
          <a:p>
            <a:pPr algn="ctr" defTabSz="839264">
              <a:lnSpc>
                <a:spcPct val="90000"/>
              </a:lnSpc>
              <a:spcAft>
                <a:spcPts val="539"/>
              </a:spcAft>
              <a:defRPr/>
            </a:pPr>
            <a:r>
              <a:rPr lang="en-US" sz="1802" kern="0" dirty="0"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latin typeface="Segoe UI"/>
                <a:ea typeface="MS PGothic" panose="020B0600070205080204" pitchFamily="34" charset="-128"/>
              </a:rPr>
              <a:t>Orchestration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319677" y="5649991"/>
            <a:ext cx="2307968" cy="928364"/>
          </a:xfrm>
          <a:prstGeom prst="rect">
            <a:avLst/>
          </a:prstGeom>
          <a:noFill/>
        </p:spPr>
        <p:txBody>
          <a:bodyPr wrap="square" lIns="164566" tIns="131652" rIns="164566" bIns="131652" rtlCol="0">
            <a:spAutoFit/>
          </a:bodyPr>
          <a:lstStyle/>
          <a:p>
            <a:pPr algn="ctr" defTabSz="839264">
              <a:lnSpc>
                <a:spcPct val="90000"/>
              </a:lnSpc>
              <a:spcAft>
                <a:spcPts val="539"/>
              </a:spcAft>
              <a:defRPr/>
            </a:pPr>
            <a:r>
              <a:rPr lang="en-US" sz="2160" kern="0" dirty="0">
                <a:solidFill>
                  <a:sysClr val="windowText" lastClr="000000"/>
                </a:solidFill>
                <a:latin typeface="Segoe UI"/>
                <a:ea typeface="MS PGothic" panose="020B0600070205080204" pitchFamily="34" charset="-128"/>
              </a:rPr>
              <a:t>On Premise</a:t>
            </a:r>
          </a:p>
          <a:p>
            <a:pPr algn="ctr" defTabSz="839264">
              <a:lnSpc>
                <a:spcPct val="90000"/>
              </a:lnSpc>
              <a:spcAft>
                <a:spcPts val="539"/>
              </a:spcAft>
              <a:defRPr/>
            </a:pPr>
            <a:r>
              <a:rPr lang="en-US" sz="2160" kern="0" dirty="0">
                <a:solidFill>
                  <a:sysClr val="windowText" lastClr="000000"/>
                </a:solidFill>
                <a:latin typeface="Segoe UI"/>
                <a:ea typeface="MS PGothic" panose="020B0600070205080204" pitchFamily="34" charset="-128"/>
              </a:rPr>
              <a:t>Data centers</a:t>
            </a:r>
          </a:p>
        </p:txBody>
      </p:sp>
    </p:spTree>
    <p:extLst>
      <p:ext uri="{BB962C8B-B14F-4D97-AF65-F5344CB8AC3E}">
        <p14:creationId xmlns:p14="http://schemas.microsoft.com/office/powerpoint/2010/main" val="1275502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  <p:bldP spid="1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801201" y="2111520"/>
            <a:ext cx="2143873" cy="574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b="1" dirty="0">
                <a:solidFill>
                  <a:srgbClr val="002050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ApplicationType1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720200" y="2111521"/>
            <a:ext cx="2258213" cy="574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b="1" dirty="0">
                <a:solidFill>
                  <a:srgbClr val="002050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ApplicationType2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967927" y="2111520"/>
            <a:ext cx="2258213" cy="57455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b="1" dirty="0" err="1">
                <a:solidFill>
                  <a:srgbClr val="002050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ApplicationTypeN</a:t>
            </a:r>
            <a:endParaRPr lang="en-US" sz="1838" b="1" dirty="0">
              <a:solidFill>
                <a:srgbClr val="002050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38773" y="2111520"/>
            <a:ext cx="1106240" cy="445927"/>
          </a:xfrm>
          <a:prstGeom prst="rect">
            <a:avLst/>
          </a:prstGeom>
          <a:noFill/>
        </p:spPr>
        <p:txBody>
          <a:bodyPr wrap="square" lIns="168080" tIns="134464" rIns="168080" bIns="134464" rtlCol="0">
            <a:noAutofit/>
          </a:bodyPr>
          <a:lstStyle/>
          <a:p>
            <a:pPr defTabSz="857250">
              <a:lnSpc>
                <a:spcPct val="90000"/>
              </a:lnSpc>
              <a:spcAft>
                <a:spcPts val="551"/>
              </a:spcAft>
            </a:pPr>
            <a:r>
              <a:rPr lang="en-US" sz="2206" dirty="0">
                <a:solidFill>
                  <a:srgbClr val="002050"/>
                </a:solidFill>
                <a:latin typeface="Segoe UI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27969" y="3518772"/>
            <a:ext cx="1772269" cy="574558"/>
          </a:xfrm>
          <a:prstGeom prst="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b="1" dirty="0">
                <a:solidFill>
                  <a:srgbClr val="002050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ServiceType2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964554" y="3518772"/>
            <a:ext cx="1772269" cy="574558"/>
          </a:xfrm>
          <a:prstGeom prst="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b="1" dirty="0">
                <a:solidFill>
                  <a:srgbClr val="002050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ServiceType3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978413" y="3518772"/>
            <a:ext cx="1772269" cy="574558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b="1" dirty="0">
                <a:solidFill>
                  <a:srgbClr val="002050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ServiceType4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01201" y="3518772"/>
            <a:ext cx="1772269" cy="574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b="1" dirty="0">
                <a:solidFill>
                  <a:srgbClr val="002050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ServiceType1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453871" y="3518772"/>
            <a:ext cx="1886422" cy="5745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b="1" dirty="0" err="1">
                <a:solidFill>
                  <a:srgbClr val="002050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ServiceTypeN</a:t>
            </a:r>
            <a:endParaRPr lang="en-US" sz="1838" b="1" dirty="0">
              <a:solidFill>
                <a:srgbClr val="002050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37127" y="4926024"/>
            <a:ext cx="1396186" cy="5745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b="1" dirty="0">
                <a:solidFill>
                  <a:srgbClr val="002050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Code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086537" y="4926024"/>
            <a:ext cx="1541041" cy="5745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b="1" dirty="0" err="1">
                <a:solidFill>
                  <a:srgbClr val="002050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Config</a:t>
            </a:r>
            <a:endParaRPr lang="en-US" sz="1838" b="1" dirty="0">
              <a:solidFill>
                <a:srgbClr val="002050"/>
              </a:soli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74959" y="4926024"/>
            <a:ext cx="1254639" cy="5745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38" b="1" dirty="0">
                <a:solidFill>
                  <a:srgbClr val="002050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Data</a:t>
            </a:r>
          </a:p>
        </p:txBody>
      </p:sp>
      <p:cxnSp>
        <p:nvCxnSpPr>
          <p:cNvPr id="15" name="Elbow Connector 4"/>
          <p:cNvCxnSpPr>
            <a:stCxn id="4" idx="2"/>
            <a:endCxn id="7" idx="0"/>
          </p:cNvCxnSpPr>
          <p:nvPr/>
        </p:nvCxnSpPr>
        <p:spPr>
          <a:xfrm rot="5400000">
            <a:off x="4465360" y="2134823"/>
            <a:ext cx="832694" cy="1935203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7"/>
          <p:cNvCxnSpPr>
            <a:stCxn id="4" idx="2"/>
            <a:endCxn id="9" idx="0"/>
          </p:cNvCxnSpPr>
          <p:nvPr/>
        </p:nvCxnSpPr>
        <p:spPr>
          <a:xfrm rot="16200000" flipH="1">
            <a:off x="6440581" y="2094804"/>
            <a:ext cx="832694" cy="2015241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5849308" y="2686080"/>
            <a:ext cx="1381" cy="8326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3" idx="0"/>
          </p:cNvCxnSpPr>
          <p:nvPr/>
        </p:nvCxnSpPr>
        <p:spPr>
          <a:xfrm>
            <a:off x="5850688" y="4093331"/>
            <a:ext cx="6369" cy="8326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3"/>
          <p:cNvCxnSpPr>
            <a:stCxn id="8" idx="2"/>
            <a:endCxn id="14" idx="0"/>
          </p:cNvCxnSpPr>
          <p:nvPr/>
        </p:nvCxnSpPr>
        <p:spPr>
          <a:xfrm rot="16200000" flipH="1">
            <a:off x="6210137" y="3733881"/>
            <a:ext cx="832693" cy="1551591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25"/>
          <p:cNvCxnSpPr>
            <a:stCxn id="8" idx="2"/>
            <a:endCxn id="12" idx="0"/>
          </p:cNvCxnSpPr>
          <p:nvPr/>
        </p:nvCxnSpPr>
        <p:spPr>
          <a:xfrm rot="5400000">
            <a:off x="4626608" y="3701942"/>
            <a:ext cx="832694" cy="1615469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128"/>
          <p:cNvSpPr>
            <a:spLocks noChangeAspect="1" noEditPoints="1"/>
          </p:cNvSpPr>
          <p:nvPr/>
        </p:nvSpPr>
        <p:spPr bwMode="black">
          <a:xfrm>
            <a:off x="7545479" y="5063605"/>
            <a:ext cx="340089" cy="299392"/>
          </a:xfrm>
          <a:custGeom>
            <a:avLst/>
            <a:gdLst>
              <a:gd name="T0" fmla="*/ 49 w 71"/>
              <a:gd name="T1" fmla="*/ 21 h 62"/>
              <a:gd name="T2" fmla="*/ 49 w 71"/>
              <a:gd name="T3" fmla="*/ 19 h 62"/>
              <a:gd name="T4" fmla="*/ 49 w 71"/>
              <a:gd name="T5" fmla="*/ 19 h 62"/>
              <a:gd name="T6" fmla="*/ 48 w 71"/>
              <a:gd name="T7" fmla="*/ 17 h 62"/>
              <a:gd name="T8" fmla="*/ 32 w 71"/>
              <a:gd name="T9" fmla="*/ 2 h 62"/>
              <a:gd name="T10" fmla="*/ 28 w 71"/>
              <a:gd name="T11" fmla="*/ 0 h 62"/>
              <a:gd name="T12" fmla="*/ 28 w 71"/>
              <a:gd name="T13" fmla="*/ 0 h 62"/>
              <a:gd name="T14" fmla="*/ 28 w 71"/>
              <a:gd name="T15" fmla="*/ 0 h 62"/>
              <a:gd name="T16" fmla="*/ 6 w 71"/>
              <a:gd name="T17" fmla="*/ 0 h 62"/>
              <a:gd name="T18" fmla="*/ 0 w 71"/>
              <a:gd name="T19" fmla="*/ 5 h 62"/>
              <a:gd name="T20" fmla="*/ 0 w 71"/>
              <a:gd name="T21" fmla="*/ 56 h 62"/>
              <a:gd name="T22" fmla="*/ 6 w 71"/>
              <a:gd name="T23" fmla="*/ 62 h 62"/>
              <a:gd name="T24" fmla="*/ 44 w 71"/>
              <a:gd name="T25" fmla="*/ 62 h 62"/>
              <a:gd name="T26" fmla="*/ 50 w 71"/>
              <a:gd name="T27" fmla="*/ 56 h 62"/>
              <a:gd name="T28" fmla="*/ 50 w 71"/>
              <a:gd name="T29" fmla="*/ 21 h 62"/>
              <a:gd name="T30" fmla="*/ 49 w 71"/>
              <a:gd name="T31" fmla="*/ 21 h 62"/>
              <a:gd name="T32" fmla="*/ 28 w 71"/>
              <a:gd name="T33" fmla="*/ 5 h 62"/>
              <a:gd name="T34" fmla="*/ 44 w 71"/>
              <a:gd name="T35" fmla="*/ 21 h 62"/>
              <a:gd name="T36" fmla="*/ 28 w 71"/>
              <a:gd name="T37" fmla="*/ 21 h 62"/>
              <a:gd name="T38" fmla="*/ 28 w 71"/>
              <a:gd name="T39" fmla="*/ 5 h 62"/>
              <a:gd name="T40" fmla="*/ 44 w 71"/>
              <a:gd name="T41" fmla="*/ 56 h 62"/>
              <a:gd name="T42" fmla="*/ 6 w 71"/>
              <a:gd name="T43" fmla="*/ 56 h 62"/>
              <a:gd name="T44" fmla="*/ 6 w 71"/>
              <a:gd name="T45" fmla="*/ 5 h 62"/>
              <a:gd name="T46" fmla="*/ 23 w 71"/>
              <a:gd name="T47" fmla="*/ 5 h 62"/>
              <a:gd name="T48" fmla="*/ 23 w 71"/>
              <a:gd name="T49" fmla="*/ 21 h 62"/>
              <a:gd name="T50" fmla="*/ 28 w 71"/>
              <a:gd name="T51" fmla="*/ 27 h 62"/>
              <a:gd name="T52" fmla="*/ 44 w 71"/>
              <a:gd name="T53" fmla="*/ 27 h 62"/>
              <a:gd name="T54" fmla="*/ 44 w 71"/>
              <a:gd name="T55" fmla="*/ 56 h 62"/>
              <a:gd name="T56" fmla="*/ 58 w 71"/>
              <a:gd name="T57" fmla="*/ 14 h 62"/>
              <a:gd name="T58" fmla="*/ 60 w 71"/>
              <a:gd name="T59" fmla="*/ 19 h 62"/>
              <a:gd name="T60" fmla="*/ 60 w 71"/>
              <a:gd name="T61" fmla="*/ 56 h 62"/>
              <a:gd name="T62" fmla="*/ 55 w 71"/>
              <a:gd name="T63" fmla="*/ 62 h 62"/>
              <a:gd name="T64" fmla="*/ 53 w 71"/>
              <a:gd name="T65" fmla="*/ 62 h 62"/>
              <a:gd name="T66" fmla="*/ 55 w 71"/>
              <a:gd name="T67" fmla="*/ 57 h 62"/>
              <a:gd name="T68" fmla="*/ 55 w 71"/>
              <a:gd name="T69" fmla="*/ 21 h 62"/>
              <a:gd name="T70" fmla="*/ 53 w 71"/>
              <a:gd name="T71" fmla="*/ 15 h 62"/>
              <a:gd name="T72" fmla="*/ 37 w 71"/>
              <a:gd name="T73" fmla="*/ 0 h 62"/>
              <a:gd name="T74" fmla="*/ 37 w 71"/>
              <a:gd name="T75" fmla="*/ 0 h 62"/>
              <a:gd name="T76" fmla="*/ 39 w 71"/>
              <a:gd name="T77" fmla="*/ 0 h 62"/>
              <a:gd name="T78" fmla="*/ 40 w 71"/>
              <a:gd name="T79" fmla="*/ 0 h 62"/>
              <a:gd name="T80" fmla="*/ 47 w 71"/>
              <a:gd name="T81" fmla="*/ 3 h 62"/>
              <a:gd name="T82" fmla="*/ 58 w 71"/>
              <a:gd name="T83" fmla="*/ 14 h 62"/>
              <a:gd name="T84" fmla="*/ 69 w 71"/>
              <a:gd name="T85" fmla="*/ 13 h 62"/>
              <a:gd name="T86" fmla="*/ 71 w 71"/>
              <a:gd name="T87" fmla="*/ 17 h 62"/>
              <a:gd name="T88" fmla="*/ 71 w 71"/>
              <a:gd name="T89" fmla="*/ 56 h 62"/>
              <a:gd name="T90" fmla="*/ 65 w 71"/>
              <a:gd name="T91" fmla="*/ 62 h 62"/>
              <a:gd name="T92" fmla="*/ 64 w 71"/>
              <a:gd name="T93" fmla="*/ 62 h 62"/>
              <a:gd name="T94" fmla="*/ 65 w 71"/>
              <a:gd name="T95" fmla="*/ 57 h 62"/>
              <a:gd name="T96" fmla="*/ 65 w 71"/>
              <a:gd name="T97" fmla="*/ 18 h 62"/>
              <a:gd name="T98" fmla="*/ 64 w 71"/>
              <a:gd name="T99" fmla="*/ 14 h 62"/>
              <a:gd name="T100" fmla="*/ 50 w 71"/>
              <a:gd name="T101" fmla="*/ 0 h 62"/>
              <a:gd name="T102" fmla="*/ 50 w 71"/>
              <a:gd name="T103" fmla="*/ 0 h 62"/>
              <a:gd name="T104" fmla="*/ 51 w 71"/>
              <a:gd name="T105" fmla="*/ 0 h 62"/>
              <a:gd name="T106" fmla="*/ 52 w 71"/>
              <a:gd name="T107" fmla="*/ 0 h 62"/>
              <a:gd name="T108" fmla="*/ 59 w 71"/>
              <a:gd name="T109" fmla="*/ 3 h 62"/>
              <a:gd name="T110" fmla="*/ 69 w 71"/>
              <a:gd name="T111" fmla="*/ 13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62">
                <a:moveTo>
                  <a:pt x="49" y="21"/>
                </a:moveTo>
                <a:cubicBezTo>
                  <a:pt x="49" y="20"/>
                  <a:pt x="49" y="20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18"/>
                  <a:pt x="48" y="18"/>
                  <a:pt x="48" y="17"/>
                </a:cubicBezTo>
                <a:cubicBezTo>
                  <a:pt x="32" y="2"/>
                  <a:pt x="32" y="2"/>
                  <a:pt x="32" y="2"/>
                </a:cubicBezTo>
                <a:cubicBezTo>
                  <a:pt x="31" y="0"/>
                  <a:pt x="30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7" y="62"/>
                  <a:pt x="50" y="59"/>
                  <a:pt x="50" y="56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49" y="21"/>
                  <a:pt x="49" y="21"/>
                </a:cubicBezTo>
                <a:close/>
                <a:moveTo>
                  <a:pt x="28" y="5"/>
                </a:moveTo>
                <a:cubicBezTo>
                  <a:pt x="44" y="21"/>
                  <a:pt x="44" y="21"/>
                  <a:pt x="44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5"/>
                </a:lnTo>
                <a:close/>
                <a:moveTo>
                  <a:pt x="44" y="56"/>
                </a:moveTo>
                <a:cubicBezTo>
                  <a:pt x="6" y="56"/>
                  <a:pt x="6" y="56"/>
                  <a:pt x="6" y="56"/>
                </a:cubicBezTo>
                <a:cubicBezTo>
                  <a:pt x="6" y="5"/>
                  <a:pt x="6" y="5"/>
                  <a:pt x="6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4"/>
                  <a:pt x="25" y="27"/>
                  <a:pt x="28" y="27"/>
                </a:cubicBezTo>
                <a:cubicBezTo>
                  <a:pt x="44" y="27"/>
                  <a:pt x="44" y="27"/>
                  <a:pt x="44" y="27"/>
                </a:cubicBezTo>
                <a:lnTo>
                  <a:pt x="44" y="56"/>
                </a:lnTo>
                <a:close/>
                <a:moveTo>
                  <a:pt x="58" y="14"/>
                </a:moveTo>
                <a:cubicBezTo>
                  <a:pt x="59" y="15"/>
                  <a:pt x="60" y="17"/>
                  <a:pt x="60" y="1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9"/>
                  <a:pt x="58" y="62"/>
                  <a:pt x="55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4" y="60"/>
                  <a:pt x="55" y="59"/>
                  <a:pt x="55" y="57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19"/>
                  <a:pt x="54" y="17"/>
                  <a:pt x="53" y="15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4" y="0"/>
                  <a:pt x="47" y="3"/>
                </a:cubicBezTo>
                <a:cubicBezTo>
                  <a:pt x="58" y="14"/>
                  <a:pt x="58" y="14"/>
                  <a:pt x="58" y="14"/>
                </a:cubicBezTo>
                <a:moveTo>
                  <a:pt x="69" y="13"/>
                </a:moveTo>
                <a:cubicBezTo>
                  <a:pt x="70" y="14"/>
                  <a:pt x="71" y="16"/>
                  <a:pt x="71" y="17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9"/>
                  <a:pt x="68" y="62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5" y="60"/>
                  <a:pt x="65" y="59"/>
                  <a:pt x="65" y="57"/>
                </a:cubicBezTo>
                <a:cubicBezTo>
                  <a:pt x="65" y="18"/>
                  <a:pt x="65" y="18"/>
                  <a:pt x="65" y="18"/>
                </a:cubicBezTo>
                <a:cubicBezTo>
                  <a:pt x="65" y="17"/>
                  <a:pt x="65" y="15"/>
                  <a:pt x="64" y="14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6" y="0"/>
                  <a:pt x="59" y="3"/>
                </a:cubicBezTo>
                <a:cubicBezTo>
                  <a:pt x="69" y="13"/>
                  <a:pt x="69" y="13"/>
                  <a:pt x="69" y="13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5729" tIns="42864" rIns="85729" bIns="42864" numCol="1" anchor="t" anchorCtr="0" compatLnSpc="1">
            <a:prstTxWarp prst="textNoShape">
              <a:avLst/>
            </a:prstTxWarp>
          </a:bodyPr>
          <a:lstStyle/>
          <a:p>
            <a:pPr defTabSz="857250"/>
            <a:endParaRPr lang="en-US" sz="1655" dirty="0">
              <a:solidFill>
                <a:srgbClr val="002050"/>
              </a:solidFill>
              <a:latin typeface="Segoe UI"/>
            </a:endParaRPr>
          </a:p>
        </p:txBody>
      </p:sp>
      <p:sp>
        <p:nvSpPr>
          <p:cNvPr id="22" name="Freeform 104"/>
          <p:cNvSpPr>
            <a:spLocks noChangeAspect="1" noEditPoints="1"/>
          </p:cNvSpPr>
          <p:nvPr/>
        </p:nvSpPr>
        <p:spPr bwMode="black">
          <a:xfrm>
            <a:off x="6072842" y="5012999"/>
            <a:ext cx="400607" cy="400607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85729" tIns="42864" rIns="85729" bIns="42864" numCol="1" anchor="t" anchorCtr="0" compatLnSpc="1">
            <a:prstTxWarp prst="textNoShape">
              <a:avLst/>
            </a:prstTxWarp>
          </a:bodyPr>
          <a:lstStyle/>
          <a:p>
            <a:pPr defTabSz="857250"/>
            <a:endParaRPr lang="en-US" sz="1655" dirty="0">
              <a:solidFill>
                <a:srgbClr val="002050"/>
              </a:solidFill>
              <a:latin typeface="Segoe UI"/>
            </a:endParaRPr>
          </a:p>
        </p:txBody>
      </p:sp>
      <p:sp>
        <p:nvSpPr>
          <p:cNvPr id="23" name="Freeform 73"/>
          <p:cNvSpPr>
            <a:spLocks noChangeAspect="1" noEditPoints="1"/>
          </p:cNvSpPr>
          <p:nvPr/>
        </p:nvSpPr>
        <p:spPr bwMode="black">
          <a:xfrm>
            <a:off x="4381631" y="5003202"/>
            <a:ext cx="420199" cy="420197"/>
          </a:xfrm>
          <a:custGeom>
            <a:avLst/>
            <a:gdLst>
              <a:gd name="T0" fmla="*/ 313 w 330"/>
              <a:gd name="T1" fmla="*/ 161 h 330"/>
              <a:gd name="T2" fmla="*/ 313 w 330"/>
              <a:gd name="T3" fmla="*/ 128 h 330"/>
              <a:gd name="T4" fmla="*/ 284 w 330"/>
              <a:gd name="T5" fmla="*/ 137 h 330"/>
              <a:gd name="T6" fmla="*/ 298 w 330"/>
              <a:gd name="T7" fmla="*/ 111 h 330"/>
              <a:gd name="T8" fmla="*/ 330 w 330"/>
              <a:gd name="T9" fmla="*/ 103 h 330"/>
              <a:gd name="T10" fmla="*/ 298 w 330"/>
              <a:gd name="T11" fmla="*/ 95 h 330"/>
              <a:gd name="T12" fmla="*/ 284 w 330"/>
              <a:gd name="T13" fmla="*/ 87 h 330"/>
              <a:gd name="T14" fmla="*/ 235 w 330"/>
              <a:gd name="T15" fmla="*/ 46 h 330"/>
              <a:gd name="T16" fmla="*/ 244 w 330"/>
              <a:gd name="T17" fmla="*/ 17 h 330"/>
              <a:gd name="T18" fmla="*/ 211 w 330"/>
              <a:gd name="T19" fmla="*/ 17 h 330"/>
              <a:gd name="T20" fmla="*/ 219 w 330"/>
              <a:gd name="T21" fmla="*/ 46 h 330"/>
              <a:gd name="T22" fmla="*/ 194 w 330"/>
              <a:gd name="T23" fmla="*/ 32 h 330"/>
              <a:gd name="T24" fmla="*/ 186 w 330"/>
              <a:gd name="T25" fmla="*/ 0 h 330"/>
              <a:gd name="T26" fmla="*/ 178 w 330"/>
              <a:gd name="T27" fmla="*/ 32 h 330"/>
              <a:gd name="T28" fmla="*/ 152 w 330"/>
              <a:gd name="T29" fmla="*/ 46 h 330"/>
              <a:gd name="T30" fmla="*/ 161 w 330"/>
              <a:gd name="T31" fmla="*/ 17 h 330"/>
              <a:gd name="T32" fmla="*/ 128 w 330"/>
              <a:gd name="T33" fmla="*/ 17 h 330"/>
              <a:gd name="T34" fmla="*/ 137 w 330"/>
              <a:gd name="T35" fmla="*/ 46 h 330"/>
              <a:gd name="T36" fmla="*/ 111 w 330"/>
              <a:gd name="T37" fmla="*/ 32 h 330"/>
              <a:gd name="T38" fmla="*/ 103 w 330"/>
              <a:gd name="T39" fmla="*/ 0 h 330"/>
              <a:gd name="T40" fmla="*/ 95 w 330"/>
              <a:gd name="T41" fmla="*/ 32 h 330"/>
              <a:gd name="T42" fmla="*/ 87 w 330"/>
              <a:gd name="T43" fmla="*/ 46 h 330"/>
              <a:gd name="T44" fmla="*/ 46 w 330"/>
              <a:gd name="T45" fmla="*/ 95 h 330"/>
              <a:gd name="T46" fmla="*/ 17 w 330"/>
              <a:gd name="T47" fmla="*/ 86 h 330"/>
              <a:gd name="T48" fmla="*/ 17 w 330"/>
              <a:gd name="T49" fmla="*/ 120 h 330"/>
              <a:gd name="T50" fmla="*/ 46 w 330"/>
              <a:gd name="T51" fmla="*/ 111 h 330"/>
              <a:gd name="T52" fmla="*/ 32 w 330"/>
              <a:gd name="T53" fmla="*/ 137 h 330"/>
              <a:gd name="T54" fmla="*/ 0 w 330"/>
              <a:gd name="T55" fmla="*/ 144 h 330"/>
              <a:gd name="T56" fmla="*/ 32 w 330"/>
              <a:gd name="T57" fmla="*/ 152 h 330"/>
              <a:gd name="T58" fmla="*/ 46 w 330"/>
              <a:gd name="T59" fmla="*/ 178 h 330"/>
              <a:gd name="T60" fmla="*/ 17 w 330"/>
              <a:gd name="T61" fmla="*/ 169 h 330"/>
              <a:gd name="T62" fmla="*/ 17 w 330"/>
              <a:gd name="T63" fmla="*/ 203 h 330"/>
              <a:gd name="T64" fmla="*/ 46 w 330"/>
              <a:gd name="T65" fmla="*/ 194 h 330"/>
              <a:gd name="T66" fmla="*/ 32 w 330"/>
              <a:gd name="T67" fmla="*/ 219 h 330"/>
              <a:gd name="T68" fmla="*/ 0 w 330"/>
              <a:gd name="T69" fmla="*/ 227 h 330"/>
              <a:gd name="T70" fmla="*/ 32 w 330"/>
              <a:gd name="T71" fmla="*/ 235 h 330"/>
              <a:gd name="T72" fmla="*/ 46 w 330"/>
              <a:gd name="T73" fmla="*/ 243 h 330"/>
              <a:gd name="T74" fmla="*/ 95 w 330"/>
              <a:gd name="T75" fmla="*/ 284 h 330"/>
              <a:gd name="T76" fmla="*/ 86 w 330"/>
              <a:gd name="T77" fmla="*/ 313 h 330"/>
              <a:gd name="T78" fmla="*/ 120 w 330"/>
              <a:gd name="T79" fmla="*/ 313 h 330"/>
              <a:gd name="T80" fmla="*/ 111 w 330"/>
              <a:gd name="T81" fmla="*/ 284 h 330"/>
              <a:gd name="T82" fmla="*/ 137 w 330"/>
              <a:gd name="T83" fmla="*/ 298 h 330"/>
              <a:gd name="T84" fmla="*/ 144 w 330"/>
              <a:gd name="T85" fmla="*/ 330 h 330"/>
              <a:gd name="T86" fmla="*/ 152 w 330"/>
              <a:gd name="T87" fmla="*/ 298 h 330"/>
              <a:gd name="T88" fmla="*/ 178 w 330"/>
              <a:gd name="T89" fmla="*/ 284 h 330"/>
              <a:gd name="T90" fmla="*/ 169 w 330"/>
              <a:gd name="T91" fmla="*/ 313 h 330"/>
              <a:gd name="T92" fmla="*/ 203 w 330"/>
              <a:gd name="T93" fmla="*/ 313 h 330"/>
              <a:gd name="T94" fmla="*/ 194 w 330"/>
              <a:gd name="T95" fmla="*/ 284 h 330"/>
              <a:gd name="T96" fmla="*/ 219 w 330"/>
              <a:gd name="T97" fmla="*/ 298 h 330"/>
              <a:gd name="T98" fmla="*/ 227 w 330"/>
              <a:gd name="T99" fmla="*/ 330 h 330"/>
              <a:gd name="T100" fmla="*/ 235 w 330"/>
              <a:gd name="T101" fmla="*/ 298 h 330"/>
              <a:gd name="T102" fmla="*/ 243 w 330"/>
              <a:gd name="T103" fmla="*/ 284 h 330"/>
              <a:gd name="T104" fmla="*/ 284 w 330"/>
              <a:gd name="T105" fmla="*/ 235 h 330"/>
              <a:gd name="T106" fmla="*/ 313 w 330"/>
              <a:gd name="T107" fmla="*/ 244 h 330"/>
              <a:gd name="T108" fmla="*/ 313 w 330"/>
              <a:gd name="T109" fmla="*/ 211 h 330"/>
              <a:gd name="T110" fmla="*/ 284 w 330"/>
              <a:gd name="T111" fmla="*/ 219 h 330"/>
              <a:gd name="T112" fmla="*/ 298 w 330"/>
              <a:gd name="T113" fmla="*/ 194 h 330"/>
              <a:gd name="T114" fmla="*/ 330 w 330"/>
              <a:gd name="T115" fmla="*/ 186 h 330"/>
              <a:gd name="T116" fmla="*/ 298 w 330"/>
              <a:gd name="T117" fmla="*/ 178 h 330"/>
              <a:gd name="T118" fmla="*/ 284 w 330"/>
              <a:gd name="T119" fmla="*/ 152 h 330"/>
              <a:gd name="T120" fmla="*/ 165 w 330"/>
              <a:gd name="T121" fmla="*/ 267 h 330"/>
              <a:gd name="T122" fmla="*/ 165 w 330"/>
              <a:gd name="T123" fmla="*/ 63 h 330"/>
              <a:gd name="T124" fmla="*/ 165 w 330"/>
              <a:gd name="T125" fmla="*/ 267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0" h="330">
                <a:moveTo>
                  <a:pt x="298" y="152"/>
                </a:moveTo>
                <a:cubicBezTo>
                  <a:pt x="301" y="158"/>
                  <a:pt x="307" y="161"/>
                  <a:pt x="313" y="161"/>
                </a:cubicBezTo>
                <a:cubicBezTo>
                  <a:pt x="322" y="161"/>
                  <a:pt x="330" y="154"/>
                  <a:pt x="330" y="144"/>
                </a:cubicBezTo>
                <a:cubicBezTo>
                  <a:pt x="330" y="135"/>
                  <a:pt x="322" y="128"/>
                  <a:pt x="313" y="128"/>
                </a:cubicBezTo>
                <a:cubicBezTo>
                  <a:pt x="307" y="128"/>
                  <a:pt x="301" y="131"/>
                  <a:pt x="298" y="137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284" y="111"/>
                  <a:pt x="284" y="111"/>
                  <a:pt x="284" y="111"/>
                </a:cubicBezTo>
                <a:cubicBezTo>
                  <a:pt x="298" y="111"/>
                  <a:pt x="298" y="111"/>
                  <a:pt x="298" y="111"/>
                </a:cubicBezTo>
                <a:cubicBezTo>
                  <a:pt x="301" y="116"/>
                  <a:pt x="307" y="120"/>
                  <a:pt x="313" y="120"/>
                </a:cubicBezTo>
                <a:cubicBezTo>
                  <a:pt x="322" y="120"/>
                  <a:pt x="330" y="112"/>
                  <a:pt x="330" y="103"/>
                </a:cubicBezTo>
                <a:cubicBezTo>
                  <a:pt x="330" y="94"/>
                  <a:pt x="322" y="86"/>
                  <a:pt x="313" y="86"/>
                </a:cubicBezTo>
                <a:cubicBezTo>
                  <a:pt x="307" y="86"/>
                  <a:pt x="301" y="90"/>
                  <a:pt x="298" y="95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284" y="87"/>
                  <a:pt x="284" y="87"/>
                  <a:pt x="284" y="87"/>
                </a:cubicBezTo>
                <a:cubicBezTo>
                  <a:pt x="284" y="65"/>
                  <a:pt x="266" y="46"/>
                  <a:pt x="243" y="46"/>
                </a:cubicBezTo>
                <a:cubicBezTo>
                  <a:pt x="235" y="46"/>
                  <a:pt x="235" y="46"/>
                  <a:pt x="235" y="46"/>
                </a:cubicBezTo>
                <a:cubicBezTo>
                  <a:pt x="235" y="32"/>
                  <a:pt x="235" y="32"/>
                  <a:pt x="235" y="32"/>
                </a:cubicBezTo>
                <a:cubicBezTo>
                  <a:pt x="240" y="29"/>
                  <a:pt x="244" y="23"/>
                  <a:pt x="244" y="17"/>
                </a:cubicBezTo>
                <a:cubicBezTo>
                  <a:pt x="244" y="8"/>
                  <a:pt x="237" y="0"/>
                  <a:pt x="227" y="0"/>
                </a:cubicBezTo>
                <a:cubicBezTo>
                  <a:pt x="218" y="0"/>
                  <a:pt x="211" y="8"/>
                  <a:pt x="211" y="17"/>
                </a:cubicBezTo>
                <a:cubicBezTo>
                  <a:pt x="211" y="23"/>
                  <a:pt x="214" y="29"/>
                  <a:pt x="219" y="32"/>
                </a:cubicBezTo>
                <a:cubicBezTo>
                  <a:pt x="219" y="46"/>
                  <a:pt x="219" y="46"/>
                  <a:pt x="219" y="46"/>
                </a:cubicBezTo>
                <a:cubicBezTo>
                  <a:pt x="194" y="46"/>
                  <a:pt x="194" y="46"/>
                  <a:pt x="194" y="46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9" y="29"/>
                  <a:pt x="203" y="23"/>
                  <a:pt x="203" y="17"/>
                </a:cubicBezTo>
                <a:cubicBezTo>
                  <a:pt x="203" y="8"/>
                  <a:pt x="195" y="0"/>
                  <a:pt x="186" y="0"/>
                </a:cubicBezTo>
                <a:cubicBezTo>
                  <a:pt x="177" y="0"/>
                  <a:pt x="169" y="8"/>
                  <a:pt x="169" y="17"/>
                </a:cubicBezTo>
                <a:cubicBezTo>
                  <a:pt x="169" y="23"/>
                  <a:pt x="173" y="29"/>
                  <a:pt x="178" y="32"/>
                </a:cubicBezTo>
                <a:cubicBezTo>
                  <a:pt x="178" y="46"/>
                  <a:pt x="178" y="46"/>
                  <a:pt x="178" y="46"/>
                </a:cubicBezTo>
                <a:cubicBezTo>
                  <a:pt x="152" y="46"/>
                  <a:pt x="152" y="46"/>
                  <a:pt x="152" y="46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8" y="29"/>
                  <a:pt x="161" y="23"/>
                  <a:pt x="161" y="17"/>
                </a:cubicBezTo>
                <a:cubicBezTo>
                  <a:pt x="161" y="8"/>
                  <a:pt x="154" y="0"/>
                  <a:pt x="144" y="0"/>
                </a:cubicBezTo>
                <a:cubicBezTo>
                  <a:pt x="135" y="0"/>
                  <a:pt x="128" y="8"/>
                  <a:pt x="128" y="17"/>
                </a:cubicBezTo>
                <a:cubicBezTo>
                  <a:pt x="128" y="23"/>
                  <a:pt x="131" y="29"/>
                  <a:pt x="137" y="32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1" y="32"/>
                  <a:pt x="111" y="32"/>
                  <a:pt x="111" y="32"/>
                </a:cubicBezTo>
                <a:cubicBezTo>
                  <a:pt x="116" y="29"/>
                  <a:pt x="120" y="23"/>
                  <a:pt x="120" y="17"/>
                </a:cubicBezTo>
                <a:cubicBezTo>
                  <a:pt x="120" y="8"/>
                  <a:pt x="112" y="0"/>
                  <a:pt x="103" y="0"/>
                </a:cubicBezTo>
                <a:cubicBezTo>
                  <a:pt x="94" y="0"/>
                  <a:pt x="86" y="8"/>
                  <a:pt x="86" y="17"/>
                </a:cubicBezTo>
                <a:cubicBezTo>
                  <a:pt x="86" y="23"/>
                  <a:pt x="90" y="29"/>
                  <a:pt x="95" y="32"/>
                </a:cubicBezTo>
                <a:cubicBezTo>
                  <a:pt x="95" y="46"/>
                  <a:pt x="95" y="46"/>
                  <a:pt x="95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65" y="46"/>
                  <a:pt x="46" y="65"/>
                  <a:pt x="46" y="87"/>
                </a:cubicBezTo>
                <a:cubicBezTo>
                  <a:pt x="46" y="95"/>
                  <a:pt x="46" y="95"/>
                  <a:pt x="46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29" y="90"/>
                  <a:pt x="23" y="86"/>
                  <a:pt x="17" y="86"/>
                </a:cubicBezTo>
                <a:cubicBezTo>
                  <a:pt x="8" y="86"/>
                  <a:pt x="0" y="94"/>
                  <a:pt x="0" y="103"/>
                </a:cubicBezTo>
                <a:cubicBezTo>
                  <a:pt x="0" y="112"/>
                  <a:pt x="8" y="120"/>
                  <a:pt x="17" y="120"/>
                </a:cubicBezTo>
                <a:cubicBezTo>
                  <a:pt x="23" y="120"/>
                  <a:pt x="29" y="116"/>
                  <a:pt x="32" y="111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9" y="131"/>
                  <a:pt x="23" y="128"/>
                  <a:pt x="17" y="128"/>
                </a:cubicBezTo>
                <a:cubicBezTo>
                  <a:pt x="8" y="128"/>
                  <a:pt x="0" y="135"/>
                  <a:pt x="0" y="144"/>
                </a:cubicBezTo>
                <a:cubicBezTo>
                  <a:pt x="0" y="154"/>
                  <a:pt x="8" y="161"/>
                  <a:pt x="17" y="161"/>
                </a:cubicBezTo>
                <a:cubicBezTo>
                  <a:pt x="23" y="161"/>
                  <a:pt x="29" y="158"/>
                  <a:pt x="32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6" y="178"/>
                  <a:pt x="46" y="178"/>
                  <a:pt x="46" y="178"/>
                </a:cubicBezTo>
                <a:cubicBezTo>
                  <a:pt x="32" y="178"/>
                  <a:pt x="32" y="178"/>
                  <a:pt x="32" y="178"/>
                </a:cubicBezTo>
                <a:cubicBezTo>
                  <a:pt x="29" y="173"/>
                  <a:pt x="23" y="169"/>
                  <a:pt x="17" y="169"/>
                </a:cubicBezTo>
                <a:cubicBezTo>
                  <a:pt x="8" y="169"/>
                  <a:pt x="0" y="177"/>
                  <a:pt x="0" y="186"/>
                </a:cubicBezTo>
                <a:cubicBezTo>
                  <a:pt x="0" y="195"/>
                  <a:pt x="8" y="203"/>
                  <a:pt x="17" y="203"/>
                </a:cubicBezTo>
                <a:cubicBezTo>
                  <a:pt x="23" y="203"/>
                  <a:pt x="29" y="199"/>
                  <a:pt x="32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46" y="219"/>
                  <a:pt x="46" y="219"/>
                  <a:pt x="46" y="219"/>
                </a:cubicBezTo>
                <a:cubicBezTo>
                  <a:pt x="32" y="219"/>
                  <a:pt x="32" y="219"/>
                  <a:pt x="32" y="219"/>
                </a:cubicBezTo>
                <a:cubicBezTo>
                  <a:pt x="29" y="214"/>
                  <a:pt x="23" y="211"/>
                  <a:pt x="17" y="211"/>
                </a:cubicBezTo>
                <a:cubicBezTo>
                  <a:pt x="8" y="211"/>
                  <a:pt x="0" y="218"/>
                  <a:pt x="0" y="227"/>
                </a:cubicBezTo>
                <a:cubicBezTo>
                  <a:pt x="0" y="237"/>
                  <a:pt x="8" y="244"/>
                  <a:pt x="17" y="244"/>
                </a:cubicBezTo>
                <a:cubicBezTo>
                  <a:pt x="23" y="244"/>
                  <a:pt x="29" y="240"/>
                  <a:pt x="32" y="235"/>
                </a:cubicBezTo>
                <a:cubicBezTo>
                  <a:pt x="46" y="235"/>
                  <a:pt x="46" y="235"/>
                  <a:pt x="46" y="235"/>
                </a:cubicBezTo>
                <a:cubicBezTo>
                  <a:pt x="46" y="243"/>
                  <a:pt x="46" y="243"/>
                  <a:pt x="46" y="243"/>
                </a:cubicBezTo>
                <a:cubicBezTo>
                  <a:pt x="46" y="266"/>
                  <a:pt x="65" y="284"/>
                  <a:pt x="87" y="284"/>
                </a:cubicBezTo>
                <a:cubicBezTo>
                  <a:pt x="95" y="284"/>
                  <a:pt x="95" y="284"/>
                  <a:pt x="95" y="284"/>
                </a:cubicBezTo>
                <a:cubicBezTo>
                  <a:pt x="95" y="298"/>
                  <a:pt x="95" y="298"/>
                  <a:pt x="95" y="298"/>
                </a:cubicBezTo>
                <a:cubicBezTo>
                  <a:pt x="90" y="301"/>
                  <a:pt x="86" y="307"/>
                  <a:pt x="86" y="313"/>
                </a:cubicBezTo>
                <a:cubicBezTo>
                  <a:pt x="86" y="322"/>
                  <a:pt x="94" y="330"/>
                  <a:pt x="103" y="330"/>
                </a:cubicBezTo>
                <a:cubicBezTo>
                  <a:pt x="112" y="330"/>
                  <a:pt x="120" y="322"/>
                  <a:pt x="120" y="313"/>
                </a:cubicBezTo>
                <a:cubicBezTo>
                  <a:pt x="120" y="307"/>
                  <a:pt x="116" y="301"/>
                  <a:pt x="111" y="298"/>
                </a:cubicBezTo>
                <a:cubicBezTo>
                  <a:pt x="111" y="284"/>
                  <a:pt x="111" y="284"/>
                  <a:pt x="111" y="284"/>
                </a:cubicBezTo>
                <a:cubicBezTo>
                  <a:pt x="137" y="284"/>
                  <a:pt x="137" y="284"/>
                  <a:pt x="137" y="284"/>
                </a:cubicBezTo>
                <a:cubicBezTo>
                  <a:pt x="137" y="298"/>
                  <a:pt x="137" y="298"/>
                  <a:pt x="137" y="298"/>
                </a:cubicBezTo>
                <a:cubicBezTo>
                  <a:pt x="131" y="301"/>
                  <a:pt x="128" y="307"/>
                  <a:pt x="128" y="313"/>
                </a:cubicBezTo>
                <a:cubicBezTo>
                  <a:pt x="128" y="322"/>
                  <a:pt x="135" y="330"/>
                  <a:pt x="144" y="330"/>
                </a:cubicBezTo>
                <a:cubicBezTo>
                  <a:pt x="154" y="330"/>
                  <a:pt x="161" y="322"/>
                  <a:pt x="161" y="313"/>
                </a:cubicBezTo>
                <a:cubicBezTo>
                  <a:pt x="161" y="307"/>
                  <a:pt x="158" y="301"/>
                  <a:pt x="152" y="298"/>
                </a:cubicBezTo>
                <a:cubicBezTo>
                  <a:pt x="152" y="284"/>
                  <a:pt x="152" y="284"/>
                  <a:pt x="152" y="284"/>
                </a:cubicBezTo>
                <a:cubicBezTo>
                  <a:pt x="178" y="284"/>
                  <a:pt x="178" y="284"/>
                  <a:pt x="178" y="284"/>
                </a:cubicBezTo>
                <a:cubicBezTo>
                  <a:pt x="178" y="298"/>
                  <a:pt x="178" y="298"/>
                  <a:pt x="178" y="298"/>
                </a:cubicBezTo>
                <a:cubicBezTo>
                  <a:pt x="173" y="301"/>
                  <a:pt x="169" y="307"/>
                  <a:pt x="169" y="313"/>
                </a:cubicBezTo>
                <a:cubicBezTo>
                  <a:pt x="169" y="322"/>
                  <a:pt x="177" y="330"/>
                  <a:pt x="186" y="330"/>
                </a:cubicBezTo>
                <a:cubicBezTo>
                  <a:pt x="195" y="330"/>
                  <a:pt x="203" y="322"/>
                  <a:pt x="203" y="313"/>
                </a:cubicBezTo>
                <a:cubicBezTo>
                  <a:pt x="203" y="307"/>
                  <a:pt x="199" y="301"/>
                  <a:pt x="194" y="298"/>
                </a:cubicBezTo>
                <a:cubicBezTo>
                  <a:pt x="194" y="284"/>
                  <a:pt x="194" y="284"/>
                  <a:pt x="194" y="284"/>
                </a:cubicBezTo>
                <a:cubicBezTo>
                  <a:pt x="219" y="284"/>
                  <a:pt x="219" y="284"/>
                  <a:pt x="219" y="284"/>
                </a:cubicBezTo>
                <a:cubicBezTo>
                  <a:pt x="219" y="298"/>
                  <a:pt x="219" y="298"/>
                  <a:pt x="219" y="298"/>
                </a:cubicBezTo>
                <a:cubicBezTo>
                  <a:pt x="214" y="301"/>
                  <a:pt x="211" y="307"/>
                  <a:pt x="211" y="313"/>
                </a:cubicBezTo>
                <a:cubicBezTo>
                  <a:pt x="211" y="322"/>
                  <a:pt x="218" y="330"/>
                  <a:pt x="227" y="330"/>
                </a:cubicBezTo>
                <a:cubicBezTo>
                  <a:pt x="237" y="330"/>
                  <a:pt x="244" y="322"/>
                  <a:pt x="244" y="313"/>
                </a:cubicBezTo>
                <a:cubicBezTo>
                  <a:pt x="244" y="307"/>
                  <a:pt x="240" y="301"/>
                  <a:pt x="235" y="298"/>
                </a:cubicBezTo>
                <a:cubicBezTo>
                  <a:pt x="235" y="284"/>
                  <a:pt x="235" y="284"/>
                  <a:pt x="235" y="284"/>
                </a:cubicBezTo>
                <a:cubicBezTo>
                  <a:pt x="243" y="284"/>
                  <a:pt x="243" y="284"/>
                  <a:pt x="243" y="284"/>
                </a:cubicBezTo>
                <a:cubicBezTo>
                  <a:pt x="266" y="284"/>
                  <a:pt x="284" y="266"/>
                  <a:pt x="284" y="243"/>
                </a:cubicBezTo>
                <a:cubicBezTo>
                  <a:pt x="284" y="235"/>
                  <a:pt x="284" y="235"/>
                  <a:pt x="284" y="235"/>
                </a:cubicBezTo>
                <a:cubicBezTo>
                  <a:pt x="298" y="235"/>
                  <a:pt x="298" y="235"/>
                  <a:pt x="298" y="235"/>
                </a:cubicBezTo>
                <a:cubicBezTo>
                  <a:pt x="301" y="240"/>
                  <a:pt x="307" y="244"/>
                  <a:pt x="313" y="244"/>
                </a:cubicBezTo>
                <a:cubicBezTo>
                  <a:pt x="322" y="244"/>
                  <a:pt x="330" y="237"/>
                  <a:pt x="330" y="227"/>
                </a:cubicBezTo>
                <a:cubicBezTo>
                  <a:pt x="330" y="218"/>
                  <a:pt x="322" y="211"/>
                  <a:pt x="313" y="211"/>
                </a:cubicBezTo>
                <a:cubicBezTo>
                  <a:pt x="307" y="211"/>
                  <a:pt x="301" y="214"/>
                  <a:pt x="298" y="219"/>
                </a:cubicBezTo>
                <a:cubicBezTo>
                  <a:pt x="284" y="219"/>
                  <a:pt x="284" y="219"/>
                  <a:pt x="284" y="219"/>
                </a:cubicBezTo>
                <a:cubicBezTo>
                  <a:pt x="284" y="194"/>
                  <a:pt x="284" y="194"/>
                  <a:pt x="284" y="194"/>
                </a:cubicBezTo>
                <a:cubicBezTo>
                  <a:pt x="298" y="194"/>
                  <a:pt x="298" y="194"/>
                  <a:pt x="298" y="194"/>
                </a:cubicBezTo>
                <a:cubicBezTo>
                  <a:pt x="301" y="199"/>
                  <a:pt x="307" y="203"/>
                  <a:pt x="313" y="203"/>
                </a:cubicBezTo>
                <a:cubicBezTo>
                  <a:pt x="322" y="203"/>
                  <a:pt x="330" y="195"/>
                  <a:pt x="330" y="186"/>
                </a:cubicBezTo>
                <a:cubicBezTo>
                  <a:pt x="330" y="177"/>
                  <a:pt x="322" y="169"/>
                  <a:pt x="313" y="169"/>
                </a:cubicBezTo>
                <a:cubicBezTo>
                  <a:pt x="307" y="169"/>
                  <a:pt x="301" y="173"/>
                  <a:pt x="298" y="178"/>
                </a:cubicBezTo>
                <a:cubicBezTo>
                  <a:pt x="284" y="178"/>
                  <a:pt x="284" y="178"/>
                  <a:pt x="284" y="178"/>
                </a:cubicBezTo>
                <a:cubicBezTo>
                  <a:pt x="284" y="152"/>
                  <a:pt x="284" y="152"/>
                  <a:pt x="284" y="152"/>
                </a:cubicBezTo>
                <a:lnTo>
                  <a:pt x="298" y="152"/>
                </a:lnTo>
                <a:close/>
                <a:moveTo>
                  <a:pt x="165" y="267"/>
                </a:moveTo>
                <a:cubicBezTo>
                  <a:pt x="109" y="267"/>
                  <a:pt x="63" y="221"/>
                  <a:pt x="63" y="165"/>
                </a:cubicBezTo>
                <a:cubicBezTo>
                  <a:pt x="63" y="109"/>
                  <a:pt x="109" y="63"/>
                  <a:pt x="165" y="63"/>
                </a:cubicBezTo>
                <a:cubicBezTo>
                  <a:pt x="221" y="63"/>
                  <a:pt x="267" y="109"/>
                  <a:pt x="267" y="165"/>
                </a:cubicBezTo>
                <a:cubicBezTo>
                  <a:pt x="267" y="221"/>
                  <a:pt x="221" y="267"/>
                  <a:pt x="165" y="267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8080" tIns="134464" rIns="168080" bIns="1344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569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6" dirty="0">
              <a:solidFill>
                <a:srgbClr val="002050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4" name="Elbow Connector 38"/>
          <p:cNvCxnSpPr>
            <a:stCxn id="3" idx="2"/>
            <a:endCxn id="10" idx="0"/>
          </p:cNvCxnSpPr>
          <p:nvPr/>
        </p:nvCxnSpPr>
        <p:spPr>
          <a:xfrm rot="5400000">
            <a:off x="1363889" y="3009526"/>
            <a:ext cx="832695" cy="185802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40"/>
          <p:cNvCxnSpPr>
            <a:stCxn id="5" idx="2"/>
            <a:endCxn id="11" idx="0"/>
          </p:cNvCxnSpPr>
          <p:nvPr/>
        </p:nvCxnSpPr>
        <p:spPr>
          <a:xfrm rot="16200000" flipH="1">
            <a:off x="9830709" y="2952402"/>
            <a:ext cx="832695" cy="300048"/>
          </a:xfrm>
          <a:prstGeom prst="bentConnector3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04671" y="5848367"/>
            <a:ext cx="5935622" cy="425029"/>
          </a:xfrm>
          <a:prstGeom prst="rect">
            <a:avLst/>
          </a:prstGeom>
          <a:noFill/>
        </p:spPr>
        <p:txBody>
          <a:bodyPr wrap="square" lIns="168080" tIns="134464" rIns="168080" bIns="134464" rtlCol="0">
            <a:noAutofit/>
          </a:bodyPr>
          <a:lstStyle/>
          <a:p>
            <a:pPr algn="r" defTabSz="857250">
              <a:lnSpc>
                <a:spcPct val="90000"/>
              </a:lnSpc>
              <a:spcAft>
                <a:spcPts val="551"/>
              </a:spcAft>
            </a:pPr>
            <a:r>
              <a:rPr lang="en-US" sz="1838" dirty="0">
                <a:solidFill>
                  <a:srgbClr val="DD5900">
                    <a:lumMod val="50000"/>
                    <a:lumOff val="50000"/>
                  </a:srgbClr>
                </a:solidFill>
                <a:latin typeface="Segoe UI"/>
              </a:rPr>
              <a:t>(Detail shown only for ServiceType3)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</a:t>
            </a:r>
          </a:p>
        </p:txBody>
      </p:sp>
    </p:spTree>
    <p:extLst>
      <p:ext uri="{BB962C8B-B14F-4D97-AF65-F5344CB8AC3E}">
        <p14:creationId xmlns:p14="http://schemas.microsoft.com/office/powerpoint/2010/main" val="336266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and Service types and instances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38200" y="1099581"/>
            <a:ext cx="11887200" cy="2092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4883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</a:t>
            </a:r>
            <a:r>
              <a:rPr lang="en-US" sz="3200" dirty="0">
                <a:solidFill>
                  <a:srgbClr val="4883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compiled, versioned, registered but not running</a:t>
            </a:r>
          </a:p>
          <a:p>
            <a:r>
              <a:rPr lang="en-US" sz="3200" b="1" dirty="0">
                <a:solidFill>
                  <a:srgbClr val="4883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Instance</a:t>
            </a:r>
            <a:r>
              <a:rPr lang="en-US" sz="3200" dirty="0">
                <a:solidFill>
                  <a:srgbClr val="4883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A running instantiation of a type</a:t>
            </a:r>
          </a:p>
        </p:txBody>
      </p:sp>
    </p:spTree>
    <p:extLst>
      <p:ext uri="{BB962C8B-B14F-4D97-AF65-F5344CB8AC3E}">
        <p14:creationId xmlns:p14="http://schemas.microsoft.com/office/powerpoint/2010/main" val="20850228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and Service types and instances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07725" y="2697805"/>
            <a:ext cx="4493434" cy="1969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MyApplicationType</a:t>
            </a:r>
          </a:p>
          <a:p>
            <a:r>
              <a:rPr lang="en-US" sz="3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1.0.0</a:t>
            </a:r>
          </a:p>
          <a:p>
            <a:r>
              <a:rPr lang="en-US" sz="3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2.0.0</a:t>
            </a:r>
            <a:endParaRPr lang="en-US" sz="36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06159" y="2926405"/>
            <a:ext cx="2357056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fabric:/app-A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6159" y="3673404"/>
            <a:ext cx="2326599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fabric:/app-B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8944" y="4465481"/>
            <a:ext cx="2443618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fabric:/app-C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3815159" y="3268037"/>
            <a:ext cx="4191000" cy="40536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3815159" y="3673404"/>
            <a:ext cx="4191000" cy="3416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3815159" y="4226409"/>
            <a:ext cx="4183785" cy="58070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10760" y="1690688"/>
            <a:ext cx="3843040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4883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Running instances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0584" y="1690688"/>
            <a:ext cx="5770234" cy="7940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4883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Registered application types</a:t>
            </a:r>
          </a:p>
        </p:txBody>
      </p:sp>
    </p:spTree>
    <p:extLst>
      <p:ext uri="{BB962C8B-B14F-4D97-AF65-F5344CB8AC3E}">
        <p14:creationId xmlns:p14="http://schemas.microsoft.com/office/powerpoint/2010/main" val="13564040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and Service types and instances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38200" y="1627119"/>
            <a:ext cx="11887200" cy="20928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883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 multiple versions side-by-side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883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Upgrade an instance from one version to another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883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Dynamically create application or service instances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883B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Shared environment multi-tenant workloads</a:t>
            </a:r>
          </a:p>
        </p:txBody>
      </p:sp>
    </p:spTree>
    <p:extLst>
      <p:ext uri="{BB962C8B-B14F-4D97-AF65-F5344CB8AC3E}">
        <p14:creationId xmlns:p14="http://schemas.microsoft.com/office/powerpoint/2010/main" val="21144467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MS Brand White 16-9_Dec-2013">
  <a:themeElements>
    <a:clrScheme name="Custom 1">
      <a:dk1>
        <a:srgbClr val="DD5900"/>
      </a:dk1>
      <a:lt1>
        <a:srgbClr val="FFFFFF"/>
      </a:lt1>
      <a:dk2>
        <a:srgbClr val="002050"/>
      </a:dk2>
      <a:lt2>
        <a:srgbClr val="00BCF2"/>
      </a:lt2>
      <a:accent1>
        <a:srgbClr val="FF8C00"/>
      </a:accent1>
      <a:accent2>
        <a:srgbClr val="DD5900"/>
      </a:accent2>
      <a:accent3>
        <a:srgbClr val="FFB920"/>
      </a:accent3>
      <a:accent4>
        <a:srgbClr val="0078D7"/>
      </a:accent4>
      <a:accent5>
        <a:srgbClr val="00BCF2"/>
      </a:accent5>
      <a:accent6>
        <a:srgbClr val="5C2D91"/>
      </a:accent6>
      <a:hlink>
        <a:srgbClr val="DD59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Dec2013_PRELIM.potx" id="{3C825910-E241-4A9F-A328-6AC2DE27D4BB}" vid="{D9F5F194-A5AE-4351-8DA4-8121ACE344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350</Words>
  <Application>Microsoft Office PowerPoint</Application>
  <PresentationFormat>Widescreen</PresentationFormat>
  <Paragraphs>88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MS PGothic</vt:lpstr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Wingdings</vt:lpstr>
      <vt:lpstr>Office Theme</vt:lpstr>
      <vt:lpstr>3_MS Brand White 16-9_Dec-2013</vt:lpstr>
      <vt:lpstr>Azure Service Fabric</vt:lpstr>
      <vt:lpstr>What Is Service Fabric?</vt:lpstr>
      <vt:lpstr>Cloud Services vs Service Fabric</vt:lpstr>
      <vt:lpstr>Service Fabric 101</vt:lpstr>
      <vt:lpstr>PowerPoint Presentation</vt:lpstr>
      <vt:lpstr>Application Model</vt:lpstr>
      <vt:lpstr>Application and Service types and instances</vt:lpstr>
      <vt:lpstr>Application and Service types and instances</vt:lpstr>
      <vt:lpstr>Application and Service types and instances</vt:lpstr>
      <vt:lpstr>Demo https://docs.microsoft.com/en-us/powershell/module/servicefabric/?view=azureservicefabricps </vt:lpstr>
      <vt:lpstr>Lab https://docs.microsoft.com/en-us/azure/service-fabric/service-fabric-automate-powershell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Sturtevant</dc:creator>
  <cp:lastModifiedBy>James Sturtevant</cp:lastModifiedBy>
  <cp:revision>4</cp:revision>
  <dcterms:created xsi:type="dcterms:W3CDTF">2017-06-01T14:17:39Z</dcterms:created>
  <dcterms:modified xsi:type="dcterms:W3CDTF">2017-06-01T16:56:59Z</dcterms:modified>
</cp:coreProperties>
</file>