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0" r:id="rId5"/>
    <p:sldId id="262" r:id="rId6"/>
    <p:sldId id="264" r:id="rId7"/>
    <p:sldId id="266" r:id="rId8"/>
    <p:sldId id="267" r:id="rId9"/>
    <p:sldId id="268" r:id="rId10"/>
    <p:sldId id="269" r:id="rId11"/>
    <p:sldId id="270" r:id="rId12"/>
    <p:sldId id="271" r:id="rId13"/>
    <p:sldId id="272" r:id="rId14"/>
    <p:sldId id="273" r:id="rId15"/>
    <p:sldId id="274" r:id="rId16"/>
    <p:sldId id="275" r:id="rId17"/>
    <p:sldId id="303"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6" r:id="rId34"/>
    <p:sldId id="297" r:id="rId35"/>
    <p:sldId id="298" r:id="rId36"/>
    <p:sldId id="299" r:id="rId37"/>
    <p:sldId id="300"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78" d="100"/>
          <a:sy n="78" d="100"/>
        </p:scale>
        <p:origin x="6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14638-769F-4222-9AD1-D63997B4B317}" type="datetimeFigureOut">
              <a:rPr lang="en-US" smtClean="0"/>
              <a:t>6/2/2017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F9DCB-4313-4038-A0C9-CA8AE856AEED}" type="slidenum">
              <a:rPr lang="en-US" smtClean="0"/>
              <a:t>‹#›</a:t>
            </a:fld>
            <a:endParaRPr lang="en-US"/>
          </a:p>
        </p:txBody>
      </p:sp>
    </p:spTree>
    <p:extLst>
      <p:ext uri="{BB962C8B-B14F-4D97-AF65-F5344CB8AC3E}">
        <p14:creationId xmlns:p14="http://schemas.microsoft.com/office/powerpoint/2010/main" val="448932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ytechready.com/SpeakerHome.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mytechready.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hlinkClick r:id="rId3"/>
              </a:rPr>
              <a:t>WOS404 - Advanced PowerShell Techniques, You Can't Do That With PowerShell, NOT!</a:t>
            </a:r>
            <a:r>
              <a:rPr lang="en-US" b="1" dirty="0">
                <a:effectLst/>
              </a:rPr>
              <a:t> </a:t>
            </a:r>
          </a:p>
          <a:p>
            <a:r>
              <a:rPr lang="en-US" dirty="0">
                <a:effectLst/>
              </a:rPr>
              <a:t>Learn some advanced capabilities within PowerShell. You may have been told that you can't: Change </a:t>
            </a:r>
            <a:r>
              <a:rPr lang="en-US" dirty="0" err="1">
                <a:effectLst/>
              </a:rPr>
              <a:t>RemoteExecutionPolicy</a:t>
            </a:r>
            <a:r>
              <a:rPr lang="en-US" dirty="0">
                <a:effectLst/>
              </a:rPr>
              <a:t>, Collect Data from User through a GUI, Generate Computer Certificates, and more with PowerShell. The reality is you can do this and much, much more. Come to this session to learn advanced techniques for bringing your PowerShell to life with pop-up GUI dialogs, effective and high performance loops and more. To be clear, this is not a getting started with PowerShell class! It is a demo heavy deep dive. Plus a bonus, many examples will leverage PowerShell for Azure so you will get a deep dive into not only PowerShell, but PowerShell for Azure! All scripts used in presentation will be made available so you can "Leverage" the POWER in PowerShell! Brought to you by ITProGuru - Dan Stolts</a:t>
            </a:r>
          </a:p>
          <a:p>
            <a:r>
              <a:rPr lang="en-US" dirty="0">
                <a:effectLst/>
              </a:rPr>
              <a:t>Objectives</a:t>
            </a:r>
          </a:p>
          <a:p>
            <a:r>
              <a:rPr lang="en-US" dirty="0">
                <a:effectLst/>
              </a:rPr>
              <a:t>1. use various pop-up GUI technologies like File Open Dialog box and Custom Built Dialogs for data collection.</a:t>
            </a:r>
          </a:p>
          <a:p>
            <a:r>
              <a:rPr lang="en-US" dirty="0">
                <a:effectLst/>
              </a:rPr>
              <a:t>2. to very simply perform very complex actions like looping through object sets and even create a computer certificate that can be used to authenticate with Azure</a:t>
            </a:r>
          </a:p>
          <a:p>
            <a:r>
              <a:rPr lang="en-US" dirty="0">
                <a:effectLst/>
              </a:rPr>
              <a:t>3. use PowerShell to automate the creation and deployment of an entire lab environment in Azure IaaS or even migrate an on-premises website and database backend to Azure.</a:t>
            </a:r>
          </a:p>
          <a:p>
            <a:r>
              <a:rPr lang="en-US" b="1" dirty="0">
                <a:effectLst/>
              </a:rPr>
              <a:t>Primary Speaker(s):</a:t>
            </a:r>
            <a:r>
              <a:rPr lang="en-US" dirty="0">
                <a:effectLst/>
              </a:rPr>
              <a:t> Dan Stolts</a:t>
            </a:r>
            <a:br>
              <a:rPr lang="en-US" dirty="0">
                <a:effectLst/>
              </a:rPr>
            </a:br>
            <a:r>
              <a:rPr lang="en-US" b="1" dirty="0">
                <a:effectLst/>
              </a:rPr>
              <a:t>Secondary Speaker/SME(s):</a:t>
            </a:r>
            <a:r>
              <a:rPr lang="en-US" dirty="0">
                <a:effectLst/>
              </a:rPr>
              <a:t> none assigned</a:t>
            </a:r>
            <a:br>
              <a:rPr lang="en-US" dirty="0">
                <a:effectLst/>
              </a:rPr>
            </a:br>
            <a:r>
              <a:rPr lang="en-US" b="1" dirty="0">
                <a:effectLst/>
              </a:rPr>
              <a:t>Content Owner(s):</a:t>
            </a:r>
            <a:r>
              <a:rPr lang="en-US" dirty="0">
                <a:effectLst/>
              </a:rPr>
              <a:t> none assigned</a:t>
            </a:r>
            <a:br>
              <a:rPr lang="en-US" dirty="0">
                <a:effectLst/>
              </a:rPr>
            </a:br>
            <a:r>
              <a:rPr lang="en-US" b="1" dirty="0">
                <a:effectLst/>
              </a:rPr>
              <a:t>Session Day/Time:</a:t>
            </a:r>
            <a:r>
              <a:rPr lang="en-US" dirty="0">
                <a:effectLst/>
              </a:rPr>
              <a:t> Available 1-July</a:t>
            </a:r>
            <a:br>
              <a:rPr lang="en-US" dirty="0">
                <a:effectLst/>
              </a:rPr>
            </a:br>
            <a:r>
              <a:rPr lang="en-US" b="1" dirty="0">
                <a:effectLst/>
              </a:rPr>
              <a:t>Room:</a:t>
            </a:r>
            <a:r>
              <a:rPr lang="en-US" dirty="0">
                <a:effectLst/>
              </a:rPr>
              <a:t> Available 17-July </a:t>
            </a:r>
            <a:endParaRPr lang="en-US" dirty="0"/>
          </a:p>
        </p:txBody>
      </p:sp>
      <p:sp>
        <p:nvSpPr>
          <p:cNvPr id="6" name="Date Placeholder 5"/>
          <p:cNvSpPr>
            <a:spLocks noGrp="1"/>
          </p:cNvSpPr>
          <p:nvPr>
            <p:ph type="dt" idx="12"/>
          </p:nvPr>
        </p:nvSpPr>
        <p:spPr/>
        <p:txBody>
          <a:bodyPr/>
          <a:lstStyle/>
          <a:p>
            <a:fld id="{2A14FA6D-5CC1-477D-A0DC-F2245326A311}" type="datetime1">
              <a:rPr lang="en-US" smtClean="0"/>
              <a:t>6/2/2017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146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1" kern="1200" dirty="0">
                <a:solidFill>
                  <a:schemeClr val="tx1"/>
                </a:solidFill>
                <a:latin typeface="Segoe UI" pitchFamily="34" charset="0"/>
                <a:ea typeface="+mn-ea"/>
                <a:cs typeface="+mn-cs"/>
              </a:rPr>
              <a:t>This slide is required. </a:t>
            </a:r>
            <a:r>
              <a:rPr lang="en-US" sz="900" b="1" u="sng" kern="1200" dirty="0">
                <a:solidFill>
                  <a:schemeClr val="tx1"/>
                </a:solidFill>
                <a:latin typeface="Segoe UI" pitchFamily="34" charset="0"/>
                <a:ea typeface="+mn-ea"/>
                <a:cs typeface="+mn-cs"/>
              </a:rPr>
              <a:t>Do NOT delete</a:t>
            </a:r>
            <a:r>
              <a:rPr lang="en-US" sz="900" b="1" kern="1200" dirty="0">
                <a:solidFill>
                  <a:schemeClr val="tx1"/>
                </a:solidFill>
                <a:latin typeface="Segoe UI" pitchFamily="34" charset="0"/>
                <a:ea typeface="+mn-ea"/>
                <a:cs typeface="+mn-cs"/>
              </a:rPr>
              <a:t>. This should be the first slide after your Title Slide. </a:t>
            </a:r>
            <a:r>
              <a:rPr lang="en-US" sz="900" kern="1200" dirty="0">
                <a:solidFill>
                  <a:schemeClr val="tx1"/>
                </a:solidFill>
                <a:latin typeface="Segoe UI" pitchFamily="34" charset="0"/>
                <a:ea typeface="+mn-ea"/>
                <a:cs typeface="+mn-cs"/>
              </a:rPr>
              <a:t>This is an important year and we need to arm our attendees with the information they can use to Grow Share! Please ensure that your objectives are SMART (defined below) and that they will enable them to go in and win against the competition to grow share.</a:t>
            </a:r>
            <a:r>
              <a:rPr lang="en-US" sz="900" b="1" kern="1200" dirty="0">
                <a:solidFill>
                  <a:schemeClr val="tx1"/>
                </a:solidFill>
                <a:latin typeface="Segoe UI" pitchFamily="34" charset="0"/>
                <a:ea typeface="+mn-ea"/>
                <a:cs typeface="+mn-cs"/>
              </a:rPr>
              <a:t> If you have questions, please contact your Track PM for guidance. We have also posted guidance on writing good objectives, out on the Speaker Portal (</a:t>
            </a:r>
            <a:r>
              <a:rPr lang="en-US" sz="900" b="1" u="sng" kern="1200" dirty="0">
                <a:solidFill>
                  <a:schemeClr val="tx1"/>
                </a:solidFill>
                <a:latin typeface="Segoe UI" pitchFamily="34" charset="0"/>
                <a:ea typeface="+mn-ea"/>
                <a:cs typeface="+mn-cs"/>
                <a:hlinkClick r:id="rId3"/>
              </a:rPr>
              <a:t>https://www.mytechready.com</a:t>
            </a:r>
            <a:r>
              <a:rPr lang="en-US" sz="900" b="1" kern="1200" dirty="0">
                <a:solidFill>
                  <a:schemeClr val="tx1"/>
                </a:solidFill>
                <a:latin typeface="Segoe UI" pitchFamily="34" charset="0"/>
                <a:ea typeface="+mn-ea"/>
                <a:cs typeface="+mn-cs"/>
              </a:rPr>
              <a:t>). </a:t>
            </a:r>
            <a:endParaRPr lang="en-US" sz="900" kern="1200" dirty="0">
              <a:solidFill>
                <a:schemeClr val="tx1"/>
              </a:solidFill>
              <a:latin typeface="Segoe UI" pitchFamily="34" charset="0"/>
              <a:ea typeface="+mn-ea"/>
              <a:cs typeface="+mn-cs"/>
            </a:endParaRPr>
          </a:p>
          <a:p>
            <a:r>
              <a:rPr lang="en-US" sz="900" kern="1200" dirty="0">
                <a:solidFill>
                  <a:schemeClr val="tx1"/>
                </a:solidFill>
                <a:latin typeface="Segoe UI" pitchFamily="34" charset="0"/>
                <a:ea typeface="+mn-ea"/>
                <a:cs typeface="+mn-cs"/>
              </a:rPr>
              <a:t> </a:t>
            </a:r>
          </a:p>
          <a:p>
            <a:pPr lvl="1">
              <a:buFont typeface="Arial" pitchFamily="34" charset="0"/>
              <a:buChar char="•"/>
            </a:pPr>
            <a:r>
              <a:rPr lang="en-US" sz="900" kern="1200" dirty="0">
                <a:solidFill>
                  <a:schemeClr val="tx1"/>
                </a:solidFill>
                <a:latin typeface="Segoe UI" pitchFamily="34" charset="0"/>
                <a:ea typeface="+mn-ea"/>
                <a:cs typeface="+mn-cs"/>
              </a:rPr>
              <a:t>This slide should introduce the session by identifying how this information helps the attendee, partners and customers be more successful. Why is this content important?</a:t>
            </a:r>
          </a:p>
          <a:p>
            <a:pPr lvl="1">
              <a:buFont typeface="Arial" pitchFamily="34" charset="0"/>
              <a:buChar char="•"/>
            </a:pPr>
            <a:r>
              <a:rPr lang="en-US" sz="900" kern="1200" dirty="0">
                <a:solidFill>
                  <a:schemeClr val="tx1"/>
                </a:solidFill>
                <a:latin typeface="Segoe UI" pitchFamily="34" charset="0"/>
                <a:ea typeface="+mn-ea"/>
                <a:cs typeface="+mn-cs"/>
              </a:rPr>
              <a:t>This slide should call out what’s important about the session (sort of the why should we care, why is this important and how will it help our customers/partners be successful) as well as the key takeaways/objectives associated with the session. Call out what attendees will be able to execute on using the information gained in this session. What will they be able to walk away from this session and execute on with their customers.</a:t>
            </a:r>
          </a:p>
          <a:p>
            <a:pPr lvl="1">
              <a:buFont typeface="Arial" pitchFamily="34" charset="0"/>
              <a:buChar char="•"/>
            </a:pPr>
            <a:r>
              <a:rPr lang="en-US" sz="900" kern="1200" dirty="0">
                <a:solidFill>
                  <a:schemeClr val="tx1"/>
                </a:solidFill>
                <a:latin typeface="Segoe UI" pitchFamily="34" charset="0"/>
                <a:ea typeface="+mn-ea"/>
                <a:cs typeface="+mn-cs"/>
              </a:rPr>
              <a:t>Good Objectives should be </a:t>
            </a:r>
            <a:r>
              <a:rPr lang="en-US" sz="900" b="1" kern="1200" dirty="0">
                <a:solidFill>
                  <a:schemeClr val="tx1"/>
                </a:solidFill>
                <a:latin typeface="Segoe UI" pitchFamily="34" charset="0"/>
                <a:ea typeface="+mn-ea"/>
                <a:cs typeface="+mn-cs"/>
              </a:rPr>
              <a:t>SMART</a:t>
            </a:r>
            <a:r>
              <a:rPr lang="en-US" sz="900" kern="1200" dirty="0">
                <a:solidFill>
                  <a:schemeClr val="tx1"/>
                </a:solidFill>
                <a:latin typeface="Segoe UI" pitchFamily="34" charset="0"/>
                <a:ea typeface="+mn-ea"/>
                <a:cs typeface="+mn-cs"/>
              </a:rPr>
              <a:t> (specific, measurable, achievable, realistic, time-bound). Focus on the key takeaways and why this information is important to the attendee, our partners and our customers.</a:t>
            </a:r>
          </a:p>
          <a:p>
            <a:pPr lvl="1">
              <a:buFont typeface="Arial" pitchFamily="34" charset="0"/>
              <a:buChar char="•"/>
            </a:pPr>
            <a:r>
              <a:rPr lang="en-US" sz="900" kern="1200" dirty="0">
                <a:solidFill>
                  <a:schemeClr val="tx1"/>
                </a:solidFill>
                <a:latin typeface="Segoe UI" pitchFamily="34" charset="0"/>
                <a:ea typeface="+mn-ea"/>
                <a:cs typeface="+mn-cs"/>
              </a:rPr>
              <a:t>Each session has objectives defined and published on </a:t>
            </a:r>
            <a:r>
              <a:rPr lang="en-US" sz="900" u="sng" kern="1200" dirty="0">
                <a:solidFill>
                  <a:schemeClr val="tx1"/>
                </a:solidFill>
                <a:latin typeface="Segoe UI" pitchFamily="34" charset="0"/>
                <a:ea typeface="+mn-ea"/>
                <a:cs typeface="+mn-cs"/>
                <a:hlinkClick r:id="rId3"/>
              </a:rPr>
              <a:t>www.mytechready.com</a:t>
            </a:r>
            <a:r>
              <a:rPr lang="en-US" sz="900" kern="1200" dirty="0">
                <a:solidFill>
                  <a:schemeClr val="tx1"/>
                </a:solidFill>
                <a:latin typeface="Segoe UI" pitchFamily="34" charset="0"/>
                <a:ea typeface="+mn-ea"/>
                <a:cs typeface="+mn-cs"/>
              </a:rPr>
              <a:t>, please work with your Track PM to call these out here in the slide deck.</a:t>
            </a:r>
          </a:p>
          <a:p>
            <a:endParaRPr lang="en-US" sz="900" kern="1200" dirty="0">
              <a:solidFill>
                <a:schemeClr val="tx1"/>
              </a:solidFill>
              <a:latin typeface="Segoe UI" pitchFamily="34" charset="0"/>
              <a:ea typeface="+mn-ea"/>
              <a:cs typeface="+mn-cs"/>
            </a:endParaRPr>
          </a:p>
          <a:p>
            <a:pPr lvl="0"/>
            <a:r>
              <a:rPr lang="en-US" sz="900" kern="1200" dirty="0">
                <a:solidFill>
                  <a:schemeClr val="tx1"/>
                </a:solidFill>
                <a:latin typeface="Segoe UI" pitchFamily="34" charset="0"/>
                <a:ea typeface="+mn-ea"/>
                <a:cs typeface="+mn-cs"/>
              </a:rPr>
              <a:t>If you have questions, please contact your Track PM. See slide 5 in this template for a complete</a:t>
            </a:r>
            <a:r>
              <a:rPr lang="en-US" sz="900" kern="1200" baseline="0" dirty="0">
                <a:solidFill>
                  <a:schemeClr val="tx1"/>
                </a:solidFill>
                <a:latin typeface="Segoe UI" pitchFamily="34" charset="0"/>
                <a:ea typeface="+mn-ea"/>
                <a:cs typeface="+mn-cs"/>
              </a:rPr>
              <a:t> list of Tracks and TPMs.</a:t>
            </a:r>
          </a:p>
          <a:p>
            <a:pPr lvl="0"/>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pPr/>
              <a:t>6/2/2017</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3</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79045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800" b="1" i="0" u="sng" strike="noStrike" kern="1200" cap="none" spc="0" normalizeH="0" baseline="0" noProof="0" dirty="0">
                <a:ln>
                  <a:noFill/>
                </a:ln>
                <a:solidFill>
                  <a:srgbClr val="008000"/>
                </a:solidFill>
                <a:effectLst/>
                <a:highlight>
                  <a:srgbClr val="FFFFFF"/>
                </a:highlight>
                <a:uLnTx/>
                <a:uFillTx/>
                <a:latin typeface="Segoe UI Light"/>
                <a:ea typeface="+mn-ea"/>
                <a:cs typeface="+mn-cs"/>
              </a:rPr>
              <a:t>#Set Remote Execution to: </a:t>
            </a:r>
            <a:r>
              <a:rPr kumimoji="0" lang="en-US" sz="1800" b="1" i="0" u="sng" strike="noStrike" kern="1200" cap="none" spc="0" normalizeH="0" baseline="0" noProof="0" dirty="0" err="1">
                <a:ln>
                  <a:noFill/>
                </a:ln>
                <a:solidFill>
                  <a:srgbClr val="008000"/>
                </a:solidFill>
                <a:effectLst/>
                <a:highlight>
                  <a:srgbClr val="FFFFFF"/>
                </a:highlight>
                <a:uLnTx/>
                <a:uFillTx/>
                <a:latin typeface="Segoe UI Light"/>
                <a:ea typeface="+mn-ea"/>
                <a:cs typeface="+mn-cs"/>
              </a:rPr>
              <a:t>RemoteSigned</a:t>
            </a:r>
            <a:endParaRPr kumimoji="0" lang="en-US" sz="1400" b="1" i="0" u="sng" strike="noStrike" kern="1200" cap="none" spc="0" normalizeH="0" baseline="0" noProof="0" dirty="0">
              <a:ln>
                <a:noFill/>
              </a:ln>
              <a:solidFill>
                <a:srgbClr val="DB6D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MyPath</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Get-Location   </a:t>
            </a:r>
            <a:r>
              <a:rPr kumimoji="0" lang="en-US" sz="1400" b="0" i="0" u="none" strike="noStrike" kern="1200" cap="none" spc="0" normalizeH="0" baseline="0" noProof="0" dirty="0">
                <a:ln>
                  <a:noFill/>
                </a:ln>
                <a:solidFill>
                  <a:srgbClr val="008000"/>
                </a:solidFill>
                <a:effectLst/>
                <a:highlight>
                  <a:srgbClr val="FFFFFF"/>
                </a:highlight>
                <a:uLnTx/>
                <a:uFillTx/>
                <a:latin typeface="Segoe UI Light"/>
                <a:ea typeface="+mn-ea"/>
                <a:cs typeface="+mn-cs"/>
              </a:rPr>
              <a:t>#Set the default value for path</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1" i="0" u="none" strike="noStrike" kern="1200" cap="none" spc="0" normalizeH="0" baseline="0" noProof="0" dirty="0">
                <a:ln>
                  <a:noFill/>
                </a:ln>
                <a:solidFill>
                  <a:srgbClr val="0000FF"/>
                </a:solidFill>
                <a:effectLst/>
                <a:highlight>
                  <a:srgbClr val="FFFFFF"/>
                </a:highlight>
                <a:uLnTx/>
                <a:uFillTx/>
                <a:latin typeface="Segoe UI Light"/>
                <a:ea typeface="+mn-ea"/>
                <a:cs typeface="+mn-cs"/>
              </a:rPr>
              <a:t>Write-Host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MyPath</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Light"/>
                <a:ea typeface="+mn-ea"/>
                <a:cs typeface="+mn-cs"/>
              </a:rPr>
              <a:t>"will be used for creating registry files"</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ForegroundColor</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Green </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WritePath</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MyPath</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Light"/>
                <a:ea typeface="+mn-ea"/>
                <a:cs typeface="+mn-cs"/>
              </a:rPr>
              <a:t>"PowerShell-Execution-RemoteSigned.reg"</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1" i="0" u="none" strike="noStrike" kern="1200" cap="none" spc="0" normalizeH="0" baseline="0" noProof="0" dirty="0">
                <a:ln>
                  <a:noFill/>
                </a:ln>
                <a:solidFill>
                  <a:srgbClr val="0000FF"/>
                </a:solidFill>
                <a:effectLst/>
                <a:highlight>
                  <a:srgbClr val="FFFFFF"/>
                </a:highlight>
                <a:uLnTx/>
                <a:uFillTx/>
                <a:latin typeface="Segoe UI Light"/>
                <a:ea typeface="+mn-ea"/>
                <a:cs typeface="+mn-cs"/>
              </a:rPr>
              <a:t>Write-Host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Light"/>
                <a:ea typeface="+mn-ea"/>
                <a:cs typeface="+mn-cs"/>
              </a:rPr>
              <a:t>"Creating"</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WritePath</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ForegroundColor</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Green</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SaveFile</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808080"/>
                </a:solidFill>
                <a:effectLst/>
                <a:highlight>
                  <a:srgbClr val="FFFFFF"/>
                </a:highlight>
                <a:uLnTx/>
                <a:uFillTx/>
                <a:latin typeface="Segoe UI Light"/>
                <a:ea typeface="+mn-ea"/>
                <a:cs typeface="+mn-cs"/>
              </a:rPr>
              <a:t>'Windows Registry Editor Version 5.00</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400" b="0" i="0" u="none" strike="noStrike" kern="1200" cap="none" spc="0" normalizeH="0" baseline="0" noProof="0" dirty="0">
              <a:ln>
                <a:noFill/>
              </a:ln>
              <a:solidFill>
                <a:srgbClr val="80808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808080"/>
                </a:solidFill>
                <a:effectLst/>
                <a:highlight>
                  <a:srgbClr val="FFFFFF"/>
                </a:highlight>
                <a:uLnTx/>
                <a:uFillTx/>
                <a:latin typeface="Segoe UI Light"/>
                <a:ea typeface="+mn-ea"/>
                <a:cs typeface="+mn-cs"/>
              </a:rPr>
              <a:t>[HKEY_LOCAL_MACHINE\SOFTWARE\Microsoft\PowerShell\1\</a:t>
            </a:r>
            <a:r>
              <a:rPr kumimoji="0" lang="en-US" sz="1400" b="0" i="0" u="none" strike="noStrike" kern="1200" cap="none" spc="0" normalizeH="0" baseline="0" noProof="0" dirty="0" err="1">
                <a:ln>
                  <a:noFill/>
                </a:ln>
                <a:solidFill>
                  <a:srgbClr val="808080"/>
                </a:solidFill>
                <a:effectLst/>
                <a:highlight>
                  <a:srgbClr val="FFFFFF"/>
                </a:highlight>
                <a:uLnTx/>
                <a:uFillTx/>
                <a:latin typeface="Segoe UI Light"/>
                <a:ea typeface="+mn-ea"/>
                <a:cs typeface="+mn-cs"/>
              </a:rPr>
              <a:t>ShellIds</a:t>
            </a:r>
            <a:r>
              <a:rPr kumimoji="0" lang="en-US" sz="1400" b="0" i="0" u="none" strike="noStrike" kern="1200" cap="none" spc="0" normalizeH="0" baseline="0" noProof="0" dirty="0">
                <a:ln>
                  <a:noFill/>
                </a:ln>
                <a:solidFill>
                  <a:srgbClr val="808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808080"/>
                </a:solidFill>
                <a:effectLst/>
                <a:highlight>
                  <a:srgbClr val="FFFFFF"/>
                </a:highlight>
                <a:uLnTx/>
                <a:uFillTx/>
                <a:latin typeface="Segoe UI Light"/>
                <a:ea typeface="+mn-ea"/>
                <a:cs typeface="+mn-cs"/>
              </a:rPr>
              <a:t>Microsoft.PowerShell</a:t>
            </a:r>
            <a:r>
              <a:rPr kumimoji="0" lang="en-US" sz="1400" b="0" i="0" u="none" strike="noStrike" kern="1200" cap="none" spc="0" normalizeH="0" baseline="0" noProof="0" dirty="0">
                <a:ln>
                  <a:noFill/>
                </a:ln>
                <a:solidFill>
                  <a:srgbClr val="808080"/>
                </a:solidFill>
                <a:effectLst/>
                <a:highlight>
                  <a:srgbClr val="FFFFFF"/>
                </a:highlight>
                <a:uLnTx/>
                <a:uFillTx/>
                <a:latin typeface="Segoe UI Light"/>
                <a:ea typeface="+mn-ea"/>
                <a:cs typeface="+mn-cs"/>
              </a:rPr>
              <a:t>]</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808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808080"/>
                </a:solidFill>
                <a:effectLst/>
                <a:highlight>
                  <a:srgbClr val="FFFFFF"/>
                </a:highlight>
                <a:uLnTx/>
                <a:uFillTx/>
                <a:latin typeface="Segoe UI Light"/>
                <a:ea typeface="+mn-ea"/>
                <a:cs typeface="+mn-cs"/>
              </a:rPr>
              <a:t>ExecutionPolicy</a:t>
            </a:r>
            <a:r>
              <a:rPr kumimoji="0" lang="en-US" sz="1400" b="0" i="0" u="none" strike="noStrike" kern="1200" cap="none" spc="0" normalizeH="0" baseline="0" noProof="0" dirty="0">
                <a:ln>
                  <a:noFill/>
                </a:ln>
                <a:solidFill>
                  <a:srgbClr val="808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808080"/>
                </a:solidFill>
                <a:effectLst/>
                <a:highlight>
                  <a:srgbClr val="FFFFFF"/>
                </a:highlight>
                <a:uLnTx/>
                <a:uFillTx/>
                <a:latin typeface="Segoe UI Light"/>
                <a:ea typeface="+mn-ea"/>
                <a:cs typeface="+mn-cs"/>
              </a:rPr>
              <a:t>RemoteSigned</a:t>
            </a:r>
            <a:r>
              <a:rPr kumimoji="0" lang="en-US" sz="1400" b="0" i="0" u="none" strike="noStrike" kern="1200" cap="none" spc="0" normalizeH="0" baseline="0" noProof="0" dirty="0">
                <a:ln>
                  <a:noFill/>
                </a:ln>
                <a:solidFill>
                  <a:srgbClr val="808080"/>
                </a:solidFill>
                <a:effectLst/>
                <a:highlight>
                  <a:srgbClr val="FFFFFF"/>
                </a:highlight>
                <a:uLnTx/>
                <a:uFillTx/>
                <a:latin typeface="Segoe UI Light"/>
                <a:ea typeface="+mn-ea"/>
                <a:cs typeface="+mn-cs"/>
              </a:rPr>
              <a: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fso</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FF"/>
                </a:solidFill>
                <a:effectLst/>
                <a:highlight>
                  <a:srgbClr val="FFFFFF"/>
                </a:highlight>
                <a:uLnTx/>
                <a:uFillTx/>
                <a:latin typeface="Segoe UI Light"/>
                <a:ea typeface="+mn-ea"/>
                <a:cs typeface="+mn-cs"/>
              </a:rPr>
              <a:t>new-object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comobject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scripting</a:t>
            </a:r>
            <a:r>
              <a:rPr kumimoji="0" lang="en-US" sz="1400" b="1" i="0" u="none" strike="noStrike" kern="1200" cap="none" spc="0" normalizeH="0" baseline="0" noProof="0" dirty="0" err="1">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filesystemobject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$file</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fso</a:t>
            </a:r>
            <a:r>
              <a:rPr kumimoji="0" lang="en-US" sz="1400" b="1" i="0" u="none" strike="noStrike" kern="1200" cap="none" spc="0" normalizeH="0" baseline="0" noProof="0" dirty="0" err="1">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CreateTextFile</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WritePath</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$true</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0" i="0" u="none" strike="noStrike" kern="1200" cap="none" spc="0" normalizeH="0" baseline="0" noProof="0" dirty="0">
                <a:ln>
                  <a:noFill/>
                </a:ln>
                <a:solidFill>
                  <a:srgbClr val="008000"/>
                </a:solidFill>
                <a:effectLst/>
                <a:highlight>
                  <a:srgbClr val="FFFFFF"/>
                </a:highlight>
                <a:uLnTx/>
                <a:uFillTx/>
                <a:latin typeface="Segoe UI Light"/>
                <a:ea typeface="+mn-ea"/>
                <a:cs typeface="+mn-cs"/>
              </a:rPr>
              <a:t>#will overwrite any existing file </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file</a:t>
            </a:r>
            <a:r>
              <a:rPr kumimoji="0" lang="en-US" sz="1400" b="1" i="0" u="none" strike="noStrike" kern="1200" cap="none" spc="0" normalizeH="0" baseline="0" noProof="0" dirty="0" err="1">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0080FF"/>
                </a:solidFill>
                <a:effectLst/>
                <a:highlight>
                  <a:srgbClr val="FFFFFF"/>
                </a:highlight>
                <a:uLnTx/>
                <a:uFillTx/>
                <a:latin typeface="Segoe UI Light"/>
                <a:ea typeface="+mn-ea"/>
                <a:cs typeface="+mn-cs"/>
              </a:rPr>
              <a:t>write</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SaveFile</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file</a:t>
            </a:r>
            <a:r>
              <a:rPr kumimoji="0" lang="en-US" sz="1400" b="1" i="0" u="none" strike="noStrike" kern="1200" cap="none" spc="0" normalizeH="0" baseline="0" noProof="0" dirty="0" err="1">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close</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1" i="0" u="none" strike="noStrike" kern="1200" cap="none" spc="0" normalizeH="0" baseline="0" noProof="0" dirty="0">
                <a:ln>
                  <a:noFill/>
                </a:ln>
                <a:solidFill>
                  <a:srgbClr val="0000FF"/>
                </a:solidFill>
                <a:effectLst/>
                <a:highlight>
                  <a:srgbClr val="FFFFFF"/>
                </a:highlight>
                <a:uLnTx/>
                <a:uFillTx/>
                <a:latin typeface="Segoe UI Light"/>
                <a:ea typeface="+mn-ea"/>
                <a:cs typeface="+mn-cs"/>
              </a:rPr>
              <a:t>Write-Host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1" i="0" u="none" strike="noStrike" kern="1200" cap="none" spc="0" normalizeH="0" baseline="0" noProof="0" dirty="0">
                <a:ln>
                  <a:noFill/>
                </a:ln>
                <a:solidFill>
                  <a:srgbClr val="0000FF"/>
                </a:solidFill>
                <a:effectLst/>
                <a:highlight>
                  <a:srgbClr val="FFFFFF"/>
                </a:highlight>
                <a:uLnTx/>
                <a:uFillTx/>
                <a:latin typeface="Segoe UI Light"/>
                <a:ea typeface="+mn-ea"/>
                <a:cs typeface="+mn-cs"/>
              </a:rPr>
              <a:t>Get-Date</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ForegroundColor</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Green</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1400" b="0" i="0" u="none" strike="noStrike" kern="1200" cap="none" spc="0" normalizeH="0" baseline="0" noProof="0" dirty="0" err="1">
                <a:ln>
                  <a:noFill/>
                </a:ln>
                <a:solidFill>
                  <a:srgbClr val="000000"/>
                </a:solidFill>
                <a:effectLst/>
                <a:highlight>
                  <a:srgbClr val="FFFFFF"/>
                </a:highlight>
                <a:uLnTx/>
                <a:uFillTx/>
                <a:latin typeface="Segoe UI Light"/>
                <a:ea typeface="+mn-ea"/>
                <a:cs typeface="+mn-cs"/>
              </a:rPr>
              <a:t>Regedit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Light"/>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Light"/>
                <a:ea typeface="+mn-ea"/>
                <a:cs typeface="+mn-cs"/>
              </a:rPr>
              <a:t>S </a:t>
            </a:r>
            <a:r>
              <a:rPr kumimoji="0" lang="en-US" sz="1400" b="0" i="0" u="none" strike="noStrike" kern="1200" cap="none" spc="0" normalizeH="0" baseline="0" noProof="0" dirty="0">
                <a:ln>
                  <a:noFill/>
                </a:ln>
                <a:solidFill>
                  <a:srgbClr val="DB6D00"/>
                </a:solidFill>
                <a:effectLst/>
                <a:highlight>
                  <a:srgbClr val="FFFFFF"/>
                </a:highlight>
                <a:uLnTx/>
                <a:uFillTx/>
                <a:latin typeface="Segoe UI Light"/>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Light"/>
                <a:ea typeface="+mn-ea"/>
                <a:cs typeface="+mn-cs"/>
              </a:rPr>
              <a:t>WritePath</a:t>
            </a:r>
            <a:endParaRPr kumimoji="0" lang="en-US" sz="1400" b="0" i="0" u="none" strike="noStrike" kern="1200" cap="none" spc="0" normalizeH="0" baseline="0" noProof="0" dirty="0">
              <a:ln>
                <a:noFill/>
              </a:ln>
              <a:solidFill>
                <a:srgbClr val="000000"/>
              </a:solidFill>
              <a:effectLst/>
              <a:uLnTx/>
              <a:uFillTx/>
              <a:latin typeface="Segoe UI Light"/>
              <a:ea typeface="+mn-ea"/>
              <a:cs typeface="+mn-cs"/>
            </a:endParaRPr>
          </a:p>
          <a:p>
            <a:endParaRPr lang="en-US" dirty="0"/>
          </a:p>
          <a:p>
            <a:r>
              <a:rPr lang="en-US" sz="900" b="1" u="sng" dirty="0">
                <a:solidFill>
                  <a:srgbClr val="008000"/>
                </a:solidFill>
                <a:highlight>
                  <a:srgbClr val="FFFFFF"/>
                </a:highlight>
              </a:rPr>
              <a:t>#Set Remote Execution to: </a:t>
            </a:r>
            <a:r>
              <a:rPr lang="en-US" sz="900" b="1" u="sng" dirty="0" err="1">
                <a:solidFill>
                  <a:srgbClr val="008000"/>
                </a:solidFill>
                <a:highlight>
                  <a:srgbClr val="FFFFFF"/>
                </a:highlight>
              </a:rPr>
              <a:t>untrestricted</a:t>
            </a:r>
            <a:endParaRPr lang="en-US" sz="900" b="1" u="sng" dirty="0">
              <a:solidFill>
                <a:srgbClr val="008000"/>
              </a:solidFill>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WritePath</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MyPath</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"PowerShell-Execution-Unrestricted.reg"</a:t>
            </a:r>
            <a:endParaRPr lang="en-US" dirty="0">
              <a:highlight>
                <a:srgbClr val="FFFFFF"/>
              </a:highlight>
            </a:endParaRPr>
          </a:p>
          <a:p>
            <a:r>
              <a:rPr lang="en-US" b="1" dirty="0">
                <a:solidFill>
                  <a:srgbClr val="0000FF"/>
                </a:solidFill>
                <a:highlight>
                  <a:srgbClr val="FFFFFF"/>
                </a:highlight>
              </a:rPr>
              <a:t>Write-Host</a:t>
            </a:r>
            <a:r>
              <a:rPr lang="en-US" dirty="0">
                <a:highlight>
                  <a:srgbClr val="FFFFFF"/>
                </a:highlight>
              </a:rPr>
              <a:t> </a:t>
            </a:r>
            <a:r>
              <a:rPr lang="en-US" dirty="0">
                <a:solidFill>
                  <a:srgbClr val="9E182D"/>
                </a:solidFill>
                <a:highlight>
                  <a:srgbClr val="FFFFFF"/>
                </a:highlight>
              </a:rPr>
              <a:t>"Creating"</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WritePath</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ForegroundColor</a:t>
            </a:r>
            <a:r>
              <a:rPr lang="en-US" dirty="0">
                <a:highlight>
                  <a:srgbClr val="FFFFFF"/>
                </a:highlight>
              </a:rPr>
              <a:t> Green</a:t>
            </a:r>
          </a:p>
          <a:p>
            <a:r>
              <a:rPr lang="en-US" dirty="0">
                <a:solidFill>
                  <a:srgbClr val="DB6D00"/>
                </a:solidFill>
                <a:highlight>
                  <a:srgbClr val="FFFFFF"/>
                </a:highlight>
              </a:rPr>
              <a:t>$</a:t>
            </a:r>
            <a:r>
              <a:rPr lang="en-US" dirty="0" err="1">
                <a:solidFill>
                  <a:srgbClr val="DB6D00"/>
                </a:solidFill>
                <a:highlight>
                  <a:srgbClr val="FFFFFF"/>
                </a:highlight>
              </a:rPr>
              <a:t>SaveFile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808080"/>
                </a:solidFill>
                <a:highlight>
                  <a:srgbClr val="FFFFFF"/>
                </a:highlight>
              </a:rPr>
              <a:t>'Windows Registry Editor Version 5.00</a:t>
            </a:r>
          </a:p>
          <a:p>
            <a:endParaRPr lang="en-US" dirty="0">
              <a:solidFill>
                <a:srgbClr val="808080"/>
              </a:solidFill>
              <a:highlight>
                <a:srgbClr val="FFFFFF"/>
              </a:highlight>
            </a:endParaRPr>
          </a:p>
          <a:p>
            <a:r>
              <a:rPr lang="en-US" dirty="0">
                <a:solidFill>
                  <a:srgbClr val="808080"/>
                </a:solidFill>
                <a:highlight>
                  <a:srgbClr val="FFFFFF"/>
                </a:highlight>
              </a:rPr>
              <a:t>[HKEY_LOCAL_MACHINE\SOFTWARE\Microsoft\PowerShell\1\</a:t>
            </a:r>
            <a:r>
              <a:rPr lang="en-US" dirty="0" err="1">
                <a:solidFill>
                  <a:srgbClr val="808080"/>
                </a:solidFill>
                <a:highlight>
                  <a:srgbClr val="FFFFFF"/>
                </a:highlight>
              </a:rPr>
              <a:t>ShellIds</a:t>
            </a:r>
            <a:r>
              <a:rPr lang="en-US" dirty="0">
                <a:solidFill>
                  <a:srgbClr val="808080"/>
                </a:solidFill>
                <a:highlight>
                  <a:srgbClr val="FFFFFF"/>
                </a:highlight>
              </a:rPr>
              <a:t>\</a:t>
            </a:r>
            <a:r>
              <a:rPr lang="en-US" dirty="0" err="1">
                <a:solidFill>
                  <a:srgbClr val="808080"/>
                </a:solidFill>
                <a:highlight>
                  <a:srgbClr val="FFFFFF"/>
                </a:highlight>
              </a:rPr>
              <a:t>Microsoft.PowerShell</a:t>
            </a:r>
            <a:r>
              <a:rPr lang="en-US" dirty="0">
                <a:solidFill>
                  <a:srgbClr val="808080"/>
                </a:solidFill>
                <a:highlight>
                  <a:srgbClr val="FFFFFF"/>
                </a:highlight>
              </a:rPr>
              <a:t>]</a:t>
            </a:r>
          </a:p>
          <a:p>
            <a:r>
              <a:rPr lang="en-US" dirty="0">
                <a:solidFill>
                  <a:srgbClr val="808080"/>
                </a:solidFill>
                <a:highlight>
                  <a:srgbClr val="FFFFFF"/>
                </a:highlight>
              </a:rPr>
              <a:t>"</a:t>
            </a:r>
            <a:r>
              <a:rPr lang="en-US" dirty="0" err="1">
                <a:solidFill>
                  <a:srgbClr val="808080"/>
                </a:solidFill>
                <a:highlight>
                  <a:srgbClr val="FFFFFF"/>
                </a:highlight>
              </a:rPr>
              <a:t>ExecutionPolicy</a:t>
            </a:r>
            <a:r>
              <a:rPr lang="en-US" dirty="0">
                <a:solidFill>
                  <a:srgbClr val="808080"/>
                </a:solidFill>
                <a:highlight>
                  <a:srgbClr val="FFFFFF"/>
                </a:highlight>
              </a:rPr>
              <a:t>"="Unrestricted"'</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fso</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b="1" dirty="0">
                <a:solidFill>
                  <a:srgbClr val="0000FF"/>
                </a:solidFill>
                <a:highlight>
                  <a:srgbClr val="FFFFFF"/>
                </a:highlight>
              </a:rPr>
              <a:t>new-object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comobject</a:t>
            </a:r>
            <a:r>
              <a:rPr lang="en-US" dirty="0">
                <a:highlight>
                  <a:srgbClr val="FFFFFF"/>
                </a:highlight>
              </a:rPr>
              <a:t> </a:t>
            </a:r>
            <a:r>
              <a:rPr lang="en-US" dirty="0" err="1">
                <a:highlight>
                  <a:srgbClr val="FFFFFF"/>
                </a:highlight>
              </a:rPr>
              <a:t>scripting</a:t>
            </a:r>
            <a:r>
              <a:rPr lang="en-US" b="1" dirty="0" err="1">
                <a:solidFill>
                  <a:srgbClr val="000080"/>
                </a:solidFill>
                <a:highlight>
                  <a:srgbClr val="FFFFFF"/>
                </a:highlight>
              </a:rPr>
              <a:t>.</a:t>
            </a:r>
            <a:r>
              <a:rPr lang="en-US" dirty="0" err="1">
                <a:highlight>
                  <a:srgbClr val="FFFFFF"/>
                </a:highlight>
              </a:rPr>
              <a:t>filesystemobject</a:t>
            </a:r>
            <a:endParaRPr lang="en-US" dirty="0">
              <a:highlight>
                <a:srgbClr val="FFFFFF"/>
              </a:highlight>
            </a:endParaRPr>
          </a:p>
          <a:p>
            <a:r>
              <a:rPr lang="en-US" dirty="0">
                <a:solidFill>
                  <a:srgbClr val="DB6D00"/>
                </a:solidFill>
                <a:highlight>
                  <a:srgbClr val="FFFFFF"/>
                </a:highlight>
              </a:rPr>
              <a:t>$file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fso</a:t>
            </a:r>
            <a:r>
              <a:rPr lang="en-US" b="1" dirty="0" err="1">
                <a:solidFill>
                  <a:srgbClr val="000080"/>
                </a:solidFill>
                <a:highlight>
                  <a:srgbClr val="FFFFFF"/>
                </a:highlight>
              </a:rPr>
              <a:t>.</a:t>
            </a:r>
            <a:r>
              <a:rPr lang="en-US" dirty="0" err="1">
                <a:highlight>
                  <a:srgbClr val="FFFFFF"/>
                </a:highlight>
              </a:rPr>
              <a:t>CreateTextFile</a:t>
            </a:r>
            <a:r>
              <a:rPr lang="en-US" b="1" dirty="0">
                <a:solidFill>
                  <a:srgbClr val="000080"/>
                </a:solidFill>
                <a:highlight>
                  <a:srgbClr val="FFFFFF"/>
                </a:highlight>
              </a:rPr>
              <a:t>(</a:t>
            </a:r>
            <a:r>
              <a:rPr lang="en-US" dirty="0">
                <a:solidFill>
                  <a:srgbClr val="DB6D00"/>
                </a:solidFill>
                <a:highlight>
                  <a:srgbClr val="FFFFFF"/>
                </a:highlight>
              </a:rPr>
              <a:t>$</a:t>
            </a:r>
            <a:r>
              <a:rPr lang="en-US" dirty="0" err="1">
                <a:solidFill>
                  <a:srgbClr val="DB6D00"/>
                </a:solidFill>
                <a:highlight>
                  <a:srgbClr val="FFFFFF"/>
                </a:highlight>
              </a:rPr>
              <a:t>WritePath</a:t>
            </a:r>
            <a:r>
              <a:rPr lang="en-US" b="1" dirty="0">
                <a:solidFill>
                  <a:srgbClr val="000080"/>
                </a:solidFill>
                <a:highlight>
                  <a:srgbClr val="FFFFFF"/>
                </a:highlight>
              </a:rPr>
              <a:t>,</a:t>
            </a:r>
            <a:r>
              <a:rPr lang="en-US" dirty="0">
                <a:solidFill>
                  <a:srgbClr val="DB6D00"/>
                </a:solidFill>
                <a:highlight>
                  <a:srgbClr val="FFFFFF"/>
                </a:highlight>
              </a:rPr>
              <a:t>$true</a:t>
            </a:r>
            <a:r>
              <a:rPr lang="en-US" b="1" dirty="0">
                <a:solidFill>
                  <a:srgbClr val="000080"/>
                </a:solidFill>
                <a:highlight>
                  <a:srgbClr val="FFFFFF"/>
                </a:highlight>
              </a:rPr>
              <a:t>)</a:t>
            </a:r>
            <a:r>
              <a:rPr lang="en-US" dirty="0">
                <a:highlight>
                  <a:srgbClr val="FFFFFF"/>
                </a:highlight>
              </a:rPr>
              <a:t>  </a:t>
            </a:r>
            <a:r>
              <a:rPr lang="en-US" dirty="0">
                <a:solidFill>
                  <a:srgbClr val="008000"/>
                </a:solidFill>
                <a:highlight>
                  <a:srgbClr val="FFFFFF"/>
                </a:highlight>
              </a:rPr>
              <a:t>#will overwrite any existing file </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file</a:t>
            </a:r>
            <a:r>
              <a:rPr lang="en-US" b="1" dirty="0" err="1">
                <a:solidFill>
                  <a:srgbClr val="000080"/>
                </a:solidFill>
                <a:highlight>
                  <a:srgbClr val="FFFFFF"/>
                </a:highlight>
              </a:rPr>
              <a:t>.</a:t>
            </a:r>
            <a:r>
              <a:rPr lang="en-US" dirty="0" err="1">
                <a:solidFill>
                  <a:srgbClr val="0080FF"/>
                </a:solidFill>
                <a:highlight>
                  <a:srgbClr val="FFFFFF"/>
                </a:highlight>
              </a:rPr>
              <a:t>write</a:t>
            </a:r>
            <a:r>
              <a:rPr lang="en-US" b="1" dirty="0">
                <a:solidFill>
                  <a:srgbClr val="000080"/>
                </a:solidFill>
                <a:highlight>
                  <a:srgbClr val="FFFFFF"/>
                </a:highlight>
              </a:rPr>
              <a:t>(</a:t>
            </a:r>
            <a:r>
              <a:rPr lang="en-US" dirty="0">
                <a:solidFill>
                  <a:srgbClr val="DB6D00"/>
                </a:solidFill>
                <a:highlight>
                  <a:srgbClr val="FFFFFF"/>
                </a:highlight>
              </a:rPr>
              <a:t>$</a:t>
            </a:r>
            <a:r>
              <a:rPr lang="en-US" dirty="0" err="1">
                <a:solidFill>
                  <a:srgbClr val="DB6D00"/>
                </a:solidFill>
                <a:highlight>
                  <a:srgbClr val="FFFFFF"/>
                </a:highlight>
              </a:rPr>
              <a:t>SaveFile</a:t>
            </a:r>
            <a:r>
              <a:rPr lang="en-US" b="1" dirty="0">
                <a:solidFill>
                  <a:srgbClr val="000080"/>
                </a:solidFill>
                <a:highlight>
                  <a:srgbClr val="FFFFFF"/>
                </a:highlight>
              </a:rPr>
              <a:t>)</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file</a:t>
            </a:r>
            <a:r>
              <a:rPr lang="en-US" b="1" dirty="0" err="1">
                <a:solidFill>
                  <a:srgbClr val="000080"/>
                </a:solidFill>
                <a:highlight>
                  <a:srgbClr val="FFFFFF"/>
                </a:highlight>
              </a:rPr>
              <a:t>.</a:t>
            </a:r>
            <a:r>
              <a:rPr lang="en-US" dirty="0" err="1">
                <a:highlight>
                  <a:srgbClr val="FFFFFF"/>
                </a:highlight>
              </a:rPr>
              <a:t>close</a:t>
            </a:r>
            <a:r>
              <a:rPr lang="en-US" b="1" dirty="0">
                <a:solidFill>
                  <a:srgbClr val="000080"/>
                </a:solidFill>
                <a:highlight>
                  <a:srgbClr val="FFFFFF"/>
                </a:highlight>
              </a:rPr>
              <a:t>()</a:t>
            </a:r>
            <a:endParaRPr lang="en-US" dirty="0">
              <a:highlight>
                <a:srgbClr val="FFFFFF"/>
              </a:highlight>
            </a:endParaRPr>
          </a:p>
          <a:p>
            <a:endParaRPr lang="en-US" dirty="0">
              <a:highlight>
                <a:srgbClr val="FFFFFF"/>
              </a:highlight>
            </a:endParaRPr>
          </a:p>
          <a:p>
            <a:r>
              <a:rPr lang="en-US" b="1" dirty="0">
                <a:solidFill>
                  <a:srgbClr val="0000FF"/>
                </a:solidFill>
                <a:highlight>
                  <a:srgbClr val="FFFFFF"/>
                </a:highlight>
              </a:rPr>
              <a:t>Write-Host</a:t>
            </a:r>
            <a:r>
              <a:rPr lang="en-US" dirty="0">
                <a:highlight>
                  <a:srgbClr val="FFFFFF"/>
                </a:highlight>
              </a:rPr>
              <a:t> </a:t>
            </a:r>
            <a:r>
              <a:rPr lang="en-US" dirty="0">
                <a:solidFill>
                  <a:srgbClr val="9E182D"/>
                </a:solidFill>
                <a:highlight>
                  <a:srgbClr val="FFFFFF"/>
                </a:highlight>
              </a:rPr>
              <a:t>"Finished"</a:t>
            </a:r>
            <a:r>
              <a:rPr lang="en-US" dirty="0">
                <a:highlight>
                  <a:srgbClr val="FFFFFF"/>
                </a:highlight>
              </a:rPr>
              <a:t> </a:t>
            </a:r>
            <a:r>
              <a:rPr lang="en-US" b="1" dirty="0">
                <a:solidFill>
                  <a:srgbClr val="000080"/>
                </a:solidFill>
                <a:highlight>
                  <a:srgbClr val="FFFFFF"/>
                </a:highlight>
              </a:rPr>
              <a:t>(</a:t>
            </a:r>
            <a:r>
              <a:rPr lang="en-US" b="1" dirty="0">
                <a:solidFill>
                  <a:srgbClr val="0000FF"/>
                </a:solidFill>
                <a:highlight>
                  <a:srgbClr val="FFFFFF"/>
                </a:highlight>
              </a:rPr>
              <a:t>Get-Date</a:t>
            </a:r>
            <a:r>
              <a:rPr lang="en-US" b="1" dirty="0">
                <a:solidFill>
                  <a:srgbClr val="000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ForegroundColor</a:t>
            </a:r>
            <a:r>
              <a:rPr lang="en-US" dirty="0">
                <a:highlight>
                  <a:srgbClr val="FFFFFF"/>
                </a:highlight>
              </a:rPr>
              <a:t> Green</a:t>
            </a:r>
          </a:p>
          <a:p>
            <a:r>
              <a:rPr lang="en-US" dirty="0">
                <a:solidFill>
                  <a:srgbClr val="008000"/>
                </a:solidFill>
                <a:highlight>
                  <a:srgbClr val="FFFFFF"/>
                </a:highlight>
              </a:rPr>
              <a:t>#</a:t>
            </a:r>
            <a:r>
              <a:rPr lang="en-US" dirty="0" err="1">
                <a:solidFill>
                  <a:srgbClr val="008000"/>
                </a:solidFill>
                <a:highlight>
                  <a:srgbClr val="FFFFFF"/>
                </a:highlight>
              </a:rPr>
              <a:t>Regedit</a:t>
            </a:r>
            <a:r>
              <a:rPr lang="en-US" dirty="0">
                <a:solidFill>
                  <a:srgbClr val="008000"/>
                </a:solidFill>
                <a:highlight>
                  <a:srgbClr val="FFFFFF"/>
                </a:highlight>
              </a:rPr>
              <a:t> /S $</a:t>
            </a:r>
            <a:r>
              <a:rPr lang="en-US" dirty="0" err="1">
                <a:solidFill>
                  <a:srgbClr val="008000"/>
                </a:solidFill>
                <a:highlight>
                  <a:srgbClr val="FFFFFF"/>
                </a:highlight>
              </a:rPr>
              <a:t>WritePath</a:t>
            </a:r>
            <a:endParaRPr lang="en-US" b="1" u="sng" dirty="0">
              <a:solidFill>
                <a:srgbClr val="008000"/>
              </a:solidFill>
              <a:highlight>
                <a:srgbClr val="FFFFFF"/>
              </a:highlight>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00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3969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900" kern="1200" dirty="0">
                <a:solidFill>
                  <a:schemeClr val="tx1"/>
                </a:solidFill>
                <a:latin typeface="Segoe UI Light" pitchFamily="34" charset="0"/>
                <a:ea typeface="+mn-ea"/>
                <a:cs typeface="+mn-cs"/>
              </a:rPr>
              <a:t>Add-Type -Assembly </a:t>
            </a:r>
            <a:r>
              <a:rPr lang="en-US" sz="900" kern="1200" dirty="0" err="1">
                <a:solidFill>
                  <a:schemeClr val="tx1"/>
                </a:solidFill>
                <a:latin typeface="Segoe UI Light" pitchFamily="34" charset="0"/>
                <a:ea typeface="+mn-ea"/>
                <a:cs typeface="+mn-cs"/>
              </a:rPr>
              <a:t>System.Windows.Forms</a:t>
            </a:r>
            <a:r>
              <a:rPr lang="en-US" sz="900" kern="1200" dirty="0">
                <a:solidFill>
                  <a:schemeClr val="tx1"/>
                </a:solidFill>
                <a:latin typeface="Segoe UI Light" pitchFamily="34" charset="0"/>
                <a:ea typeface="+mn-ea"/>
                <a:cs typeface="+mn-cs"/>
              </a:rPr>
              <a:t>     ## Load the Windows Forms assembly</a:t>
            </a:r>
          </a:p>
          <a:p>
            <a:r>
              <a:rPr lang="en-US" sz="900" kern="1200" dirty="0">
                <a:solidFill>
                  <a:schemeClr val="tx1"/>
                </a:solidFill>
                <a:latin typeface="Segoe UI Light" pitchFamily="34" charset="0"/>
                <a:ea typeface="+mn-ea"/>
                <a:cs typeface="+mn-cs"/>
              </a:rPr>
              <a:t>## Create the main form</a:t>
            </a:r>
          </a:p>
          <a:p>
            <a:r>
              <a:rPr lang="en-US" sz="900" kern="1200" dirty="0">
                <a:solidFill>
                  <a:schemeClr val="tx1"/>
                </a:solidFill>
                <a:latin typeface="Segoe UI Light" pitchFamily="34" charset="0"/>
                <a:ea typeface="+mn-ea"/>
                <a:cs typeface="+mn-cs"/>
              </a:rPr>
              <a:t>Write-Host "Create form" (Get-Date) </a:t>
            </a:r>
          </a:p>
          <a:p>
            <a:r>
              <a:rPr lang="en-US" sz="900" kern="1200" dirty="0">
                <a:solidFill>
                  <a:schemeClr val="tx1"/>
                </a:solidFill>
                <a:latin typeface="Segoe UI Light" pitchFamily="34" charset="0"/>
                <a:ea typeface="+mn-ea"/>
                <a:cs typeface="+mn-cs"/>
              </a:rPr>
              <a:t>$form = New-Object </a:t>
            </a:r>
            <a:r>
              <a:rPr lang="en-US" sz="900" kern="1200" dirty="0" err="1">
                <a:solidFill>
                  <a:schemeClr val="tx1"/>
                </a:solidFill>
                <a:latin typeface="Segoe UI Light" pitchFamily="34" charset="0"/>
                <a:ea typeface="+mn-ea"/>
                <a:cs typeface="+mn-cs"/>
              </a:rPr>
              <a:t>Windows.Forms.Form</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form.FormBorderStyle</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FixedToolWindow</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form.Text</a:t>
            </a:r>
            <a:r>
              <a:rPr lang="en-US" sz="900" kern="1200" dirty="0">
                <a:solidFill>
                  <a:schemeClr val="tx1"/>
                </a:solidFill>
                <a:latin typeface="Segoe UI Light" pitchFamily="34" charset="0"/>
                <a:ea typeface="+mn-ea"/>
                <a:cs typeface="+mn-cs"/>
              </a:rPr>
              <a:t> = "PowerShell Custom GUI Window"</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form.StartPosition</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CenterScreen</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form.Width</a:t>
            </a:r>
            <a:r>
              <a:rPr lang="en-US" sz="900" kern="1200" dirty="0">
                <a:solidFill>
                  <a:schemeClr val="tx1"/>
                </a:solidFill>
                <a:latin typeface="Segoe UI Light" pitchFamily="34" charset="0"/>
                <a:ea typeface="+mn-ea"/>
                <a:cs typeface="+mn-cs"/>
              </a:rPr>
              <a:t> = 740 ; $</a:t>
            </a:r>
            <a:r>
              <a:rPr lang="en-US" sz="900" kern="1200" dirty="0" err="1">
                <a:solidFill>
                  <a:schemeClr val="tx1"/>
                </a:solidFill>
                <a:latin typeface="Segoe UI Light" pitchFamily="34" charset="0"/>
                <a:ea typeface="+mn-ea"/>
                <a:cs typeface="+mn-cs"/>
              </a:rPr>
              <a:t>form.Height</a:t>
            </a:r>
            <a:r>
              <a:rPr lang="en-US" sz="900" kern="1200" dirty="0">
                <a:solidFill>
                  <a:schemeClr val="tx1"/>
                </a:solidFill>
                <a:latin typeface="Segoe UI Light" pitchFamily="34" charset="0"/>
                <a:ea typeface="+mn-ea"/>
                <a:cs typeface="+mn-cs"/>
              </a:rPr>
              <a:t> = 380  # Make the form wider</a:t>
            </a:r>
          </a:p>
          <a:p>
            <a:r>
              <a:rPr lang="en-US" sz="900" kern="1200" dirty="0">
                <a:solidFill>
                  <a:schemeClr val="tx1"/>
                </a:solidFill>
                <a:latin typeface="Segoe UI Light" pitchFamily="34" charset="0"/>
                <a:ea typeface="+mn-ea"/>
                <a:cs typeface="+mn-cs"/>
              </a:rPr>
              <a:t>#Add Buttons- ## Create the button panel to hold the OK and Cancel buttons</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buttonPanel</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Windows.Forms.Panel</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buttonPanel.Size</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Drawing.Size</a:t>
            </a:r>
            <a:r>
              <a:rPr lang="en-US" sz="900" kern="1200" dirty="0">
                <a:solidFill>
                  <a:schemeClr val="tx1"/>
                </a:solidFill>
                <a:latin typeface="Segoe UI Light" pitchFamily="34" charset="0"/>
                <a:ea typeface="+mn-ea"/>
                <a:cs typeface="+mn-cs"/>
              </a:rPr>
              <a:t> @(400,40)</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buttonPanel.Dock</a:t>
            </a:r>
            <a:r>
              <a:rPr lang="en-US" sz="900" kern="1200" dirty="0">
                <a:solidFill>
                  <a:schemeClr val="tx1"/>
                </a:solidFill>
                <a:latin typeface="Segoe UI Light" pitchFamily="34" charset="0"/>
                <a:ea typeface="+mn-ea"/>
                <a:cs typeface="+mn-cs"/>
              </a:rPr>
              <a:t> = "Bottom"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cancelButton</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Windows.Forms.Button</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cancelButton.Top</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buttonPanel.Height</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cancelButton.Height</a:t>
            </a:r>
            <a:r>
              <a:rPr lang="en-US" sz="900" kern="1200" dirty="0">
                <a:solidFill>
                  <a:schemeClr val="tx1"/>
                </a:solidFill>
                <a:latin typeface="Segoe UI Light" pitchFamily="34" charset="0"/>
                <a:ea typeface="+mn-ea"/>
                <a:cs typeface="+mn-cs"/>
              </a:rPr>
              <a:t> - 10; $</a:t>
            </a:r>
            <a:r>
              <a:rPr lang="en-US" sz="900" kern="1200" dirty="0" err="1">
                <a:solidFill>
                  <a:schemeClr val="tx1"/>
                </a:solidFill>
                <a:latin typeface="Segoe UI Light" pitchFamily="34" charset="0"/>
                <a:ea typeface="+mn-ea"/>
                <a:cs typeface="+mn-cs"/>
              </a:rPr>
              <a:t>cancelButton.Left</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buttonPanel.Width</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cancelButton.Width</a:t>
            </a:r>
            <a:r>
              <a:rPr lang="en-US" sz="900" kern="1200" dirty="0">
                <a:solidFill>
                  <a:schemeClr val="tx1"/>
                </a:solidFill>
                <a:latin typeface="Segoe UI Light" pitchFamily="34" charset="0"/>
                <a:ea typeface="+mn-ea"/>
                <a:cs typeface="+mn-cs"/>
              </a:rPr>
              <a:t> - 10</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cancelButton.Text</a:t>
            </a:r>
            <a:r>
              <a:rPr lang="en-US" sz="900" kern="1200" dirty="0">
                <a:solidFill>
                  <a:schemeClr val="tx1"/>
                </a:solidFill>
                <a:latin typeface="Segoe UI Light" pitchFamily="34" charset="0"/>
                <a:ea typeface="+mn-ea"/>
                <a:cs typeface="+mn-cs"/>
              </a:rPr>
              <a:t> = "Cancel"</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cancelButton.DialogResult</a:t>
            </a:r>
            <a:r>
              <a:rPr lang="en-US" sz="900" kern="1200" dirty="0">
                <a:solidFill>
                  <a:schemeClr val="tx1"/>
                </a:solidFill>
                <a:latin typeface="Segoe UI Light" pitchFamily="34" charset="0"/>
                <a:ea typeface="+mn-ea"/>
                <a:cs typeface="+mn-cs"/>
              </a:rPr>
              <a:t> = "Cancel"</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cancelButton.Anchor</a:t>
            </a:r>
            <a:r>
              <a:rPr lang="en-US" sz="900" kern="1200" dirty="0">
                <a:solidFill>
                  <a:schemeClr val="tx1"/>
                </a:solidFill>
                <a:latin typeface="Segoe UI Light" pitchFamily="34" charset="0"/>
                <a:ea typeface="+mn-ea"/>
                <a:cs typeface="+mn-cs"/>
              </a:rPr>
              <a:t> = "Right"</a:t>
            </a:r>
          </a:p>
          <a:p>
            <a:r>
              <a:rPr lang="en-US" sz="900" kern="1200" dirty="0">
                <a:solidFill>
                  <a:schemeClr val="tx1"/>
                </a:solidFill>
                <a:latin typeface="Segoe UI Light" pitchFamily="34" charset="0"/>
                <a:ea typeface="+mn-ea"/>
                <a:cs typeface="+mn-cs"/>
              </a:rPr>
              <a:t>    ## Create the OK button, which will anchor to the left of Cancel</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okButton</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Windows.Forms.Button</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okButton.Top</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cancelButton.Top</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okButton.Left</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cancelButton.Left</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okButton.Width</a:t>
            </a:r>
            <a:r>
              <a:rPr lang="en-US" sz="900" kern="1200" dirty="0">
                <a:solidFill>
                  <a:schemeClr val="tx1"/>
                </a:solidFill>
                <a:latin typeface="Segoe UI Light" pitchFamily="34" charset="0"/>
                <a:ea typeface="+mn-ea"/>
                <a:cs typeface="+mn-cs"/>
              </a:rPr>
              <a:t> - 5</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okButton.Text</a:t>
            </a:r>
            <a:r>
              <a:rPr lang="en-US" sz="900" kern="1200" dirty="0">
                <a:solidFill>
                  <a:schemeClr val="tx1"/>
                </a:solidFill>
                <a:latin typeface="Segoe UI Light" pitchFamily="34" charset="0"/>
                <a:ea typeface="+mn-ea"/>
                <a:cs typeface="+mn-cs"/>
              </a:rPr>
              <a:t> = "Ok"</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okButton.DialogResult</a:t>
            </a:r>
            <a:r>
              <a:rPr lang="en-US" sz="900" kern="1200" dirty="0">
                <a:solidFill>
                  <a:schemeClr val="tx1"/>
                </a:solidFill>
                <a:latin typeface="Segoe UI Light" pitchFamily="34" charset="0"/>
                <a:ea typeface="+mn-ea"/>
                <a:cs typeface="+mn-cs"/>
              </a:rPr>
              <a:t> = "Ok"</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okButton.Anchor</a:t>
            </a:r>
            <a:r>
              <a:rPr lang="en-US" sz="900" kern="1200" dirty="0">
                <a:solidFill>
                  <a:schemeClr val="tx1"/>
                </a:solidFill>
                <a:latin typeface="Segoe UI Light" pitchFamily="34" charset="0"/>
                <a:ea typeface="+mn-ea"/>
                <a:cs typeface="+mn-cs"/>
              </a:rPr>
              <a:t> = "Right"</a:t>
            </a:r>
          </a:p>
          <a:p>
            <a:r>
              <a:rPr lang="en-US" sz="900" kern="1200" dirty="0">
                <a:solidFill>
                  <a:schemeClr val="tx1"/>
                </a:solidFill>
                <a:latin typeface="Segoe UI Light" pitchFamily="34" charset="0"/>
                <a:ea typeface="+mn-ea"/>
                <a:cs typeface="+mn-cs"/>
              </a:rPr>
              <a:t>    ## Add the buttons to the button panel</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buttonPanel.Controls.Add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okButton</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buttonPanel.Controls.Add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cancelButton</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Add the button panel to the form</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form.Controls.Add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buttonPanel</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Set Default actions for the buttons</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form.AcceptButton</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okButton</a:t>
            </a:r>
            <a:r>
              <a:rPr lang="en-US" sz="900" kern="1200" dirty="0">
                <a:solidFill>
                  <a:schemeClr val="tx1"/>
                </a:solidFill>
                <a:latin typeface="Segoe UI Light" pitchFamily="34" charset="0"/>
                <a:ea typeface="+mn-ea"/>
                <a:cs typeface="+mn-cs"/>
              </a:rPr>
              <a:t>          # ENTER = Ok</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form.CancelButton</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cancelButton</a:t>
            </a:r>
            <a:r>
              <a:rPr lang="en-US" sz="900" kern="1200" dirty="0">
                <a:solidFill>
                  <a:schemeClr val="tx1"/>
                </a:solidFill>
                <a:latin typeface="Segoe UI Light" pitchFamily="34" charset="0"/>
                <a:ea typeface="+mn-ea"/>
                <a:cs typeface="+mn-cs"/>
              </a:rPr>
              <a:t>      # ESCAPE = Cancel</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Label and </a:t>
            </a:r>
            <a:r>
              <a:rPr lang="en-US" sz="900" kern="1200" dirty="0" err="1">
                <a:solidFill>
                  <a:schemeClr val="tx1"/>
                </a:solidFill>
                <a:latin typeface="Segoe UI Light" pitchFamily="34" charset="0"/>
                <a:ea typeface="+mn-ea"/>
                <a:cs typeface="+mn-cs"/>
              </a:rPr>
              <a:t>TextBox</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Computer/Host Name</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lblHost</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System.Windows.Forms.Label</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lblHost.Text</a:t>
            </a:r>
            <a:r>
              <a:rPr lang="en-US" sz="900" kern="1200" dirty="0">
                <a:solidFill>
                  <a:schemeClr val="tx1"/>
                </a:solidFill>
                <a:latin typeface="Segoe UI Light" pitchFamily="34" charset="0"/>
                <a:ea typeface="+mn-ea"/>
                <a:cs typeface="+mn-cs"/>
              </a:rPr>
              <a:t> = "Host Name:"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lblHost.Top</a:t>
            </a:r>
            <a:r>
              <a:rPr lang="en-US" sz="900" kern="1200" dirty="0">
                <a:solidFill>
                  <a:schemeClr val="tx1"/>
                </a:solidFill>
                <a:latin typeface="Segoe UI Light" pitchFamily="34" charset="0"/>
                <a:ea typeface="+mn-ea"/>
                <a:cs typeface="+mn-cs"/>
              </a:rPr>
              <a:t> = 10 ; $</a:t>
            </a:r>
            <a:r>
              <a:rPr lang="en-US" sz="900" kern="1200" dirty="0" err="1">
                <a:solidFill>
                  <a:schemeClr val="tx1"/>
                </a:solidFill>
                <a:latin typeface="Segoe UI Light" pitchFamily="34" charset="0"/>
                <a:ea typeface="+mn-ea"/>
                <a:cs typeface="+mn-cs"/>
              </a:rPr>
              <a:t>lblHost.Left</a:t>
            </a:r>
            <a:r>
              <a:rPr lang="en-US" sz="900" kern="1200" dirty="0">
                <a:solidFill>
                  <a:schemeClr val="tx1"/>
                </a:solidFill>
                <a:latin typeface="Segoe UI Light" pitchFamily="34" charset="0"/>
                <a:ea typeface="+mn-ea"/>
                <a:cs typeface="+mn-cs"/>
              </a:rPr>
              <a:t> = 5; $</a:t>
            </a:r>
            <a:r>
              <a:rPr lang="en-US" sz="900" kern="1200" dirty="0" err="1">
                <a:solidFill>
                  <a:schemeClr val="tx1"/>
                </a:solidFill>
                <a:latin typeface="Segoe UI Light" pitchFamily="34" charset="0"/>
                <a:ea typeface="+mn-ea"/>
                <a:cs typeface="+mn-cs"/>
              </a:rPr>
              <a:t>lblHost.Width</a:t>
            </a:r>
            <a:r>
              <a:rPr lang="en-US" sz="900" kern="1200" dirty="0">
                <a:solidFill>
                  <a:schemeClr val="tx1"/>
                </a:solidFill>
                <a:latin typeface="Segoe UI Light" pitchFamily="34" charset="0"/>
                <a:ea typeface="+mn-ea"/>
                <a:cs typeface="+mn-cs"/>
              </a:rPr>
              <a:t>=150 ;$</a:t>
            </a:r>
            <a:r>
              <a:rPr lang="en-US" sz="900" kern="1200" dirty="0" err="1">
                <a:solidFill>
                  <a:schemeClr val="tx1"/>
                </a:solidFill>
                <a:latin typeface="Segoe UI Light" pitchFamily="34" charset="0"/>
                <a:ea typeface="+mn-ea"/>
                <a:cs typeface="+mn-cs"/>
              </a:rPr>
              <a:t>lblHost.AutoSize</a:t>
            </a:r>
            <a:r>
              <a:rPr lang="en-US" sz="900" kern="1200" dirty="0">
                <a:solidFill>
                  <a:schemeClr val="tx1"/>
                </a:solidFill>
                <a:latin typeface="Segoe UI Light" pitchFamily="34" charset="0"/>
                <a:ea typeface="+mn-ea"/>
                <a:cs typeface="+mn-cs"/>
              </a:rPr>
              <a:t> = $true</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form.Controls.Add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lblHost</a:t>
            </a:r>
            <a:r>
              <a:rPr lang="en-US" sz="900" kern="1200" dirty="0">
                <a:solidFill>
                  <a:schemeClr val="tx1"/>
                </a:solidFill>
                <a:latin typeface="Segoe UI Light" pitchFamily="34" charset="0"/>
                <a:ea typeface="+mn-ea"/>
                <a:cs typeface="+mn-cs"/>
              </a:rPr>
              <a:t>)    # Add to Form</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txtHost</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Windows.Forms.TextBox</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txtHost.TabIndex</a:t>
            </a:r>
            <a:r>
              <a:rPr lang="en-US" sz="900" kern="1200" dirty="0">
                <a:solidFill>
                  <a:schemeClr val="tx1"/>
                </a:solidFill>
                <a:latin typeface="Segoe UI Light" pitchFamily="34" charset="0"/>
                <a:ea typeface="+mn-ea"/>
                <a:cs typeface="+mn-cs"/>
              </a:rPr>
              <a:t> = 0 # set Tab Order</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txtHost.Top</a:t>
            </a:r>
            <a:r>
              <a:rPr lang="en-US" sz="900" kern="1200" dirty="0">
                <a:solidFill>
                  <a:schemeClr val="tx1"/>
                </a:solidFill>
                <a:latin typeface="Segoe UI Light" pitchFamily="34" charset="0"/>
                <a:ea typeface="+mn-ea"/>
                <a:cs typeface="+mn-cs"/>
              </a:rPr>
              <a:t> = 10; $</a:t>
            </a:r>
            <a:r>
              <a:rPr lang="en-US" sz="900" kern="1200" dirty="0" err="1">
                <a:solidFill>
                  <a:schemeClr val="tx1"/>
                </a:solidFill>
                <a:latin typeface="Segoe UI Light" pitchFamily="34" charset="0"/>
                <a:ea typeface="+mn-ea"/>
                <a:cs typeface="+mn-cs"/>
              </a:rPr>
              <a:t>txtHost.Left</a:t>
            </a:r>
            <a:r>
              <a:rPr lang="en-US" sz="900" kern="1200" dirty="0">
                <a:solidFill>
                  <a:schemeClr val="tx1"/>
                </a:solidFill>
                <a:latin typeface="Segoe UI Light" pitchFamily="34" charset="0"/>
                <a:ea typeface="+mn-ea"/>
                <a:cs typeface="+mn-cs"/>
              </a:rPr>
              <a:t> = 160; $</a:t>
            </a:r>
            <a:r>
              <a:rPr lang="en-US" sz="900" kern="1200" dirty="0" err="1">
                <a:solidFill>
                  <a:schemeClr val="tx1"/>
                </a:solidFill>
                <a:latin typeface="Segoe UI Light" pitchFamily="34" charset="0"/>
                <a:ea typeface="+mn-ea"/>
                <a:cs typeface="+mn-cs"/>
              </a:rPr>
              <a:t>txtHost.Width</a:t>
            </a:r>
            <a:r>
              <a:rPr lang="en-US" sz="900" kern="1200" dirty="0">
                <a:solidFill>
                  <a:schemeClr val="tx1"/>
                </a:solidFill>
                <a:latin typeface="Segoe UI Light" pitchFamily="34" charset="0"/>
                <a:ea typeface="+mn-ea"/>
                <a:cs typeface="+mn-cs"/>
              </a:rPr>
              <a:t> = 120;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txtHost.Text</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env:computername</a:t>
            </a:r>
            <a:r>
              <a:rPr lang="en-US" sz="900" kern="1200" dirty="0">
                <a:solidFill>
                  <a:schemeClr val="tx1"/>
                </a:solidFill>
                <a:latin typeface="Segoe UI Light" pitchFamily="34" charset="0"/>
                <a:ea typeface="+mn-ea"/>
                <a:cs typeface="+mn-cs"/>
              </a:rPr>
              <a:t>   # Use </a:t>
            </a:r>
            <a:r>
              <a:rPr lang="en-US" sz="900" kern="1200" dirty="0" err="1">
                <a:solidFill>
                  <a:schemeClr val="tx1"/>
                </a:solidFill>
                <a:latin typeface="Segoe UI Light" pitchFamily="34" charset="0"/>
                <a:ea typeface="+mn-ea"/>
                <a:cs typeface="+mn-cs"/>
              </a:rPr>
              <a:t>Corrent</a:t>
            </a:r>
            <a:r>
              <a:rPr lang="en-US" sz="900" kern="1200" dirty="0">
                <a:solidFill>
                  <a:schemeClr val="tx1"/>
                </a:solidFill>
                <a:latin typeface="Segoe UI Light" pitchFamily="34" charset="0"/>
                <a:ea typeface="+mn-ea"/>
                <a:cs typeface="+mn-cs"/>
              </a:rPr>
              <a:t> computer name as default</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form.Controls.Add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txtHost</a:t>
            </a:r>
            <a:r>
              <a:rPr lang="en-US" sz="900" kern="1200" dirty="0">
                <a:solidFill>
                  <a:schemeClr val="tx1"/>
                </a:solidFill>
                <a:latin typeface="Segoe UI Light" pitchFamily="34" charset="0"/>
                <a:ea typeface="+mn-ea"/>
                <a:cs typeface="+mn-cs"/>
              </a:rPr>
              <a:t>)    # Add to Form</a:t>
            </a:r>
          </a:p>
          <a:p>
            <a:r>
              <a:rPr lang="en-US" sz="900" kern="1200" dirty="0">
                <a:solidFill>
                  <a:schemeClr val="tx1"/>
                </a:solidFill>
                <a:latin typeface="Segoe UI Light" pitchFamily="34" charset="0"/>
                <a:ea typeface="+mn-ea"/>
                <a:cs typeface="+mn-cs"/>
              </a:rPr>
              <a:t>    # Obtain Value with: $</a:t>
            </a:r>
            <a:r>
              <a:rPr lang="en-US" sz="900" kern="1200" dirty="0" err="1">
                <a:solidFill>
                  <a:schemeClr val="tx1"/>
                </a:solidFill>
                <a:latin typeface="Segoe UI Light" pitchFamily="34" charset="0"/>
                <a:ea typeface="+mn-ea"/>
                <a:cs typeface="+mn-cs"/>
              </a:rPr>
              <a:t>txtHost.Text</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ListBox</a:t>
            </a:r>
            <a:r>
              <a:rPr lang="en-US" sz="900" kern="1200" dirty="0">
                <a:solidFill>
                  <a:schemeClr val="tx1"/>
                </a:solidFill>
                <a:latin typeface="Segoe UI Light" pitchFamily="34" charset="0"/>
                <a:ea typeface="+mn-ea"/>
                <a:cs typeface="+mn-cs"/>
              </a:rPr>
              <a:t> - Fill with Data From Azure Location Name</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lblLoc</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System.Windows.Forms.Label</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lblLoc.Text</a:t>
            </a:r>
            <a:r>
              <a:rPr lang="en-US" sz="900" kern="1200" dirty="0">
                <a:solidFill>
                  <a:schemeClr val="tx1"/>
                </a:solidFill>
                <a:latin typeface="Segoe UI Light" pitchFamily="34" charset="0"/>
                <a:ea typeface="+mn-ea"/>
                <a:cs typeface="+mn-cs"/>
              </a:rPr>
              <a:t> = "Azure </a:t>
            </a:r>
            <a:r>
              <a:rPr lang="en-US" sz="900" kern="1200" dirty="0" err="1">
                <a:solidFill>
                  <a:schemeClr val="tx1"/>
                </a:solidFill>
                <a:latin typeface="Segoe UI Light" pitchFamily="34" charset="0"/>
                <a:ea typeface="+mn-ea"/>
                <a:cs typeface="+mn-cs"/>
              </a:rPr>
              <a:t>Loation</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lblLoc.Top</a:t>
            </a:r>
            <a:r>
              <a:rPr lang="en-US" sz="900" kern="1200" dirty="0">
                <a:solidFill>
                  <a:schemeClr val="tx1"/>
                </a:solidFill>
                <a:latin typeface="Segoe UI Light" pitchFamily="34" charset="0"/>
                <a:ea typeface="+mn-ea"/>
                <a:cs typeface="+mn-cs"/>
              </a:rPr>
              <a:t> = 50; $</a:t>
            </a:r>
            <a:r>
              <a:rPr lang="en-US" sz="900" kern="1200" dirty="0" err="1">
                <a:solidFill>
                  <a:schemeClr val="tx1"/>
                </a:solidFill>
                <a:latin typeface="Segoe UI Light" pitchFamily="34" charset="0"/>
                <a:ea typeface="+mn-ea"/>
                <a:cs typeface="+mn-cs"/>
              </a:rPr>
              <a:t>lblLoc.Left</a:t>
            </a:r>
            <a:r>
              <a:rPr lang="en-US" sz="900" kern="1200" dirty="0">
                <a:solidFill>
                  <a:schemeClr val="tx1"/>
                </a:solidFill>
                <a:latin typeface="Segoe UI Light" pitchFamily="34" charset="0"/>
                <a:ea typeface="+mn-ea"/>
                <a:cs typeface="+mn-cs"/>
              </a:rPr>
              <a:t> = 5; $</a:t>
            </a:r>
            <a:r>
              <a:rPr lang="en-US" sz="900" kern="1200" dirty="0" err="1">
                <a:solidFill>
                  <a:schemeClr val="tx1"/>
                </a:solidFill>
                <a:latin typeface="Segoe UI Light" pitchFamily="34" charset="0"/>
                <a:ea typeface="+mn-ea"/>
                <a:cs typeface="+mn-cs"/>
              </a:rPr>
              <a:t>lblLoc.Autosize</a:t>
            </a:r>
            <a:r>
              <a:rPr lang="en-US" sz="900" kern="1200" dirty="0">
                <a:solidFill>
                  <a:schemeClr val="tx1"/>
                </a:solidFill>
                <a:latin typeface="Segoe UI Light" pitchFamily="34" charset="0"/>
                <a:ea typeface="+mn-ea"/>
                <a:cs typeface="+mn-cs"/>
              </a:rPr>
              <a:t> = $true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form.Controls.Add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lblLoc</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Write-Host "Building List of available Locations" (Get-Date) -</a:t>
            </a:r>
            <a:r>
              <a:rPr lang="en-US" sz="900" kern="1200" dirty="0" err="1">
                <a:solidFill>
                  <a:schemeClr val="tx1"/>
                </a:solidFill>
                <a:latin typeface="Segoe UI Light" pitchFamily="34" charset="0"/>
                <a:ea typeface="+mn-ea"/>
                <a:cs typeface="+mn-cs"/>
              </a:rPr>
              <a:t>ForegroundColor</a:t>
            </a:r>
            <a:r>
              <a:rPr lang="en-US" sz="900" kern="1200" dirty="0">
                <a:solidFill>
                  <a:schemeClr val="tx1"/>
                </a:solidFill>
                <a:latin typeface="Segoe UI Light" pitchFamily="34" charset="0"/>
                <a:ea typeface="+mn-ea"/>
                <a:cs typeface="+mn-cs"/>
              </a:rPr>
              <a:t> Green</a:t>
            </a:r>
          </a:p>
          <a:p>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Listbox</a:t>
            </a:r>
            <a:r>
              <a:rPr lang="en-US" sz="900" kern="1200" dirty="0">
                <a:solidFill>
                  <a:schemeClr val="tx1"/>
                </a:solidFill>
                <a:latin typeface="Segoe UI Light" pitchFamily="34" charset="0"/>
                <a:ea typeface="+mn-ea"/>
                <a:cs typeface="+mn-cs"/>
              </a:rPr>
              <a:t> for Location Name</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locListBox</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System.Windows.Forms.ListBox</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locListBox.Top</a:t>
            </a:r>
            <a:r>
              <a:rPr lang="en-US" sz="900" kern="1200" dirty="0">
                <a:solidFill>
                  <a:schemeClr val="tx1"/>
                </a:solidFill>
                <a:latin typeface="Segoe UI Light" pitchFamily="34" charset="0"/>
                <a:ea typeface="+mn-ea"/>
                <a:cs typeface="+mn-cs"/>
              </a:rPr>
              <a:t> = 50; $</a:t>
            </a:r>
            <a:r>
              <a:rPr lang="en-US" sz="900" kern="1200" dirty="0" err="1">
                <a:solidFill>
                  <a:schemeClr val="tx1"/>
                </a:solidFill>
                <a:latin typeface="Segoe UI Light" pitchFamily="34" charset="0"/>
                <a:ea typeface="+mn-ea"/>
                <a:cs typeface="+mn-cs"/>
              </a:rPr>
              <a:t>locListBox.Left</a:t>
            </a:r>
            <a:r>
              <a:rPr lang="en-US" sz="900" kern="1200" dirty="0">
                <a:solidFill>
                  <a:schemeClr val="tx1"/>
                </a:solidFill>
                <a:latin typeface="Segoe UI Light" pitchFamily="34" charset="0"/>
                <a:ea typeface="+mn-ea"/>
                <a:cs typeface="+mn-cs"/>
              </a:rPr>
              <a:t> = 160; $</a:t>
            </a:r>
            <a:r>
              <a:rPr lang="en-US" sz="900" kern="1200" dirty="0" err="1">
                <a:solidFill>
                  <a:schemeClr val="tx1"/>
                </a:solidFill>
                <a:latin typeface="Segoe UI Light" pitchFamily="34" charset="0"/>
                <a:ea typeface="+mn-ea"/>
                <a:cs typeface="+mn-cs"/>
              </a:rPr>
              <a:t>locListBox.Height</a:t>
            </a:r>
            <a:r>
              <a:rPr lang="en-US" sz="900" kern="1200" dirty="0">
                <a:solidFill>
                  <a:schemeClr val="tx1"/>
                </a:solidFill>
                <a:latin typeface="Segoe UI Light" pitchFamily="34" charset="0"/>
                <a:ea typeface="+mn-ea"/>
                <a:cs typeface="+mn-cs"/>
              </a:rPr>
              <a:t> = 120</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locListBox.TabIndex</a:t>
            </a:r>
            <a:r>
              <a:rPr lang="en-US" sz="900" kern="1200" dirty="0">
                <a:solidFill>
                  <a:schemeClr val="tx1"/>
                </a:solidFill>
                <a:latin typeface="Segoe UI Light" pitchFamily="34" charset="0"/>
                <a:ea typeface="+mn-ea"/>
                <a:cs typeface="+mn-cs"/>
              </a:rPr>
              <a:t> = 1</a:t>
            </a:r>
          </a:p>
          <a:p>
            <a:r>
              <a:rPr lang="en-US" sz="900" kern="1200" dirty="0">
                <a:solidFill>
                  <a:schemeClr val="tx1"/>
                </a:solidFill>
                <a:latin typeface="Segoe UI Light" pitchFamily="34" charset="0"/>
                <a:ea typeface="+mn-ea"/>
                <a:cs typeface="+mn-cs"/>
              </a:rPr>
              <a:t>        # we need to populate the </a:t>
            </a:r>
            <a:r>
              <a:rPr lang="en-US" sz="900" kern="1200" dirty="0" err="1">
                <a:solidFill>
                  <a:schemeClr val="tx1"/>
                </a:solidFill>
                <a:latin typeface="Segoe UI Light" pitchFamily="34" charset="0"/>
                <a:ea typeface="+mn-ea"/>
                <a:cs typeface="+mn-cs"/>
              </a:rPr>
              <a:t>listbox</a:t>
            </a:r>
            <a:r>
              <a:rPr lang="en-US" sz="900" kern="1200" dirty="0">
                <a:solidFill>
                  <a:schemeClr val="tx1"/>
                </a:solidFill>
                <a:latin typeface="Segoe UI Light" pitchFamily="34" charset="0"/>
                <a:ea typeface="+mn-ea"/>
                <a:cs typeface="+mn-cs"/>
              </a:rPr>
              <a:t>... Example: $</a:t>
            </a:r>
            <a:r>
              <a:rPr lang="en-US" sz="900" kern="1200" dirty="0" err="1">
                <a:solidFill>
                  <a:schemeClr val="tx1"/>
                </a:solidFill>
                <a:latin typeface="Segoe UI Light" pitchFamily="34" charset="0"/>
                <a:ea typeface="+mn-ea"/>
                <a:cs typeface="+mn-cs"/>
              </a:rPr>
              <a:t>objListBox.Items.Add</a:t>
            </a:r>
            <a:r>
              <a:rPr lang="en-US" sz="900" kern="1200" dirty="0">
                <a:solidFill>
                  <a:schemeClr val="tx1"/>
                </a:solidFill>
                <a:latin typeface="Segoe UI Light" pitchFamily="34" charset="0"/>
                <a:ea typeface="+mn-ea"/>
                <a:cs typeface="+mn-cs"/>
              </a:rPr>
              <a:t>("Item 1 Test Do NOT USE")</a:t>
            </a:r>
          </a:p>
          <a:p>
            <a:r>
              <a:rPr lang="en-US" sz="900" kern="1200" dirty="0">
                <a:solidFill>
                  <a:schemeClr val="tx1"/>
                </a:solidFill>
                <a:latin typeface="Segoe UI Light" pitchFamily="34" charset="0"/>
                <a:ea typeface="+mn-ea"/>
                <a:cs typeface="+mn-cs"/>
              </a:rPr>
              <a:t>        # in our case, we will use a call to Azure for our "list"</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LocArray</a:t>
            </a:r>
            <a:r>
              <a:rPr lang="en-US" sz="900" kern="1200" dirty="0">
                <a:solidFill>
                  <a:schemeClr val="tx1"/>
                </a:solidFill>
                <a:latin typeface="Segoe UI Light" pitchFamily="34" charset="0"/>
                <a:ea typeface="+mn-ea"/>
                <a:cs typeface="+mn-cs"/>
              </a:rPr>
              <a:t> = Get-</a:t>
            </a:r>
            <a:r>
              <a:rPr lang="en-US" sz="900" kern="1200" dirty="0" err="1">
                <a:solidFill>
                  <a:schemeClr val="tx1"/>
                </a:solidFill>
                <a:latin typeface="Segoe UI Light" pitchFamily="34" charset="0"/>
                <a:ea typeface="+mn-ea"/>
                <a:cs typeface="+mn-cs"/>
              </a:rPr>
              <a:t>AzureLocation</a:t>
            </a:r>
            <a:r>
              <a:rPr lang="en-US" sz="900" kern="1200" dirty="0">
                <a:solidFill>
                  <a:schemeClr val="tx1"/>
                </a:solidFill>
                <a:latin typeface="Segoe UI Light" pitchFamily="34" charset="0"/>
                <a:ea typeface="+mn-ea"/>
                <a:cs typeface="+mn-cs"/>
              </a:rPr>
              <a:t> # | Format-list </a:t>
            </a:r>
            <a:r>
              <a:rPr lang="en-US" sz="900" kern="1200" dirty="0" err="1">
                <a:solidFill>
                  <a:schemeClr val="tx1"/>
                </a:solidFill>
                <a:latin typeface="Segoe UI Light" pitchFamily="34" charset="0"/>
                <a:ea typeface="+mn-ea"/>
                <a:cs typeface="+mn-cs"/>
              </a:rPr>
              <a:t>SubscriptionName</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IsDefault</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SubscriptionId</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i</a:t>
            </a:r>
            <a:r>
              <a:rPr lang="en-US" sz="900" kern="1200" dirty="0">
                <a:solidFill>
                  <a:schemeClr val="tx1"/>
                </a:solidFill>
                <a:latin typeface="Segoe UI Light" pitchFamily="34" charset="0"/>
                <a:ea typeface="+mn-ea"/>
                <a:cs typeface="+mn-cs"/>
              </a:rPr>
              <a:t>=0   # Counter</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foreach</a:t>
            </a:r>
            <a:r>
              <a:rPr lang="en-US" sz="900" kern="1200" dirty="0">
                <a:solidFill>
                  <a:schemeClr val="tx1"/>
                </a:solidFill>
                <a:latin typeface="Segoe UI Light" pitchFamily="34" charset="0"/>
                <a:ea typeface="+mn-ea"/>
                <a:cs typeface="+mn-cs"/>
              </a:rPr>
              <a:t> ($element in $</a:t>
            </a:r>
            <a:r>
              <a:rPr lang="en-US" sz="900" kern="1200" dirty="0" err="1">
                <a:solidFill>
                  <a:schemeClr val="tx1"/>
                </a:solidFill>
                <a:latin typeface="Segoe UI Light" pitchFamily="34" charset="0"/>
                <a:ea typeface="+mn-ea"/>
                <a:cs typeface="+mn-cs"/>
              </a:rPr>
              <a:t>LocArray</a:t>
            </a:r>
            <a:r>
              <a:rPr lang="en-US" sz="900" kern="1200" dirty="0">
                <a:solidFill>
                  <a:schemeClr val="tx1"/>
                </a:solidFill>
                <a:latin typeface="Segoe UI Light" pitchFamily="34" charset="0"/>
                <a:ea typeface="+mn-ea"/>
                <a:cs typeface="+mn-cs"/>
              </a:rPr>
              <a:t>) { # Loop through Azure list and add to </a:t>
            </a:r>
            <a:r>
              <a:rPr lang="en-US" sz="900" kern="1200" dirty="0" err="1">
                <a:solidFill>
                  <a:schemeClr val="tx1"/>
                </a:solidFill>
                <a:latin typeface="Segoe UI Light" pitchFamily="34" charset="0"/>
                <a:ea typeface="+mn-ea"/>
                <a:cs typeface="+mn-cs"/>
              </a:rPr>
              <a:t>listbox</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[void] $</a:t>
            </a:r>
            <a:r>
              <a:rPr lang="en-US" sz="900" kern="1200" dirty="0" err="1">
                <a:solidFill>
                  <a:schemeClr val="tx1"/>
                </a:solidFill>
                <a:latin typeface="Segoe UI Light" pitchFamily="34" charset="0"/>
                <a:ea typeface="+mn-ea"/>
                <a:cs typeface="+mn-cs"/>
              </a:rPr>
              <a:t>locListBox.Items.Add</a:t>
            </a:r>
            <a:r>
              <a:rPr lang="en-US" sz="900" kern="1200" dirty="0">
                <a:solidFill>
                  <a:schemeClr val="tx1"/>
                </a:solidFill>
                <a:latin typeface="Segoe UI Light" pitchFamily="34" charset="0"/>
                <a:ea typeface="+mn-ea"/>
                <a:cs typeface="+mn-cs"/>
              </a:rPr>
              <a:t>($element.name)  # Add element to </a:t>
            </a:r>
            <a:r>
              <a:rPr lang="en-US" sz="900" kern="1200" dirty="0" err="1">
                <a:solidFill>
                  <a:schemeClr val="tx1"/>
                </a:solidFill>
                <a:latin typeface="Segoe UI Light" pitchFamily="34" charset="0"/>
                <a:ea typeface="+mn-ea"/>
                <a:cs typeface="+mn-cs"/>
              </a:rPr>
              <a:t>listbox</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 Using this looping, You can also do other line item processing if needed :)</a:t>
            </a:r>
          </a:p>
          <a:p>
            <a:r>
              <a:rPr lang="en-US" sz="900" kern="1200" dirty="0">
                <a:solidFill>
                  <a:schemeClr val="tx1"/>
                </a:solidFill>
                <a:latin typeface="Segoe UI Light" pitchFamily="34" charset="0"/>
                <a:ea typeface="+mn-ea"/>
                <a:cs typeface="+mn-cs"/>
              </a:rPr>
              <a:t>            if ($element.name -</a:t>
            </a:r>
            <a:r>
              <a:rPr lang="en-US" sz="900" kern="1200" dirty="0" err="1">
                <a:solidFill>
                  <a:schemeClr val="tx1"/>
                </a:solidFill>
                <a:latin typeface="Segoe UI Light" pitchFamily="34" charset="0"/>
                <a:ea typeface="+mn-ea"/>
                <a:cs typeface="+mn-cs"/>
              </a:rPr>
              <a:t>eq</a:t>
            </a:r>
            <a:r>
              <a:rPr lang="en-US" sz="900" kern="1200" dirty="0">
                <a:solidFill>
                  <a:schemeClr val="tx1"/>
                </a:solidFill>
                <a:latin typeface="Segoe UI Light" pitchFamily="34" charset="0"/>
                <a:ea typeface="+mn-ea"/>
                <a:cs typeface="+mn-cs"/>
              </a:rPr>
              <a:t> "East US 2") { [void] $</a:t>
            </a:r>
            <a:r>
              <a:rPr lang="en-US" sz="900" kern="1200" dirty="0" err="1">
                <a:solidFill>
                  <a:schemeClr val="tx1"/>
                </a:solidFill>
                <a:latin typeface="Segoe UI Light" pitchFamily="34" charset="0"/>
                <a:ea typeface="+mn-ea"/>
                <a:cs typeface="+mn-cs"/>
              </a:rPr>
              <a:t>locListBox.SetSelected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i</a:t>
            </a:r>
            <a:r>
              <a:rPr lang="en-US" sz="900" kern="1200" dirty="0">
                <a:solidFill>
                  <a:schemeClr val="tx1"/>
                </a:solidFill>
                <a:latin typeface="Segoe UI Light" pitchFamily="34" charset="0"/>
                <a:ea typeface="+mn-ea"/>
                <a:cs typeface="+mn-cs"/>
              </a:rPr>
              <a:t>,$true) } # Set Default</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i</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form.Controls.Add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locListBox</a:t>
            </a:r>
            <a:r>
              <a:rPr lang="en-US" sz="900" kern="1200" dirty="0">
                <a:solidFill>
                  <a:schemeClr val="tx1"/>
                </a:solidFill>
                <a:latin typeface="Segoe UI Light" pitchFamily="34" charset="0"/>
                <a:ea typeface="+mn-ea"/>
                <a:cs typeface="+mn-cs"/>
              </a:rPr>
              <a:t>) #Add </a:t>
            </a:r>
            <a:r>
              <a:rPr lang="en-US" sz="900" kern="1200" dirty="0" err="1">
                <a:solidFill>
                  <a:schemeClr val="tx1"/>
                </a:solidFill>
                <a:latin typeface="Segoe UI Light" pitchFamily="34" charset="0"/>
                <a:ea typeface="+mn-ea"/>
                <a:cs typeface="+mn-cs"/>
              </a:rPr>
              <a:t>listbox</a:t>
            </a:r>
            <a:r>
              <a:rPr lang="en-US" sz="900" kern="1200" dirty="0">
                <a:solidFill>
                  <a:schemeClr val="tx1"/>
                </a:solidFill>
                <a:latin typeface="Segoe UI Light" pitchFamily="34" charset="0"/>
                <a:ea typeface="+mn-ea"/>
                <a:cs typeface="+mn-cs"/>
              </a:rPr>
              <a:t> to form</a:t>
            </a:r>
          </a:p>
          <a:p>
            <a:r>
              <a:rPr lang="en-US" sz="900" kern="1200" dirty="0">
                <a:solidFill>
                  <a:schemeClr val="tx1"/>
                </a:solidFill>
                <a:latin typeface="Segoe UI Light" pitchFamily="34" charset="0"/>
                <a:ea typeface="+mn-ea"/>
                <a:cs typeface="+mn-cs"/>
              </a:rPr>
              <a:t>        Write-Host "Finished Getting Locations" (Get-Date) -</a:t>
            </a:r>
            <a:r>
              <a:rPr lang="en-US" sz="900" kern="1200" dirty="0" err="1">
                <a:solidFill>
                  <a:schemeClr val="tx1"/>
                </a:solidFill>
                <a:latin typeface="Segoe UI Light" pitchFamily="34" charset="0"/>
                <a:ea typeface="+mn-ea"/>
                <a:cs typeface="+mn-cs"/>
              </a:rPr>
              <a:t>ForegroundColor</a:t>
            </a:r>
            <a:r>
              <a:rPr lang="en-US" sz="900" kern="1200" dirty="0">
                <a:solidFill>
                  <a:schemeClr val="tx1"/>
                </a:solidFill>
                <a:latin typeface="Segoe UI Light" pitchFamily="34" charset="0"/>
                <a:ea typeface="+mn-ea"/>
                <a:cs typeface="+mn-cs"/>
              </a:rPr>
              <a:t> Green</a:t>
            </a:r>
          </a:p>
          <a:p>
            <a:r>
              <a:rPr lang="en-US" sz="900" kern="1200" dirty="0">
                <a:solidFill>
                  <a:schemeClr val="tx1"/>
                </a:solidFill>
                <a:latin typeface="Segoe UI Light" pitchFamily="34" charset="0"/>
                <a:ea typeface="+mn-ea"/>
                <a:cs typeface="+mn-cs"/>
              </a:rPr>
              <a:t>        # Obtain Value with: $</a:t>
            </a:r>
            <a:r>
              <a:rPr lang="en-US" sz="900" kern="1200" dirty="0" err="1">
                <a:solidFill>
                  <a:schemeClr val="tx1"/>
                </a:solidFill>
                <a:latin typeface="Segoe UI Light" pitchFamily="34" charset="0"/>
                <a:ea typeface="+mn-ea"/>
                <a:cs typeface="+mn-cs"/>
              </a:rPr>
              <a:t>locListBox.SelectedItem</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CheckBox</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chkThis</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Windows.Forms.checkbox</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chkThis.Left</a:t>
            </a:r>
            <a:r>
              <a:rPr lang="en-US" sz="900" kern="1200" dirty="0">
                <a:solidFill>
                  <a:schemeClr val="tx1"/>
                </a:solidFill>
                <a:latin typeface="Segoe UI Light" pitchFamily="34" charset="0"/>
                <a:ea typeface="+mn-ea"/>
                <a:cs typeface="+mn-cs"/>
              </a:rPr>
              <a:t> = 5; $</a:t>
            </a:r>
            <a:r>
              <a:rPr lang="en-US" sz="900" kern="1200" dirty="0" err="1">
                <a:solidFill>
                  <a:schemeClr val="tx1"/>
                </a:solidFill>
                <a:latin typeface="Segoe UI Light" pitchFamily="34" charset="0"/>
                <a:ea typeface="+mn-ea"/>
                <a:cs typeface="+mn-cs"/>
              </a:rPr>
              <a:t>chkThis.Width</a:t>
            </a:r>
            <a:r>
              <a:rPr lang="en-US" sz="900" kern="1200" dirty="0">
                <a:solidFill>
                  <a:schemeClr val="tx1"/>
                </a:solidFill>
                <a:latin typeface="Segoe UI Light" pitchFamily="34" charset="0"/>
                <a:ea typeface="+mn-ea"/>
                <a:cs typeface="+mn-cs"/>
              </a:rPr>
              <a:t> = 280; $</a:t>
            </a:r>
            <a:r>
              <a:rPr lang="en-US" sz="900" kern="1200" dirty="0" err="1">
                <a:solidFill>
                  <a:schemeClr val="tx1"/>
                </a:solidFill>
                <a:latin typeface="Segoe UI Light" pitchFamily="34" charset="0"/>
                <a:ea typeface="+mn-ea"/>
                <a:cs typeface="+mn-cs"/>
              </a:rPr>
              <a:t>chkThis.Top</a:t>
            </a:r>
            <a:r>
              <a:rPr lang="en-US" sz="900" kern="1200" dirty="0">
                <a:solidFill>
                  <a:schemeClr val="tx1"/>
                </a:solidFill>
                <a:latin typeface="Segoe UI Light" pitchFamily="34" charset="0"/>
                <a:ea typeface="+mn-ea"/>
                <a:cs typeface="+mn-cs"/>
              </a:rPr>
              <a:t> = 190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chkThis.Text</a:t>
            </a:r>
            <a:r>
              <a:rPr lang="en-US" sz="900" kern="1200" dirty="0">
                <a:solidFill>
                  <a:schemeClr val="tx1"/>
                </a:solidFill>
                <a:latin typeface="Segoe UI Light" pitchFamily="34" charset="0"/>
                <a:ea typeface="+mn-ea"/>
                <a:cs typeface="+mn-cs"/>
              </a:rPr>
              <a:t> = "PowerShell </a:t>
            </a:r>
            <a:r>
              <a:rPr lang="en-US" sz="900" kern="1200" dirty="0" err="1">
                <a:solidFill>
                  <a:schemeClr val="tx1"/>
                </a:solidFill>
                <a:latin typeface="Segoe UI Light" pitchFamily="34" charset="0"/>
                <a:ea typeface="+mn-ea"/>
                <a:cs typeface="+mn-cs"/>
              </a:rPr>
              <a:t>CheckBox</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chkThis.Checked</a:t>
            </a:r>
            <a:r>
              <a:rPr lang="en-US" sz="900" kern="1200" dirty="0">
                <a:solidFill>
                  <a:schemeClr val="tx1"/>
                </a:solidFill>
                <a:latin typeface="Segoe UI Light" pitchFamily="34" charset="0"/>
                <a:ea typeface="+mn-ea"/>
                <a:cs typeface="+mn-cs"/>
              </a:rPr>
              <a:t> = $true   # set a default value</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chkThis.TabIndex</a:t>
            </a:r>
            <a:r>
              <a:rPr lang="en-US" sz="900" kern="1200" dirty="0">
                <a:solidFill>
                  <a:schemeClr val="tx1"/>
                </a:solidFill>
                <a:latin typeface="Segoe UI Light" pitchFamily="34" charset="0"/>
                <a:ea typeface="+mn-ea"/>
                <a:cs typeface="+mn-cs"/>
              </a:rPr>
              <a:t> = 2</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form.Controls.Add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chkThis</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 Obtain Value with: $</a:t>
            </a:r>
            <a:r>
              <a:rPr lang="en-US" sz="900" kern="1200" dirty="0" err="1">
                <a:solidFill>
                  <a:schemeClr val="tx1"/>
                </a:solidFill>
                <a:latin typeface="Segoe UI Light" pitchFamily="34" charset="0"/>
                <a:ea typeface="+mn-ea"/>
                <a:cs typeface="+mn-cs"/>
              </a:rPr>
              <a:t>chkThis.Checked</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Create the OS Image </a:t>
            </a:r>
            <a:r>
              <a:rPr lang="en-US" sz="900" kern="1200" dirty="0" err="1">
                <a:solidFill>
                  <a:schemeClr val="tx1"/>
                </a:solidFill>
                <a:latin typeface="Segoe UI Light" pitchFamily="34" charset="0"/>
                <a:ea typeface="+mn-ea"/>
                <a:cs typeface="+mn-cs"/>
              </a:rPr>
              <a:t>ComboBox</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lblImage</a:t>
            </a:r>
            <a:r>
              <a:rPr lang="en-US" sz="900" kern="1200" dirty="0">
                <a:solidFill>
                  <a:schemeClr val="tx1"/>
                </a:solidFill>
                <a:latin typeface="Segoe UI Light" pitchFamily="34" charset="0"/>
                <a:ea typeface="+mn-ea"/>
                <a:cs typeface="+mn-cs"/>
              </a:rPr>
              <a:t> = New-Object </a:t>
            </a:r>
            <a:r>
              <a:rPr lang="en-US" sz="900" kern="1200" dirty="0" err="1">
                <a:solidFill>
                  <a:schemeClr val="tx1"/>
                </a:solidFill>
                <a:latin typeface="Segoe UI Light" pitchFamily="34" charset="0"/>
                <a:ea typeface="+mn-ea"/>
                <a:cs typeface="+mn-cs"/>
              </a:rPr>
              <a:t>System.Windows.Forms.Label</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lblImage.Text</a:t>
            </a:r>
            <a:r>
              <a:rPr lang="en-US" sz="900" kern="1200" dirty="0">
                <a:solidFill>
                  <a:schemeClr val="tx1"/>
                </a:solidFill>
                <a:latin typeface="Segoe UI Light" pitchFamily="34" charset="0"/>
                <a:ea typeface="+mn-ea"/>
                <a:cs typeface="+mn-cs"/>
              </a:rPr>
              <a:t> = "VM Template:"; $</a:t>
            </a:r>
            <a:r>
              <a:rPr lang="en-US" sz="900" kern="1200" dirty="0" err="1">
                <a:solidFill>
                  <a:schemeClr val="tx1"/>
                </a:solidFill>
                <a:latin typeface="Segoe UI Light" pitchFamily="34" charset="0"/>
                <a:ea typeface="+mn-ea"/>
                <a:cs typeface="+mn-cs"/>
              </a:rPr>
              <a:t>lblImage.Top</a:t>
            </a:r>
            <a:r>
              <a:rPr lang="en-US" sz="900" kern="1200" dirty="0">
                <a:solidFill>
                  <a:schemeClr val="tx1"/>
                </a:solidFill>
                <a:latin typeface="Segoe UI Light" pitchFamily="34" charset="0"/>
                <a:ea typeface="+mn-ea"/>
                <a:cs typeface="+mn-cs"/>
              </a:rPr>
              <a:t> = 230; $</a:t>
            </a:r>
            <a:r>
              <a:rPr lang="en-US" sz="900" kern="1200" dirty="0" err="1">
                <a:solidFill>
                  <a:schemeClr val="tx1"/>
                </a:solidFill>
                <a:latin typeface="Segoe UI Light" pitchFamily="34" charset="0"/>
                <a:ea typeface="+mn-ea"/>
                <a:cs typeface="+mn-cs"/>
              </a:rPr>
              <a:t>lblImage.Left</a:t>
            </a:r>
            <a:r>
              <a:rPr lang="en-US" sz="900" kern="1200" dirty="0">
                <a:solidFill>
                  <a:schemeClr val="tx1"/>
                </a:solidFill>
                <a:latin typeface="Segoe UI Light" pitchFamily="34" charset="0"/>
                <a:ea typeface="+mn-ea"/>
                <a:cs typeface="+mn-cs"/>
              </a:rPr>
              <a:t> = 5; $</a:t>
            </a:r>
            <a:r>
              <a:rPr lang="en-US" sz="900" kern="1200" dirty="0" err="1">
                <a:solidFill>
                  <a:schemeClr val="tx1"/>
                </a:solidFill>
                <a:latin typeface="Segoe UI Light" pitchFamily="34" charset="0"/>
                <a:ea typeface="+mn-ea"/>
                <a:cs typeface="+mn-cs"/>
              </a:rPr>
              <a:t>lblImage.Autosize</a:t>
            </a:r>
            <a:r>
              <a:rPr lang="en-US" sz="900" kern="1200" dirty="0">
                <a:solidFill>
                  <a:schemeClr val="tx1"/>
                </a:solidFill>
                <a:latin typeface="Segoe UI Light" pitchFamily="34" charset="0"/>
                <a:ea typeface="+mn-ea"/>
                <a:cs typeface="+mn-cs"/>
              </a:rPr>
              <a:t> = $true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form.Controls.Add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lblImage</a:t>
            </a:r>
            <a:r>
              <a:rPr lang="en-US" sz="900" kern="1200" dirty="0">
                <a:solidFill>
                  <a:schemeClr val="tx1"/>
                </a:solidFill>
                <a:latin typeface="Segoe UI Light" pitchFamily="34" charset="0"/>
                <a:ea typeface="+mn-ea"/>
                <a:cs typeface="+mn-cs"/>
              </a:rPr>
              <a:t>)    # Add to Form</a:t>
            </a:r>
          </a:p>
          <a:p>
            <a:r>
              <a:rPr lang="en-US" sz="900" kern="1200" dirty="0">
                <a:solidFill>
                  <a:schemeClr val="tx1"/>
                </a:solidFill>
                <a:latin typeface="Segoe UI Light" pitchFamily="34" charset="0"/>
                <a:ea typeface="+mn-ea"/>
                <a:cs typeface="+mn-cs"/>
              </a:rPr>
              <a:t>$cbImage1 = New-Object </a:t>
            </a:r>
            <a:r>
              <a:rPr lang="en-US" sz="900" kern="1200" dirty="0" err="1">
                <a:solidFill>
                  <a:schemeClr val="tx1"/>
                </a:solidFill>
                <a:latin typeface="Segoe UI Light" pitchFamily="34" charset="0"/>
                <a:ea typeface="+mn-ea"/>
                <a:cs typeface="+mn-cs"/>
              </a:rPr>
              <a:t>Windows.Forms.ComboBox</a:t>
            </a:r>
            <a:r>
              <a:rPr lang="en-US" sz="900" kern="1200" dirty="0">
                <a:solidFill>
                  <a:schemeClr val="tx1"/>
                </a:solidFill>
                <a:latin typeface="Segoe UI Light" pitchFamily="34" charset="0"/>
                <a:ea typeface="+mn-ea"/>
                <a:cs typeface="+mn-cs"/>
              </a:rPr>
              <a:t> ; $cbImage1.Top = 230; $cbImage1.Left = 160; $cbImage1.Width = 550</a:t>
            </a:r>
          </a:p>
          <a:p>
            <a:r>
              <a:rPr lang="en-US" sz="900" kern="1200" dirty="0">
                <a:solidFill>
                  <a:schemeClr val="tx1"/>
                </a:solidFill>
                <a:latin typeface="Segoe UI Light" pitchFamily="34" charset="0"/>
                <a:ea typeface="+mn-ea"/>
                <a:cs typeface="+mn-cs"/>
              </a:rPr>
              <a:t>    Write-Host "Building list of available VM images" (Get-Date) -</a:t>
            </a:r>
            <a:r>
              <a:rPr lang="en-US" sz="900" kern="1200" dirty="0" err="1">
                <a:solidFill>
                  <a:schemeClr val="tx1"/>
                </a:solidFill>
                <a:latin typeface="Segoe UI Light" pitchFamily="34" charset="0"/>
                <a:ea typeface="+mn-ea"/>
                <a:cs typeface="+mn-cs"/>
              </a:rPr>
              <a:t>ForegroundColor</a:t>
            </a:r>
            <a:r>
              <a:rPr lang="en-US" sz="900" kern="1200" dirty="0">
                <a:solidFill>
                  <a:schemeClr val="tx1"/>
                </a:solidFill>
                <a:latin typeface="Segoe UI Light" pitchFamily="34" charset="0"/>
                <a:ea typeface="+mn-ea"/>
                <a:cs typeface="+mn-cs"/>
              </a:rPr>
              <a:t> Green</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ArrayImage</a:t>
            </a:r>
            <a:r>
              <a:rPr lang="en-US" sz="900" kern="1200" dirty="0">
                <a:solidFill>
                  <a:schemeClr val="tx1"/>
                </a:solidFill>
                <a:latin typeface="Segoe UI Light" pitchFamily="34" charset="0"/>
                <a:ea typeface="+mn-ea"/>
                <a:cs typeface="+mn-cs"/>
              </a:rPr>
              <a:t> = Get-</a:t>
            </a:r>
            <a:r>
              <a:rPr lang="en-US" sz="900" kern="1200" dirty="0" err="1">
                <a:solidFill>
                  <a:schemeClr val="tx1"/>
                </a:solidFill>
                <a:latin typeface="Segoe UI Light" pitchFamily="34" charset="0"/>
                <a:ea typeface="+mn-ea"/>
                <a:cs typeface="+mn-cs"/>
              </a:rPr>
              <a:t>AzureVMImage</a:t>
            </a:r>
            <a:r>
              <a:rPr lang="en-US" sz="900" kern="1200" dirty="0">
                <a:solidFill>
                  <a:schemeClr val="tx1"/>
                </a:solidFill>
                <a:latin typeface="Segoe UI Light" pitchFamily="34" charset="0"/>
                <a:ea typeface="+mn-ea"/>
                <a:cs typeface="+mn-cs"/>
              </a:rPr>
              <a:t>  # Download a list of VM OS Images from the Azure Portal</a:t>
            </a:r>
          </a:p>
          <a:p>
            <a:r>
              <a:rPr lang="en-US" sz="900" kern="1200" dirty="0">
                <a:solidFill>
                  <a:schemeClr val="tx1"/>
                </a:solidFill>
                <a:latin typeface="Segoe UI Light" pitchFamily="34" charset="0"/>
                <a:ea typeface="+mn-ea"/>
                <a:cs typeface="+mn-cs"/>
              </a:rPr>
              <a:t>    [void] $cbImage1.BeginUpdate() # This tells the control to not update the display while processing (saves time)</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i</a:t>
            </a:r>
            <a:r>
              <a:rPr lang="en-US" sz="900" kern="1200" dirty="0">
                <a:solidFill>
                  <a:schemeClr val="tx1"/>
                </a:solidFill>
                <a:latin typeface="Segoe UI Light" pitchFamily="34" charset="0"/>
                <a:ea typeface="+mn-ea"/>
                <a:cs typeface="+mn-cs"/>
              </a:rPr>
              <a:t> = 0 ; $iSelect = -1</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foreach</a:t>
            </a:r>
            <a:r>
              <a:rPr lang="en-US" sz="900" kern="1200" dirty="0">
                <a:solidFill>
                  <a:schemeClr val="tx1"/>
                </a:solidFill>
                <a:latin typeface="Segoe UI Light" pitchFamily="34" charset="0"/>
                <a:ea typeface="+mn-ea"/>
                <a:cs typeface="+mn-cs"/>
              </a:rPr>
              <a:t> ($element in $</a:t>
            </a:r>
            <a:r>
              <a:rPr lang="en-US" sz="900" kern="1200" dirty="0" err="1">
                <a:solidFill>
                  <a:schemeClr val="tx1"/>
                </a:solidFill>
                <a:latin typeface="Segoe UI Light" pitchFamily="34" charset="0"/>
                <a:ea typeface="+mn-ea"/>
                <a:cs typeface="+mn-cs"/>
              </a:rPr>
              <a:t>ArrayImage</a:t>
            </a:r>
            <a:r>
              <a:rPr lang="en-US" sz="900" kern="1200" dirty="0">
                <a:solidFill>
                  <a:schemeClr val="tx1"/>
                </a:solidFill>
                <a:latin typeface="Segoe UI Light" pitchFamily="34" charset="0"/>
                <a:ea typeface="+mn-ea"/>
                <a:cs typeface="+mn-cs"/>
              </a:rPr>
              <a:t>) {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thisElement</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i.ToString</a:t>
            </a:r>
            <a:r>
              <a:rPr lang="en-US" sz="900" kern="1200" dirty="0">
                <a:solidFill>
                  <a:schemeClr val="tx1"/>
                </a:solidFill>
                <a:latin typeface="Segoe UI Light" pitchFamily="34" charset="0"/>
                <a:ea typeface="+mn-ea"/>
                <a:cs typeface="+mn-cs"/>
              </a:rPr>
              <a:t>() +"::" + $</a:t>
            </a:r>
            <a:r>
              <a:rPr lang="en-US" sz="900" kern="1200" dirty="0" err="1">
                <a:solidFill>
                  <a:schemeClr val="tx1"/>
                </a:solidFill>
                <a:latin typeface="Segoe UI Light" pitchFamily="34" charset="0"/>
                <a:ea typeface="+mn-ea"/>
                <a:cs typeface="+mn-cs"/>
              </a:rPr>
              <a:t>element.label</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[void] $cbImage1.Items.Add($</a:t>
            </a:r>
            <a:r>
              <a:rPr lang="en-US" sz="900" kern="1200" dirty="0" err="1">
                <a:solidFill>
                  <a:schemeClr val="tx1"/>
                </a:solidFill>
                <a:latin typeface="Segoe UI Light" pitchFamily="34" charset="0"/>
                <a:ea typeface="+mn-ea"/>
                <a:cs typeface="+mn-cs"/>
              </a:rPr>
              <a:t>thisElement</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if ($</a:t>
            </a:r>
            <a:r>
              <a:rPr lang="en-US" sz="900" kern="1200" dirty="0" err="1">
                <a:solidFill>
                  <a:schemeClr val="tx1"/>
                </a:solidFill>
                <a:latin typeface="Segoe UI Light" pitchFamily="34" charset="0"/>
                <a:ea typeface="+mn-ea"/>
                <a:cs typeface="+mn-cs"/>
              </a:rPr>
              <a:t>element.label</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eq</a:t>
            </a:r>
            <a:r>
              <a:rPr lang="en-US" sz="900" kern="1200" dirty="0">
                <a:solidFill>
                  <a:schemeClr val="tx1"/>
                </a:solidFill>
                <a:latin typeface="Segoe UI Light" pitchFamily="34" charset="0"/>
                <a:ea typeface="+mn-ea"/>
                <a:cs typeface="+mn-cs"/>
              </a:rPr>
              <a:t> "Windows Server 2012 R2 Datacenter, April 2015") </a:t>
            </a:r>
          </a:p>
          <a:p>
            <a:r>
              <a:rPr lang="en-US" sz="900" kern="1200" dirty="0">
                <a:solidFill>
                  <a:schemeClr val="tx1"/>
                </a:solidFill>
                <a:latin typeface="Segoe UI Light" pitchFamily="34" charset="0"/>
                <a:ea typeface="+mn-ea"/>
                <a:cs typeface="+mn-cs"/>
              </a:rPr>
              <a:t>          {$cbImage1.Text = $</a:t>
            </a:r>
            <a:r>
              <a:rPr lang="en-US" sz="900" kern="1200" dirty="0" err="1">
                <a:solidFill>
                  <a:schemeClr val="tx1"/>
                </a:solidFill>
                <a:latin typeface="Segoe UI Light" pitchFamily="34" charset="0"/>
                <a:ea typeface="+mn-ea"/>
                <a:cs typeface="+mn-cs"/>
              </a:rPr>
              <a:t>thisElement</a:t>
            </a:r>
            <a:r>
              <a:rPr lang="en-US" sz="900" kern="1200" dirty="0">
                <a:solidFill>
                  <a:schemeClr val="tx1"/>
                </a:solidFill>
                <a:latin typeface="Segoe UI Light" pitchFamily="34" charset="0"/>
                <a:ea typeface="+mn-ea"/>
                <a:cs typeface="+mn-cs"/>
              </a:rPr>
              <a:t>; $iSelect = $</a:t>
            </a:r>
            <a:r>
              <a:rPr lang="en-US" sz="900" kern="1200" dirty="0" err="1">
                <a:solidFill>
                  <a:schemeClr val="tx1"/>
                </a:solidFill>
                <a:latin typeface="Segoe UI Light" pitchFamily="34" charset="0"/>
                <a:ea typeface="+mn-ea"/>
                <a:cs typeface="+mn-cs"/>
              </a:rPr>
              <a:t>i</a:t>
            </a:r>
            <a:r>
              <a:rPr lang="en-US" sz="900" kern="1200" dirty="0">
                <a:solidFill>
                  <a:schemeClr val="tx1"/>
                </a:solidFill>
                <a:latin typeface="Segoe UI Light" pitchFamily="34" charset="0"/>
                <a:ea typeface="+mn-ea"/>
                <a:cs typeface="+mn-cs"/>
              </a:rPr>
              <a:t> } # Set Default     $cbImage1.Text = $</a:t>
            </a:r>
            <a:r>
              <a:rPr lang="en-US" sz="900" kern="1200" dirty="0" err="1">
                <a:solidFill>
                  <a:schemeClr val="tx1"/>
                </a:solidFill>
                <a:latin typeface="Segoe UI Light" pitchFamily="34" charset="0"/>
                <a:ea typeface="+mn-ea"/>
                <a:cs typeface="+mn-cs"/>
              </a:rPr>
              <a:t>i.ToString</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element.label</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i</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$cbImage1.SelectedIndex = $iSelect  # Set the default </a:t>
            </a:r>
            <a:r>
              <a:rPr lang="en-US" sz="900" kern="1200" dirty="0" err="1">
                <a:solidFill>
                  <a:schemeClr val="tx1"/>
                </a:solidFill>
                <a:latin typeface="Segoe UI Light" pitchFamily="34" charset="0"/>
                <a:ea typeface="+mn-ea"/>
                <a:cs typeface="+mn-cs"/>
              </a:rPr>
              <a:t>SelectedIndex</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[void] $cbImage1.EndUpdate()  # update the control with all the data that was added</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form.Controls.Add</a:t>
            </a:r>
            <a:r>
              <a:rPr lang="en-US" sz="900" kern="1200" dirty="0">
                <a:solidFill>
                  <a:schemeClr val="tx1"/>
                </a:solidFill>
                <a:latin typeface="Segoe UI Light" pitchFamily="34" charset="0"/>
                <a:ea typeface="+mn-ea"/>
                <a:cs typeface="+mn-cs"/>
              </a:rPr>
              <a:t>($cbImage1)</a:t>
            </a:r>
          </a:p>
          <a:p>
            <a:r>
              <a:rPr lang="en-US" sz="900" kern="1200" dirty="0">
                <a:solidFill>
                  <a:schemeClr val="tx1"/>
                </a:solidFill>
                <a:latin typeface="Segoe UI Light" pitchFamily="34" charset="0"/>
                <a:ea typeface="+mn-ea"/>
                <a:cs typeface="+mn-cs"/>
              </a:rPr>
              <a:t>    Write-Host "Finished building list of available VM Images" (Get-Date) -</a:t>
            </a:r>
            <a:r>
              <a:rPr lang="en-US" sz="900" kern="1200" dirty="0" err="1">
                <a:solidFill>
                  <a:schemeClr val="tx1"/>
                </a:solidFill>
                <a:latin typeface="Segoe UI Light" pitchFamily="34" charset="0"/>
                <a:ea typeface="+mn-ea"/>
                <a:cs typeface="+mn-cs"/>
              </a:rPr>
              <a:t>ForegroundColor</a:t>
            </a:r>
            <a:r>
              <a:rPr lang="en-US" sz="900" kern="1200" dirty="0">
                <a:solidFill>
                  <a:schemeClr val="tx1"/>
                </a:solidFill>
                <a:latin typeface="Segoe UI Light" pitchFamily="34" charset="0"/>
                <a:ea typeface="+mn-ea"/>
                <a:cs typeface="+mn-cs"/>
              </a:rPr>
              <a:t> Green</a:t>
            </a:r>
          </a:p>
          <a:p>
            <a:r>
              <a:rPr lang="en-US" sz="900" kern="1200" dirty="0">
                <a:solidFill>
                  <a:schemeClr val="tx1"/>
                </a:solidFill>
                <a:latin typeface="Segoe UI Light" pitchFamily="34" charset="0"/>
                <a:ea typeface="+mn-ea"/>
                <a:cs typeface="+mn-cs"/>
              </a:rPr>
              <a:t>    # Obtain Value with: $cbImage1.SelectedItem</a:t>
            </a:r>
          </a:p>
          <a:p>
            <a:r>
              <a:rPr lang="en-US" sz="900" kern="1200" dirty="0">
                <a:solidFill>
                  <a:schemeClr val="tx1"/>
                </a:solidFill>
                <a:latin typeface="Segoe UI Light" pitchFamily="34" charset="0"/>
                <a:ea typeface="+mn-ea"/>
                <a:cs typeface="+mn-cs"/>
              </a:rPr>
              <a:t>    # Obtain index: $cbImage1.SelectedIndex</a:t>
            </a:r>
          </a:p>
          <a:p>
            <a:r>
              <a:rPr lang="en-US" sz="900" kern="1200" dirty="0">
                <a:solidFill>
                  <a:schemeClr val="tx1"/>
                </a:solidFill>
                <a:latin typeface="Segoe UI Light" pitchFamily="34" charset="0"/>
                <a:ea typeface="+mn-ea"/>
                <a:cs typeface="+mn-cs"/>
              </a:rPr>
              <a:t># Obtain Access to entire SELECTED element from original Array with: $</a:t>
            </a:r>
            <a:r>
              <a:rPr lang="en-US" sz="900" kern="1200" dirty="0" err="1">
                <a:solidFill>
                  <a:schemeClr val="tx1"/>
                </a:solidFill>
                <a:latin typeface="Segoe UI Light" pitchFamily="34" charset="0"/>
                <a:ea typeface="+mn-ea"/>
                <a:cs typeface="+mn-cs"/>
              </a:rPr>
              <a:t>ArrayImage</a:t>
            </a:r>
            <a:r>
              <a:rPr lang="en-US" sz="900" kern="1200" dirty="0">
                <a:solidFill>
                  <a:schemeClr val="tx1"/>
                </a:solidFill>
                <a:latin typeface="Segoe UI Light" pitchFamily="34" charset="0"/>
                <a:ea typeface="+mn-ea"/>
                <a:cs typeface="+mn-cs"/>
              </a:rPr>
              <a:t>[$cbImage1.SelectedIndex].?????</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Finalize Form and Show Dialog</a:t>
            </a:r>
          </a:p>
          <a:p>
            <a:r>
              <a:rPr lang="en-US" sz="900" kern="1200" dirty="0">
                <a:solidFill>
                  <a:schemeClr val="tx1"/>
                </a:solidFill>
                <a:latin typeface="Segoe UI Light" pitchFamily="34" charset="0"/>
                <a:ea typeface="+mn-ea"/>
                <a:cs typeface="+mn-cs"/>
              </a:rPr>
              <a:t>Write-Host "Show form" (Get-Date) </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form.Add_Shown</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form.Activate</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okButton.Focus</a:t>
            </a:r>
            <a:r>
              <a:rPr lang="en-US" sz="900" kern="1200" dirty="0">
                <a:solidFill>
                  <a:schemeClr val="tx1"/>
                </a:solidFill>
                <a:latin typeface="Segoe UI Light" pitchFamily="34" charset="0"/>
                <a:ea typeface="+mn-ea"/>
                <a:cs typeface="+mn-cs"/>
              </a:rPr>
              <a:t>() } )  #Activate and Set Focus</a:t>
            </a:r>
          </a:p>
          <a:p>
            <a:r>
              <a:rPr lang="en-US" sz="900" kern="1200" dirty="0">
                <a:solidFill>
                  <a:schemeClr val="tx1"/>
                </a:solidFill>
                <a:latin typeface="Segoe UI Light" pitchFamily="34" charset="0"/>
                <a:ea typeface="+mn-ea"/>
                <a:cs typeface="+mn-cs"/>
              </a:rPr>
              <a:t>$result = $</a:t>
            </a:r>
            <a:r>
              <a:rPr lang="en-US" sz="900" kern="1200" dirty="0" err="1">
                <a:solidFill>
                  <a:schemeClr val="tx1"/>
                </a:solidFill>
                <a:latin typeface="Segoe UI Light" pitchFamily="34" charset="0"/>
                <a:ea typeface="+mn-ea"/>
                <a:cs typeface="+mn-cs"/>
              </a:rPr>
              <a:t>form.ShowDialog</a:t>
            </a:r>
            <a:r>
              <a:rPr lang="en-US" sz="900" kern="1200" dirty="0">
                <a:solidFill>
                  <a:schemeClr val="tx1"/>
                </a:solidFill>
                <a:latin typeface="Segoe UI Light" pitchFamily="34" charset="0"/>
                <a:ea typeface="+mn-ea"/>
                <a:cs typeface="+mn-cs"/>
              </a:rPr>
              <a:t>()          ## Show the form, and wait for the response</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Finished with Dialog Box, Now let's see what the user did...</a:t>
            </a:r>
          </a:p>
          <a:p>
            <a:r>
              <a:rPr lang="en-US" sz="900" kern="1200" dirty="0">
                <a:solidFill>
                  <a:schemeClr val="tx1"/>
                </a:solidFill>
                <a:latin typeface="Segoe UI Light" pitchFamily="34" charset="0"/>
                <a:ea typeface="+mn-ea"/>
                <a:cs typeface="+mn-cs"/>
              </a:rPr>
              <a:t>$Result</a:t>
            </a:r>
          </a:p>
          <a:p>
            <a:r>
              <a:rPr lang="en-US" sz="900" kern="1200" dirty="0">
                <a:solidFill>
                  <a:schemeClr val="tx1"/>
                </a:solidFill>
                <a:latin typeface="Segoe UI Light" pitchFamily="34" charset="0"/>
                <a:ea typeface="+mn-ea"/>
                <a:cs typeface="+mn-cs"/>
              </a:rPr>
              <a:t>if($result -</a:t>
            </a:r>
            <a:r>
              <a:rPr lang="en-US" sz="900" kern="1200" dirty="0" err="1">
                <a:solidFill>
                  <a:schemeClr val="tx1"/>
                </a:solidFill>
                <a:latin typeface="Segoe UI Light" pitchFamily="34" charset="0"/>
                <a:ea typeface="+mn-ea"/>
                <a:cs typeface="+mn-cs"/>
              </a:rPr>
              <a:t>eq</a:t>
            </a:r>
            <a:r>
              <a:rPr lang="en-US" sz="900" kern="1200" dirty="0">
                <a:solidFill>
                  <a:schemeClr val="tx1"/>
                </a:solidFill>
                <a:latin typeface="Segoe UI Light" pitchFamily="34" charset="0"/>
                <a:ea typeface="+mn-ea"/>
                <a:cs typeface="+mn-cs"/>
              </a:rPr>
              <a:t> "OK")</a:t>
            </a:r>
          </a:p>
          <a:p>
            <a:r>
              <a:rPr lang="en-US" sz="900" kern="1200" dirty="0">
                <a:solidFill>
                  <a:schemeClr val="tx1"/>
                </a:solidFill>
                <a:latin typeface="Segoe UI Light" pitchFamily="34" charset="0"/>
                <a:ea typeface="+mn-ea"/>
                <a:cs typeface="+mn-cs"/>
              </a:rPr>
              <a:t>    {   # Copy variables and use them as you desire...</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txtHost.Text</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locListBox.SelectedItem</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chkThis.Checked</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$cbImage1.SelectedItem</a:t>
            </a:r>
          </a:p>
          <a:p>
            <a:r>
              <a:rPr lang="en-US" sz="900" kern="1200" dirty="0">
                <a:solidFill>
                  <a:schemeClr val="tx1"/>
                </a:solidFill>
                <a:latin typeface="Segoe UI Light" pitchFamily="34" charset="0"/>
                <a:ea typeface="+mn-ea"/>
                <a:cs typeface="+mn-cs"/>
              </a:rPr>
              <a:t>    Write-Host "VM Image:" $cbImage1.SelectedItem</a:t>
            </a:r>
          </a:p>
          <a:p>
            <a:r>
              <a:rPr lang="en-US" sz="900" kern="1200" dirty="0">
                <a:solidFill>
                  <a:schemeClr val="tx1"/>
                </a:solidFill>
                <a:latin typeface="Segoe UI Light" pitchFamily="34" charset="0"/>
                <a:ea typeface="+mn-ea"/>
                <a:cs typeface="+mn-cs"/>
              </a:rPr>
              <a:t>    Write-Host $cbImage1.SelectedIndex</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ArrayImage</a:t>
            </a:r>
            <a:r>
              <a:rPr lang="en-US" sz="900" kern="1200" dirty="0">
                <a:solidFill>
                  <a:schemeClr val="tx1"/>
                </a:solidFill>
                <a:latin typeface="Segoe UI Light" pitchFamily="34" charset="0"/>
                <a:ea typeface="+mn-ea"/>
                <a:cs typeface="+mn-cs"/>
              </a:rPr>
              <a:t>[($cbImage1.SelectedIndex)].</a:t>
            </a:r>
            <a:r>
              <a:rPr lang="en-US" sz="900" kern="1200" dirty="0" err="1">
                <a:solidFill>
                  <a:schemeClr val="tx1"/>
                </a:solidFill>
                <a:latin typeface="Segoe UI Light" pitchFamily="34" charset="0"/>
                <a:ea typeface="+mn-ea"/>
                <a:cs typeface="+mn-cs"/>
              </a:rPr>
              <a:t>ImageName</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ArrayImage</a:t>
            </a:r>
            <a:r>
              <a:rPr lang="en-US" sz="900" kern="1200" dirty="0">
                <a:solidFill>
                  <a:schemeClr val="tx1"/>
                </a:solidFill>
                <a:latin typeface="Segoe UI Light" pitchFamily="34" charset="0"/>
                <a:ea typeface="+mn-ea"/>
                <a:cs typeface="+mn-cs"/>
              </a:rPr>
              <a:t>[($cbImage1.SelectedIndex)].Label</a:t>
            </a:r>
          </a:p>
          <a:p>
            <a:r>
              <a:rPr lang="en-US" sz="900" kern="1200" dirty="0">
                <a:solidFill>
                  <a:schemeClr val="tx1"/>
                </a:solidFill>
                <a:latin typeface="Segoe UI Light" pitchFamily="34" charset="0"/>
                <a:ea typeface="+mn-ea"/>
                <a:cs typeface="+mn-cs"/>
              </a:rPr>
              <a:t>} </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401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relies on…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mySubName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"Internal Consumption"</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myLocation</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"East US 2"</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myContainerName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"tr21"</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"tr21store725"</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FF"/>
                </a:solidFill>
                <a:effectLst/>
                <a:highlight>
                  <a:srgbClr val="FFFFFF"/>
                </a:highlight>
                <a:uLnTx/>
                <a:uFillTx/>
                <a:latin typeface="Segoe UI"/>
                <a:ea typeface="+mn-ea"/>
                <a:cs typeface="+mn-cs"/>
              </a:rPr>
              <a:t>Write-Host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"Set Default Subscription ... '$</a:t>
            </a:r>
            <a:r>
              <a:rPr kumimoji="0" lang="en-US" sz="1400" b="0" i="0" u="none" strike="noStrike" kern="1200" cap="none" spc="0" normalizeH="0" baseline="0" noProof="0" dirty="0" err="1">
                <a:ln>
                  <a:noFill/>
                </a:ln>
                <a:solidFill>
                  <a:srgbClr val="9E182D"/>
                </a:solidFill>
                <a:effectLst/>
                <a:highlight>
                  <a:srgbClr val="FFFFFF"/>
                </a:highlight>
                <a:uLnTx/>
                <a:uFillTx/>
                <a:latin typeface="Segoe UI"/>
                <a:ea typeface="+mn-ea"/>
                <a:cs typeface="+mn-cs"/>
              </a:rPr>
              <a:t>mySubName</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ForegroundColor</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Green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Set-AzureSubscription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SubscriptionName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mySubName</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##Create Storage Account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FF"/>
                </a:solidFill>
                <a:effectLst/>
                <a:highlight>
                  <a:srgbClr val="FFFFFF"/>
                </a:highlight>
                <a:uLnTx/>
                <a:uFillTx/>
                <a:latin typeface="Segoe UI"/>
                <a:ea typeface="+mn-ea"/>
                <a:cs typeface="+mn-cs"/>
              </a:rPr>
              <a:t>Write-Host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"Creating Storage Account... $</a:t>
            </a:r>
            <a:r>
              <a:rPr kumimoji="0" lang="en-US" sz="1400" b="0" i="0" u="none" strike="noStrike" kern="1200" cap="none" spc="0" normalizeH="0" baseline="0" noProof="0" dirty="0" err="1">
                <a:ln>
                  <a:noFill/>
                </a:ln>
                <a:solidFill>
                  <a:srgbClr val="9E182D"/>
                </a:solidFill>
                <a:effectLst/>
                <a:highlight>
                  <a:srgbClr val="FFFFFF"/>
                </a:highlight>
                <a:uLnTx/>
                <a:uFillTx/>
                <a:latin typeface="Segoe UI"/>
                <a:ea typeface="+mn-ea"/>
                <a:cs typeface="+mn-cs"/>
              </a:rPr>
              <a:t>myStoreName</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 at $</a:t>
            </a:r>
            <a:r>
              <a:rPr kumimoji="0" lang="en-US" sz="1400" b="0" i="0" u="none" strike="noStrike" kern="1200" cap="none" spc="0" normalizeH="0" baseline="0" noProof="0" dirty="0" err="1">
                <a:ln>
                  <a:noFill/>
                </a:ln>
                <a:solidFill>
                  <a:srgbClr val="9E182D"/>
                </a:solidFill>
                <a:effectLst/>
                <a:highlight>
                  <a:srgbClr val="FFFFFF"/>
                </a:highlight>
                <a:uLnTx/>
                <a:uFillTx/>
                <a:latin typeface="Segoe UI"/>
                <a:ea typeface="+mn-ea"/>
                <a:cs typeface="+mn-cs"/>
              </a:rPr>
              <a:t>myLocation</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ForegroundColor</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Green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New-</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AzureStorageAccount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Location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myLocation</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StorageAccountName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80FF"/>
                </a:solidFill>
                <a:effectLst/>
                <a:highlight>
                  <a:srgbClr val="FFFFFF"/>
                </a:highlight>
                <a:uLnTx/>
                <a:uFillTx/>
                <a:latin typeface="Segoe UI"/>
                <a:ea typeface="+mn-ea"/>
                <a:cs typeface="+mn-cs"/>
              </a:rPr>
              <a:t>Type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9E182D"/>
                </a:solidFill>
                <a:effectLst/>
                <a:highlight>
                  <a:srgbClr val="FFFFFF"/>
                </a:highlight>
                <a:uLnTx/>
                <a:uFillTx/>
                <a:latin typeface="Segoe UI"/>
                <a:ea typeface="+mn-ea"/>
                <a:cs typeface="+mn-cs"/>
              </a:rPr>
              <a:t>Standard_LRS</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FF"/>
                </a:solidFill>
                <a:effectLst/>
                <a:highlight>
                  <a:srgbClr val="FFFFFF"/>
                </a:highlight>
                <a:uLnTx/>
                <a:uFillTx/>
                <a:latin typeface="Segoe UI"/>
                <a:ea typeface="+mn-ea"/>
                <a:cs typeface="+mn-cs"/>
              </a:rPr>
              <a:t>Write-Host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"Creating Container... "</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myContainerName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ForegroundColor</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Green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myStorageAccountKey</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Get-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AzureStorageKey</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$_</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Primary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myStoreContext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New-</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AzureStorageContext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StorageAccountName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StorageAccountKey</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myStorageAccountKey</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FF"/>
                </a:solidFill>
                <a:effectLst/>
                <a:highlight>
                  <a:srgbClr val="FFFFFF"/>
                </a:highlight>
                <a:uLnTx/>
                <a:uFillTx/>
                <a:latin typeface="Segoe UI"/>
                <a:ea typeface="+mn-ea"/>
                <a:cs typeface="+mn-cs"/>
              </a:rPr>
              <a:t>Write-Host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9E182D"/>
                </a:solidFill>
                <a:effectLst/>
                <a:highlight>
                  <a:srgbClr val="FFFFFF"/>
                </a:highlight>
                <a:uLnTx/>
                <a:uFillTx/>
                <a:latin typeface="Segoe UI"/>
                <a:ea typeface="+mn-ea"/>
                <a:cs typeface="+mn-cs"/>
              </a:rPr>
              <a:t>"Set Default Store ..."</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ForegroundColor</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Green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Set-AzureSubscription –</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SubscriptionName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mySubName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CurrentStorageAccount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myStoreName</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#creates the container in your storage account.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	#I am not checking if container already exists.  # you can check by get-</a:t>
            </a:r>
            <a:r>
              <a:rPr kumimoji="0" lang="en-US" sz="1400" b="0" i="0" u="none" strike="noStrike" kern="1200" cap="none" spc="0" normalizeH="0" baseline="0" noProof="0" dirty="0" err="1">
                <a:ln>
                  <a:noFill/>
                </a:ln>
                <a:solidFill>
                  <a:srgbClr val="008000"/>
                </a:solidFill>
                <a:effectLst/>
                <a:highlight>
                  <a:srgbClr val="FFFFFF"/>
                </a:highlight>
                <a:uLnTx/>
                <a:uFillTx/>
                <a:latin typeface="Segoe UI"/>
                <a:ea typeface="+mn-ea"/>
                <a:cs typeface="+mn-cs"/>
              </a:rPr>
              <a:t>storagecontainer</a:t>
            </a: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 and check for errors.</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New-</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AzureStorageContainer</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myContainerName</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Permission Container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Context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myStoreContext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	$</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myStorageBlob</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1" i="0" u="none" strike="noStrike" kern="1200" cap="none" spc="0" normalizeH="0" baseline="0" noProof="0" dirty="0">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myStoreContext</a:t>
            </a:r>
            <a:r>
              <a:rPr kumimoji="0" lang="en-US" sz="1400" b="1" i="0" u="none" strike="noStrike" kern="1200" cap="none" spc="0" normalizeH="0" baseline="0" noProof="0" dirty="0" err="1">
                <a:ln>
                  <a:noFill/>
                </a:ln>
                <a:solidFill>
                  <a:srgbClr val="00008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000000"/>
                </a:solidFill>
                <a:effectLst/>
                <a:highlight>
                  <a:srgbClr val="FFFFFF"/>
                </a:highlight>
                <a:uLnTx/>
                <a:uFillTx/>
                <a:latin typeface="Segoe UI"/>
                <a:ea typeface="+mn-ea"/>
                <a:cs typeface="+mn-cs"/>
              </a:rPr>
              <a:t>BlobEndPoint</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rPr>
              <a:t>	</a:t>
            </a:r>
            <a:r>
              <a:rPr kumimoji="0" lang="en-US" sz="1400" b="0" i="0" u="none" strike="noStrike" kern="1200" cap="none" spc="0" normalizeH="0" baseline="0" noProof="0" dirty="0">
                <a:ln>
                  <a:noFill/>
                </a:ln>
                <a:solidFill>
                  <a:srgbClr val="DB6D00"/>
                </a:solidFill>
                <a:effectLst/>
                <a:highlight>
                  <a:srgbClr val="FFFFFF"/>
                </a:highlight>
                <a:uLnTx/>
                <a:uFillTx/>
                <a:latin typeface="Segoe UI"/>
                <a:ea typeface="+mn-ea"/>
                <a:cs typeface="+mn-cs"/>
              </a:rPr>
              <a:t>$</a:t>
            </a:r>
            <a:r>
              <a:rPr kumimoji="0" lang="en-US" sz="1400" b="0" i="0" u="none" strike="noStrike" kern="1200" cap="none" spc="0" normalizeH="0" baseline="0" noProof="0" dirty="0" err="1">
                <a:ln>
                  <a:noFill/>
                </a:ln>
                <a:solidFill>
                  <a:srgbClr val="DB6D00"/>
                </a:solidFill>
                <a:effectLst/>
                <a:highlight>
                  <a:srgbClr val="FFFFFF"/>
                </a:highlight>
                <a:uLnTx/>
                <a:uFillTx/>
                <a:latin typeface="Segoe UI"/>
                <a:ea typeface="+mn-ea"/>
                <a:cs typeface="+mn-cs"/>
              </a:rPr>
              <a:t>myStorageBlob</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#Cleanup</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#Get-</a:t>
            </a:r>
            <a:r>
              <a:rPr kumimoji="0" lang="en-US" sz="1400" b="0" i="0" u="none" strike="noStrike" kern="1200" cap="none" spc="0" normalizeH="0" baseline="0" noProof="0" dirty="0" err="1">
                <a:ln>
                  <a:noFill/>
                </a:ln>
                <a:solidFill>
                  <a:srgbClr val="008000"/>
                </a:solidFill>
                <a:effectLst/>
                <a:highlight>
                  <a:srgbClr val="FFFFFF"/>
                </a:highlight>
                <a:uLnTx/>
                <a:uFillTx/>
                <a:latin typeface="Segoe UI"/>
                <a:ea typeface="+mn-ea"/>
                <a:cs typeface="+mn-cs"/>
              </a:rPr>
              <a:t>AzureStorageAccount</a:t>
            </a: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 | Where {$_.Label -in $</a:t>
            </a:r>
            <a:r>
              <a:rPr kumimoji="0" lang="en-US" sz="1400" b="0" i="0" u="none" strike="noStrike" kern="1200" cap="none" spc="0" normalizeH="0" baseline="0" noProof="0" dirty="0" err="1">
                <a:ln>
                  <a:noFill/>
                </a:ln>
                <a:solidFill>
                  <a:srgbClr val="008000"/>
                </a:solidFill>
                <a:effectLst/>
                <a:highlight>
                  <a:srgbClr val="FFFFFF"/>
                </a:highlight>
                <a:uLnTx/>
                <a:uFillTx/>
                <a:latin typeface="Segoe UI"/>
                <a:ea typeface="+mn-ea"/>
                <a:cs typeface="+mn-cs"/>
              </a:rPr>
              <a:t>myStoreName</a:t>
            </a: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 | Remove-</a:t>
            </a:r>
            <a:r>
              <a:rPr kumimoji="0" lang="en-US" sz="1400" b="0" i="0" u="none" strike="noStrike" kern="1200" cap="none" spc="0" normalizeH="0" baseline="0" noProof="0" dirty="0" err="1">
                <a:ln>
                  <a:noFill/>
                </a:ln>
                <a:solidFill>
                  <a:srgbClr val="008000"/>
                </a:solidFill>
                <a:effectLst/>
                <a:highlight>
                  <a:srgbClr val="FFFFFF"/>
                </a:highlight>
                <a:uLnTx/>
                <a:uFillTx/>
                <a:latin typeface="Segoe UI"/>
                <a:ea typeface="+mn-ea"/>
                <a:cs typeface="+mn-cs"/>
              </a:rPr>
              <a:t>AzureStorageAccount</a:t>
            </a:r>
            <a:r>
              <a:rPr kumimoji="0" lang="en-US" sz="1400" b="0" i="0" u="none" strike="noStrike" kern="1200" cap="none" spc="0" normalizeH="0" baseline="0" noProof="0" dirty="0">
                <a:ln>
                  <a:noFill/>
                </a:ln>
                <a:solidFill>
                  <a:srgbClr val="008000"/>
                </a:solidFill>
                <a:effectLst/>
                <a:highlight>
                  <a:srgbClr val="FFFFFF"/>
                </a:highlight>
                <a:uLnTx/>
                <a:uFillTx/>
                <a:latin typeface="Segoe UI"/>
                <a:ea typeface="+mn-ea"/>
                <a:cs typeface="+mn-cs"/>
              </a:rPr>
              <a:t> -Verbose</a:t>
            </a:r>
            <a:endParaRPr kumimoji="0" lang="en-US" sz="1400" b="0" i="0" u="none" strike="noStrike" kern="1200" cap="none" spc="0" normalizeH="0" baseline="0" noProof="0" dirty="0">
              <a:ln>
                <a:noFill/>
              </a:ln>
              <a:solidFill>
                <a:srgbClr val="000000"/>
              </a:solidFill>
              <a:effectLst/>
              <a:highlight>
                <a:srgbClr val="FFFFFF"/>
              </a:highlight>
              <a:uLnTx/>
              <a:uFillTx/>
              <a:latin typeface="Segoe UI"/>
              <a:ea typeface="+mn-ea"/>
              <a:cs typeface="+mn-cs"/>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7760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900" b="1" u="sng"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Deploy and test the Contoso Data Access sample site</a:t>
            </a:r>
            <a:endParaRPr lang="en-US" sz="9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600"/>
              </a:spcAft>
            </a:pPr>
            <a:r>
              <a:rPr lang="en-US" sz="900" dirty="0">
                <a:effectLst/>
                <a:latin typeface="Arial" panose="020B0604020202020204" pitchFamily="34" charset="0"/>
                <a:ea typeface="Calibri" panose="020F0502020204030204" pitchFamily="34" charset="0"/>
              </a:rPr>
              <a:t>In this task, you will deploy a sample site. The sample web site simulates the types of tasks the Contoso production application performs, and will prove that the Azure infrastructure meets the base technical requirements of the production system.</a:t>
            </a:r>
            <a:endParaRPr lang="en-US" sz="11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600"/>
              </a:spcAft>
            </a:pPr>
            <a:r>
              <a:rPr lang="en-US" sz="900" dirty="0">
                <a:effectLst/>
                <a:latin typeface="Arial" panose="020B0604020202020204" pitchFamily="34" charset="0"/>
                <a:ea typeface="Calibri" panose="020F0502020204030204" pitchFamily="34" charset="0"/>
              </a:rPr>
              <a:t>Perform the following tasks in RDP sessions to </a:t>
            </a:r>
            <a:r>
              <a:rPr lang="en-US" sz="900" b="1" dirty="0">
                <a:effectLst/>
                <a:latin typeface="Arial" panose="020B0604020202020204" pitchFamily="34" charset="0"/>
                <a:ea typeface="Calibri" panose="020F0502020204030204" pitchFamily="34" charset="0"/>
              </a:rPr>
              <a:t>WEBFE01</a:t>
            </a:r>
            <a:r>
              <a:rPr lang="en-US" sz="900" dirty="0">
                <a:effectLst/>
                <a:latin typeface="Arial" panose="020B0604020202020204" pitchFamily="34" charset="0"/>
                <a:ea typeface="Calibri" panose="020F0502020204030204" pitchFamily="34" charset="0"/>
              </a:rPr>
              <a:t>.</a:t>
            </a:r>
            <a:endParaRPr lang="en-US" sz="1100" dirty="0">
              <a:effectLst/>
              <a:latin typeface="Times New Roman" panose="02020603050405020304" pitchFamily="18" charset="0"/>
              <a:ea typeface="Calibri" panose="020F0502020204030204" pitchFamily="34" charset="0"/>
            </a:endParaRPr>
          </a:p>
          <a:p>
            <a:pPr marL="342900" marR="0" lvl="0" indent="-342900" fontAlgn="ctr">
              <a:lnSpc>
                <a:spcPct val="107000"/>
              </a:lnSpc>
              <a:spcBef>
                <a:spcPts val="0"/>
              </a:spcBef>
              <a:spcAft>
                <a:spcPts val="0"/>
              </a:spcAft>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Switch to the RDP session for </a:t>
            </a:r>
            <a:r>
              <a:rPr lang="en-US" sz="900" b="1" dirty="0">
                <a:effectLst/>
                <a:latin typeface="Arial" panose="020B0604020202020204" pitchFamily="34" charset="0"/>
                <a:ea typeface="Calibri" panose="020F0502020204030204" pitchFamily="34" charset="0"/>
                <a:cs typeface="Times New Roman" panose="02020603050405020304" pitchFamily="18" charset="0"/>
              </a:rPr>
              <a:t>WEBFE01</a:t>
            </a:r>
            <a:r>
              <a:rPr lang="en-US" sz="900" dirty="0">
                <a:effectLst/>
                <a:latin typeface="Arial" panose="020B0604020202020204" pitchFamily="34" charset="0"/>
                <a:ea typeface="Calibri" panose="020F0502020204030204" pitchFamily="34"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Using </a:t>
            </a:r>
            <a:r>
              <a:rPr lang="en-US" sz="900" b="1" dirty="0">
                <a:effectLst/>
                <a:latin typeface="Arial" panose="020B0604020202020204" pitchFamily="34" charset="0"/>
                <a:ea typeface="Calibri" panose="020F0502020204030204" pitchFamily="34" charset="0"/>
                <a:cs typeface="Times New Roman" panose="02020603050405020304" pitchFamily="18" charset="0"/>
              </a:rPr>
              <a:t>File Explorer</a:t>
            </a:r>
            <a:r>
              <a:rPr lang="en-US" sz="900" dirty="0">
                <a:effectLst/>
                <a:latin typeface="Arial" panose="020B0604020202020204" pitchFamily="34" charset="0"/>
                <a:ea typeface="Calibri" panose="020F0502020204030204" pitchFamily="34" charset="0"/>
                <a:cs typeface="Times New Roman" panose="02020603050405020304" pitchFamily="18" charset="0"/>
              </a:rPr>
              <a:t>, navigate to </a:t>
            </a:r>
            <a:r>
              <a:rPr lang="en-US" sz="900" b="1" dirty="0">
                <a:effectLst/>
                <a:latin typeface="Arial" panose="020B0604020202020204" pitchFamily="34" charset="0"/>
                <a:ea typeface="Calibri" panose="020F0502020204030204" pitchFamily="34" charset="0"/>
                <a:cs typeface="Times New Roman" panose="02020603050405020304" pitchFamily="18" charset="0"/>
              </a:rPr>
              <a:t>c:\inetpub\wwwroot</a:t>
            </a:r>
            <a:r>
              <a:rPr lang="en-US" sz="900" dirty="0">
                <a:effectLst/>
                <a:latin typeface="Arial" panose="020B0604020202020204" pitchFamily="34" charset="0"/>
                <a:ea typeface="Calibri" panose="020F0502020204030204" pitchFamily="34"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Delete all files and folders in this folder.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Using </a:t>
            </a:r>
            <a:r>
              <a:rPr lang="en-US" sz="900" b="1" dirty="0">
                <a:effectLst/>
                <a:latin typeface="Arial" panose="020B0604020202020204" pitchFamily="34" charset="0"/>
                <a:ea typeface="Calibri" panose="020F0502020204030204" pitchFamily="34" charset="0"/>
                <a:cs typeface="Times New Roman" panose="02020603050405020304" pitchFamily="18" charset="0"/>
              </a:rPr>
              <a:t>File Explorer</a:t>
            </a:r>
            <a:r>
              <a:rPr lang="en-US" sz="900" dirty="0">
                <a:effectLst/>
                <a:latin typeface="Arial" panose="020B0604020202020204" pitchFamily="34" charset="0"/>
                <a:ea typeface="Calibri" panose="020F0502020204030204" pitchFamily="34" charset="0"/>
                <a:cs typeface="Times New Roman" panose="02020603050405020304" pitchFamily="18" charset="0"/>
              </a:rPr>
              <a:t>, navigate to Navigate to </a:t>
            </a:r>
            <a:r>
              <a:rPr lang="en-US" sz="900" b="1" dirty="0">
                <a:effectLst/>
                <a:latin typeface="Arial" panose="020B0604020202020204" pitchFamily="34" charset="0"/>
                <a:ea typeface="Calibri" panose="020F0502020204030204" pitchFamily="34" charset="0"/>
                <a:cs typeface="Times New Roman" panose="02020603050405020304" pitchFamily="18" charset="0"/>
              </a:rPr>
              <a:t>C:\AzureMangement\Website</a:t>
            </a:r>
            <a:r>
              <a:rPr lang="en-US" sz="900" dirty="0">
                <a:effectLst/>
                <a:latin typeface="Arial" panose="020B0604020202020204" pitchFamily="34" charset="0"/>
                <a:ea typeface="Calibri" panose="020F0502020204030204" pitchFamily="34"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Copy all Files and folders from </a:t>
            </a:r>
            <a:r>
              <a:rPr lang="en-US" sz="900" b="1" dirty="0">
                <a:effectLst/>
                <a:latin typeface="Arial" panose="020B0604020202020204" pitchFamily="34" charset="0"/>
                <a:ea typeface="Calibri" panose="020F0502020204030204" pitchFamily="34" charset="0"/>
                <a:cs typeface="Times New Roman" panose="02020603050405020304" pitchFamily="18" charset="0"/>
              </a:rPr>
              <a:t>C:\AzureMangement\Website\</a:t>
            </a:r>
            <a:r>
              <a:rPr lang="en-US" sz="900" dirty="0">
                <a:effectLst/>
                <a:latin typeface="Arial" panose="020B0604020202020204" pitchFamily="34" charset="0"/>
                <a:ea typeface="Calibri" panose="020F0502020204030204" pitchFamily="34" charset="0"/>
                <a:cs typeface="Times New Roman" panose="02020603050405020304" pitchFamily="18" charset="0"/>
              </a:rPr>
              <a:t>[Website] to </a:t>
            </a:r>
            <a:r>
              <a:rPr lang="en-US" sz="900" b="1" dirty="0">
                <a:effectLst/>
                <a:latin typeface="Arial" panose="020B0604020202020204" pitchFamily="34" charset="0"/>
                <a:ea typeface="Calibri" panose="020F0502020204030204" pitchFamily="34" charset="0"/>
                <a:cs typeface="Times New Roman" panose="02020603050405020304" pitchFamily="18" charset="0"/>
              </a:rPr>
              <a:t>C:\inetpub\wwwroot</a:t>
            </a:r>
            <a:r>
              <a:rPr lang="en-US" sz="900" dirty="0">
                <a:effectLst/>
                <a:latin typeface="Arial" panose="020B060402020202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300"/>
              </a:spcAft>
              <a:buSzPts val="1000"/>
              <a:buFont typeface="Symbol" panose="05050102010706020507" pitchFamily="18" charset="2"/>
              <a:buChar char=""/>
              <a:tabLst>
                <a:tab pos="914400" algn="l"/>
              </a:tabLst>
            </a:pP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The </a:t>
            </a:r>
            <a:r>
              <a:rPr lang="en-US" sz="900" dirty="0" err="1">
                <a:solidFill>
                  <a:srgbClr val="3F82B1"/>
                </a:solidFill>
                <a:effectLst/>
                <a:latin typeface="Arial" panose="020B0604020202020204" pitchFamily="34" charset="0"/>
                <a:ea typeface="Calibri" panose="020F0502020204030204" pitchFamily="34" charset="0"/>
                <a:cs typeface="Times New Roman" panose="02020603050405020304" pitchFamily="18" charset="0"/>
              </a:rPr>
              <a:t>global.asax</a:t>
            </a: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 file should be directly in the C:\inetpub\wwwroot folder, not a subfolder.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Open the </a:t>
            </a:r>
            <a:r>
              <a:rPr lang="en-US" sz="900" b="1" dirty="0" err="1">
                <a:effectLst/>
                <a:latin typeface="Arial" panose="020B0604020202020204" pitchFamily="34" charset="0"/>
                <a:ea typeface="Calibri" panose="020F0502020204030204" pitchFamily="34" charset="0"/>
                <a:cs typeface="Times New Roman" panose="02020603050405020304" pitchFamily="18" charset="0"/>
              </a:rPr>
              <a:t>Web.Config</a:t>
            </a:r>
            <a:r>
              <a:rPr lang="en-US" sz="900" dirty="0">
                <a:effectLst/>
                <a:latin typeface="Arial" panose="020B0604020202020204" pitchFamily="34" charset="0"/>
                <a:ea typeface="Calibri" panose="020F0502020204030204" pitchFamily="34" charset="0"/>
                <a:cs typeface="Times New Roman" panose="02020603050405020304" pitchFamily="18" charset="0"/>
              </a:rPr>
              <a:t> </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file in </a:t>
            </a:r>
            <a:r>
              <a:rPr lang="en-US" sz="9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Notepad</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locate the following lines.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300"/>
              </a:spcAft>
              <a:buSzPts val="1000"/>
              <a:buFont typeface="Symbol" panose="05050102010706020507" pitchFamily="18" charset="2"/>
              <a:buChar char=""/>
              <a:tabLst>
                <a:tab pos="914400" algn="l"/>
              </a:tabLst>
            </a:pP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This connection string provided by the developer of the application assumes a locally installed SQL database, and assumes the locally logged on user has permission to access the database.  This is not appropriate for a distributed web application and you will be updating the database location, name, and the credentials used.</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ctr">
              <a:lnSpc>
                <a:spcPct val="107000"/>
              </a:lnSpc>
              <a:spcBef>
                <a:spcPts val="0"/>
              </a:spcBef>
              <a:spcAft>
                <a:spcPts val="80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&lt;</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connectionStrings</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ctr">
              <a:lnSpc>
                <a:spcPct val="107000"/>
              </a:lnSpc>
              <a:spcBef>
                <a:spcPts val="0"/>
              </a:spcBef>
              <a:spcAft>
                <a:spcPts val="80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&lt;add name="</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AdventureWorksConnection</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connectionString</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 source=.\MSSQL14;initial catalog=</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AdventureWorks;</a:t>
            </a:r>
            <a:r>
              <a:rPr lang="en-US" sz="1200" b="1" i="1" dirty="0" err="1">
                <a:solidFill>
                  <a:srgbClr val="000000"/>
                </a:solidFill>
                <a:effectLst/>
                <a:highlight>
                  <a:srgbClr val="FF0000"/>
                </a:highlight>
                <a:latin typeface="Arial" panose="020B0604020202020204" pitchFamily="34" charset="0"/>
                <a:ea typeface="Calibri" panose="020F0502020204030204" pitchFamily="34" charset="0"/>
                <a:cs typeface="Times New Roman" panose="02020603050405020304" pitchFamily="18" charset="0"/>
              </a:rPr>
              <a:t>integrated</a:t>
            </a:r>
            <a:r>
              <a:rPr lang="en-US" sz="1200" b="1" i="1" dirty="0">
                <a:solidFill>
                  <a:srgbClr val="000000"/>
                </a:solidFill>
                <a:effectLst/>
                <a:highlight>
                  <a:srgbClr val="FF0000"/>
                </a:highlight>
                <a:latin typeface="Arial" panose="020B0604020202020204" pitchFamily="34" charset="0"/>
                <a:ea typeface="Calibri" panose="020F0502020204030204" pitchFamily="34" charset="0"/>
                <a:cs typeface="Times New Roman" panose="02020603050405020304" pitchFamily="18" charset="0"/>
              </a:rPr>
              <a:t> security=True</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multipleactiveresultsets</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True;application</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name=</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EntityFramework</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providerName</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System.Data.SqlClient</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/&gt;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ctr">
              <a:lnSpc>
                <a:spcPct val="107000"/>
              </a:lnSpc>
              <a:spcBef>
                <a:spcPts val="0"/>
              </a:spcBef>
              <a:spcAft>
                <a:spcPts val="100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&lt;/</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connectionStrings</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Edit the line so that it reads as follows. Changed information is highlighted in yellow, new information is highlighted in green, and removed information is highlighted in red (in above).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300"/>
              </a:spcAft>
              <a:buSzPts val="1000"/>
              <a:buFont typeface="Symbol" panose="05050102010706020507" pitchFamily="18" charset="2"/>
              <a:buChar char=""/>
              <a:tabLst>
                <a:tab pos="914400" algn="l"/>
              </a:tabLst>
            </a:pP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This configures the sample application to use the database stored on SQL01 named Test.  There are three changes that are made.  You change the SQL Server Name (data source), you change the database name (initial catalog), and you replace the credential with a fixed username and password (integrated security replaced with user and password)  If you changed your password for </a:t>
            </a:r>
            <a:r>
              <a:rPr lang="en-US" sz="900" dirty="0" err="1">
                <a:solidFill>
                  <a:srgbClr val="3F82B1"/>
                </a:solidFill>
                <a:effectLst/>
                <a:latin typeface="Arial" panose="020B0604020202020204" pitchFamily="34" charset="0"/>
                <a:ea typeface="Calibri" panose="020F0502020204030204" pitchFamily="34" charset="0"/>
                <a:cs typeface="Times New Roman" panose="02020603050405020304" pitchFamily="18" charset="0"/>
              </a:rPr>
              <a:t>DataManagementApp</a:t>
            </a: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 SQL user you will need to change it here too.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300"/>
              </a:spcAft>
              <a:buSzPts val="1000"/>
              <a:buFont typeface="Symbol" panose="05050102010706020507" pitchFamily="18" charset="2"/>
              <a:buChar char=""/>
              <a:tabLst>
                <a:tab pos="914400" algn="l"/>
              </a:tabLst>
            </a:pP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You can optionally, copy the following XML from this document to web server's </a:t>
            </a:r>
            <a:r>
              <a:rPr lang="en-US" sz="900" dirty="0" err="1">
                <a:solidFill>
                  <a:srgbClr val="3F82B1"/>
                </a:solidFill>
                <a:effectLst/>
                <a:latin typeface="Arial" panose="020B0604020202020204" pitchFamily="34" charset="0"/>
                <a:ea typeface="Calibri" panose="020F0502020204030204" pitchFamily="34" charset="0"/>
                <a:cs typeface="Times New Roman" panose="02020603050405020304" pitchFamily="18" charset="0"/>
              </a:rPr>
              <a:t>web.config</a:t>
            </a: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 file. Note that there should only be three lines in the final file for &lt;</a:t>
            </a:r>
            <a:r>
              <a:rPr lang="en-US" sz="900" dirty="0" err="1">
                <a:solidFill>
                  <a:srgbClr val="3F82B1"/>
                </a:solidFill>
                <a:effectLst/>
                <a:latin typeface="Arial" panose="020B0604020202020204" pitchFamily="34" charset="0"/>
                <a:ea typeface="Calibri" panose="020F0502020204030204" pitchFamily="34" charset="0"/>
                <a:cs typeface="Times New Roman" panose="02020603050405020304" pitchFamily="18" charset="0"/>
              </a:rPr>
              <a:t>connectionStrings</a:t>
            </a: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&gt; the open (&lt;conn…), &lt;add name…, and close (&lt;/conn…)</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ctr">
              <a:lnSpc>
                <a:spcPct val="107000"/>
              </a:lnSpc>
              <a:spcBef>
                <a:spcPts val="0"/>
              </a:spcBef>
              <a:spcAft>
                <a:spcPts val="80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&lt;</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connectionStrings</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ctr">
              <a:lnSpc>
                <a:spcPct val="107000"/>
              </a:lnSpc>
              <a:spcBef>
                <a:spcPts val="0"/>
              </a:spcBef>
              <a:spcAft>
                <a:spcPts val="80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&lt;add name="</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AdventureWorksConnection</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connectionString</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1100" b="1" i="1" dirty="0">
                <a:solidFill>
                  <a:srgbClr val="000000"/>
                </a:solidFill>
                <a:effectLst/>
                <a:highlight>
                  <a:srgbClr val="FFFF00"/>
                </a:highlight>
                <a:latin typeface="Arial" panose="020B0604020202020204" pitchFamily="34" charset="0"/>
                <a:ea typeface="Calibri" panose="020F0502020204030204" pitchFamily="34" charset="0"/>
                <a:cs typeface="Times New Roman" panose="02020603050405020304" pitchFamily="18" charset="0"/>
              </a:rPr>
              <a:t>data source=SQL01</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;initial catalog=</a:t>
            </a:r>
            <a:r>
              <a:rPr lang="en-US" sz="1100" b="1" i="1" dirty="0" err="1">
                <a:solidFill>
                  <a:srgbClr val="000000"/>
                </a:solidFill>
                <a:effectLst/>
                <a:highlight>
                  <a:srgbClr val="FFFF00"/>
                </a:highlight>
                <a:latin typeface="Arial" panose="020B0604020202020204" pitchFamily="34" charset="0"/>
                <a:ea typeface="Calibri" panose="020F0502020204030204" pitchFamily="34" charset="0"/>
                <a:cs typeface="Times New Roman" panose="02020603050405020304" pitchFamily="18" charset="0"/>
              </a:rPr>
              <a:t>test;</a:t>
            </a:r>
            <a:r>
              <a:rPr lang="en-US" sz="1100" b="1" i="1" dirty="0" err="1">
                <a:solidFill>
                  <a:srgbClr val="000000"/>
                </a:solidFill>
                <a:effectLst/>
                <a:highlight>
                  <a:srgbClr val="00FF00"/>
                </a:highlight>
                <a:latin typeface="Arial" panose="020B0604020202020204" pitchFamily="34" charset="0"/>
                <a:ea typeface="Calibri" panose="020F0502020204030204" pitchFamily="34" charset="0"/>
                <a:cs typeface="Times New Roman" panose="02020603050405020304" pitchFamily="18" charset="0"/>
              </a:rPr>
              <a:t>user</a:t>
            </a:r>
            <a:r>
              <a:rPr lang="en-US" sz="1100" b="1" i="1" dirty="0">
                <a:solidFill>
                  <a:srgbClr val="000000"/>
                </a:solidFill>
                <a:effectLst/>
                <a:highlight>
                  <a:srgbClr val="00FF00"/>
                </a:highlight>
                <a:latin typeface="Arial" panose="020B0604020202020204" pitchFamily="34" charset="0"/>
                <a:ea typeface="Calibri" panose="020F0502020204030204" pitchFamily="34" charset="0"/>
                <a:cs typeface="Times New Roman" panose="02020603050405020304" pitchFamily="18" charset="0"/>
              </a:rPr>
              <a:t> id=</a:t>
            </a:r>
            <a:r>
              <a:rPr lang="en-US" sz="1100" b="1" i="1" dirty="0" err="1">
                <a:solidFill>
                  <a:srgbClr val="000000"/>
                </a:solidFill>
                <a:effectLst/>
                <a:highlight>
                  <a:srgbClr val="00FF00"/>
                </a:highlight>
                <a:latin typeface="Arial" panose="020B0604020202020204" pitchFamily="34" charset="0"/>
                <a:ea typeface="Calibri" panose="020F0502020204030204" pitchFamily="34" charset="0"/>
                <a:cs typeface="Times New Roman" panose="02020603050405020304" pitchFamily="18" charset="0"/>
              </a:rPr>
              <a:t>DataManagementApp</a:t>
            </a:r>
            <a:r>
              <a:rPr lang="en-US" sz="1100" b="1" i="1" dirty="0">
                <a:solidFill>
                  <a:srgbClr val="000000"/>
                </a:solidFill>
                <a:effectLst/>
                <a:highlight>
                  <a:srgbClr val="00FF00"/>
                </a:highlight>
                <a:latin typeface="Arial" panose="020B0604020202020204" pitchFamily="34" charset="0"/>
                <a:ea typeface="Calibri" panose="020F0502020204030204" pitchFamily="34" charset="0"/>
                <a:cs typeface="Times New Roman" panose="02020603050405020304" pitchFamily="18" charset="0"/>
              </a:rPr>
              <a:t>;</a:t>
            </a:r>
            <a:br>
              <a:rPr lang="en-US" sz="1100" b="1" i="1" dirty="0">
                <a:solidFill>
                  <a:srgbClr val="000000"/>
                </a:solidFill>
                <a:effectLst/>
                <a:highlight>
                  <a:srgbClr val="00FF00"/>
                </a:highlight>
                <a:latin typeface="Arial" panose="020B0604020202020204" pitchFamily="34" charset="0"/>
                <a:ea typeface="Calibri" panose="020F0502020204030204" pitchFamily="34" charset="0"/>
                <a:cs typeface="Times New Roman" panose="02020603050405020304" pitchFamily="18" charset="0"/>
              </a:rPr>
            </a:br>
            <a:r>
              <a:rPr lang="en-US" sz="1100" b="1" i="1" dirty="0">
                <a:solidFill>
                  <a:srgbClr val="000000"/>
                </a:solidFill>
                <a:effectLst/>
                <a:highlight>
                  <a:srgbClr val="00FF00"/>
                </a:highlight>
                <a:latin typeface="Arial" panose="020B0604020202020204" pitchFamily="34" charset="0"/>
                <a:ea typeface="Calibri" panose="020F0502020204030204" pitchFamily="34" charset="0"/>
                <a:cs typeface="Times New Roman" panose="02020603050405020304" pitchFamily="18" charset="0"/>
              </a:rPr>
              <a:t>password=Passw0rd!;</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multipleactiveresultsets</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True;application</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name=</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EntityFramework</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providerName</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System.Data.SqlClient</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/&gt;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ctr">
              <a:lnSpc>
                <a:spcPct val="107000"/>
              </a:lnSpc>
              <a:spcBef>
                <a:spcPts val="0"/>
              </a:spcBef>
              <a:spcAft>
                <a:spcPts val="100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&lt;/</a:t>
            </a: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connectionStrings</a:t>
            </a: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On your </a:t>
            </a:r>
            <a:r>
              <a:rPr lang="en-US" sz="900" b="1" dirty="0">
                <a:effectLst/>
                <a:latin typeface="Arial" panose="020B0604020202020204" pitchFamily="34" charset="0"/>
                <a:ea typeface="Calibri" panose="020F0502020204030204" pitchFamily="34" charset="0"/>
                <a:cs typeface="Times New Roman" panose="02020603050405020304" pitchFamily="18" charset="0"/>
              </a:rPr>
              <a:t>Local</a:t>
            </a:r>
            <a:r>
              <a:rPr lang="en-US" sz="900" dirty="0">
                <a:effectLst/>
                <a:latin typeface="Arial" panose="020B0604020202020204" pitchFamily="34" charset="0"/>
                <a:ea typeface="Calibri" panose="020F0502020204030204" pitchFamily="34" charset="0"/>
                <a:cs typeface="Times New Roman" panose="02020603050405020304" pitchFamily="18" charset="0"/>
              </a:rPr>
              <a:t> Laptop computer, using </a:t>
            </a:r>
            <a:r>
              <a:rPr lang="en-US" sz="9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US" sz="900" dirty="0">
                <a:effectLst/>
                <a:latin typeface="Arial" panose="020B0604020202020204" pitchFamily="34" charset="0"/>
                <a:ea typeface="Calibri" panose="020F0502020204030204" pitchFamily="34" charset="0"/>
                <a:cs typeface="Times New Roman" panose="02020603050405020304" pitchFamily="18" charset="0"/>
              </a:rPr>
              <a:t>, navigate to </a:t>
            </a:r>
            <a:r>
              <a:rPr lang="en-US" sz="900" b="1"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rPr>
              <a:t>http://itcservice&lt;id&gt;.cloudapp.net</a:t>
            </a:r>
            <a:r>
              <a:rPr lang="en-US" sz="900" dirty="0">
                <a:effectLst/>
                <a:latin typeface="Arial" panose="020B0604020202020204" pitchFamily="34" charset="0"/>
                <a:ea typeface="Calibri" panose="020F0502020204030204" pitchFamily="34" charset="0"/>
                <a:cs typeface="Times New Roman" panose="02020603050405020304" pitchFamily="18" charset="0"/>
              </a:rPr>
              <a:t>.</a:t>
            </a:r>
            <a:br>
              <a:rPr lang="en-US" sz="900" dirty="0">
                <a:effectLst/>
                <a:latin typeface="Arial" panose="020B0604020202020204" pitchFamily="34" charset="0"/>
                <a:ea typeface="Calibri" panose="020F0502020204030204" pitchFamily="34" charset="0"/>
                <a:cs typeface="Times New Roman" panose="02020603050405020304" pitchFamily="18" charset="0"/>
              </a:rPr>
            </a:br>
            <a:r>
              <a:rPr lang="en-US" sz="900" b="1" dirty="0">
                <a:effectLst/>
                <a:latin typeface="Arial" panose="020B0604020202020204" pitchFamily="34" charset="0"/>
                <a:ea typeface="Calibri" panose="020F0502020204030204" pitchFamily="34" charset="0"/>
                <a:cs typeface="Times New Roman" panose="02020603050405020304" pitchFamily="18" charset="0"/>
              </a:rPr>
              <a:t>NOTE</a:t>
            </a:r>
            <a:r>
              <a:rPr lang="en-US" sz="900" dirty="0">
                <a:effectLst/>
                <a:latin typeface="Arial" panose="020B0604020202020204" pitchFamily="34" charset="0"/>
                <a:ea typeface="Calibri" panose="020F0502020204030204" pitchFamily="34" charset="0"/>
                <a:cs typeface="Times New Roman" panose="02020603050405020304" pitchFamily="18" charset="0"/>
              </a:rPr>
              <a:t>: You may have to refresh your browser.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Under </a:t>
            </a:r>
            <a:r>
              <a:rPr lang="en-US" sz="900" b="1" dirty="0">
                <a:effectLst/>
                <a:latin typeface="Arial" panose="020B0604020202020204" pitchFamily="34" charset="0"/>
                <a:ea typeface="Calibri" panose="020F0502020204030204" pitchFamily="34" charset="0"/>
                <a:cs typeface="Times New Roman" panose="02020603050405020304" pitchFamily="18" charset="0"/>
              </a:rPr>
              <a:t>Data Management Login</a:t>
            </a:r>
            <a:r>
              <a:rPr lang="en-US" sz="900" dirty="0">
                <a:effectLst/>
                <a:latin typeface="Arial" panose="020B0604020202020204" pitchFamily="34" charset="0"/>
                <a:ea typeface="Calibri" panose="020F0502020204030204" pitchFamily="34" charset="0"/>
                <a:cs typeface="Times New Roman" panose="02020603050405020304" pitchFamily="18" charset="0"/>
              </a:rPr>
              <a:t>, type </a:t>
            </a:r>
            <a:r>
              <a:rPr lang="en-US" sz="900" b="1" dirty="0">
                <a:effectLst/>
                <a:latin typeface="Arial" panose="020B0604020202020204" pitchFamily="34" charset="0"/>
                <a:ea typeface="Calibri" panose="020F0502020204030204" pitchFamily="34" charset="0"/>
                <a:cs typeface="Times New Roman" panose="02020603050405020304" pitchFamily="18" charset="0"/>
              </a:rPr>
              <a:t>12345</a:t>
            </a:r>
            <a:r>
              <a:rPr lang="en-US" sz="900" dirty="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900" b="1" dirty="0">
                <a:effectLst/>
                <a:latin typeface="Arial" panose="020B0604020202020204" pitchFamily="34" charset="0"/>
                <a:ea typeface="Calibri" panose="020F0502020204030204" pitchFamily="34" charset="0"/>
                <a:cs typeface="Times New Roman" panose="02020603050405020304" pitchFamily="18" charset="0"/>
              </a:rPr>
              <a:t>Login</a:t>
            </a:r>
            <a:r>
              <a:rPr lang="en-US" sz="900" dirty="0">
                <a:effectLst/>
                <a:latin typeface="Arial" panose="020B0604020202020204" pitchFamily="34" charset="0"/>
                <a:ea typeface="Calibri" panose="020F0502020204030204" pitchFamily="34"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Click </a:t>
            </a:r>
            <a:r>
              <a:rPr lang="en-US" sz="900" b="1" dirty="0">
                <a:effectLst/>
                <a:latin typeface="Arial" panose="020B0604020202020204" pitchFamily="34" charset="0"/>
                <a:ea typeface="Calibri" panose="020F0502020204030204" pitchFamily="34" charset="0"/>
                <a:cs typeface="Times New Roman" panose="02020603050405020304" pitchFamily="18" charset="0"/>
              </a:rPr>
              <a:t>Product Listings</a:t>
            </a:r>
            <a:r>
              <a:rPr lang="en-US" sz="900" dirty="0">
                <a:effectLst/>
                <a:latin typeface="Arial" panose="020B0604020202020204" pitchFamily="34" charset="0"/>
                <a:ea typeface="Calibri" panose="020F0502020204030204" pitchFamily="34"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300"/>
              </a:spcAft>
              <a:buSzPts val="1000"/>
              <a:buFont typeface="Symbol" panose="05050102010706020507" pitchFamily="18" charset="2"/>
              <a:buChar char=""/>
              <a:tabLst>
                <a:tab pos="914400" algn="l"/>
              </a:tabLst>
            </a:pPr>
            <a:r>
              <a:rPr lang="en-US" sz="900" dirty="0">
                <a:solidFill>
                  <a:srgbClr val="3F82B1"/>
                </a:solidFill>
                <a:effectLst/>
                <a:latin typeface="Arial" panose="020B0604020202020204" pitchFamily="34" charset="0"/>
                <a:ea typeface="Calibri" panose="020F0502020204030204" pitchFamily="34" charset="0"/>
                <a:cs typeface="Times New Roman" panose="02020603050405020304" pitchFamily="18" charset="0"/>
              </a:rPr>
              <a:t>The result set indicates the web application is communicating with the hosted SQL database correctly.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n-US" sz="900" dirty="0">
                <a:effectLst/>
                <a:latin typeface="Calibri" panose="020F0502020204030204" pitchFamily="34" charset="0"/>
                <a:ea typeface="Calibri" panose="020F0502020204030204" pitchFamily="34" charset="0"/>
                <a:cs typeface="Times New Roman" panose="02020603050405020304" pitchFamily="18" charset="0"/>
              </a:rPr>
            </a:b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0802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3018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3169071-7C28-4F46-A658-127E35D41A0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407456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3169071-7C28-4F46-A658-127E35D41A0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137128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3169071-7C28-4F46-A658-127E35D41A0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1047945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22484235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8036993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22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5682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8080" y="1556728"/>
            <a:ext cx="11655840" cy="2934589"/>
          </a:xfrm>
          <a:solidFill>
            <a:srgbClr val="FFFFFF"/>
          </a:solidFill>
        </p:spPr>
        <p:txBody>
          <a:bodyPr>
            <a:noAutofit/>
          </a:bodyPr>
          <a:lstStyle>
            <a:lvl1pPr marL="0" indent="0">
              <a:buNone/>
              <a:defRPr sz="2800">
                <a:solidFill>
                  <a:srgbClr val="000000"/>
                </a:solidFill>
              </a:defRPr>
            </a:lvl1pPr>
            <a:lvl2pPr>
              <a:defRPr sz="2000">
                <a:solidFill>
                  <a:srgbClr val="000000"/>
                </a:solidFill>
              </a:defRPr>
            </a:lvl2pPr>
            <a:lvl3pPr>
              <a:defRPr sz="2000">
                <a:solidFill>
                  <a:srgbClr val="000000"/>
                </a:solidFill>
              </a:defRPr>
            </a:lvl3pPr>
            <a:lvl4pPr>
              <a:defRPr sz="2000">
                <a:solidFill>
                  <a:srgbClr val="000000"/>
                </a:solidFill>
              </a:defRPr>
            </a:lvl4pPr>
            <a:lvl5pPr>
              <a:defRPr sz="20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298466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de_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8" name="Text Placeholder 5"/>
          <p:cNvSpPr>
            <a:spLocks noGrp="1"/>
          </p:cNvSpPr>
          <p:nvPr>
            <p:ph type="body" sz="quarter" idx="11"/>
          </p:nvPr>
        </p:nvSpPr>
        <p:spPr>
          <a:xfrm>
            <a:off x="269240" y="3503713"/>
            <a:ext cx="11655841" cy="1300625"/>
          </a:xfrm>
          <a:solidFill>
            <a:srgbClr val="FFFFFF"/>
          </a:solidFill>
        </p:spPr>
        <p:txBody>
          <a:bodyPr/>
          <a:lstStyle>
            <a:lvl1pPr marL="0" indent="0">
              <a:buNone/>
              <a:defRPr sz="1372">
                <a:solidFill>
                  <a:srgbClr val="000000"/>
                </a:solidFill>
              </a:defRPr>
            </a:lvl1pPr>
            <a:lvl2pPr>
              <a:defRPr sz="1372">
                <a:solidFill>
                  <a:srgbClr val="000000"/>
                </a:solidFill>
              </a:defRPr>
            </a:lvl2pPr>
            <a:lvl3pPr>
              <a:defRPr sz="1372">
                <a:solidFill>
                  <a:srgbClr val="000000"/>
                </a:solidFill>
              </a:defRPr>
            </a:lvl3pPr>
            <a:lvl4pPr>
              <a:defRPr sz="1372">
                <a:solidFill>
                  <a:srgbClr val="000000"/>
                </a:solidFill>
              </a:defRPr>
            </a:lvl4pPr>
            <a:lvl5pPr>
              <a:defRPr sz="1372">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19459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3169071-7C28-4F46-A658-127E35D41A0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304105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169071-7C28-4F46-A658-127E35D41A0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286559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A3169071-7C28-4F46-A658-127E35D41A0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82186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A3169071-7C28-4F46-A658-127E35D41A05}"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408592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3169071-7C28-4F46-A658-127E35D41A05}"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174724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69071-7C28-4F46-A658-127E35D41A05}"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271787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169071-7C28-4F46-A658-127E35D41A0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49026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169071-7C28-4F46-A658-127E35D41A0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1E4D5-B831-46EC-9E03-0B9159B5C89C}" type="slidenum">
              <a:rPr lang="en-US" smtClean="0"/>
              <a:t>‹#›</a:t>
            </a:fld>
            <a:endParaRPr lang="en-US"/>
          </a:p>
        </p:txBody>
      </p:sp>
    </p:spTree>
    <p:extLst>
      <p:ext uri="{BB962C8B-B14F-4D97-AF65-F5344CB8AC3E}">
        <p14:creationId xmlns:p14="http://schemas.microsoft.com/office/powerpoint/2010/main" val="81615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69071-7C28-4F46-A658-127E35D41A05}" type="datetimeFigureOut">
              <a:rPr lang="en-US" smtClean="0"/>
              <a:t>6/2/2017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1E4D5-B831-46EC-9E03-0B9159B5C89C}" type="slidenum">
              <a:rPr lang="en-US" smtClean="0"/>
              <a:t>‹#›</a:t>
            </a:fld>
            <a:endParaRPr lang="en-US"/>
          </a:p>
        </p:txBody>
      </p:sp>
    </p:spTree>
    <p:extLst>
      <p:ext uri="{BB962C8B-B14F-4D97-AF65-F5344CB8AC3E}">
        <p14:creationId xmlns:p14="http://schemas.microsoft.com/office/powerpoint/2010/main" val="74892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azure.microsoft.com/blog/2014/04/11/vm-agent-and-extensions-part-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0" y="3429000"/>
            <a:ext cx="7542213" cy="2243138"/>
          </a:xfrm>
        </p:spPr>
        <p:txBody>
          <a:bodyPr>
            <a:normAutofit fontScale="92500" lnSpcReduction="10000"/>
          </a:bodyPr>
          <a:lstStyle/>
          <a:p>
            <a:r>
              <a:rPr lang="en-US" sz="4705" dirty="0"/>
              <a:t>Dan Stolts</a:t>
            </a:r>
          </a:p>
          <a:p>
            <a:r>
              <a:rPr lang="en-US" dirty="0"/>
              <a:t>Chief Technology Strategist</a:t>
            </a:r>
          </a:p>
          <a:p>
            <a:r>
              <a:rPr lang="en-US" dirty="0"/>
              <a:t>Microsoft – DX</a:t>
            </a:r>
          </a:p>
          <a:p>
            <a:r>
              <a:rPr lang="en-US" sz="4313" b="1" dirty="0"/>
              <a:t>Blog: http://ITProGuru.com</a:t>
            </a:r>
          </a:p>
          <a:p>
            <a:endParaRPr lang="en-US" dirty="0"/>
          </a:p>
        </p:txBody>
      </p:sp>
      <p:sp>
        <p:nvSpPr>
          <p:cNvPr id="4" name="Title 3"/>
          <p:cNvSpPr>
            <a:spLocks noGrp="1"/>
          </p:cNvSpPr>
          <p:nvPr>
            <p:ph type="title" idx="4294967295"/>
          </p:nvPr>
        </p:nvSpPr>
        <p:spPr>
          <a:xfrm>
            <a:off x="538163" y="701675"/>
            <a:ext cx="11653837" cy="3063875"/>
          </a:xfrm>
        </p:spPr>
        <p:txBody>
          <a:bodyPr/>
          <a:lstStyle/>
          <a:p>
            <a:r>
              <a:rPr lang="en-US" b="1" dirty="0"/>
              <a:t>PowerShell Getting Started and Advanced Techniques</a:t>
            </a:r>
            <a:endParaRPr lang="en-US" dirty="0"/>
          </a:p>
        </p:txBody>
      </p:sp>
      <p:sp>
        <p:nvSpPr>
          <p:cNvPr id="7" name="Text Placeholder 10"/>
          <p:cNvSpPr>
            <a:spLocks noGrp="1"/>
          </p:cNvSpPr>
          <p:nvPr>
            <p:ph type="body" sz="quarter" idx="4294967295" hasCustomPrompt="1"/>
          </p:nvPr>
        </p:nvSpPr>
        <p:spPr>
          <a:xfrm>
            <a:off x="9842500" y="6459538"/>
            <a:ext cx="2349500" cy="398462"/>
          </a:xfrm>
        </p:spPr>
        <p:txBody>
          <a:bodyPr>
            <a:normAutofit/>
          </a:bodyPr>
          <a:lstStyle>
            <a:lvl1pPr marL="0" indent="0">
              <a:buNone/>
              <a:defRPr sz="1600" baseline="0"/>
            </a:lvl1pPr>
          </a:lstStyle>
          <a:p>
            <a:pPr defTabSz="896386">
              <a:buClr>
                <a:srgbClr val="FFFFFF"/>
              </a:buClr>
              <a:defRPr/>
            </a:pPr>
            <a:r>
              <a:rPr lang="en-US" b="1" dirty="0"/>
              <a:t>@ITProGuru #</a:t>
            </a:r>
            <a:r>
              <a:rPr lang="en-US" b="1" dirty="0" err="1"/>
              <a:t>PSinAction</a:t>
            </a:r>
            <a:endParaRPr lang="en-US" kern="0" dirty="0">
              <a:gradFill>
                <a:gsLst>
                  <a:gs pos="1250">
                    <a:srgbClr val="FFFFFF"/>
                  </a:gs>
                  <a:gs pos="100000">
                    <a:srgbClr val="FFFFFF"/>
                  </a:gs>
                </a:gsLst>
                <a:lin ang="5400000" scaled="0"/>
              </a:gradFill>
            </a:endParaRPr>
          </a:p>
        </p:txBody>
      </p:sp>
      <p:sp>
        <p:nvSpPr>
          <p:cNvPr id="6" name="Text Placeholder 4"/>
          <p:cNvSpPr txBox="1">
            <a:spLocks/>
          </p:cNvSpPr>
          <p:nvPr/>
        </p:nvSpPr>
        <p:spPr>
          <a:xfrm>
            <a:off x="5649346" y="4101319"/>
            <a:ext cx="6273418" cy="1794406"/>
          </a:xfrm>
          <a:prstGeom prst="rect">
            <a:avLst/>
          </a:prstGeom>
          <a:noFill/>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3529" dirty="0"/>
              <a:t>dstolts@Microsoft.com</a:t>
            </a:r>
          </a:p>
          <a:p>
            <a:pPr algn="r"/>
            <a:r>
              <a:rPr lang="en-US" sz="3529" dirty="0"/>
              <a:t>@ITProGuru</a:t>
            </a:r>
          </a:p>
          <a:p>
            <a:pPr algn="r"/>
            <a:endParaRPr lang="en-US" sz="3529" dirty="0"/>
          </a:p>
        </p:txBody>
      </p:sp>
      <p:sp>
        <p:nvSpPr>
          <p:cNvPr id="3" name="Rectangle 2"/>
          <p:cNvSpPr/>
          <p:nvPr/>
        </p:nvSpPr>
        <p:spPr>
          <a:xfrm>
            <a:off x="2704838" y="6040835"/>
            <a:ext cx="9487163" cy="814661"/>
          </a:xfrm>
          <a:prstGeom prst="rect">
            <a:avLst/>
          </a:prstGeom>
          <a:solidFill>
            <a:schemeClr val="accent1"/>
          </a:solidFill>
        </p:spPr>
        <p:txBody>
          <a:bodyPr wrap="square">
            <a:spAutoFit/>
          </a:bodyPr>
          <a:lstStyle/>
          <a:p>
            <a:pPr algn="ctr"/>
            <a:r>
              <a:rPr lang="en-US" sz="2353" dirty="0"/>
              <a:t>Scripts and Public version of Deck will be available at: http://itproguru.com/scripts</a:t>
            </a:r>
          </a:p>
        </p:txBody>
      </p:sp>
    </p:spTree>
    <p:extLst>
      <p:ext uri="{BB962C8B-B14F-4D97-AF65-F5344CB8AC3E}">
        <p14:creationId xmlns:p14="http://schemas.microsoft.com/office/powerpoint/2010/main" val="416110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endParaRPr lang="en-US" dirty="0"/>
          </a:p>
        </p:txBody>
      </p:sp>
      <p:sp>
        <p:nvSpPr>
          <p:cNvPr id="3" name="Title 2"/>
          <p:cNvSpPr>
            <a:spLocks noGrp="1"/>
          </p:cNvSpPr>
          <p:nvPr>
            <p:ph type="title"/>
          </p:nvPr>
        </p:nvSpPr>
        <p:spPr/>
        <p:txBody>
          <a:bodyPr/>
          <a:lstStyle/>
          <a:p>
            <a:r>
              <a:rPr lang="en-US" dirty="0"/>
              <a:t>Let’s Get Graphical – File Save Dialog</a:t>
            </a:r>
          </a:p>
        </p:txBody>
      </p:sp>
      <p:sp>
        <p:nvSpPr>
          <p:cNvPr id="4" name="TextBox 3"/>
          <p:cNvSpPr txBox="1"/>
          <p:nvPr/>
        </p:nvSpPr>
        <p:spPr>
          <a:xfrm>
            <a:off x="269239" y="1623711"/>
            <a:ext cx="11622849" cy="4151755"/>
          </a:xfrm>
          <a:prstGeom prst="rect">
            <a:avLst/>
          </a:prstGeom>
          <a:solidFill>
            <a:schemeClr val="bg1"/>
          </a:solidFill>
        </p:spPr>
        <p:txBody>
          <a:bodyPr wrap="square" lIns="179285" tIns="143428" rIns="179285" bIns="143428" rtlCol="0">
            <a:spAutoFit/>
          </a:bodyPr>
          <a:lstStyle/>
          <a:p>
            <a:r>
              <a:rPr lang="en-US" sz="1568" dirty="0">
                <a:solidFill>
                  <a:srgbClr val="000000"/>
                </a:solidFill>
                <a:highlight>
                  <a:srgbClr val="FFFFFF"/>
                </a:highlight>
              </a:rPr>
              <a:t> </a:t>
            </a:r>
            <a:r>
              <a:rPr lang="en-US" sz="1568" dirty="0">
                <a:solidFill>
                  <a:srgbClr val="008000"/>
                </a:solidFill>
                <a:highlight>
                  <a:srgbClr val="FFFFFF"/>
                </a:highlight>
              </a:rPr>
              <a:t># Class Details:  </a:t>
            </a:r>
            <a:r>
              <a:rPr lang="en-US" sz="1568" u="sng" dirty="0">
                <a:solidFill>
                  <a:srgbClr val="008000"/>
                </a:solidFill>
                <a:highlight>
                  <a:srgbClr val="FFFFFF"/>
                </a:highlight>
              </a:rPr>
              <a:t>https://msdn.microsoft.com/en-us/library/system.windows.forms.savefiledialog(v=vs.110).aspx</a:t>
            </a:r>
            <a:endParaRPr lang="en-US" sz="1568" dirty="0">
              <a:solidFill>
                <a:srgbClr val="000000"/>
              </a:solidFill>
              <a:highlight>
                <a:srgbClr val="FFFFFF"/>
              </a:highlight>
            </a:endParaRPr>
          </a:p>
          <a:p>
            <a:r>
              <a:rPr lang="en-US" sz="1568" b="1" dirty="0">
                <a:solidFill>
                  <a:srgbClr val="000000"/>
                </a:solidFill>
                <a:highlight>
                  <a:srgbClr val="FFFFFF"/>
                </a:highlight>
              </a:rPr>
              <a:t>$</a:t>
            </a:r>
            <a:r>
              <a:rPr lang="en-US" sz="1568" b="1" dirty="0" err="1">
                <a:solidFill>
                  <a:srgbClr val="000000"/>
                </a:solidFill>
                <a:highlight>
                  <a:srgbClr val="FFFFFF"/>
                </a:highlight>
              </a:rPr>
              <a:t>SaveFileDialog</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8000FF"/>
                </a:solidFill>
                <a:highlight>
                  <a:srgbClr val="FFFFFF"/>
                </a:highlight>
              </a:rPr>
              <a:t>New-Object</a:t>
            </a:r>
            <a:r>
              <a:rPr lang="en-US" sz="1568" dirty="0">
                <a:solidFill>
                  <a:srgbClr val="000000"/>
                </a:solidFill>
                <a:highlight>
                  <a:srgbClr val="FFFFFF"/>
                </a:highlight>
              </a:rPr>
              <a:t> </a:t>
            </a:r>
            <a:r>
              <a:rPr lang="en-US" sz="1568" dirty="0" err="1">
                <a:solidFill>
                  <a:srgbClr val="000000"/>
                </a:solidFill>
                <a:highlight>
                  <a:srgbClr val="FFFFFF"/>
                </a:highlight>
              </a:rPr>
              <a:t>windows</a:t>
            </a:r>
            <a:r>
              <a:rPr lang="en-US" sz="1568" b="1" dirty="0" err="1">
                <a:solidFill>
                  <a:srgbClr val="000080"/>
                </a:solidFill>
                <a:highlight>
                  <a:srgbClr val="FFFFFF"/>
                </a:highlight>
              </a:rPr>
              <a:t>.</a:t>
            </a:r>
            <a:r>
              <a:rPr lang="en-US" sz="1568" dirty="0" err="1">
                <a:solidFill>
                  <a:srgbClr val="000000"/>
                </a:solidFill>
                <a:highlight>
                  <a:srgbClr val="FFFFFF"/>
                </a:highlight>
              </a:rPr>
              <a:t>forms</a:t>
            </a:r>
            <a:r>
              <a:rPr lang="en-US" sz="1568" b="1" dirty="0" err="1">
                <a:solidFill>
                  <a:srgbClr val="000080"/>
                </a:solidFill>
                <a:highlight>
                  <a:srgbClr val="FFFFFF"/>
                </a:highlight>
              </a:rPr>
              <a:t>.</a:t>
            </a:r>
            <a:r>
              <a:rPr lang="en-US" sz="1568" dirty="0" err="1">
                <a:solidFill>
                  <a:srgbClr val="000000"/>
                </a:solidFill>
                <a:highlight>
                  <a:srgbClr val="FFFFFF"/>
                </a:highlight>
              </a:rPr>
              <a:t>savefiledialog</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SaveFileDialog</a:t>
            </a:r>
            <a:r>
              <a:rPr lang="en-US" sz="1568" b="1" dirty="0" err="1">
                <a:solidFill>
                  <a:srgbClr val="000080"/>
                </a:solidFill>
                <a:highlight>
                  <a:srgbClr val="FFFFFF"/>
                </a:highlight>
              </a:rPr>
              <a:t>.</a:t>
            </a:r>
            <a:r>
              <a:rPr lang="en-US" sz="1568" dirty="0" err="1">
                <a:solidFill>
                  <a:srgbClr val="000000"/>
                </a:solidFill>
                <a:highlight>
                  <a:srgbClr val="FFFFFF"/>
                </a:highlight>
              </a:rPr>
              <a:t>initialDirectory</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System</a:t>
            </a:r>
            <a:r>
              <a:rPr lang="en-US" sz="1568" b="1" dirty="0" err="1">
                <a:solidFill>
                  <a:srgbClr val="000080"/>
                </a:solidFill>
                <a:highlight>
                  <a:srgbClr val="FFFFFF"/>
                </a:highlight>
              </a:rPr>
              <a:t>.</a:t>
            </a:r>
            <a:r>
              <a:rPr lang="en-US" sz="1568" dirty="0" err="1">
                <a:solidFill>
                  <a:srgbClr val="000000"/>
                </a:solidFill>
                <a:highlight>
                  <a:srgbClr val="FFFFFF"/>
                </a:highlight>
              </a:rPr>
              <a:t>IO</a:t>
            </a:r>
            <a:r>
              <a:rPr lang="en-US" sz="1568" b="1" dirty="0" err="1">
                <a:solidFill>
                  <a:srgbClr val="000080"/>
                </a:solidFill>
                <a:highlight>
                  <a:srgbClr val="FFFFFF"/>
                </a:highlight>
              </a:rPr>
              <a:t>.</a:t>
            </a:r>
            <a:r>
              <a:rPr lang="en-US" sz="1568" dirty="0" err="1">
                <a:solidFill>
                  <a:srgbClr val="000000"/>
                </a:solidFill>
                <a:highlight>
                  <a:srgbClr val="FFFFFF"/>
                </a:highlight>
              </a:rPr>
              <a:t>Directory</a:t>
            </a:r>
            <a:r>
              <a:rPr lang="en-US" sz="1568" b="1" dirty="0">
                <a:solidFill>
                  <a:srgbClr val="000080"/>
                </a:solidFill>
                <a:highlight>
                  <a:srgbClr val="FFFFFF"/>
                </a:highlight>
              </a:rPr>
              <a:t>]::</a:t>
            </a:r>
            <a:r>
              <a:rPr lang="en-US" sz="1568" dirty="0" err="1">
                <a:solidFill>
                  <a:srgbClr val="000000"/>
                </a:solidFill>
                <a:highlight>
                  <a:srgbClr val="FFFFFF"/>
                </a:highlight>
              </a:rPr>
              <a:t>GetCurrentDirectory</a:t>
            </a:r>
            <a:r>
              <a:rPr lang="en-US" sz="1568" b="1" dirty="0">
                <a:solidFill>
                  <a:srgbClr val="000080"/>
                </a:solidFill>
                <a:highlight>
                  <a:srgbClr val="FFFFFF"/>
                </a:highlight>
              </a:rPr>
              <a:t>()</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SaveFileDialog</a:t>
            </a:r>
            <a:r>
              <a:rPr lang="en-US" sz="1568" b="1" dirty="0" err="1">
                <a:solidFill>
                  <a:srgbClr val="000080"/>
                </a:solidFill>
                <a:highlight>
                  <a:srgbClr val="FFFFFF"/>
                </a:highlight>
              </a:rPr>
              <a:t>.</a:t>
            </a:r>
            <a:r>
              <a:rPr lang="en-US" sz="1568" dirty="0" err="1">
                <a:solidFill>
                  <a:srgbClr val="000000"/>
                </a:solidFill>
                <a:highlight>
                  <a:srgbClr val="FFFFFF"/>
                </a:highlight>
              </a:rPr>
              <a:t>title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B11B31"/>
                </a:solidFill>
                <a:highlight>
                  <a:srgbClr val="FFFFFF"/>
                </a:highlight>
              </a:rPr>
              <a:t>"Save File to Disk"</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dirty="0">
                <a:solidFill>
                  <a:srgbClr val="008000"/>
                </a:solidFill>
                <a:highlight>
                  <a:srgbClr val="FFFFFF"/>
                </a:highlight>
              </a:rPr>
              <a:t>#$</a:t>
            </a:r>
            <a:r>
              <a:rPr lang="en-US" sz="1568" dirty="0" err="1">
                <a:solidFill>
                  <a:srgbClr val="008000"/>
                </a:solidFill>
                <a:highlight>
                  <a:srgbClr val="FFFFFF"/>
                </a:highlight>
              </a:rPr>
              <a:t>SaveFileDialog.filter</a:t>
            </a:r>
            <a:r>
              <a:rPr lang="en-US" sz="1568" dirty="0">
                <a:solidFill>
                  <a:srgbClr val="008000"/>
                </a:solidFill>
                <a:highlight>
                  <a:srgbClr val="FFFFFF"/>
                </a:highlight>
              </a:rPr>
              <a:t> = "All files (*.*)| *.*"  </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dirty="0">
                <a:solidFill>
                  <a:srgbClr val="008000"/>
                </a:solidFill>
                <a:highlight>
                  <a:srgbClr val="FFFFFF"/>
                </a:highlight>
              </a:rPr>
              <a:t>#$</a:t>
            </a:r>
            <a:r>
              <a:rPr lang="en-US" sz="1568" dirty="0" err="1">
                <a:solidFill>
                  <a:srgbClr val="008000"/>
                </a:solidFill>
                <a:highlight>
                  <a:srgbClr val="FFFFFF"/>
                </a:highlight>
              </a:rPr>
              <a:t>SaveFileDialog.filter</a:t>
            </a:r>
            <a:r>
              <a:rPr lang="en-US" sz="1568" dirty="0">
                <a:solidFill>
                  <a:srgbClr val="008000"/>
                </a:solidFill>
                <a:highlight>
                  <a:srgbClr val="FFFFFF"/>
                </a:highlight>
              </a:rPr>
              <a:t> = "</a:t>
            </a:r>
            <a:r>
              <a:rPr lang="en-US" sz="1568" dirty="0" err="1">
                <a:solidFill>
                  <a:srgbClr val="008000"/>
                </a:solidFill>
                <a:highlight>
                  <a:srgbClr val="FFFFFF"/>
                </a:highlight>
              </a:rPr>
              <a:t>PublishSettings</a:t>
            </a:r>
            <a:r>
              <a:rPr lang="en-US" sz="1568" dirty="0">
                <a:solidFill>
                  <a:srgbClr val="008000"/>
                </a:solidFill>
                <a:highlight>
                  <a:srgbClr val="FFFFFF"/>
                </a:highlight>
              </a:rPr>
              <a:t> Files|*.</a:t>
            </a:r>
            <a:r>
              <a:rPr lang="en-US" sz="1568" dirty="0" err="1">
                <a:solidFill>
                  <a:srgbClr val="008000"/>
                </a:solidFill>
                <a:highlight>
                  <a:srgbClr val="FFFFFF"/>
                </a:highlight>
              </a:rPr>
              <a:t>publishsettings|All</a:t>
            </a:r>
            <a:r>
              <a:rPr lang="en-US" sz="1568" dirty="0">
                <a:solidFill>
                  <a:srgbClr val="008000"/>
                </a:solidFill>
                <a:highlight>
                  <a:srgbClr val="FFFFFF"/>
                </a:highlight>
              </a:rPr>
              <a:t> Files|*.*"</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SaveFileDialog</a:t>
            </a:r>
            <a:r>
              <a:rPr lang="en-US" sz="1568" b="1" dirty="0" err="1">
                <a:solidFill>
                  <a:srgbClr val="000080"/>
                </a:solidFill>
                <a:highlight>
                  <a:srgbClr val="FFFFFF"/>
                </a:highlight>
              </a:rPr>
              <a:t>.</a:t>
            </a:r>
            <a:r>
              <a:rPr lang="en-US" sz="1568" b="1" dirty="0" err="1">
                <a:solidFill>
                  <a:srgbClr val="0000FF"/>
                </a:solidFill>
                <a:highlight>
                  <a:srgbClr val="FFFFFF"/>
                </a:highlight>
              </a:rPr>
              <a:t>filter</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B11B31"/>
                </a:solidFill>
                <a:highlight>
                  <a:srgbClr val="FFFFFF"/>
                </a:highlight>
              </a:rPr>
              <a:t>"Log Files|*.</a:t>
            </a:r>
            <a:r>
              <a:rPr lang="en-US" sz="1568" dirty="0" err="1">
                <a:solidFill>
                  <a:srgbClr val="B11B31"/>
                </a:solidFill>
                <a:highlight>
                  <a:srgbClr val="FFFFFF"/>
                </a:highlight>
              </a:rPr>
              <a:t>Log|PublishSettings</a:t>
            </a:r>
            <a:r>
              <a:rPr lang="en-US" sz="1568" dirty="0">
                <a:solidFill>
                  <a:srgbClr val="B11B31"/>
                </a:solidFill>
                <a:highlight>
                  <a:srgbClr val="FFFFFF"/>
                </a:highlight>
              </a:rPr>
              <a:t> Files|*.</a:t>
            </a:r>
            <a:r>
              <a:rPr lang="en-US" sz="1568" dirty="0" err="1">
                <a:solidFill>
                  <a:srgbClr val="B11B31"/>
                </a:solidFill>
                <a:highlight>
                  <a:srgbClr val="FFFFFF"/>
                </a:highlight>
              </a:rPr>
              <a:t>publishsettings|All</a:t>
            </a:r>
            <a:r>
              <a:rPr lang="en-US" sz="1568" dirty="0">
                <a:solidFill>
                  <a:srgbClr val="B11B31"/>
                </a:solidFill>
                <a:highlight>
                  <a:srgbClr val="FFFFFF"/>
                </a:highlight>
              </a:rPr>
              <a:t> Files|*.*"</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SaveFileDialog</a:t>
            </a:r>
            <a:r>
              <a:rPr lang="en-US" sz="1568" b="1" dirty="0" err="1">
                <a:solidFill>
                  <a:srgbClr val="000080"/>
                </a:solidFill>
                <a:highlight>
                  <a:srgbClr val="FFFFFF"/>
                </a:highlight>
              </a:rPr>
              <a:t>.</a:t>
            </a:r>
            <a:r>
              <a:rPr lang="en-US" sz="1568" dirty="0" err="1">
                <a:solidFill>
                  <a:srgbClr val="000000"/>
                </a:solidFill>
                <a:highlight>
                  <a:srgbClr val="FFFFFF"/>
                </a:highlight>
              </a:rPr>
              <a:t>ShowHelp</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00"/>
                </a:solidFill>
                <a:highlight>
                  <a:srgbClr val="FFFFFF"/>
                </a:highlight>
              </a:rPr>
              <a:t>$True</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dirty="0">
                <a:solidFill>
                  <a:srgbClr val="8000FF"/>
                </a:solidFill>
                <a:highlight>
                  <a:srgbClr val="FFFFFF"/>
                </a:highlight>
              </a:rPr>
              <a:t>Write-Host</a:t>
            </a:r>
            <a:r>
              <a:rPr lang="en-US" sz="1568" dirty="0">
                <a:solidFill>
                  <a:srgbClr val="000000"/>
                </a:solidFill>
                <a:highlight>
                  <a:srgbClr val="FFFFFF"/>
                </a:highlight>
              </a:rPr>
              <a:t> </a:t>
            </a:r>
            <a:r>
              <a:rPr lang="en-US" sz="1568" dirty="0">
                <a:solidFill>
                  <a:srgbClr val="B11B31"/>
                </a:solidFill>
                <a:highlight>
                  <a:srgbClr val="FFFFFF"/>
                </a:highlight>
              </a:rPr>
              <a:t>"Where would you like to create log file?... (see File Save Dialog)"</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Green </a:t>
            </a:r>
          </a:p>
          <a:p>
            <a:r>
              <a:rPr lang="en-US" sz="1568" dirty="0">
                <a:solidFill>
                  <a:srgbClr val="000000"/>
                </a:solidFill>
                <a:highlight>
                  <a:srgbClr val="FFFFFF"/>
                </a:highlight>
              </a:rPr>
              <a:t>    </a:t>
            </a:r>
            <a:r>
              <a:rPr lang="en-US" sz="1568" b="1" dirty="0">
                <a:solidFill>
                  <a:srgbClr val="000000"/>
                </a:solidFill>
                <a:highlight>
                  <a:srgbClr val="FFFFFF"/>
                </a:highlight>
              </a:rPr>
              <a:t>$result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SaveFileDialog</a:t>
            </a:r>
            <a:r>
              <a:rPr lang="en-US" sz="1568" b="1" dirty="0" err="1">
                <a:solidFill>
                  <a:srgbClr val="000080"/>
                </a:solidFill>
                <a:highlight>
                  <a:srgbClr val="FFFFFF"/>
                </a:highlight>
              </a:rPr>
              <a:t>.</a:t>
            </a:r>
            <a:r>
              <a:rPr lang="en-US" sz="1568" dirty="0" err="1">
                <a:solidFill>
                  <a:srgbClr val="000000"/>
                </a:solidFill>
                <a:highlight>
                  <a:srgbClr val="FFFFFF"/>
                </a:highlight>
              </a:rPr>
              <a:t>ShowDialog</a:t>
            </a:r>
            <a:r>
              <a:rPr lang="en-US" sz="1568" b="1" dirty="0">
                <a:solidFill>
                  <a:srgbClr val="000080"/>
                </a:solidFill>
                <a:highlight>
                  <a:srgbClr val="FFFFFF"/>
                </a:highlight>
              </a:rPr>
              <a:t>()</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00"/>
                </a:solidFill>
                <a:highlight>
                  <a:srgbClr val="FFFFFF"/>
                </a:highlight>
              </a:rPr>
              <a:t>$result</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FF"/>
                </a:solidFill>
                <a:highlight>
                  <a:srgbClr val="FFFFFF"/>
                </a:highlight>
              </a:rPr>
              <a:t>if</a:t>
            </a:r>
            <a:r>
              <a:rPr lang="en-US" sz="1568" b="1" dirty="0">
                <a:solidFill>
                  <a:srgbClr val="000080"/>
                </a:solidFill>
                <a:highlight>
                  <a:srgbClr val="FFFFFF"/>
                </a:highlight>
              </a:rPr>
              <a:t>(</a:t>
            </a:r>
            <a:r>
              <a:rPr lang="en-US" sz="1568" b="1" dirty="0">
                <a:solidFill>
                  <a:srgbClr val="000000"/>
                </a:solidFill>
                <a:highlight>
                  <a:srgbClr val="FFFFFF"/>
                </a:highlight>
              </a:rPr>
              <a:t>$result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eq</a:t>
            </a:r>
            <a:r>
              <a:rPr lang="en-US" sz="1568" dirty="0">
                <a:solidFill>
                  <a:srgbClr val="000000"/>
                </a:solidFill>
                <a:highlight>
                  <a:srgbClr val="FFFFFF"/>
                </a:highlight>
              </a:rPr>
              <a:t> </a:t>
            </a:r>
            <a:r>
              <a:rPr lang="en-US" sz="1568" dirty="0">
                <a:solidFill>
                  <a:srgbClr val="B11B31"/>
                </a:solidFill>
                <a:highlight>
                  <a:srgbClr val="FFFFFF"/>
                </a:highlight>
              </a:rPr>
              <a:t>"OK"</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dirty="0">
                <a:solidFill>
                  <a:srgbClr val="8000FF"/>
                </a:solidFill>
                <a:highlight>
                  <a:srgbClr val="FFFFFF"/>
                </a:highlight>
              </a:rPr>
              <a:t>Write-Host</a:t>
            </a:r>
            <a:r>
              <a:rPr lang="en-US" sz="1568" dirty="0">
                <a:solidFill>
                  <a:srgbClr val="000000"/>
                </a:solidFill>
                <a:highlight>
                  <a:srgbClr val="FFFFFF"/>
                </a:highlight>
              </a:rPr>
              <a:t> </a:t>
            </a:r>
            <a:r>
              <a:rPr lang="en-US" sz="1568" dirty="0">
                <a:solidFill>
                  <a:srgbClr val="B11B31"/>
                </a:solidFill>
                <a:highlight>
                  <a:srgbClr val="FFFFFF"/>
                </a:highlight>
              </a:rPr>
              <a:t>"Selected File and Location:"</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Green </a:t>
            </a: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SaveFileDialog</a:t>
            </a:r>
            <a:r>
              <a:rPr lang="en-US" sz="1568" b="1" dirty="0" err="1">
                <a:solidFill>
                  <a:srgbClr val="000080"/>
                </a:solidFill>
                <a:highlight>
                  <a:srgbClr val="FFFFFF"/>
                </a:highlight>
              </a:rPr>
              <a:t>.</a:t>
            </a:r>
            <a:r>
              <a:rPr lang="en-US" sz="1568" dirty="0" err="1">
                <a:solidFill>
                  <a:srgbClr val="000000"/>
                </a:solidFill>
                <a:highlight>
                  <a:srgbClr val="FFFFFF"/>
                </a:highlight>
              </a:rPr>
              <a:t>filename</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FF"/>
                </a:solidFill>
                <a:highlight>
                  <a:srgbClr val="FFFFFF"/>
                </a:highlight>
              </a:rPr>
              <a:t>else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8000FF"/>
                </a:solidFill>
                <a:highlight>
                  <a:srgbClr val="FFFFFF"/>
                </a:highlight>
              </a:rPr>
              <a:t>Write-Host</a:t>
            </a:r>
            <a:r>
              <a:rPr lang="en-US" sz="1568" dirty="0">
                <a:solidFill>
                  <a:srgbClr val="000000"/>
                </a:solidFill>
                <a:highlight>
                  <a:srgbClr val="FFFFFF"/>
                </a:highlight>
              </a:rPr>
              <a:t> </a:t>
            </a:r>
            <a:r>
              <a:rPr lang="en-US" sz="1568" dirty="0">
                <a:solidFill>
                  <a:srgbClr val="B11B31"/>
                </a:solidFill>
                <a:highlight>
                  <a:srgbClr val="FFFFFF"/>
                </a:highlight>
              </a:rPr>
              <a:t>"File Save Dialog Cancelled!"</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Yellow</a:t>
            </a:r>
            <a:r>
              <a:rPr lang="en-US" sz="1568" b="1" dirty="0">
                <a:solidFill>
                  <a:srgbClr val="000080"/>
                </a:solidFill>
                <a:highlight>
                  <a:srgbClr val="FFFFFF"/>
                </a:highlight>
              </a:rPr>
              <a:t>}</a:t>
            </a:r>
            <a:endParaRPr lang="en-US" sz="1568" dirty="0">
              <a:solidFill>
                <a:srgbClr val="000000"/>
              </a:solidFill>
              <a:highlight>
                <a:srgbClr val="FFFFFF"/>
              </a:highlight>
            </a:endParaRPr>
          </a:p>
        </p:txBody>
      </p:sp>
      <p:sp>
        <p:nvSpPr>
          <p:cNvPr id="5" name="Text Placeholder 10"/>
          <p:cNvSpPr txBox="1">
            <a:spLocks/>
          </p:cNvSpPr>
          <p:nvPr/>
        </p:nvSpPr>
        <p:spPr>
          <a:xfrm>
            <a:off x="9723664" y="6459236"/>
            <a:ext cx="2348502" cy="398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96386">
              <a:buClr>
                <a:srgbClr val="FFFFFF"/>
              </a:buClr>
              <a:defRPr/>
            </a:pPr>
            <a:r>
              <a:rPr lang="en-US" b="1"/>
              <a:t>@ITProGuru #PSinAction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8159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endParaRPr lang="en-US" dirty="0"/>
          </a:p>
        </p:txBody>
      </p:sp>
      <p:sp>
        <p:nvSpPr>
          <p:cNvPr id="3" name="Title 2"/>
          <p:cNvSpPr>
            <a:spLocks noGrp="1"/>
          </p:cNvSpPr>
          <p:nvPr>
            <p:ph type="title"/>
          </p:nvPr>
        </p:nvSpPr>
        <p:spPr/>
        <p:txBody>
          <a:bodyPr/>
          <a:lstStyle/>
          <a:p>
            <a:r>
              <a:rPr lang="en-US" dirty="0"/>
              <a:t>Let’s Get Graphical – Yes/No </a:t>
            </a:r>
          </a:p>
        </p:txBody>
      </p:sp>
      <p:sp>
        <p:nvSpPr>
          <p:cNvPr id="4" name="TextBox 3"/>
          <p:cNvSpPr txBox="1"/>
          <p:nvPr/>
        </p:nvSpPr>
        <p:spPr>
          <a:xfrm>
            <a:off x="194537" y="1262641"/>
            <a:ext cx="11590704" cy="2401741"/>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 Script name: YesNoPrompt.ps1</a:t>
            </a:r>
            <a:r>
              <a:rPr lang="en-US" sz="1372" dirty="0">
                <a:solidFill>
                  <a:srgbClr val="000000"/>
                </a:solidFill>
                <a:highlight>
                  <a:srgbClr val="FFFFFF"/>
                </a:highlight>
              </a:rPr>
              <a:t>  </a:t>
            </a:r>
            <a:r>
              <a:rPr lang="en-US" sz="1372" dirty="0">
                <a:solidFill>
                  <a:srgbClr val="008000"/>
                </a:solidFill>
                <a:highlight>
                  <a:srgbClr val="FFFFFF"/>
                </a:highlight>
              </a:rPr>
              <a:t># Author: Kent </a:t>
            </a:r>
            <a:r>
              <a:rPr lang="en-US" sz="1372" dirty="0" err="1">
                <a:solidFill>
                  <a:srgbClr val="008000"/>
                </a:solidFill>
                <a:highlight>
                  <a:srgbClr val="FFFFFF"/>
                </a:highlight>
              </a:rPr>
              <a:t>Finkle</a:t>
            </a:r>
            <a:endParaRPr lang="en-US" sz="1372" dirty="0">
              <a:solidFill>
                <a:srgbClr val="000000"/>
              </a:solidFill>
              <a:highlight>
                <a:srgbClr val="FFFFFF"/>
              </a:highlight>
            </a:endParaRPr>
          </a:p>
          <a:p>
            <a:r>
              <a:rPr lang="en-US" sz="1372" dirty="0">
                <a:solidFill>
                  <a:srgbClr val="008000"/>
                </a:solidFill>
                <a:highlight>
                  <a:srgbClr val="FFFFFF"/>
                </a:highlight>
              </a:rPr>
              <a:t># Source: </a:t>
            </a:r>
            <a:r>
              <a:rPr lang="en-US" sz="1372" u="sng" dirty="0">
                <a:solidFill>
                  <a:srgbClr val="008000"/>
                </a:solidFill>
                <a:highlight>
                  <a:srgbClr val="FFFFFF"/>
                </a:highlight>
              </a:rPr>
              <a:t>https://gallery.technet.microsoft.com/scriptcenter/1a386b01-b1b8-4ac2-926c-a4986ac94fed#content</a:t>
            </a:r>
            <a:endParaRPr lang="en-US" sz="1372" dirty="0">
              <a:solidFill>
                <a:srgbClr val="000000"/>
              </a:solidFill>
              <a:highlight>
                <a:srgbClr val="FFFFFF"/>
              </a:highlight>
            </a:endParaRPr>
          </a:p>
          <a:p>
            <a:r>
              <a:rPr lang="en-US" sz="1372" dirty="0">
                <a:solidFill>
                  <a:srgbClr val="DB6D00"/>
                </a:solidFill>
                <a:highlight>
                  <a:srgbClr val="FFFFFF"/>
                </a:highlight>
              </a:rPr>
              <a:t>$a</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FF"/>
                </a:solidFill>
                <a:highlight>
                  <a:srgbClr val="FFFFFF"/>
                </a:highlight>
              </a:rPr>
              <a:t>new-object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comobject</a:t>
            </a:r>
            <a:r>
              <a:rPr lang="en-US" sz="1372" dirty="0">
                <a:solidFill>
                  <a:srgbClr val="000000"/>
                </a:solidFill>
                <a:highlight>
                  <a:srgbClr val="FFFFFF"/>
                </a:highlight>
              </a:rPr>
              <a:t> </a:t>
            </a:r>
            <a:r>
              <a:rPr lang="en-US" sz="1372" dirty="0" err="1">
                <a:solidFill>
                  <a:srgbClr val="000000"/>
                </a:solidFill>
                <a:highlight>
                  <a:srgbClr val="FFFFFF"/>
                </a:highlight>
              </a:rPr>
              <a:t>wscript</a:t>
            </a:r>
            <a:r>
              <a:rPr lang="en-US" sz="1372" b="1" dirty="0" err="1">
                <a:solidFill>
                  <a:srgbClr val="000080"/>
                </a:solidFill>
                <a:highlight>
                  <a:srgbClr val="FFFFFF"/>
                </a:highlight>
              </a:rPr>
              <a:t>.</a:t>
            </a:r>
            <a:r>
              <a:rPr lang="en-US" sz="1372" dirty="0" err="1">
                <a:solidFill>
                  <a:srgbClr val="000000"/>
                </a:solidFill>
                <a:highlight>
                  <a:srgbClr val="FFFFFF"/>
                </a:highlight>
              </a:rPr>
              <a:t>shell</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intAnswer</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a</a:t>
            </a:r>
            <a:r>
              <a:rPr lang="en-US" sz="1372" b="1" dirty="0" err="1">
                <a:solidFill>
                  <a:srgbClr val="000080"/>
                </a:solidFill>
                <a:highlight>
                  <a:srgbClr val="FFFFFF"/>
                </a:highlight>
              </a:rPr>
              <a:t>.</a:t>
            </a:r>
            <a:r>
              <a:rPr lang="en-US" sz="1372" dirty="0" err="1">
                <a:solidFill>
                  <a:srgbClr val="000000"/>
                </a:solidFill>
                <a:highlight>
                  <a:srgbClr val="FFFFFF"/>
                </a:highlight>
              </a:rPr>
              <a:t>popup</a:t>
            </a:r>
            <a:r>
              <a:rPr lang="en-US" sz="1372" b="1" dirty="0">
                <a:solidFill>
                  <a:srgbClr val="000080"/>
                </a:solidFill>
                <a:highlight>
                  <a:srgbClr val="FFFFFF"/>
                </a:highlight>
              </a:rPr>
              <a:t>(</a:t>
            </a:r>
            <a:r>
              <a:rPr lang="en-US" sz="1372" dirty="0">
                <a:solidFill>
                  <a:srgbClr val="9E182D"/>
                </a:solidFill>
                <a:highlight>
                  <a:srgbClr val="FFFFFF"/>
                </a:highlight>
              </a:rPr>
              <a:t>"Do you want to delete these files?"</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FF80C0"/>
                </a:solidFill>
                <a:highlight>
                  <a:srgbClr val="FFFFFF"/>
                </a:highlight>
              </a:rPr>
              <a:t>0</a:t>
            </a:r>
            <a:r>
              <a:rPr lang="en-US" sz="1372" b="1" dirty="0">
                <a:solidFill>
                  <a:srgbClr val="000080"/>
                </a:solidFill>
                <a:highlight>
                  <a:srgbClr val="FFFFFF"/>
                </a:highlight>
              </a:rPr>
              <a:t>,</a:t>
            </a:r>
            <a:r>
              <a:rPr lang="en-US" sz="1372" dirty="0">
                <a:solidFill>
                  <a:srgbClr val="9E182D"/>
                </a:solidFill>
                <a:highlight>
                  <a:srgbClr val="FFFFFF"/>
                </a:highlight>
              </a:rPr>
              <a:t>"Delete Files"</a:t>
            </a:r>
            <a:r>
              <a:rPr lang="en-US" sz="1372" b="1" dirty="0">
                <a:solidFill>
                  <a:srgbClr val="000080"/>
                </a:solidFill>
                <a:highlight>
                  <a:srgbClr val="FFFFFF"/>
                </a:highlight>
              </a:rPr>
              <a:t>,</a:t>
            </a:r>
            <a:r>
              <a:rPr lang="en-US" sz="1372" dirty="0">
                <a:solidFill>
                  <a:srgbClr val="FF80C0"/>
                </a:solidFill>
                <a:highlight>
                  <a:srgbClr val="FFFFFF"/>
                </a:highlight>
              </a:rPr>
              <a:t>4</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b="1" dirty="0">
                <a:solidFill>
                  <a:srgbClr val="0000FF"/>
                </a:solidFill>
                <a:highlight>
                  <a:srgbClr val="FFFFFF"/>
                </a:highlight>
              </a:rPr>
              <a:t>If</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DB6D00"/>
                </a:solidFill>
                <a:highlight>
                  <a:srgbClr val="FFFFFF"/>
                </a:highlight>
              </a:rPr>
              <a:t>$</a:t>
            </a:r>
            <a:r>
              <a:rPr lang="en-US" sz="1372" dirty="0" err="1">
                <a:solidFill>
                  <a:srgbClr val="DB6D00"/>
                </a:solidFill>
                <a:highlight>
                  <a:srgbClr val="FFFFFF"/>
                </a:highlight>
              </a:rPr>
              <a:t>intAnswer</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eq</a:t>
            </a:r>
            <a:r>
              <a:rPr lang="en-US" sz="1372" dirty="0">
                <a:solidFill>
                  <a:srgbClr val="000000"/>
                </a:solidFill>
                <a:highlight>
                  <a:srgbClr val="FFFFFF"/>
                </a:highlight>
              </a:rPr>
              <a:t> </a:t>
            </a:r>
            <a:r>
              <a:rPr lang="en-US" sz="1372" dirty="0">
                <a:solidFill>
                  <a:srgbClr val="FF80C0"/>
                </a:solidFill>
                <a:highlight>
                  <a:srgbClr val="FFFFFF"/>
                </a:highlight>
              </a:rPr>
              <a:t>6</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a</a:t>
            </a:r>
            <a:r>
              <a:rPr lang="en-US" sz="1372" b="1" dirty="0" err="1">
                <a:solidFill>
                  <a:srgbClr val="000080"/>
                </a:solidFill>
                <a:highlight>
                  <a:srgbClr val="FFFFFF"/>
                </a:highlight>
              </a:rPr>
              <a:t>.</a:t>
            </a:r>
            <a:r>
              <a:rPr lang="en-US" sz="1372" dirty="0" err="1">
                <a:solidFill>
                  <a:srgbClr val="000000"/>
                </a:solidFill>
                <a:highlight>
                  <a:srgbClr val="FFFFFF"/>
                </a:highlight>
              </a:rPr>
              <a:t>popup</a:t>
            </a:r>
            <a:r>
              <a:rPr lang="en-US" sz="1372" b="1" dirty="0">
                <a:solidFill>
                  <a:srgbClr val="000080"/>
                </a:solidFill>
                <a:highlight>
                  <a:srgbClr val="FFFFFF"/>
                </a:highlight>
              </a:rPr>
              <a:t>(</a:t>
            </a:r>
            <a:r>
              <a:rPr lang="en-US" sz="1372" dirty="0">
                <a:solidFill>
                  <a:srgbClr val="9E182D"/>
                </a:solidFill>
                <a:highlight>
                  <a:srgbClr val="FFFFFF"/>
                </a:highlight>
              </a:rPr>
              <a:t>"You answered yes."</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FF"/>
                </a:solidFill>
                <a:highlight>
                  <a:srgbClr val="FFFFFF"/>
                </a:highlight>
              </a:rPr>
              <a:t>else</a:t>
            </a:r>
            <a:r>
              <a:rPr lang="en-US" sz="1372" dirty="0">
                <a:solidFill>
                  <a:srgbClr val="000000"/>
                </a:solidFill>
                <a:highlight>
                  <a:srgbClr val="FFFFFF"/>
                </a:highlight>
              </a:rPr>
              <a:t> </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a</a:t>
            </a:r>
            <a:r>
              <a:rPr lang="en-US" sz="1372" b="1" dirty="0" err="1">
                <a:solidFill>
                  <a:srgbClr val="000080"/>
                </a:solidFill>
                <a:highlight>
                  <a:srgbClr val="FFFFFF"/>
                </a:highlight>
              </a:rPr>
              <a:t>.</a:t>
            </a:r>
            <a:r>
              <a:rPr lang="en-US" sz="1372" dirty="0" err="1">
                <a:solidFill>
                  <a:srgbClr val="000000"/>
                </a:solidFill>
                <a:highlight>
                  <a:srgbClr val="FFFFFF"/>
                </a:highlight>
              </a:rPr>
              <a:t>popup</a:t>
            </a:r>
            <a:r>
              <a:rPr lang="en-US" sz="1372" b="1" dirty="0">
                <a:solidFill>
                  <a:srgbClr val="000080"/>
                </a:solidFill>
                <a:highlight>
                  <a:srgbClr val="FFFFFF"/>
                </a:highlight>
              </a:rPr>
              <a:t>(</a:t>
            </a:r>
            <a:r>
              <a:rPr lang="en-US" sz="1372" dirty="0">
                <a:solidFill>
                  <a:srgbClr val="9E182D"/>
                </a:solidFill>
                <a:highlight>
                  <a:srgbClr val="FFFFFF"/>
                </a:highlight>
              </a:rPr>
              <a:t>"You answered no."</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b="1" dirty="0">
                <a:solidFill>
                  <a:srgbClr val="000080"/>
                </a:solidFill>
                <a:highlight>
                  <a:srgbClr val="FFFFFF"/>
                </a:highlight>
              </a:rPr>
              <a:t>}</a:t>
            </a:r>
          </a:p>
          <a:p>
            <a:endParaRPr lang="en-US" sz="1372" dirty="0">
              <a:solidFill>
                <a:srgbClr val="000000"/>
              </a:solidFill>
              <a:highlight>
                <a:srgbClr val="FFFFFF"/>
              </a:highlight>
            </a:endParaRPr>
          </a:p>
        </p:txBody>
      </p:sp>
      <p:sp>
        <p:nvSpPr>
          <p:cNvPr id="5" name="TextBox 4"/>
          <p:cNvSpPr txBox="1"/>
          <p:nvPr/>
        </p:nvSpPr>
        <p:spPr>
          <a:xfrm>
            <a:off x="194537" y="3877212"/>
            <a:ext cx="11590704" cy="2461214"/>
          </a:xfrm>
          <a:prstGeom prst="rect">
            <a:avLst/>
          </a:prstGeom>
          <a:solidFill>
            <a:schemeClr val="bg1"/>
          </a:solidFill>
        </p:spPr>
        <p:txBody>
          <a:bodyPr wrap="square" lIns="179285" tIns="143428" rIns="179285" bIns="143428" rtlCol="0">
            <a:spAutoFit/>
          </a:bodyPr>
          <a:lstStyle/>
          <a:p>
            <a:r>
              <a:rPr lang="en-US" sz="1568" dirty="0">
                <a:solidFill>
                  <a:srgbClr val="008000"/>
                </a:solidFill>
                <a:highlight>
                  <a:srgbClr val="FFFFFF"/>
                </a:highlight>
              </a:rPr>
              <a:t># From the command line </a:t>
            </a:r>
          </a:p>
          <a:p>
            <a:r>
              <a:rPr lang="en-US" sz="1568" b="1" dirty="0">
                <a:solidFill>
                  <a:srgbClr val="0000FF"/>
                </a:solidFill>
                <a:highlight>
                  <a:srgbClr val="FFFFFF"/>
                </a:highlight>
              </a:rPr>
              <a:t>Write-host</a:t>
            </a:r>
            <a:r>
              <a:rPr lang="en-US" sz="1568" dirty="0">
                <a:solidFill>
                  <a:srgbClr val="000000"/>
                </a:solidFill>
                <a:highlight>
                  <a:srgbClr val="FFFFFF"/>
                </a:highlight>
              </a:rPr>
              <a:t> </a:t>
            </a:r>
            <a:r>
              <a:rPr lang="en-US" sz="1568" dirty="0">
                <a:solidFill>
                  <a:srgbClr val="9E182D"/>
                </a:solidFill>
                <a:highlight>
                  <a:srgbClr val="FFFFFF"/>
                </a:highlight>
              </a:rPr>
              <a:t>"Would you like to download your </a:t>
            </a:r>
            <a:r>
              <a:rPr lang="en-US" sz="1568" dirty="0" err="1">
                <a:solidFill>
                  <a:srgbClr val="9E182D"/>
                </a:solidFill>
                <a:highlight>
                  <a:srgbClr val="FFFFFF"/>
                </a:highlight>
              </a:rPr>
              <a:t>PublishSettings</a:t>
            </a:r>
            <a:r>
              <a:rPr lang="en-US" sz="1568" dirty="0">
                <a:solidFill>
                  <a:srgbClr val="9E182D"/>
                </a:solidFill>
                <a:highlight>
                  <a:srgbClr val="FFFFFF"/>
                </a:highlight>
              </a:rPr>
              <a:t> File to connect to Azure? (Default is No)"</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Yellow</a:t>
            </a:r>
          </a:p>
          <a:p>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Readhost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FF"/>
                </a:solidFill>
                <a:highlight>
                  <a:srgbClr val="FFFFFF"/>
                </a:highlight>
              </a:rPr>
              <a:t>Read-Host</a:t>
            </a:r>
            <a:r>
              <a:rPr lang="en-US" sz="1568" dirty="0">
                <a:solidFill>
                  <a:srgbClr val="000000"/>
                </a:solidFill>
                <a:highlight>
                  <a:srgbClr val="FFFFFF"/>
                </a:highlight>
              </a:rPr>
              <a:t> </a:t>
            </a:r>
            <a:r>
              <a:rPr lang="en-US" sz="1568" dirty="0">
                <a:solidFill>
                  <a:srgbClr val="9E182D"/>
                </a:solidFill>
                <a:highlight>
                  <a:srgbClr val="FFFFFF"/>
                </a:highlight>
              </a:rPr>
              <a:t>" ( y / n ) "</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FF"/>
                </a:solidFill>
                <a:highlight>
                  <a:srgbClr val="FFFFFF"/>
                </a:highlight>
              </a:rPr>
              <a:t>Switch</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DB6D00"/>
                </a:solidFill>
                <a:highlight>
                  <a:srgbClr val="FFFFFF"/>
                </a:highlight>
              </a:rPr>
              <a:t>$</a:t>
            </a:r>
            <a:r>
              <a:rPr lang="en-US" sz="1568" dirty="0" err="1">
                <a:solidFill>
                  <a:srgbClr val="DB6D00"/>
                </a:solidFill>
                <a:highlight>
                  <a:srgbClr val="FFFFFF"/>
                </a:highlight>
              </a:rPr>
              <a:t>ReadHost</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Y </a:t>
            </a:r>
            <a:r>
              <a:rPr lang="en-US" sz="1568" b="1" dirty="0">
                <a:solidFill>
                  <a:srgbClr val="000080"/>
                </a:solidFill>
                <a:highlight>
                  <a:srgbClr val="FFFFFF"/>
                </a:highlight>
              </a:rPr>
              <a:t>{</a:t>
            </a:r>
            <a:r>
              <a:rPr lang="en-US" sz="1568" b="1" dirty="0">
                <a:solidFill>
                  <a:srgbClr val="0000FF"/>
                </a:solidFill>
                <a:highlight>
                  <a:srgbClr val="FFFFFF"/>
                </a:highlight>
              </a:rPr>
              <a:t>Write-host</a:t>
            </a:r>
            <a:r>
              <a:rPr lang="en-US" sz="1568" dirty="0">
                <a:solidFill>
                  <a:srgbClr val="000000"/>
                </a:solidFill>
                <a:highlight>
                  <a:srgbClr val="FFFFFF"/>
                </a:highlight>
              </a:rPr>
              <a:t> </a:t>
            </a:r>
            <a:r>
              <a:rPr lang="en-US" sz="1568" dirty="0">
                <a:solidFill>
                  <a:srgbClr val="9E182D"/>
                </a:solidFill>
                <a:highlight>
                  <a:srgbClr val="FFFFFF"/>
                </a:highlight>
              </a:rPr>
              <a:t>"Yes, Download </a:t>
            </a:r>
            <a:r>
              <a:rPr lang="en-US" sz="1568" dirty="0" err="1">
                <a:solidFill>
                  <a:srgbClr val="9E182D"/>
                </a:solidFill>
                <a:highlight>
                  <a:srgbClr val="FFFFFF"/>
                </a:highlight>
              </a:rPr>
              <a:t>PublishSettings</a:t>
            </a:r>
            <a:r>
              <a:rPr lang="en-US" sz="1568" dirty="0">
                <a:solidFill>
                  <a:srgbClr val="9E182D"/>
                </a:solidFill>
                <a:highlight>
                  <a:srgbClr val="FFFFFF"/>
                </a:highlight>
              </a:rPr>
              <a:t>"</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PublishSettings</a:t>
            </a:r>
            <a:r>
              <a:rPr lang="en-US" sz="1568" b="1" dirty="0">
                <a:solidFill>
                  <a:srgbClr val="000080"/>
                </a:solidFill>
                <a:highlight>
                  <a:srgbClr val="FFFFFF"/>
                </a:highlight>
              </a:rPr>
              <a:t>=</a:t>
            </a:r>
            <a:r>
              <a:rPr lang="en-US" sz="1568" dirty="0">
                <a:solidFill>
                  <a:srgbClr val="DB6D00"/>
                </a:solidFill>
                <a:highlight>
                  <a:srgbClr val="FFFFFF"/>
                </a:highlight>
              </a:rPr>
              <a:t>$true</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N </a:t>
            </a:r>
            <a:r>
              <a:rPr lang="en-US" sz="1568" b="1" dirty="0">
                <a:solidFill>
                  <a:srgbClr val="000080"/>
                </a:solidFill>
                <a:highlight>
                  <a:srgbClr val="FFFFFF"/>
                </a:highlight>
              </a:rPr>
              <a:t>{</a:t>
            </a:r>
            <a:r>
              <a:rPr lang="en-US" sz="1568" b="1" dirty="0">
                <a:solidFill>
                  <a:srgbClr val="0000FF"/>
                </a:solidFill>
                <a:highlight>
                  <a:srgbClr val="FFFFFF"/>
                </a:highlight>
              </a:rPr>
              <a:t>Write-Host</a:t>
            </a:r>
            <a:r>
              <a:rPr lang="en-US" sz="1568" dirty="0">
                <a:solidFill>
                  <a:srgbClr val="000000"/>
                </a:solidFill>
                <a:highlight>
                  <a:srgbClr val="FFFFFF"/>
                </a:highlight>
              </a:rPr>
              <a:t> </a:t>
            </a:r>
            <a:r>
              <a:rPr lang="en-US" sz="1568" dirty="0">
                <a:solidFill>
                  <a:srgbClr val="9E182D"/>
                </a:solidFill>
                <a:highlight>
                  <a:srgbClr val="FFFFFF"/>
                </a:highlight>
              </a:rPr>
              <a:t>"No, Skip </a:t>
            </a:r>
            <a:r>
              <a:rPr lang="en-US" sz="1568" dirty="0" err="1">
                <a:solidFill>
                  <a:srgbClr val="9E182D"/>
                </a:solidFill>
                <a:highlight>
                  <a:srgbClr val="FFFFFF"/>
                </a:highlight>
              </a:rPr>
              <a:t>PublishSettings</a:t>
            </a:r>
            <a:r>
              <a:rPr lang="en-US" sz="1568" dirty="0">
                <a:solidFill>
                  <a:srgbClr val="9E182D"/>
                </a:solidFill>
                <a:highlight>
                  <a:srgbClr val="FFFFFF"/>
                </a:highlight>
              </a:rPr>
              <a:t>"</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PublishSettings</a:t>
            </a:r>
            <a:r>
              <a:rPr lang="en-US" sz="1568" b="1" dirty="0">
                <a:solidFill>
                  <a:srgbClr val="000080"/>
                </a:solidFill>
                <a:highlight>
                  <a:srgbClr val="FFFFFF"/>
                </a:highlight>
              </a:rPr>
              <a:t>=</a:t>
            </a:r>
            <a:r>
              <a:rPr lang="en-US" sz="1568" dirty="0">
                <a:solidFill>
                  <a:srgbClr val="DB6D00"/>
                </a:solidFill>
                <a:highlight>
                  <a:srgbClr val="FFFFFF"/>
                </a:highlight>
              </a:rPr>
              <a:t>$false</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Default </a:t>
            </a:r>
            <a:r>
              <a:rPr lang="en-US" sz="1568" b="1" dirty="0">
                <a:solidFill>
                  <a:srgbClr val="000080"/>
                </a:solidFill>
                <a:highlight>
                  <a:srgbClr val="FFFFFF"/>
                </a:highlight>
              </a:rPr>
              <a:t>{</a:t>
            </a:r>
            <a:r>
              <a:rPr lang="en-US" sz="1568" b="1" dirty="0">
                <a:solidFill>
                  <a:srgbClr val="0000FF"/>
                </a:solidFill>
                <a:highlight>
                  <a:srgbClr val="FFFFFF"/>
                </a:highlight>
              </a:rPr>
              <a:t>Write-Host</a:t>
            </a:r>
            <a:r>
              <a:rPr lang="en-US" sz="1568" dirty="0">
                <a:solidFill>
                  <a:srgbClr val="000000"/>
                </a:solidFill>
                <a:highlight>
                  <a:srgbClr val="FFFFFF"/>
                </a:highlight>
              </a:rPr>
              <a:t> </a:t>
            </a:r>
            <a:r>
              <a:rPr lang="en-US" sz="1568" dirty="0">
                <a:solidFill>
                  <a:srgbClr val="9E182D"/>
                </a:solidFill>
                <a:highlight>
                  <a:srgbClr val="FFFFFF"/>
                </a:highlight>
              </a:rPr>
              <a:t>"Default, Skip </a:t>
            </a:r>
            <a:r>
              <a:rPr lang="en-US" sz="1568" dirty="0" err="1">
                <a:solidFill>
                  <a:srgbClr val="9E182D"/>
                </a:solidFill>
                <a:highlight>
                  <a:srgbClr val="FFFFFF"/>
                </a:highlight>
              </a:rPr>
              <a:t>PublishSettings</a:t>
            </a:r>
            <a:r>
              <a:rPr lang="en-US" sz="1568" dirty="0">
                <a:solidFill>
                  <a:srgbClr val="9E182D"/>
                </a:solidFill>
                <a:highlight>
                  <a:srgbClr val="FFFFFF"/>
                </a:highlight>
              </a:rPr>
              <a:t>"</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PublishSettings</a:t>
            </a:r>
            <a:r>
              <a:rPr lang="en-US" sz="1568" b="1" dirty="0">
                <a:solidFill>
                  <a:srgbClr val="000080"/>
                </a:solidFill>
                <a:highlight>
                  <a:srgbClr val="FFFFFF"/>
                </a:highlight>
              </a:rPr>
              <a:t>=</a:t>
            </a:r>
            <a:r>
              <a:rPr lang="en-US" sz="1568" dirty="0">
                <a:solidFill>
                  <a:srgbClr val="DB6D00"/>
                </a:solidFill>
                <a:highlight>
                  <a:srgbClr val="FFFFFF"/>
                </a:highlight>
              </a:rPr>
              <a:t>$false</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80"/>
                </a:solidFill>
                <a:highlight>
                  <a:srgbClr val="FFFFFF"/>
                </a:highlight>
              </a:rPr>
              <a:t>}</a:t>
            </a:r>
            <a:endParaRPr lang="en-US" sz="1568" dirty="0">
              <a:solidFill>
                <a:srgbClr val="000000"/>
              </a:solidFill>
              <a:highlight>
                <a:srgbClr val="FFFFFF"/>
              </a:highlight>
            </a:endParaRPr>
          </a:p>
        </p:txBody>
      </p:sp>
      <p:sp>
        <p:nvSpPr>
          <p:cNvPr id="6" name="TextBox 5"/>
          <p:cNvSpPr txBox="1"/>
          <p:nvPr/>
        </p:nvSpPr>
        <p:spPr>
          <a:xfrm>
            <a:off x="5998958" y="2308469"/>
            <a:ext cx="5527953" cy="1119405"/>
          </a:xfrm>
          <a:prstGeom prst="rect">
            <a:avLst/>
          </a:prstGeom>
          <a:solidFill>
            <a:schemeClr val="bg1"/>
          </a:solidFill>
          <a:ln>
            <a:solidFill>
              <a:srgbClr val="00B050"/>
            </a:solidFill>
          </a:ln>
        </p:spPr>
        <p:txBody>
          <a:bodyPr wrap="square" lIns="179285" tIns="143428" rIns="179285" bIns="143428" rtlCol="0">
            <a:spAutoFit/>
          </a:bodyPr>
          <a:lstStyle/>
          <a:p>
            <a:r>
              <a:rPr lang="en-US" sz="1078" dirty="0">
                <a:solidFill>
                  <a:srgbClr val="008000"/>
                </a:solidFill>
                <a:highlight>
                  <a:srgbClr val="FFFFFF"/>
                </a:highlight>
              </a:rPr>
              <a:t>#Button Types </a:t>
            </a:r>
            <a:endParaRPr lang="en-US" sz="1078" dirty="0">
              <a:solidFill>
                <a:srgbClr val="000000"/>
              </a:solidFill>
              <a:highlight>
                <a:srgbClr val="FFFFFF"/>
              </a:highlight>
            </a:endParaRPr>
          </a:p>
          <a:p>
            <a:r>
              <a:rPr lang="en-US" sz="1078" dirty="0">
                <a:solidFill>
                  <a:srgbClr val="008000"/>
                </a:solidFill>
                <a:highlight>
                  <a:srgbClr val="FFFFFF"/>
                </a:highlight>
              </a:rPr>
              <a:t>#Value  Description		#Value  Description  </a:t>
            </a:r>
            <a:endParaRPr lang="en-US" sz="1078" dirty="0">
              <a:solidFill>
                <a:srgbClr val="000000"/>
              </a:solidFill>
              <a:highlight>
                <a:srgbClr val="FFFFFF"/>
              </a:highlight>
            </a:endParaRPr>
          </a:p>
          <a:p>
            <a:r>
              <a:rPr lang="en-US" sz="1078" dirty="0">
                <a:solidFill>
                  <a:srgbClr val="008000"/>
                </a:solidFill>
                <a:highlight>
                  <a:srgbClr val="FFFFFF"/>
                </a:highlight>
              </a:rPr>
              <a:t>#0 Show OK button.                           	#3 Show Yes, No, and Cancel buttons</a:t>
            </a:r>
            <a:endParaRPr lang="en-US" sz="1078" dirty="0">
              <a:solidFill>
                <a:srgbClr val="000000"/>
              </a:solidFill>
              <a:highlight>
                <a:srgbClr val="FFFFFF"/>
              </a:highlight>
            </a:endParaRPr>
          </a:p>
          <a:p>
            <a:r>
              <a:rPr lang="en-US" sz="1078" dirty="0">
                <a:solidFill>
                  <a:srgbClr val="008000"/>
                </a:solidFill>
                <a:highlight>
                  <a:srgbClr val="FFFFFF"/>
                </a:highlight>
              </a:rPr>
              <a:t>#1 Show OK and Cancel buttons.	#4 Show Yes and No buttons.</a:t>
            </a:r>
            <a:endParaRPr lang="en-US" sz="1078" dirty="0">
              <a:solidFill>
                <a:srgbClr val="000000"/>
              </a:solidFill>
              <a:highlight>
                <a:srgbClr val="FFFFFF"/>
              </a:highlight>
            </a:endParaRPr>
          </a:p>
          <a:p>
            <a:r>
              <a:rPr lang="en-US" sz="1078" dirty="0">
                <a:solidFill>
                  <a:srgbClr val="008000"/>
                </a:solidFill>
                <a:highlight>
                  <a:srgbClr val="FFFFFF"/>
                </a:highlight>
              </a:rPr>
              <a:t>#2 Show Abort, Retry, and Ignore buttons. 	#5 Show Retry and Cancel buttons.</a:t>
            </a:r>
            <a:endParaRPr lang="en-US" sz="1372" dirty="0">
              <a:solidFill>
                <a:srgbClr val="000000"/>
              </a:solidFill>
              <a:highlight>
                <a:srgbClr val="FFFFFF"/>
              </a:highlight>
            </a:endParaRPr>
          </a:p>
        </p:txBody>
      </p:sp>
      <p:sp>
        <p:nvSpPr>
          <p:cNvPr id="8" name="Text Placeholder 10"/>
          <p:cNvSpPr txBox="1">
            <a:spLocks/>
          </p:cNvSpPr>
          <p:nvPr/>
        </p:nvSpPr>
        <p:spPr>
          <a:xfrm>
            <a:off x="9723664" y="6459236"/>
            <a:ext cx="2348502" cy="398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96386">
              <a:buClr>
                <a:srgbClr val="FFFFFF"/>
              </a:buClr>
              <a:defRPr/>
            </a:pPr>
            <a:r>
              <a:rPr lang="en-US" b="1"/>
              <a:t>@ITProGuru #PSinAction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67594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035" y="192812"/>
            <a:ext cx="10515600" cy="1325563"/>
          </a:xfrm>
        </p:spPr>
        <p:txBody>
          <a:bodyPr/>
          <a:lstStyle/>
          <a:p>
            <a:r>
              <a:rPr lang="en-US" dirty="0"/>
              <a:t>Tools, Tips, </a:t>
            </a:r>
            <a:r>
              <a:rPr lang="en-US" dirty="0" err="1"/>
              <a:t>Misc</a:t>
            </a:r>
            <a:endParaRPr lang="en-US" dirty="0"/>
          </a:p>
        </p:txBody>
      </p:sp>
      <p:sp>
        <p:nvSpPr>
          <p:cNvPr id="5" name="Text Placeholder 4"/>
          <p:cNvSpPr>
            <a:spLocks noGrp="1"/>
          </p:cNvSpPr>
          <p:nvPr>
            <p:ph type="body" sz="quarter" idx="10"/>
          </p:nvPr>
        </p:nvSpPr>
        <p:spPr>
          <a:xfrm>
            <a:off x="194537" y="2017961"/>
            <a:ext cx="11655840" cy="1985359"/>
          </a:xfrm>
        </p:spPr>
        <p:txBody>
          <a:bodyPr>
            <a:normAutofit fontScale="55000" lnSpcReduction="20000"/>
          </a:bodyPr>
          <a:lstStyle/>
          <a:p>
            <a:r>
              <a:rPr lang="en-US" sz="1765" b="1" dirty="0">
                <a:solidFill>
                  <a:srgbClr val="008000"/>
                </a:solidFill>
                <a:highlight>
                  <a:srgbClr val="FFFFFF"/>
                </a:highlight>
              </a:rPr>
              <a:t># Extract Files from Zip Archive</a:t>
            </a:r>
            <a:endParaRPr lang="en-US" sz="1765" b="1" dirty="0">
              <a:highlight>
                <a:srgbClr val="FFFFFF"/>
              </a:highlight>
            </a:endParaRPr>
          </a:p>
          <a:p>
            <a:r>
              <a:rPr lang="en-US" dirty="0">
                <a:highlight>
                  <a:srgbClr val="FFFFFF"/>
                </a:highlight>
              </a:rPr>
              <a:t>Expand-Archive </a:t>
            </a:r>
            <a:r>
              <a:rPr lang="en-US" dirty="0">
                <a:solidFill>
                  <a:srgbClr val="9E182D"/>
                </a:solidFill>
                <a:highlight>
                  <a:srgbClr val="FFFFFF"/>
                </a:highlight>
              </a:rPr>
              <a:t>"B:\TR21\website.zip"</a:t>
            </a:r>
            <a:r>
              <a:rPr lang="en-US" dirty="0">
                <a:highlight>
                  <a:srgbClr val="FFFFFF"/>
                </a:highlight>
              </a:rPr>
              <a:t> </a:t>
            </a:r>
            <a:r>
              <a:rPr lang="en-US" dirty="0">
                <a:solidFill>
                  <a:srgbClr val="9E182D"/>
                </a:solidFill>
                <a:highlight>
                  <a:srgbClr val="FFFFFF"/>
                </a:highlight>
              </a:rPr>
              <a:t>"B:\TR21\Website.Expand"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Force</a:t>
            </a:r>
          </a:p>
          <a:p>
            <a:r>
              <a:rPr lang="en-US" dirty="0">
                <a:solidFill>
                  <a:srgbClr val="DB6D00"/>
                </a:solidFill>
                <a:highlight>
                  <a:srgbClr val="FFFFFF"/>
                </a:highlight>
              </a:rPr>
              <a:t># or …</a:t>
            </a:r>
          </a:p>
          <a:p>
            <a:pPr lvl="1"/>
            <a:r>
              <a:rPr lang="en-US" dirty="0">
                <a:solidFill>
                  <a:srgbClr val="DB6D00"/>
                </a:solidFill>
                <a:highlight>
                  <a:srgbClr val="FFFFFF"/>
                </a:highlight>
              </a:rPr>
              <a:t>$shell</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b="1" dirty="0">
                <a:solidFill>
                  <a:srgbClr val="0000FF"/>
                </a:solidFill>
                <a:highlight>
                  <a:srgbClr val="FFFFFF"/>
                </a:highlight>
              </a:rPr>
              <a:t>new-object</a:t>
            </a:r>
            <a:r>
              <a:rPr lang="en-US" dirty="0">
                <a:highlight>
                  <a:srgbClr val="FFFFFF"/>
                </a:highlight>
              </a:rPr>
              <a:t> </a:t>
            </a:r>
            <a:r>
              <a:rPr lang="en-US" b="1" dirty="0">
                <a:solidFill>
                  <a:srgbClr val="000080"/>
                </a:solidFill>
                <a:highlight>
                  <a:srgbClr val="FFFFFF"/>
                </a:highlight>
              </a:rPr>
              <a:t>-</a:t>
            </a:r>
            <a:r>
              <a:rPr lang="en-US" dirty="0">
                <a:highlight>
                  <a:srgbClr val="FFFFFF"/>
                </a:highlight>
              </a:rPr>
              <a:t>com </a:t>
            </a:r>
            <a:r>
              <a:rPr lang="en-US" dirty="0" err="1">
                <a:highlight>
                  <a:srgbClr val="FFFFFF"/>
                </a:highlight>
              </a:rPr>
              <a:t>shell</a:t>
            </a:r>
            <a:r>
              <a:rPr lang="en-US" b="1" dirty="0" err="1">
                <a:solidFill>
                  <a:srgbClr val="000080"/>
                </a:solidFill>
                <a:highlight>
                  <a:srgbClr val="FFFFFF"/>
                </a:highlight>
              </a:rPr>
              <a:t>.</a:t>
            </a:r>
            <a:r>
              <a:rPr lang="en-US" dirty="0" err="1">
                <a:highlight>
                  <a:srgbClr val="FFFFFF"/>
                </a:highlight>
              </a:rPr>
              <a:t>application</a:t>
            </a:r>
            <a:endParaRPr lang="en-US" dirty="0">
              <a:highlight>
                <a:srgbClr val="FFFFFF"/>
              </a:highlight>
            </a:endParaRPr>
          </a:p>
          <a:p>
            <a:pPr lvl="1"/>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“C</a:t>
            </a:r>
            <a:r>
              <a:rPr lang="en-US" b="1" dirty="0">
                <a:solidFill>
                  <a:srgbClr val="000080"/>
                </a:solidFill>
                <a:highlight>
                  <a:srgbClr val="FFFFFF"/>
                </a:highlight>
              </a:rPr>
              <a:t>:</a:t>
            </a:r>
            <a:r>
              <a:rPr lang="en-US" dirty="0">
                <a:highlight>
                  <a:srgbClr val="FFFFFF"/>
                </a:highlight>
              </a:rPr>
              <a:t>\_</a:t>
            </a:r>
            <a:r>
              <a:rPr lang="en-US" dirty="0" err="1">
                <a:highlight>
                  <a:srgbClr val="FFFFFF"/>
                </a:highlight>
              </a:rPr>
              <a:t>ITCamp</a:t>
            </a:r>
            <a:r>
              <a:rPr lang="en-US" dirty="0">
                <a:highlight>
                  <a:srgbClr val="FFFFFF"/>
                </a:highlight>
              </a:rPr>
              <a:t>\Temp\AzureManagement</a:t>
            </a:r>
            <a:r>
              <a:rPr lang="en-US" b="1" dirty="0">
                <a:solidFill>
                  <a:srgbClr val="000080"/>
                </a:solidFill>
                <a:highlight>
                  <a:srgbClr val="FFFFFF"/>
                </a:highlight>
              </a:rPr>
              <a:t>.</a:t>
            </a:r>
            <a:r>
              <a:rPr lang="en-US" dirty="0">
                <a:highlight>
                  <a:srgbClr val="FFFFFF"/>
                </a:highlight>
              </a:rPr>
              <a:t>zip”</a:t>
            </a:r>
          </a:p>
          <a:p>
            <a:pPr lvl="1"/>
            <a:r>
              <a:rPr lang="en-US" dirty="0">
                <a:solidFill>
                  <a:srgbClr val="DB6D00"/>
                </a:solidFill>
                <a:highlight>
                  <a:srgbClr val="FFFFFF"/>
                </a:highlight>
              </a:rPr>
              <a:t>$zip</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shell</a:t>
            </a:r>
            <a:r>
              <a:rPr lang="en-US" b="1" dirty="0" err="1">
                <a:solidFill>
                  <a:srgbClr val="000080"/>
                </a:solidFill>
                <a:highlight>
                  <a:srgbClr val="FFFFFF"/>
                </a:highlight>
              </a:rPr>
              <a:t>.</a:t>
            </a:r>
            <a:r>
              <a:rPr lang="en-US" dirty="0" err="1">
                <a:highlight>
                  <a:srgbClr val="FFFFFF"/>
                </a:highlight>
              </a:rPr>
              <a:t>NameSpace</a:t>
            </a:r>
            <a:r>
              <a:rPr lang="en-US" b="1" dirty="0">
                <a:solidFill>
                  <a:srgbClr val="000080"/>
                </a:solidFill>
                <a:highlight>
                  <a:srgbClr val="FFFFFF"/>
                </a:highlight>
              </a:rPr>
              <a:t>(</a:t>
            </a:r>
            <a:r>
              <a:rPr lang="en-US" dirty="0">
                <a:solidFill>
                  <a:srgbClr val="DB6D00"/>
                </a:solidFill>
                <a:highlight>
                  <a:srgbClr val="FFFFFF"/>
                </a:highlight>
              </a:rPr>
              <a:t>$Path</a:t>
            </a:r>
            <a:r>
              <a:rPr lang="en-US" b="1" dirty="0">
                <a:solidFill>
                  <a:srgbClr val="000080"/>
                </a:solidFill>
                <a:highlight>
                  <a:srgbClr val="FFFFFF"/>
                </a:highlight>
              </a:rPr>
              <a:t>)</a:t>
            </a:r>
            <a:r>
              <a:rPr lang="en-US" dirty="0">
                <a:highlight>
                  <a:srgbClr val="FFFFFF"/>
                </a:highlight>
              </a:rPr>
              <a:t>  </a:t>
            </a:r>
            <a:r>
              <a:rPr lang="en-US" dirty="0">
                <a:solidFill>
                  <a:srgbClr val="008000"/>
                </a:solidFill>
                <a:highlight>
                  <a:srgbClr val="FFFFFF"/>
                </a:highlight>
              </a:rPr>
              <a:t>#file must exist</a:t>
            </a:r>
            <a:endParaRPr lang="en-US" dirty="0">
              <a:highlight>
                <a:srgbClr val="FFFFFF"/>
              </a:highlight>
            </a:endParaRPr>
          </a:p>
          <a:p>
            <a:pPr lvl="1"/>
            <a:r>
              <a:rPr lang="en-US" b="1" dirty="0" err="1">
                <a:solidFill>
                  <a:srgbClr val="0000FF"/>
                </a:solidFill>
                <a:highlight>
                  <a:srgbClr val="FFFFFF"/>
                </a:highlight>
              </a:rPr>
              <a:t>foreach</a:t>
            </a:r>
            <a:r>
              <a:rPr lang="en-US" b="1" dirty="0">
                <a:solidFill>
                  <a:srgbClr val="000080"/>
                </a:solidFill>
                <a:highlight>
                  <a:srgbClr val="FFFFFF"/>
                </a:highlight>
              </a:rPr>
              <a:t>(</a:t>
            </a:r>
            <a:r>
              <a:rPr lang="en-US" dirty="0">
                <a:solidFill>
                  <a:srgbClr val="DB6D00"/>
                </a:solidFill>
                <a:highlight>
                  <a:srgbClr val="FFFFFF"/>
                </a:highlight>
              </a:rPr>
              <a:t>$item</a:t>
            </a:r>
            <a:r>
              <a:rPr lang="en-US" dirty="0">
                <a:highlight>
                  <a:srgbClr val="FFFFFF"/>
                </a:highlight>
              </a:rPr>
              <a:t> </a:t>
            </a:r>
            <a:r>
              <a:rPr lang="en-US" b="1" dirty="0">
                <a:solidFill>
                  <a:srgbClr val="0000FF"/>
                </a:solidFill>
                <a:highlight>
                  <a:srgbClr val="FFFFFF"/>
                </a:highlight>
              </a:rPr>
              <a:t>in</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zip</a:t>
            </a:r>
            <a:r>
              <a:rPr lang="en-US" b="1" dirty="0" err="1">
                <a:solidFill>
                  <a:srgbClr val="000080"/>
                </a:solidFill>
                <a:highlight>
                  <a:srgbClr val="FFFFFF"/>
                </a:highlight>
              </a:rPr>
              <a:t>.</a:t>
            </a:r>
            <a:r>
              <a:rPr lang="en-US" dirty="0" err="1">
                <a:highlight>
                  <a:srgbClr val="FFFFFF"/>
                </a:highlight>
              </a:rPr>
              <a:t>items</a:t>
            </a:r>
            <a:r>
              <a:rPr lang="en-US" b="1" dirty="0">
                <a:solidFill>
                  <a:srgbClr val="000080"/>
                </a:solidFill>
                <a:highlight>
                  <a:srgbClr val="FFFFFF"/>
                </a:highlight>
              </a:rPr>
              <a:t>())</a:t>
            </a:r>
            <a:r>
              <a:rPr lang="en-US" dirty="0">
                <a:highlight>
                  <a:srgbClr val="FFFFFF"/>
                </a:highlight>
              </a:rPr>
              <a:t> </a:t>
            </a:r>
            <a:r>
              <a:rPr lang="en-US" b="1" dirty="0">
                <a:solidFill>
                  <a:srgbClr val="000080"/>
                </a:solidFill>
                <a:highlight>
                  <a:srgbClr val="FFFFFF"/>
                </a:highlight>
              </a:rPr>
              <a:t>{</a:t>
            </a:r>
            <a:endParaRPr lang="en-US" dirty="0">
              <a:highlight>
                <a:srgbClr val="FFFFFF"/>
              </a:highlight>
            </a:endParaRPr>
          </a:p>
          <a:p>
            <a:pPr lvl="1"/>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shell</a:t>
            </a:r>
            <a:r>
              <a:rPr lang="en-US" b="1" dirty="0" err="1">
                <a:solidFill>
                  <a:srgbClr val="000080"/>
                </a:solidFill>
                <a:highlight>
                  <a:srgbClr val="FFFFFF"/>
                </a:highlight>
              </a:rPr>
              <a:t>.</a:t>
            </a:r>
            <a:r>
              <a:rPr lang="en-US" dirty="0" err="1">
                <a:highlight>
                  <a:srgbClr val="FFFFFF"/>
                </a:highlight>
              </a:rPr>
              <a:t>Namespace</a:t>
            </a:r>
            <a:r>
              <a:rPr lang="en-US" b="1" dirty="0">
                <a:solidFill>
                  <a:srgbClr val="000080"/>
                </a:solidFill>
                <a:highlight>
                  <a:srgbClr val="FFFFFF"/>
                </a:highlight>
              </a:rPr>
              <a:t>(</a:t>
            </a:r>
            <a:r>
              <a:rPr lang="en-US" dirty="0">
                <a:highlight>
                  <a:srgbClr val="FFFFFF"/>
                </a:highlight>
              </a:rPr>
              <a:t>“C</a:t>
            </a:r>
            <a:r>
              <a:rPr lang="en-US" b="1" dirty="0">
                <a:solidFill>
                  <a:srgbClr val="000080"/>
                </a:solidFill>
                <a:highlight>
                  <a:srgbClr val="FFFFFF"/>
                </a:highlight>
              </a:rPr>
              <a:t>:</a:t>
            </a:r>
            <a:r>
              <a:rPr lang="en-US" dirty="0">
                <a:highlight>
                  <a:srgbClr val="FFFFFF"/>
                </a:highlight>
              </a:rPr>
              <a:t>\”</a:t>
            </a:r>
            <a:r>
              <a:rPr lang="en-US" b="1" dirty="0">
                <a:solidFill>
                  <a:srgbClr val="000080"/>
                </a:solidFill>
                <a:highlight>
                  <a:srgbClr val="FFFFFF"/>
                </a:highlight>
              </a:rPr>
              <a:t>).</a:t>
            </a:r>
            <a:r>
              <a:rPr lang="en-US" dirty="0" err="1">
                <a:highlight>
                  <a:srgbClr val="FFFFFF"/>
                </a:highlight>
              </a:rPr>
              <a:t>copyhere</a:t>
            </a:r>
            <a:r>
              <a:rPr lang="en-US" b="1" dirty="0">
                <a:solidFill>
                  <a:srgbClr val="000080"/>
                </a:solidFill>
                <a:highlight>
                  <a:srgbClr val="FFFFFF"/>
                </a:highlight>
              </a:rPr>
              <a:t>(</a:t>
            </a:r>
            <a:r>
              <a:rPr lang="en-US" dirty="0">
                <a:solidFill>
                  <a:srgbClr val="DB6D00"/>
                </a:solidFill>
                <a:highlight>
                  <a:srgbClr val="FFFFFF"/>
                </a:highlight>
              </a:rPr>
              <a:t>$item</a:t>
            </a:r>
            <a:r>
              <a:rPr lang="en-US" b="1" dirty="0">
                <a:solidFill>
                  <a:srgbClr val="000080"/>
                </a:solidFill>
                <a:highlight>
                  <a:srgbClr val="FFFFFF"/>
                </a:highlight>
              </a:rPr>
              <a:t>)</a:t>
            </a:r>
            <a:r>
              <a:rPr lang="en-US" dirty="0">
                <a:highlight>
                  <a:srgbClr val="FFFFFF"/>
                </a:highlight>
              </a:rPr>
              <a:t> </a:t>
            </a:r>
            <a:r>
              <a:rPr lang="en-US" dirty="0">
                <a:solidFill>
                  <a:srgbClr val="008000"/>
                </a:solidFill>
                <a:highlight>
                  <a:srgbClr val="FFFFFF"/>
                </a:highlight>
              </a:rPr>
              <a:t># Folder must exist</a:t>
            </a:r>
            <a:endParaRPr lang="en-US" dirty="0">
              <a:highlight>
                <a:srgbClr val="FFFFFF"/>
              </a:highlight>
            </a:endParaRPr>
          </a:p>
          <a:p>
            <a:pPr lvl="1"/>
            <a:r>
              <a:rPr lang="en-US" dirty="0">
                <a:highlight>
                  <a:srgbClr val="FFFFFF"/>
                </a:highlight>
              </a:rPr>
              <a:t> </a:t>
            </a:r>
            <a:r>
              <a:rPr lang="en-US" b="1" dirty="0">
                <a:solidFill>
                  <a:srgbClr val="000080"/>
                </a:solidFill>
                <a:highlight>
                  <a:srgbClr val="FFFFFF"/>
                </a:highlight>
              </a:rPr>
              <a:t>}</a:t>
            </a:r>
            <a:endParaRPr lang="en-US" dirty="0"/>
          </a:p>
        </p:txBody>
      </p:sp>
      <p:sp>
        <p:nvSpPr>
          <p:cNvPr id="6" name="Text Placeholder 4"/>
          <p:cNvSpPr txBox="1">
            <a:spLocks/>
          </p:cNvSpPr>
          <p:nvPr/>
        </p:nvSpPr>
        <p:spPr>
          <a:xfrm>
            <a:off x="194537" y="1189494"/>
            <a:ext cx="11655840" cy="657763"/>
          </a:xfrm>
          <a:prstGeom prst="rect">
            <a:avLst/>
          </a:prstGeom>
          <a:solidFill>
            <a:srgbClr val="FFFFFF"/>
          </a:solidFill>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4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rgbClr val="008000"/>
                </a:solidFill>
                <a:highlight>
                  <a:srgbClr val="FFFFFF"/>
                </a:highlight>
              </a:rPr>
              <a:t># Create Zip Archive from files/folder</a:t>
            </a:r>
          </a:p>
          <a:p>
            <a:r>
              <a:rPr lang="en-US" sz="1372" dirty="0">
                <a:highlight>
                  <a:srgbClr val="FFFFFF"/>
                </a:highlight>
              </a:rPr>
              <a:t>Compress-Archive </a:t>
            </a:r>
            <a:r>
              <a:rPr lang="en-US" sz="1372" dirty="0">
                <a:solidFill>
                  <a:srgbClr val="9E182D"/>
                </a:solidFill>
                <a:highlight>
                  <a:srgbClr val="FFFFFF"/>
                </a:highlight>
              </a:rPr>
              <a:t>"B:\TR21\website"</a:t>
            </a:r>
            <a:r>
              <a:rPr lang="en-US" sz="1372" dirty="0">
                <a:highlight>
                  <a:srgbClr val="FFFFFF"/>
                </a:highlight>
              </a:rPr>
              <a:t> </a:t>
            </a:r>
            <a:r>
              <a:rPr lang="en-US" sz="1372" dirty="0">
                <a:solidFill>
                  <a:srgbClr val="9E182D"/>
                </a:solidFill>
                <a:highlight>
                  <a:srgbClr val="FFFFFF"/>
                </a:highlight>
              </a:rPr>
              <a:t>"B:\TR21\website.zip"</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Force</a:t>
            </a:r>
            <a:endParaRPr lang="en-US" sz="1372" dirty="0"/>
          </a:p>
        </p:txBody>
      </p:sp>
      <p:sp>
        <p:nvSpPr>
          <p:cNvPr id="7" name="Text Placeholder 3"/>
          <p:cNvSpPr txBox="1">
            <a:spLocks/>
          </p:cNvSpPr>
          <p:nvPr/>
        </p:nvSpPr>
        <p:spPr>
          <a:xfrm>
            <a:off x="194536" y="4145757"/>
            <a:ext cx="11655841" cy="1819410"/>
          </a:xfrm>
          <a:prstGeom prst="rect">
            <a:avLst/>
          </a:prstGeom>
          <a:solidFill>
            <a:srgbClr val="FFFFFF"/>
          </a:solidFill>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4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rgbClr val="008000"/>
                </a:solidFill>
                <a:highlight>
                  <a:srgbClr val="FFFFFF"/>
                </a:highlight>
              </a:rPr>
              <a:t># Turn off IE Enhanced Security Configuration</a:t>
            </a:r>
            <a:endParaRPr lang="en-US" sz="1765" b="1" dirty="0">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AdminKey</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"HKLM:\SOFTWARE\Microsoft\Active Setup\Installed Components\{A509B1A7-37EF-4b3f-8CFC-4F3A74704073}"</a:t>
            </a:r>
            <a:endParaRPr lang="en-US" sz="1372" dirty="0">
              <a:highlight>
                <a:srgbClr val="FFFFFF"/>
              </a:highlight>
            </a:endParaRPr>
          </a:p>
          <a:p>
            <a:r>
              <a:rPr lang="en-US" sz="1372" dirty="0">
                <a:highlight>
                  <a:srgbClr val="FFFFFF"/>
                </a:highlight>
              </a:rPr>
              <a:t>    </a:t>
            </a:r>
            <a:r>
              <a:rPr lang="en-US" sz="1372" b="1" dirty="0">
                <a:solidFill>
                  <a:srgbClr val="0000FF"/>
                </a:solidFill>
                <a:highlight>
                  <a:srgbClr val="FFFFFF"/>
                </a:highlight>
              </a:rPr>
              <a:t>Set-</a:t>
            </a:r>
            <a:r>
              <a:rPr lang="en-US" sz="1372" b="1" dirty="0" err="1">
                <a:solidFill>
                  <a:srgbClr val="0000FF"/>
                </a:solidFill>
                <a:highlight>
                  <a:srgbClr val="FFFFFF"/>
                </a:highlight>
              </a:rPr>
              <a:t>ItemProperty</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Path </a:t>
            </a:r>
            <a:r>
              <a:rPr lang="en-US" sz="1372" dirty="0">
                <a:solidFill>
                  <a:srgbClr val="DB6D00"/>
                </a:solidFill>
                <a:highlight>
                  <a:srgbClr val="FFFFFF"/>
                </a:highlight>
              </a:rPr>
              <a:t>$</a:t>
            </a:r>
            <a:r>
              <a:rPr lang="en-US" sz="1372" dirty="0" err="1">
                <a:solidFill>
                  <a:srgbClr val="DB6D00"/>
                </a:solidFill>
                <a:highlight>
                  <a:srgbClr val="FFFFFF"/>
                </a:highlight>
              </a:rPr>
              <a:t>AdminKey</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Name </a:t>
            </a:r>
            <a:r>
              <a:rPr lang="en-US" sz="1372" dirty="0">
                <a:solidFill>
                  <a:srgbClr val="9E182D"/>
                </a:solidFill>
                <a:highlight>
                  <a:srgbClr val="FFFFFF"/>
                </a:highlight>
              </a:rPr>
              <a:t>"</a:t>
            </a:r>
            <a:r>
              <a:rPr lang="en-US" sz="1372" dirty="0" err="1">
                <a:solidFill>
                  <a:srgbClr val="9E182D"/>
                </a:solidFill>
                <a:highlight>
                  <a:srgbClr val="FFFFFF"/>
                </a:highlight>
              </a:rPr>
              <a:t>IsInstalled</a:t>
            </a:r>
            <a:r>
              <a:rPr lang="en-US" sz="1372" dirty="0">
                <a:solidFill>
                  <a:srgbClr val="9E182D"/>
                </a:solidFill>
                <a:highlight>
                  <a:srgbClr val="FFFFFF"/>
                </a:highlight>
              </a:rPr>
              <a:t>"</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Value </a:t>
            </a:r>
            <a:r>
              <a:rPr lang="en-US" sz="1372" dirty="0">
                <a:solidFill>
                  <a:srgbClr val="FF80C0"/>
                </a:solidFill>
                <a:highlight>
                  <a:srgbClr val="FFFFFF"/>
                </a:highlight>
              </a:rPr>
              <a:t>0</a:t>
            </a:r>
            <a:endParaRPr lang="en-US" sz="1372" dirty="0">
              <a:highlight>
                <a:srgbClr val="FFFFFF"/>
              </a:highlight>
            </a:endParaRPr>
          </a:p>
          <a:p>
            <a:r>
              <a:rPr lang="en-US" sz="1372" dirty="0">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UserKey</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"HKLM:\SOFTWARE\Microsoft\Active Setup\Installed Components\{A509B1A8-37EF-4b3f-8CFC-4F3A74704073}"</a:t>
            </a:r>
            <a:endParaRPr lang="en-US" sz="1372" dirty="0">
              <a:highlight>
                <a:srgbClr val="FFFFFF"/>
              </a:highlight>
            </a:endParaRPr>
          </a:p>
          <a:p>
            <a:r>
              <a:rPr lang="en-US" sz="1372" dirty="0">
                <a:highlight>
                  <a:srgbClr val="FFFFFF"/>
                </a:highlight>
              </a:rPr>
              <a:t>        </a:t>
            </a:r>
            <a:r>
              <a:rPr lang="en-US" sz="1372" b="1" dirty="0">
                <a:solidFill>
                  <a:srgbClr val="0000FF"/>
                </a:solidFill>
                <a:highlight>
                  <a:srgbClr val="FFFFFF"/>
                </a:highlight>
              </a:rPr>
              <a:t>Set-</a:t>
            </a:r>
            <a:r>
              <a:rPr lang="en-US" sz="1372" b="1" dirty="0" err="1">
                <a:solidFill>
                  <a:srgbClr val="0000FF"/>
                </a:solidFill>
                <a:highlight>
                  <a:srgbClr val="FFFFFF"/>
                </a:highlight>
              </a:rPr>
              <a:t>ItemProperty</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Path </a:t>
            </a:r>
            <a:r>
              <a:rPr lang="en-US" sz="1372" dirty="0">
                <a:solidFill>
                  <a:srgbClr val="DB6D00"/>
                </a:solidFill>
                <a:highlight>
                  <a:srgbClr val="FFFFFF"/>
                </a:highlight>
              </a:rPr>
              <a:t>$</a:t>
            </a:r>
            <a:r>
              <a:rPr lang="en-US" sz="1372" dirty="0" err="1">
                <a:solidFill>
                  <a:srgbClr val="DB6D00"/>
                </a:solidFill>
                <a:highlight>
                  <a:srgbClr val="FFFFFF"/>
                </a:highlight>
              </a:rPr>
              <a:t>UserKey</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Name </a:t>
            </a:r>
            <a:r>
              <a:rPr lang="en-US" sz="1372" dirty="0">
                <a:solidFill>
                  <a:srgbClr val="9E182D"/>
                </a:solidFill>
                <a:highlight>
                  <a:srgbClr val="FFFFFF"/>
                </a:highlight>
              </a:rPr>
              <a:t>"</a:t>
            </a:r>
            <a:r>
              <a:rPr lang="en-US" sz="1372" dirty="0" err="1">
                <a:solidFill>
                  <a:srgbClr val="9E182D"/>
                </a:solidFill>
                <a:highlight>
                  <a:srgbClr val="FFFFFF"/>
                </a:highlight>
              </a:rPr>
              <a:t>IsInstalled</a:t>
            </a:r>
            <a:r>
              <a:rPr lang="en-US" sz="1372" dirty="0">
                <a:solidFill>
                  <a:srgbClr val="9E182D"/>
                </a:solidFill>
                <a:highlight>
                  <a:srgbClr val="FFFFFF"/>
                </a:highlight>
              </a:rPr>
              <a:t>"</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Value </a:t>
            </a:r>
            <a:r>
              <a:rPr lang="en-US" sz="1372" dirty="0">
                <a:solidFill>
                  <a:srgbClr val="FF80C0"/>
                </a:solidFill>
                <a:highlight>
                  <a:srgbClr val="FFFFFF"/>
                </a:highlight>
              </a:rPr>
              <a:t>0</a:t>
            </a:r>
            <a:endParaRPr lang="en-US" sz="1372" dirty="0">
              <a:highlight>
                <a:srgbClr val="FFFFFF"/>
              </a:highlight>
            </a:endParaRPr>
          </a:p>
          <a:p>
            <a:r>
              <a:rPr lang="en-US" sz="1372" dirty="0">
                <a:highlight>
                  <a:srgbClr val="FFFFFF"/>
                </a:highlight>
              </a:rPr>
              <a:t>    </a:t>
            </a:r>
            <a:r>
              <a:rPr lang="en-US" sz="1372" b="1" dirty="0">
                <a:solidFill>
                  <a:srgbClr val="0000FF"/>
                </a:solidFill>
                <a:highlight>
                  <a:srgbClr val="FFFFFF"/>
                </a:highlight>
              </a:rPr>
              <a:t>Stop-Process</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Name Explorer</a:t>
            </a:r>
          </a:p>
          <a:p>
            <a:r>
              <a:rPr lang="en-US" sz="1372" dirty="0">
                <a:highlight>
                  <a:srgbClr val="FFFFFF"/>
                </a:highlight>
              </a:rPr>
              <a:t>    </a:t>
            </a:r>
            <a:r>
              <a:rPr lang="en-US" sz="1372" b="1" dirty="0">
                <a:solidFill>
                  <a:srgbClr val="0000FF"/>
                </a:solidFill>
                <a:highlight>
                  <a:srgbClr val="FFFFFF"/>
                </a:highlight>
              </a:rPr>
              <a:t>Write-Host</a:t>
            </a:r>
            <a:r>
              <a:rPr lang="en-US" sz="1372" dirty="0">
                <a:highlight>
                  <a:srgbClr val="FFFFFF"/>
                </a:highlight>
              </a:rPr>
              <a:t> </a:t>
            </a:r>
            <a:r>
              <a:rPr lang="en-US" sz="1372" dirty="0">
                <a:solidFill>
                  <a:srgbClr val="9E182D"/>
                </a:solidFill>
                <a:highlight>
                  <a:srgbClr val="FFFFFF"/>
                </a:highlight>
              </a:rPr>
              <a:t>"IE Enhanced Security Configuration (ESC) has been disabled."</a:t>
            </a:r>
            <a:r>
              <a:rPr lang="en-US" sz="1372" dirty="0">
                <a:highlight>
                  <a:srgbClr val="FFFFFF"/>
                </a:highlight>
              </a:rPr>
              <a:t> </a:t>
            </a:r>
            <a:r>
              <a:rPr lang="en-US" sz="1372" b="1" dirty="0">
                <a:solidFill>
                  <a:srgbClr val="000080"/>
                </a:solidFill>
                <a:highlight>
                  <a:srgbClr val="FFFFFF"/>
                </a:highlight>
              </a:rPr>
              <a:t>-</a:t>
            </a:r>
            <a:r>
              <a:rPr lang="en-US" sz="1372" dirty="0" err="1">
                <a:highlight>
                  <a:srgbClr val="FFFFFF"/>
                </a:highlight>
              </a:rPr>
              <a:t>ForegroundColor</a:t>
            </a:r>
            <a:r>
              <a:rPr lang="en-US" sz="1372" dirty="0">
                <a:highlight>
                  <a:srgbClr val="FFFFFF"/>
                </a:highlight>
              </a:rPr>
              <a:t> Green</a:t>
            </a:r>
            <a:endParaRPr lang="en-US" sz="1372" dirty="0"/>
          </a:p>
        </p:txBody>
      </p:sp>
      <p:sp>
        <p:nvSpPr>
          <p:cNvPr id="8" name="Text Placeholder 10"/>
          <p:cNvSpPr>
            <a:spLocks noGrp="1"/>
          </p:cNvSpPr>
          <p:nvPr>
            <p:ph type="body" sz="quarter" idx="4294967295" hasCustomPrompt="1"/>
          </p:nvPr>
        </p:nvSpPr>
        <p:spPr>
          <a:xfrm>
            <a:off x="9723664" y="6459236"/>
            <a:ext cx="2348502" cy="398279"/>
          </a:xfrm>
        </p:spPr>
        <p:txBody>
          <a:bodyPr>
            <a:normAutofit/>
          </a:bodyPr>
          <a:lstStyle>
            <a:lvl1pPr marL="0" indent="0">
              <a:buNone/>
              <a:defRPr sz="1600" baseline="0"/>
            </a:lvl1pPr>
          </a:lstStyle>
          <a:p>
            <a:pPr defTabSz="896386">
              <a:buClr>
                <a:srgbClr val="FFFFFF"/>
              </a:buClr>
              <a:defRPr/>
            </a:pPr>
            <a:r>
              <a:rPr lang="en-US" b="1" dirty="0"/>
              <a:t>@ITProGuru #</a:t>
            </a:r>
            <a:r>
              <a:rPr lang="en-US" b="1" dirty="0" err="1"/>
              <a:t>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4634857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 Files from URL</a:t>
            </a:r>
          </a:p>
        </p:txBody>
      </p:sp>
      <p:sp>
        <p:nvSpPr>
          <p:cNvPr id="5" name="Text Placeholder 4"/>
          <p:cNvSpPr>
            <a:spLocks noGrp="1"/>
          </p:cNvSpPr>
          <p:nvPr>
            <p:ph type="body" sz="quarter" idx="10"/>
          </p:nvPr>
        </p:nvSpPr>
        <p:spPr>
          <a:xfrm>
            <a:off x="269241" y="1189494"/>
            <a:ext cx="11655840" cy="5250038"/>
          </a:xfrm>
        </p:spPr>
        <p:txBody>
          <a:bodyPr>
            <a:normAutofit fontScale="40000" lnSpcReduction="20000"/>
          </a:bodyPr>
          <a:lstStyle/>
          <a:p>
            <a:r>
              <a:rPr lang="en-US" dirty="0">
                <a:solidFill>
                  <a:srgbClr val="008000"/>
                </a:solidFill>
                <a:highlight>
                  <a:srgbClr val="FFFFFF"/>
                </a:highlight>
              </a:rPr>
              <a:t># Download some files that will be needed</a:t>
            </a:r>
            <a:endParaRPr lang="en-US" dirty="0">
              <a:highlight>
                <a:srgbClr val="FFFFFF"/>
              </a:highlight>
            </a:endParaRPr>
          </a:p>
          <a:p>
            <a:r>
              <a:rPr lang="en-US" dirty="0">
                <a:solidFill>
                  <a:srgbClr val="DB6D00"/>
                </a:solidFill>
                <a:highlight>
                  <a:srgbClr val="FFFFFF"/>
                </a:highlight>
              </a:rPr>
              <a:t>$Username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a:t>
            </a:r>
            <a:endParaRPr lang="en-US" dirty="0">
              <a:highlight>
                <a:srgbClr val="FFFFFF"/>
              </a:highlight>
            </a:endParaRPr>
          </a:p>
          <a:p>
            <a:r>
              <a:rPr lang="en-US" dirty="0">
                <a:solidFill>
                  <a:srgbClr val="DB6D00"/>
                </a:solidFill>
                <a:highlight>
                  <a:srgbClr val="FFFFFF"/>
                </a:highlight>
              </a:rPr>
              <a:t>$Password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WebClient</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b="1" dirty="0">
                <a:solidFill>
                  <a:srgbClr val="0000FF"/>
                </a:solidFill>
                <a:highlight>
                  <a:srgbClr val="FFFFFF"/>
                </a:highlight>
              </a:rPr>
              <a:t>New-Object</a:t>
            </a:r>
            <a:r>
              <a:rPr lang="en-US" dirty="0">
                <a:highlight>
                  <a:srgbClr val="FFFFFF"/>
                </a:highlight>
              </a:rPr>
              <a:t> </a:t>
            </a:r>
            <a:r>
              <a:rPr lang="en-US" dirty="0" err="1">
                <a:highlight>
                  <a:srgbClr val="FFFFFF"/>
                </a:highlight>
              </a:rPr>
              <a:t>System</a:t>
            </a:r>
            <a:r>
              <a:rPr lang="en-US" b="1" dirty="0" err="1">
                <a:solidFill>
                  <a:srgbClr val="000080"/>
                </a:solidFill>
                <a:highlight>
                  <a:srgbClr val="FFFFFF"/>
                </a:highlight>
              </a:rPr>
              <a:t>.</a:t>
            </a:r>
            <a:r>
              <a:rPr lang="en-US" dirty="0" err="1">
                <a:highlight>
                  <a:srgbClr val="FFFFFF"/>
                </a:highlight>
              </a:rPr>
              <a:t>Net</a:t>
            </a:r>
            <a:r>
              <a:rPr lang="en-US" b="1" dirty="0" err="1">
                <a:solidFill>
                  <a:srgbClr val="000080"/>
                </a:solidFill>
                <a:highlight>
                  <a:srgbClr val="FFFFFF"/>
                </a:highlight>
              </a:rPr>
              <a:t>.</a:t>
            </a:r>
            <a:r>
              <a:rPr lang="en-US" dirty="0" err="1">
                <a:highlight>
                  <a:srgbClr val="FFFFFF"/>
                </a:highlight>
              </a:rPr>
              <a:t>WebClient</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WebClient</a:t>
            </a:r>
            <a:r>
              <a:rPr lang="en-US" b="1" dirty="0" err="1">
                <a:solidFill>
                  <a:srgbClr val="000080"/>
                </a:solidFill>
                <a:highlight>
                  <a:srgbClr val="FFFFFF"/>
                </a:highlight>
              </a:rPr>
              <a:t>.</a:t>
            </a:r>
            <a:r>
              <a:rPr lang="en-US" dirty="0" err="1">
                <a:highlight>
                  <a:srgbClr val="FFFFFF"/>
                </a:highlight>
              </a:rPr>
              <a:t>Credentials</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b="1" dirty="0">
                <a:solidFill>
                  <a:srgbClr val="0000FF"/>
                </a:solidFill>
                <a:highlight>
                  <a:srgbClr val="FFFFFF"/>
                </a:highlight>
              </a:rPr>
              <a:t>New-Object</a:t>
            </a:r>
            <a:r>
              <a:rPr lang="en-US" dirty="0">
                <a:highlight>
                  <a:srgbClr val="FFFFFF"/>
                </a:highlight>
              </a:rPr>
              <a:t> </a:t>
            </a:r>
            <a:r>
              <a:rPr lang="en-US" dirty="0" err="1">
                <a:highlight>
                  <a:srgbClr val="FFFFFF"/>
                </a:highlight>
              </a:rPr>
              <a:t>System</a:t>
            </a:r>
            <a:r>
              <a:rPr lang="en-US" b="1" dirty="0" err="1">
                <a:solidFill>
                  <a:srgbClr val="000080"/>
                </a:solidFill>
                <a:highlight>
                  <a:srgbClr val="FFFFFF"/>
                </a:highlight>
              </a:rPr>
              <a:t>.</a:t>
            </a:r>
            <a:r>
              <a:rPr lang="en-US" dirty="0" err="1">
                <a:highlight>
                  <a:srgbClr val="FFFFFF"/>
                </a:highlight>
              </a:rPr>
              <a:t>Net</a:t>
            </a:r>
            <a:r>
              <a:rPr lang="en-US" b="1" dirty="0" err="1">
                <a:solidFill>
                  <a:srgbClr val="000080"/>
                </a:solidFill>
                <a:highlight>
                  <a:srgbClr val="FFFFFF"/>
                </a:highlight>
              </a:rPr>
              <a:t>.</a:t>
            </a:r>
            <a:r>
              <a:rPr lang="en-US" dirty="0" err="1">
                <a:highlight>
                  <a:srgbClr val="FFFFFF"/>
                </a:highlight>
              </a:rPr>
              <a:t>Networkcredential</a:t>
            </a:r>
            <a:r>
              <a:rPr lang="en-US" b="1" dirty="0">
                <a:solidFill>
                  <a:srgbClr val="000080"/>
                </a:solidFill>
                <a:highlight>
                  <a:srgbClr val="FFFFFF"/>
                </a:highlight>
              </a:rPr>
              <a:t>(</a:t>
            </a:r>
            <a:r>
              <a:rPr lang="en-US" dirty="0">
                <a:solidFill>
                  <a:srgbClr val="DB6D00"/>
                </a:solidFill>
                <a:highlight>
                  <a:srgbClr val="FFFFFF"/>
                </a:highlight>
              </a:rPr>
              <a:t>$Username</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$Password</a:t>
            </a:r>
            <a:r>
              <a:rPr lang="en-US" b="1" dirty="0">
                <a:solidFill>
                  <a:srgbClr val="000080"/>
                </a:solidFill>
                <a:highlight>
                  <a:srgbClr val="FFFFFF"/>
                </a:highlight>
              </a:rPr>
              <a:t>)</a:t>
            </a:r>
            <a:endParaRPr lang="en-US" dirty="0">
              <a:highlight>
                <a:srgbClr val="FFFFFF"/>
              </a:highlight>
            </a:endParaRPr>
          </a:p>
          <a:p>
            <a:endParaRPr lang="en-US" dirty="0">
              <a:solidFill>
                <a:srgbClr val="DB6D00"/>
              </a:solidFill>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Url</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a:t>
            </a:r>
            <a:r>
              <a:rPr lang="en-US" u="sng" dirty="0">
                <a:solidFill>
                  <a:srgbClr val="9E182D"/>
                </a:solidFill>
                <a:highlight>
                  <a:srgbClr val="FFFFFF"/>
                </a:highlight>
              </a:rPr>
              <a:t>https://itcmaster.blob.core.windows.net/fy15q3/SQLProvisionScript.ps1</a:t>
            </a:r>
            <a:r>
              <a:rPr lang="en-US" dirty="0">
                <a:solidFill>
                  <a:srgbClr val="9E182D"/>
                </a:solidFill>
                <a:highlight>
                  <a:srgbClr val="FFFFFF"/>
                </a:highlight>
              </a:rPr>
              <a:t>"</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"C:\Temp\SQLProvisionScript.ps1"</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WebClient</a:t>
            </a:r>
            <a:r>
              <a:rPr lang="en-US" b="1" dirty="0" err="1">
                <a:solidFill>
                  <a:srgbClr val="000080"/>
                </a:solidFill>
                <a:highlight>
                  <a:srgbClr val="FFFFFF"/>
                </a:highlight>
              </a:rPr>
              <a:t>.</a:t>
            </a:r>
            <a:r>
              <a:rPr lang="en-US" dirty="0" err="1">
                <a:highlight>
                  <a:srgbClr val="FFFFFF"/>
                </a:highlight>
              </a:rPr>
              <a:t>DownloadFile</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url</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Url</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a:t>
            </a:r>
            <a:r>
              <a:rPr lang="en-US" u="sng" dirty="0">
                <a:solidFill>
                  <a:srgbClr val="9E182D"/>
                </a:solidFill>
                <a:highlight>
                  <a:srgbClr val="FFFFFF"/>
                </a:highlight>
              </a:rPr>
              <a:t>https://itcmaster.blob.core.windows.net/fy15q3/</a:t>
            </a:r>
            <a:r>
              <a:rPr lang="en-US" u="sng" dirty="0" err="1">
                <a:solidFill>
                  <a:srgbClr val="9E182D"/>
                </a:solidFill>
                <a:highlight>
                  <a:srgbClr val="FFFFFF"/>
                </a:highlight>
              </a:rPr>
              <a:t>AdventureWorks_data.mdf</a:t>
            </a:r>
            <a:r>
              <a:rPr lang="en-US" dirty="0">
                <a:solidFill>
                  <a:srgbClr val="9E182D"/>
                </a:solidFill>
                <a:highlight>
                  <a:srgbClr val="FFFFFF"/>
                </a:highlight>
              </a:rPr>
              <a:t>"</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"F:\MSSQL\Data\AdventureWorks_data.mdf"</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WebClient</a:t>
            </a:r>
            <a:r>
              <a:rPr lang="en-US" b="1" dirty="0" err="1">
                <a:solidFill>
                  <a:srgbClr val="000080"/>
                </a:solidFill>
                <a:highlight>
                  <a:srgbClr val="FFFFFF"/>
                </a:highlight>
              </a:rPr>
              <a:t>.</a:t>
            </a:r>
            <a:r>
              <a:rPr lang="en-US" dirty="0" err="1">
                <a:highlight>
                  <a:srgbClr val="FFFFFF"/>
                </a:highlight>
              </a:rPr>
              <a:t>DownloadFile</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url</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Url</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a:t>
            </a:r>
            <a:r>
              <a:rPr lang="en-US" u="sng" dirty="0">
                <a:solidFill>
                  <a:srgbClr val="9E182D"/>
                </a:solidFill>
                <a:highlight>
                  <a:srgbClr val="FFFFFF"/>
                </a:highlight>
              </a:rPr>
              <a:t>https://itcmaster.blob.core.windows.net/fy15q3/</a:t>
            </a:r>
            <a:r>
              <a:rPr lang="en-US" u="sng" dirty="0" err="1">
                <a:solidFill>
                  <a:srgbClr val="9E182D"/>
                </a:solidFill>
                <a:highlight>
                  <a:srgbClr val="FFFFFF"/>
                </a:highlight>
              </a:rPr>
              <a:t>AdventureWorks_log.ldf</a:t>
            </a:r>
            <a:r>
              <a:rPr lang="en-US" dirty="0">
                <a:solidFill>
                  <a:srgbClr val="9E182D"/>
                </a:solidFill>
                <a:highlight>
                  <a:srgbClr val="FFFFFF"/>
                </a:highlight>
              </a:rPr>
              <a:t>"</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"F:\MSSQL\Data\AdventureWorks_log.ldf"</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WebClient</a:t>
            </a:r>
            <a:r>
              <a:rPr lang="en-US" b="1" dirty="0" err="1">
                <a:solidFill>
                  <a:srgbClr val="000080"/>
                </a:solidFill>
                <a:highlight>
                  <a:srgbClr val="FFFFFF"/>
                </a:highlight>
              </a:rPr>
              <a:t>.</a:t>
            </a:r>
            <a:r>
              <a:rPr lang="en-US" dirty="0" err="1">
                <a:highlight>
                  <a:srgbClr val="FFFFFF"/>
                </a:highlight>
              </a:rPr>
              <a:t>DownloadFile</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url</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Url</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a:t>
            </a:r>
            <a:r>
              <a:rPr lang="en-US" u="sng" dirty="0">
                <a:solidFill>
                  <a:srgbClr val="9E182D"/>
                </a:solidFill>
                <a:highlight>
                  <a:srgbClr val="FFFFFF"/>
                </a:highlight>
              </a:rPr>
              <a:t>https://itcmaster.blob.core.windows.net/fy15q3/website.zip</a:t>
            </a:r>
            <a:r>
              <a:rPr lang="en-US" dirty="0">
                <a:solidFill>
                  <a:srgbClr val="9E182D"/>
                </a:solidFill>
                <a:highlight>
                  <a:srgbClr val="FFFFFF"/>
                </a:highlight>
              </a:rPr>
              <a:t>"</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"F:\MSSQL\website.zip"</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WebClient</a:t>
            </a:r>
            <a:r>
              <a:rPr lang="en-US" b="1" dirty="0" err="1">
                <a:solidFill>
                  <a:srgbClr val="000080"/>
                </a:solidFill>
                <a:highlight>
                  <a:srgbClr val="FFFFFF"/>
                </a:highlight>
              </a:rPr>
              <a:t>.</a:t>
            </a:r>
            <a:r>
              <a:rPr lang="en-US" dirty="0" err="1">
                <a:highlight>
                  <a:srgbClr val="FFFFFF"/>
                </a:highlight>
              </a:rPr>
              <a:t>DownloadFile</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url</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Url</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a:t>
            </a:r>
            <a:r>
              <a:rPr lang="en-US" u="sng" dirty="0">
                <a:solidFill>
                  <a:srgbClr val="9E182D"/>
                </a:solidFill>
                <a:highlight>
                  <a:srgbClr val="FFFFFF"/>
                </a:highlight>
              </a:rPr>
              <a:t>https://itcmaster.blob.core.windows.net/fy15q3/AzureManagement.zip</a:t>
            </a:r>
            <a:r>
              <a:rPr lang="en-US" dirty="0">
                <a:solidFill>
                  <a:srgbClr val="9E182D"/>
                </a:solidFill>
                <a:highlight>
                  <a:srgbClr val="FFFFFF"/>
                </a:highlight>
              </a:rPr>
              <a:t>"</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"C:\AzureManagement\AzureMangement.zip"</a:t>
            </a:r>
            <a:endParaRPr lang="en-US" dirty="0">
              <a:highlight>
                <a:srgbClr val="FFFFFF"/>
              </a:highlight>
            </a:endParaRPr>
          </a:p>
          <a:p>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WebClient</a:t>
            </a:r>
            <a:r>
              <a:rPr lang="en-US" b="1" dirty="0" err="1">
                <a:solidFill>
                  <a:srgbClr val="000080"/>
                </a:solidFill>
                <a:highlight>
                  <a:srgbClr val="FFFFFF"/>
                </a:highlight>
              </a:rPr>
              <a:t>.</a:t>
            </a:r>
            <a:r>
              <a:rPr lang="en-US" dirty="0" err="1">
                <a:highlight>
                  <a:srgbClr val="FFFFFF"/>
                </a:highlight>
              </a:rPr>
              <a:t>DownloadFile</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url</a:t>
            </a:r>
            <a:r>
              <a:rPr lang="en-US" b="1" dirty="0">
                <a:solidFill>
                  <a:srgbClr val="000080"/>
                </a:solidFill>
                <a:highlight>
                  <a:srgbClr val="FFFFFF"/>
                </a:highlight>
              </a:rPr>
              <a:t>,</a:t>
            </a:r>
            <a:r>
              <a:rPr lang="en-US" dirty="0">
                <a:highlight>
                  <a:srgbClr val="FFFFFF"/>
                </a:highlight>
              </a:rPr>
              <a:t> </a:t>
            </a:r>
            <a:r>
              <a:rPr lang="en-US" dirty="0">
                <a:solidFill>
                  <a:srgbClr val="DB6D00"/>
                </a:solidFill>
                <a:highlight>
                  <a:srgbClr val="FFFFFF"/>
                </a:highlight>
              </a:rPr>
              <a:t>$path</a:t>
            </a:r>
            <a:r>
              <a:rPr lang="en-US" dirty="0">
                <a:highlight>
                  <a:srgbClr val="FFFFFF"/>
                </a:highlight>
              </a:rPr>
              <a:t> </a:t>
            </a:r>
            <a:r>
              <a:rPr lang="en-US" b="1" dirty="0">
                <a:solidFill>
                  <a:srgbClr val="000080"/>
                </a:solidFill>
                <a:highlight>
                  <a:srgbClr val="FFFFFF"/>
                </a:highlight>
              </a:rPr>
              <a:t>)</a:t>
            </a:r>
            <a:endParaRPr lang="en-US" dirty="0">
              <a:highlight>
                <a:srgbClr val="FFFFFF"/>
              </a:highlight>
            </a:endParaRPr>
          </a:p>
          <a:p>
            <a:endParaRPr lang="en-US" dirty="0"/>
          </a:p>
        </p:txBody>
      </p:sp>
      <p:sp>
        <p:nvSpPr>
          <p:cNvPr id="4" name="Text Placeholder 10"/>
          <p:cNvSpPr>
            <a:spLocks noGrp="1"/>
          </p:cNvSpPr>
          <p:nvPr>
            <p:ph type="body" sz="quarter" idx="4294967295" hasCustomPrompt="1"/>
          </p:nvPr>
        </p:nvSpPr>
        <p:spPr>
          <a:xfrm>
            <a:off x="9009381" y="6459236"/>
            <a:ext cx="3062785" cy="398279"/>
          </a:xfrm>
        </p:spPr>
        <p:txBody>
          <a:bodyPr/>
          <a:lstStyle>
            <a:lvl1pPr marL="0" indent="0">
              <a:buNone/>
              <a:defRPr sz="1600" baseline="0"/>
            </a:lvl1pPr>
          </a:lstStyle>
          <a:p>
            <a:pPr defTabSz="896386">
              <a:buClr>
                <a:srgbClr val="FFFFFF"/>
              </a:buClr>
              <a:defRPr/>
            </a:pPr>
            <a:r>
              <a:rPr lang="en-US" kern="0" dirty="0">
                <a:gradFill>
                  <a:gsLst>
                    <a:gs pos="1250">
                      <a:srgbClr val="FFFFFF"/>
                    </a:gs>
                    <a:gs pos="100000">
                      <a:srgbClr val="FFFFFF"/>
                    </a:gs>
                  </a:gsLst>
                  <a:lin ang="5400000" scaled="0"/>
                </a:gradFill>
              </a:rPr>
              <a:t>@ ITProGuru      #TR21</a:t>
            </a:r>
            <a:r>
              <a:rPr lang="en-US" b="1" dirty="0"/>
              <a:t>WOS404</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5908645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3" dirty="0"/>
              <a:t>Loops: </a:t>
            </a:r>
            <a:br>
              <a:rPr lang="en-US" sz="4313" dirty="0"/>
            </a:br>
            <a:r>
              <a:rPr lang="en-US" sz="2353" dirty="0"/>
              <a:t>Pulling Filtered Data Sets takes longer, but can be faster to process loops</a:t>
            </a:r>
            <a:endParaRPr lang="en-US" sz="6470" dirty="0"/>
          </a:p>
        </p:txBody>
      </p:sp>
      <p:sp>
        <p:nvSpPr>
          <p:cNvPr id="4" name="TextBox 3"/>
          <p:cNvSpPr txBox="1"/>
          <p:nvPr/>
        </p:nvSpPr>
        <p:spPr>
          <a:xfrm>
            <a:off x="209371" y="1515085"/>
            <a:ext cx="9646017" cy="2401261"/>
          </a:xfrm>
          <a:prstGeom prst="rect">
            <a:avLst/>
          </a:prstGeom>
          <a:solidFill>
            <a:schemeClr val="bg1"/>
          </a:solidFill>
        </p:spPr>
        <p:txBody>
          <a:bodyPr wrap="square" lIns="179285" tIns="143428" rIns="179285" bIns="143428" rtlCol="0">
            <a:spAutoFit/>
          </a:bodyPr>
          <a:lstStyle/>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9E182D"/>
                </a:solidFill>
                <a:highlight>
                  <a:srgbClr val="FFFFFF"/>
                </a:highlight>
              </a:rPr>
              <a:t>"</a:t>
            </a:r>
            <a:r>
              <a:rPr lang="en-US" sz="784" b="1" dirty="0">
                <a:solidFill>
                  <a:srgbClr val="9E182D"/>
                </a:solidFill>
                <a:highlight>
                  <a:srgbClr val="FFFFFF"/>
                </a:highlight>
              </a:rPr>
              <a:t>Pulling query with a filter may take a bit longer than pulling all records</a:t>
            </a:r>
            <a:r>
              <a:rPr lang="en-US" sz="784" dirty="0">
                <a:solidFill>
                  <a:srgbClr val="9E182D"/>
                </a:solidFill>
                <a:highlight>
                  <a:srgbClr val="FFFFFF"/>
                </a:highlight>
              </a:rPr>
              <a:t>"</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9E182D"/>
                </a:solidFill>
                <a:highlight>
                  <a:srgbClr val="FFFFFF"/>
                </a:highlight>
              </a:rPr>
              <a:t>"Get Data without filter"</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Yellow;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   </a:t>
            </a:r>
          </a:p>
          <a:p>
            <a:r>
              <a:rPr lang="en-US" sz="1176" b="1" i="1" u="sng" dirty="0">
                <a:solidFill>
                  <a:srgbClr val="DB6D00"/>
                </a:solidFill>
                <a:highlight>
                  <a:srgbClr val="FFFFFF"/>
                </a:highlight>
              </a:rPr>
              <a:t>$Array1</a:t>
            </a:r>
            <a:r>
              <a:rPr lang="en-US" sz="1176" b="1" i="1" u="sng" dirty="0">
                <a:solidFill>
                  <a:srgbClr val="000000"/>
                </a:solidFill>
                <a:highlight>
                  <a:srgbClr val="FFFFFF"/>
                </a:highlight>
              </a:rPr>
              <a:t> </a:t>
            </a:r>
            <a:r>
              <a:rPr lang="en-US" sz="1176" b="1" i="1" u="sng" dirty="0">
                <a:solidFill>
                  <a:srgbClr val="000080"/>
                </a:solidFill>
                <a:highlight>
                  <a:srgbClr val="FFFFFF"/>
                </a:highlight>
              </a:rPr>
              <a:t>=</a:t>
            </a:r>
            <a:r>
              <a:rPr lang="en-US" sz="1176" b="1" i="1" u="sng" dirty="0">
                <a:solidFill>
                  <a:srgbClr val="000000"/>
                </a:solidFill>
                <a:highlight>
                  <a:srgbClr val="FFFFFF"/>
                </a:highlight>
              </a:rPr>
              <a:t> </a:t>
            </a:r>
            <a:r>
              <a:rPr lang="en-US" sz="1176" b="1" i="1" u="sng" dirty="0">
                <a:solidFill>
                  <a:srgbClr val="0000FF"/>
                </a:solidFill>
                <a:highlight>
                  <a:srgbClr val="FFFFFF"/>
                </a:highlight>
              </a:rPr>
              <a:t>Get-Command</a:t>
            </a:r>
            <a:r>
              <a:rPr lang="en-US" sz="784" b="1" i="1" u="sng" dirty="0">
                <a:solidFill>
                  <a:srgbClr val="000000"/>
                </a:solidFill>
                <a:highlight>
                  <a:srgbClr val="FFFFFF"/>
                </a:highlight>
              </a:rPr>
              <a:t> </a:t>
            </a:r>
            <a:r>
              <a:rPr lang="en-US" sz="784" dirty="0">
                <a:solidFill>
                  <a:srgbClr val="000000"/>
                </a:solidFill>
                <a:highlight>
                  <a:srgbClr val="FFFFFF"/>
                </a:highlight>
              </a:rPr>
              <a:t> </a:t>
            </a:r>
          </a:p>
          <a:p>
            <a:r>
              <a:rPr lang="en-US" sz="784" dirty="0">
                <a:solidFill>
                  <a:srgbClr val="DB6D00"/>
                </a:solidFill>
                <a:highlight>
                  <a:srgbClr val="FFFFFF"/>
                </a:highlight>
              </a:rPr>
              <a:t>$</a:t>
            </a:r>
            <a:r>
              <a:rPr lang="en-US" sz="784" dirty="0" err="1">
                <a:solidFill>
                  <a:srgbClr val="DB6D00"/>
                </a:solidFill>
                <a:highlight>
                  <a:srgbClr val="FFFFFF"/>
                </a:highlight>
              </a:rPr>
              <a:t>EndDate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 </a:t>
            </a:r>
            <a:r>
              <a:rPr lang="en-US" sz="784" dirty="0">
                <a:solidFill>
                  <a:srgbClr val="DB6D00"/>
                </a:solidFill>
                <a:highlight>
                  <a:srgbClr val="FFFFFF"/>
                </a:highlight>
              </a:rPr>
              <a:t>$Duration</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NEW-TIMESPAN</a:t>
            </a:r>
            <a:r>
              <a:rPr lang="en-US" sz="784" dirty="0">
                <a:solidFill>
                  <a:srgbClr val="000000"/>
                </a:solidFill>
                <a:highlight>
                  <a:srgbClr val="FFFFFF"/>
                </a:highlight>
              </a:rPr>
              <a:t> –Start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dirty="0">
                <a:solidFill>
                  <a:srgbClr val="000000"/>
                </a:solidFill>
                <a:highlight>
                  <a:srgbClr val="FFFFFF"/>
                </a:highlight>
              </a:rPr>
              <a:t> –End </a:t>
            </a:r>
            <a:r>
              <a:rPr lang="en-US" sz="784" dirty="0">
                <a:solidFill>
                  <a:srgbClr val="DB6D00"/>
                </a:solidFill>
                <a:highlight>
                  <a:srgbClr val="FFFFFF"/>
                </a:highlight>
              </a:rPr>
              <a:t>$</a:t>
            </a:r>
            <a:r>
              <a:rPr lang="en-US" sz="784" dirty="0" err="1">
                <a:solidFill>
                  <a:srgbClr val="DB6D00"/>
                </a:solidFill>
                <a:highlight>
                  <a:srgbClr val="FFFFFF"/>
                </a:highlight>
              </a:rPr>
              <a:t>EndDate</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     Duration without Filter: "</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Seconds</a:t>
            </a:r>
            <a:r>
              <a:rPr lang="en-US" sz="784" b="1" dirty="0" err="1">
                <a:solidFill>
                  <a:srgbClr val="000080"/>
                </a:solidFill>
                <a:highlight>
                  <a:srgbClr val="FFFFFF"/>
                </a:highlight>
              </a:rPr>
              <a:t>.</a:t>
            </a:r>
            <a:r>
              <a:rPr lang="en-US" sz="784" dirty="0" err="1">
                <a:solidFill>
                  <a:srgbClr val="000000"/>
                </a:solidFill>
                <a:highlight>
                  <a:srgbClr val="FFFFFF"/>
                </a:highlight>
              </a:rPr>
              <a:t>ToString</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NoNewline</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Milliseconds</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 seconds"</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Red</a:t>
            </a:r>
          </a:p>
          <a:p>
            <a:r>
              <a:rPr lang="en-US" sz="784" dirty="0">
                <a:solidFill>
                  <a:srgbClr val="008000"/>
                </a:solidFill>
                <a:highlight>
                  <a:srgbClr val="FFFFFF"/>
                </a:highlight>
              </a:rPr>
              <a:t>###################</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9E182D"/>
                </a:solidFill>
                <a:highlight>
                  <a:srgbClr val="FFFFFF"/>
                </a:highlight>
              </a:rPr>
              <a:t>"Get Data with filter"</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Green;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 </a:t>
            </a:r>
            <a:r>
              <a:rPr lang="en-US" sz="784" dirty="0">
                <a:solidFill>
                  <a:srgbClr val="000000"/>
                </a:solidFill>
                <a:highlight>
                  <a:srgbClr val="FFFFFF"/>
                </a:highlight>
              </a:rPr>
              <a:t>   </a:t>
            </a:r>
          </a:p>
          <a:p>
            <a:r>
              <a:rPr lang="en-US" sz="1176" dirty="0">
                <a:solidFill>
                  <a:srgbClr val="DB6D00"/>
                </a:solidFill>
                <a:highlight>
                  <a:srgbClr val="FFFFFF"/>
                </a:highlight>
              </a:rPr>
              <a:t>     </a:t>
            </a:r>
            <a:r>
              <a:rPr lang="en-US" sz="1176" u="sng" dirty="0">
                <a:solidFill>
                  <a:srgbClr val="DB6D00"/>
                </a:solidFill>
                <a:highlight>
                  <a:srgbClr val="FFFFFF"/>
                </a:highlight>
              </a:rPr>
              <a:t>$a2</a:t>
            </a:r>
            <a:r>
              <a:rPr lang="en-US" sz="1176" u="sng" dirty="0">
                <a:solidFill>
                  <a:srgbClr val="000000"/>
                </a:solidFill>
                <a:highlight>
                  <a:srgbClr val="FFFFFF"/>
                </a:highlight>
              </a:rPr>
              <a:t> </a:t>
            </a:r>
            <a:r>
              <a:rPr lang="en-US" sz="1176" u="sng" dirty="0">
                <a:solidFill>
                  <a:srgbClr val="000080"/>
                </a:solidFill>
                <a:highlight>
                  <a:srgbClr val="FFFFFF"/>
                </a:highlight>
              </a:rPr>
              <a:t>=</a:t>
            </a:r>
            <a:r>
              <a:rPr lang="en-US" sz="1176" u="sng" dirty="0">
                <a:solidFill>
                  <a:srgbClr val="000000"/>
                </a:solidFill>
                <a:highlight>
                  <a:srgbClr val="FFFFFF"/>
                </a:highlight>
              </a:rPr>
              <a:t> </a:t>
            </a:r>
            <a:r>
              <a:rPr lang="en-US" sz="1176" u="sng" dirty="0">
                <a:solidFill>
                  <a:srgbClr val="0000FF"/>
                </a:solidFill>
                <a:highlight>
                  <a:srgbClr val="FFFFFF"/>
                </a:highlight>
              </a:rPr>
              <a:t>Get-Command</a:t>
            </a:r>
            <a:r>
              <a:rPr lang="en-US" sz="1176" u="sng" dirty="0">
                <a:solidFill>
                  <a:srgbClr val="000000"/>
                </a:solidFill>
                <a:highlight>
                  <a:srgbClr val="FFFFFF"/>
                </a:highlight>
              </a:rPr>
              <a:t> </a:t>
            </a:r>
            <a:r>
              <a:rPr lang="en-US" sz="1176" u="sng" dirty="0">
                <a:solidFill>
                  <a:srgbClr val="000080"/>
                </a:solidFill>
                <a:highlight>
                  <a:srgbClr val="FFFFFF"/>
                </a:highlight>
              </a:rPr>
              <a:t>|</a:t>
            </a:r>
            <a:r>
              <a:rPr lang="en-US" sz="1176" u="sng" dirty="0">
                <a:solidFill>
                  <a:srgbClr val="000000"/>
                </a:solidFill>
                <a:highlight>
                  <a:srgbClr val="FFFFFF"/>
                </a:highlight>
              </a:rPr>
              <a:t> </a:t>
            </a:r>
            <a:r>
              <a:rPr lang="en-US" sz="1176" u="sng" dirty="0">
                <a:solidFill>
                  <a:srgbClr val="0000FF"/>
                </a:solidFill>
                <a:highlight>
                  <a:srgbClr val="FFFFFF"/>
                </a:highlight>
              </a:rPr>
              <a:t>Where</a:t>
            </a:r>
            <a:r>
              <a:rPr lang="en-US" sz="1176" u="sng" dirty="0">
                <a:solidFill>
                  <a:srgbClr val="000000"/>
                </a:solidFill>
                <a:highlight>
                  <a:srgbClr val="FFFFFF"/>
                </a:highlight>
              </a:rPr>
              <a:t> Name </a:t>
            </a:r>
            <a:r>
              <a:rPr lang="en-US" sz="1176" u="sng" dirty="0">
                <a:solidFill>
                  <a:srgbClr val="000080"/>
                </a:solidFill>
                <a:highlight>
                  <a:srgbClr val="FFFFFF"/>
                </a:highlight>
              </a:rPr>
              <a:t>-</a:t>
            </a:r>
            <a:r>
              <a:rPr lang="en-US" sz="1176" u="sng" dirty="0">
                <a:solidFill>
                  <a:srgbClr val="000000"/>
                </a:solidFill>
                <a:highlight>
                  <a:srgbClr val="FFFFFF"/>
                </a:highlight>
              </a:rPr>
              <a:t>Like </a:t>
            </a:r>
            <a:r>
              <a:rPr lang="en-US" sz="1176" u="sng" dirty="0">
                <a:solidFill>
                  <a:srgbClr val="9E182D"/>
                </a:solidFill>
                <a:highlight>
                  <a:srgbClr val="FFFFFF"/>
                </a:highlight>
              </a:rPr>
              <a:t>"*Azure*"</a:t>
            </a:r>
            <a:r>
              <a:rPr lang="en-US" sz="784" u="sng" dirty="0">
                <a:solidFill>
                  <a:srgbClr val="000000"/>
                </a:solidFill>
                <a:highlight>
                  <a:srgbClr val="FFFFFF"/>
                </a:highlight>
              </a:rPr>
              <a:t> </a:t>
            </a:r>
          </a:p>
          <a:p>
            <a:r>
              <a:rPr lang="en-US" sz="784" dirty="0">
                <a:solidFill>
                  <a:srgbClr val="DB6D00"/>
                </a:solidFill>
                <a:highlight>
                  <a:srgbClr val="FFFFFF"/>
                </a:highlight>
              </a:rPr>
              <a:t>$</a:t>
            </a:r>
            <a:r>
              <a:rPr lang="en-US" sz="784" dirty="0" err="1">
                <a:solidFill>
                  <a:srgbClr val="DB6D00"/>
                </a:solidFill>
                <a:highlight>
                  <a:srgbClr val="FFFFFF"/>
                </a:highlight>
              </a:rPr>
              <a:t>EndDate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 </a:t>
            </a:r>
            <a:r>
              <a:rPr lang="en-US" sz="784" dirty="0">
                <a:solidFill>
                  <a:srgbClr val="DB6D00"/>
                </a:solidFill>
                <a:highlight>
                  <a:srgbClr val="FFFFFF"/>
                </a:highlight>
              </a:rPr>
              <a:t>$Duration</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NEW-TIMESPAN</a:t>
            </a:r>
            <a:r>
              <a:rPr lang="en-US" sz="784" dirty="0">
                <a:solidFill>
                  <a:srgbClr val="000000"/>
                </a:solidFill>
                <a:highlight>
                  <a:srgbClr val="FFFFFF"/>
                </a:highlight>
              </a:rPr>
              <a:t> –Start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dirty="0">
                <a:solidFill>
                  <a:srgbClr val="000000"/>
                </a:solidFill>
                <a:highlight>
                  <a:srgbClr val="FFFFFF"/>
                </a:highlight>
              </a:rPr>
              <a:t> –End </a:t>
            </a:r>
            <a:r>
              <a:rPr lang="en-US" sz="784" dirty="0">
                <a:solidFill>
                  <a:srgbClr val="DB6D00"/>
                </a:solidFill>
                <a:highlight>
                  <a:srgbClr val="FFFFFF"/>
                </a:highlight>
              </a:rPr>
              <a:t>$</a:t>
            </a:r>
            <a:r>
              <a:rPr lang="en-US" sz="784" dirty="0" err="1">
                <a:solidFill>
                  <a:srgbClr val="DB6D00"/>
                </a:solidFill>
                <a:highlight>
                  <a:srgbClr val="FFFFFF"/>
                </a:highlight>
              </a:rPr>
              <a:t>EndDate</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     Duration with Filter: "</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Seconds</a:t>
            </a:r>
            <a:r>
              <a:rPr lang="en-US" sz="784" b="1" dirty="0" err="1">
                <a:solidFill>
                  <a:srgbClr val="000080"/>
                </a:solidFill>
                <a:highlight>
                  <a:srgbClr val="FFFFFF"/>
                </a:highlight>
              </a:rPr>
              <a:t>.</a:t>
            </a:r>
            <a:r>
              <a:rPr lang="en-US" sz="784" dirty="0" err="1">
                <a:solidFill>
                  <a:srgbClr val="000000"/>
                </a:solidFill>
                <a:highlight>
                  <a:srgbClr val="FFFFFF"/>
                </a:highlight>
              </a:rPr>
              <a:t>ToString</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NoNewline</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Milliseconds</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 seconds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Green</a:t>
            </a:r>
          </a:p>
          <a:p>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"Get Data and loop at same time All Records not storing data set"</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Magenta </a:t>
            </a:r>
          </a:p>
          <a:p>
            <a:r>
              <a:rPr lang="en-US" sz="784" dirty="0">
                <a:solidFill>
                  <a:srgbClr val="DB6D00"/>
                </a:solidFill>
                <a:highlight>
                  <a:srgbClr val="FFFFFF"/>
                </a:highlight>
              </a:rPr>
              <a:t>$iSelect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FF80C0"/>
                </a:solidFill>
                <a:highlight>
                  <a:srgbClr val="FFFFFF"/>
                </a:highlight>
              </a:rPr>
              <a:t>0;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 </a:t>
            </a:r>
            <a:endParaRPr lang="en-US" sz="784" dirty="0">
              <a:solidFill>
                <a:srgbClr val="000000"/>
              </a:solidFill>
              <a:highlight>
                <a:srgbClr val="FFFFFF"/>
              </a:highlight>
            </a:endParaRPr>
          </a:p>
          <a:p>
            <a:r>
              <a:rPr lang="en-US" sz="1176" dirty="0">
                <a:solidFill>
                  <a:srgbClr val="000000"/>
                </a:solidFill>
                <a:highlight>
                  <a:srgbClr val="FFFFFF"/>
                </a:highlight>
              </a:rPr>
              <a:t>    </a:t>
            </a:r>
            <a:r>
              <a:rPr lang="en-US" sz="1176" b="1" i="1" u="sng" dirty="0">
                <a:solidFill>
                  <a:srgbClr val="0000FF"/>
                </a:solidFill>
                <a:highlight>
                  <a:srgbClr val="FFFFFF"/>
                </a:highlight>
              </a:rPr>
              <a:t>Get-Command</a:t>
            </a:r>
            <a:r>
              <a:rPr lang="en-US" sz="1176" b="1" i="1" u="sng" dirty="0">
                <a:solidFill>
                  <a:srgbClr val="000000"/>
                </a:solidFill>
                <a:highlight>
                  <a:srgbClr val="FFFFFF"/>
                </a:highlight>
              </a:rPr>
              <a:t> </a:t>
            </a:r>
            <a:r>
              <a:rPr lang="en-US" sz="1176" b="1" i="1" u="sng" dirty="0">
                <a:solidFill>
                  <a:srgbClr val="000080"/>
                </a:solidFill>
                <a:highlight>
                  <a:srgbClr val="FFFFFF"/>
                </a:highlight>
              </a:rPr>
              <a:t>|</a:t>
            </a:r>
            <a:r>
              <a:rPr lang="en-US" sz="1176" b="1" i="1" u="sng" dirty="0">
                <a:solidFill>
                  <a:srgbClr val="000000"/>
                </a:solidFill>
                <a:highlight>
                  <a:srgbClr val="FFFFFF"/>
                </a:highlight>
              </a:rPr>
              <a:t> </a:t>
            </a:r>
            <a:r>
              <a:rPr lang="en-US" sz="1176" b="1" i="1" u="sng" dirty="0" err="1">
                <a:solidFill>
                  <a:srgbClr val="0000FF"/>
                </a:solidFill>
                <a:highlight>
                  <a:srgbClr val="FFFFFF"/>
                </a:highlight>
              </a:rPr>
              <a:t>ForEach</a:t>
            </a:r>
            <a:r>
              <a:rPr lang="en-US" sz="1176" b="1" i="1" u="sng" dirty="0">
                <a:solidFill>
                  <a:srgbClr val="0000FF"/>
                </a:solidFill>
                <a:highlight>
                  <a:srgbClr val="FFFFFF"/>
                </a:highlight>
              </a:rPr>
              <a:t>-Object</a:t>
            </a:r>
            <a:r>
              <a:rPr lang="en-US" sz="1176" b="1" i="1" u="sng" dirty="0">
                <a:solidFill>
                  <a:srgbClr val="000000"/>
                </a:solidFill>
                <a:highlight>
                  <a:srgbClr val="FFFFFF"/>
                </a:highlight>
              </a:rPr>
              <a:t> </a:t>
            </a:r>
            <a:r>
              <a:rPr lang="en-US" sz="1176" b="1" i="1" u="sng" dirty="0">
                <a:solidFill>
                  <a:srgbClr val="000080"/>
                </a:solidFill>
                <a:highlight>
                  <a:srgbClr val="FFFFFF"/>
                </a:highlight>
              </a:rPr>
              <a:t>{</a:t>
            </a:r>
            <a:r>
              <a:rPr lang="en-US" sz="1176" b="1" i="1" u="sng" dirty="0">
                <a:solidFill>
                  <a:srgbClr val="000000"/>
                </a:solidFill>
                <a:highlight>
                  <a:srgbClr val="FFFFFF"/>
                </a:highlight>
              </a:rPr>
              <a:t> </a:t>
            </a:r>
            <a:r>
              <a:rPr lang="en-US" sz="1176" b="1" i="1" u="sng" dirty="0">
                <a:solidFill>
                  <a:srgbClr val="0000FF"/>
                </a:solidFill>
                <a:highlight>
                  <a:srgbClr val="FFFFFF"/>
                </a:highlight>
              </a:rPr>
              <a:t>If</a:t>
            </a:r>
            <a:r>
              <a:rPr lang="en-US" sz="1176" b="1" i="1" u="sng" dirty="0">
                <a:solidFill>
                  <a:srgbClr val="000000"/>
                </a:solidFill>
                <a:highlight>
                  <a:srgbClr val="FFFFFF"/>
                </a:highlight>
              </a:rPr>
              <a:t> </a:t>
            </a:r>
            <a:r>
              <a:rPr lang="en-US" sz="1176" b="1" i="1" u="sng" dirty="0">
                <a:solidFill>
                  <a:srgbClr val="000080"/>
                </a:solidFill>
                <a:highlight>
                  <a:srgbClr val="FFFFFF"/>
                </a:highlight>
              </a:rPr>
              <a:t>(</a:t>
            </a:r>
            <a:r>
              <a:rPr lang="en-US" sz="1176" b="1" i="1" u="sng" dirty="0">
                <a:solidFill>
                  <a:srgbClr val="DB6D00"/>
                </a:solidFill>
                <a:highlight>
                  <a:srgbClr val="FFFFFF"/>
                </a:highlight>
              </a:rPr>
              <a:t>$_</a:t>
            </a:r>
            <a:r>
              <a:rPr lang="en-US" sz="1176" b="1" i="1" u="sng" dirty="0">
                <a:solidFill>
                  <a:srgbClr val="000080"/>
                </a:solidFill>
                <a:highlight>
                  <a:srgbClr val="FFFFFF"/>
                </a:highlight>
              </a:rPr>
              <a:t>.</a:t>
            </a:r>
            <a:r>
              <a:rPr lang="en-US" sz="1176" b="1" i="1" u="sng" dirty="0">
                <a:solidFill>
                  <a:srgbClr val="000000"/>
                </a:solidFill>
                <a:highlight>
                  <a:srgbClr val="FFFFFF"/>
                </a:highlight>
              </a:rPr>
              <a:t>Name </a:t>
            </a:r>
            <a:r>
              <a:rPr lang="en-US" sz="1176" b="1" i="1" u="sng" dirty="0">
                <a:solidFill>
                  <a:srgbClr val="000080"/>
                </a:solidFill>
                <a:highlight>
                  <a:srgbClr val="FFFFFF"/>
                </a:highlight>
              </a:rPr>
              <a:t>-</a:t>
            </a:r>
            <a:r>
              <a:rPr lang="en-US" sz="1176" b="1" i="1" u="sng" dirty="0">
                <a:solidFill>
                  <a:srgbClr val="000000"/>
                </a:solidFill>
                <a:highlight>
                  <a:srgbClr val="FFFFFF"/>
                </a:highlight>
              </a:rPr>
              <a:t>like </a:t>
            </a:r>
            <a:r>
              <a:rPr lang="en-US" sz="1176" b="1" i="1" u="sng" dirty="0">
                <a:solidFill>
                  <a:srgbClr val="9E182D"/>
                </a:solidFill>
                <a:highlight>
                  <a:srgbClr val="FFFFFF"/>
                </a:highlight>
              </a:rPr>
              <a:t>"*Azure*"</a:t>
            </a:r>
            <a:r>
              <a:rPr lang="en-US" sz="1176" b="1" i="1" u="sng" dirty="0">
                <a:solidFill>
                  <a:srgbClr val="000080"/>
                </a:solidFill>
                <a:highlight>
                  <a:srgbClr val="FFFFFF"/>
                </a:highlight>
              </a:rPr>
              <a:t>)</a:t>
            </a:r>
            <a:r>
              <a:rPr lang="en-US" sz="1176" b="1" i="1" u="sng" dirty="0">
                <a:solidFill>
                  <a:srgbClr val="000000"/>
                </a:solidFill>
                <a:highlight>
                  <a:srgbClr val="FFFFFF"/>
                </a:highlight>
              </a:rPr>
              <a:t> </a:t>
            </a:r>
            <a:r>
              <a:rPr lang="en-US" sz="1176" b="1" i="1" u="sng" dirty="0">
                <a:solidFill>
                  <a:srgbClr val="000080"/>
                </a:solidFill>
                <a:highlight>
                  <a:srgbClr val="FFFFFF"/>
                </a:highlight>
              </a:rPr>
              <a:t>{</a:t>
            </a:r>
            <a:r>
              <a:rPr lang="en-US" sz="1176" b="1" i="1" u="sng" dirty="0">
                <a:solidFill>
                  <a:srgbClr val="DB6D00"/>
                </a:solidFill>
                <a:highlight>
                  <a:srgbClr val="FFFFFF"/>
                </a:highlight>
              </a:rPr>
              <a:t>$iSelect</a:t>
            </a:r>
            <a:r>
              <a:rPr lang="en-US" sz="1176" b="1" i="1" u="sng" dirty="0">
                <a:solidFill>
                  <a:srgbClr val="000000"/>
                </a:solidFill>
                <a:highlight>
                  <a:srgbClr val="FFFFFF"/>
                </a:highlight>
              </a:rPr>
              <a:t> </a:t>
            </a:r>
            <a:r>
              <a:rPr lang="en-US" sz="1176" b="1" i="1" u="sng" dirty="0">
                <a:solidFill>
                  <a:srgbClr val="000080"/>
                </a:solidFill>
                <a:highlight>
                  <a:srgbClr val="FFFFFF"/>
                </a:highlight>
              </a:rPr>
              <a:t>++}</a:t>
            </a:r>
            <a:r>
              <a:rPr lang="en-US" sz="1176" b="1" i="1" u="sng" dirty="0">
                <a:solidFill>
                  <a:srgbClr val="000000"/>
                </a:solidFill>
                <a:highlight>
                  <a:srgbClr val="FFFFFF"/>
                </a:highlight>
              </a:rPr>
              <a:t> </a:t>
            </a:r>
            <a:r>
              <a:rPr lang="en-US" sz="1176" b="1" i="1" u="sng" dirty="0">
                <a:solidFill>
                  <a:srgbClr val="000080"/>
                </a:solidFill>
                <a:highlight>
                  <a:srgbClr val="FFFFFF"/>
                </a:highlight>
              </a:rPr>
              <a:t>}</a:t>
            </a:r>
            <a:endParaRPr lang="en-US" sz="1176" b="1" i="1" u="sng"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EndDate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 </a:t>
            </a:r>
            <a:r>
              <a:rPr lang="en-US" sz="784" dirty="0">
                <a:solidFill>
                  <a:srgbClr val="DB6D00"/>
                </a:solidFill>
                <a:highlight>
                  <a:srgbClr val="FFFFFF"/>
                </a:highlight>
              </a:rPr>
              <a:t>$Duration</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NEW-TIMESPAN</a:t>
            </a:r>
            <a:r>
              <a:rPr lang="en-US" sz="784" dirty="0">
                <a:solidFill>
                  <a:srgbClr val="000000"/>
                </a:solidFill>
                <a:highlight>
                  <a:srgbClr val="FFFFFF"/>
                </a:highlight>
              </a:rPr>
              <a:t> –Start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dirty="0">
                <a:solidFill>
                  <a:srgbClr val="000000"/>
                </a:solidFill>
                <a:highlight>
                  <a:srgbClr val="FFFFFF"/>
                </a:highlight>
              </a:rPr>
              <a:t> –End </a:t>
            </a:r>
            <a:r>
              <a:rPr lang="en-US" sz="784" dirty="0">
                <a:solidFill>
                  <a:srgbClr val="DB6D00"/>
                </a:solidFill>
                <a:highlight>
                  <a:srgbClr val="FFFFFF"/>
                </a:highlight>
              </a:rPr>
              <a:t>$</a:t>
            </a:r>
            <a:r>
              <a:rPr lang="en-US" sz="784" dirty="0" err="1">
                <a:solidFill>
                  <a:srgbClr val="DB6D00"/>
                </a:solidFill>
                <a:highlight>
                  <a:srgbClr val="FFFFFF"/>
                </a:highlight>
              </a:rPr>
              <a:t>EndDate</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     Duration of looping through data without Filter not storing set "</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Seconds</a:t>
            </a:r>
            <a:r>
              <a:rPr lang="en-US" sz="784" b="1" dirty="0" err="1">
                <a:solidFill>
                  <a:srgbClr val="000080"/>
                </a:solidFill>
                <a:highlight>
                  <a:srgbClr val="FFFFFF"/>
                </a:highlight>
              </a:rPr>
              <a:t>.</a:t>
            </a:r>
            <a:r>
              <a:rPr lang="en-US" sz="784" dirty="0" err="1">
                <a:solidFill>
                  <a:srgbClr val="000000"/>
                </a:solidFill>
                <a:highlight>
                  <a:srgbClr val="FFFFFF"/>
                </a:highlight>
              </a:rPr>
              <a:t>ToString</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NoNewline</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Milliseconds</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 seconds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Red</a:t>
            </a:r>
          </a:p>
        </p:txBody>
      </p:sp>
      <p:sp>
        <p:nvSpPr>
          <p:cNvPr id="5" name="TextBox 4"/>
          <p:cNvSpPr txBox="1"/>
          <p:nvPr/>
        </p:nvSpPr>
        <p:spPr>
          <a:xfrm>
            <a:off x="192935" y="3877212"/>
            <a:ext cx="9646017" cy="2220314"/>
          </a:xfrm>
          <a:prstGeom prst="rect">
            <a:avLst/>
          </a:prstGeom>
          <a:solidFill>
            <a:schemeClr val="bg1"/>
          </a:solidFill>
        </p:spPr>
        <p:txBody>
          <a:bodyPr wrap="square" lIns="179285" tIns="143428" rIns="179285" bIns="143428" rtlCol="0">
            <a:spAutoFit/>
          </a:bodyPr>
          <a:lstStyle/>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9E182D"/>
                </a:solidFill>
                <a:highlight>
                  <a:srgbClr val="FFFFFF"/>
                </a:highlight>
              </a:rPr>
              <a:t>"...  Looping through the data can be faster with a smaller data set"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Yellow</a:t>
            </a: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"Timer Process Loop with ALL Records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Green</a:t>
            </a:r>
          </a:p>
          <a:p>
            <a:r>
              <a:rPr lang="en-US" sz="784" dirty="0">
                <a:solidFill>
                  <a:srgbClr val="DB6D00"/>
                </a:solidFill>
                <a:highlight>
                  <a:srgbClr val="FFFFFF"/>
                </a:highlight>
              </a:rPr>
              <a:t>$iSelect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FF80C0"/>
                </a:solidFill>
                <a:highlight>
                  <a:srgbClr val="FFFFFF"/>
                </a:highlight>
              </a:rPr>
              <a:t>0;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a:t>
            </a:r>
            <a:endParaRPr lang="en-US" sz="784" dirty="0">
              <a:solidFill>
                <a:srgbClr val="000000"/>
              </a:solidFill>
              <a:highlight>
                <a:srgbClr val="FFFFFF"/>
              </a:highlight>
            </a:endParaRPr>
          </a:p>
          <a:p>
            <a:r>
              <a:rPr lang="en-US" sz="1176" b="1" dirty="0" err="1">
                <a:solidFill>
                  <a:srgbClr val="0000FF"/>
                </a:solidFill>
                <a:highlight>
                  <a:srgbClr val="FFFFFF"/>
                </a:highlight>
              </a:rPr>
              <a:t>foreach</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$element</a:t>
            </a:r>
            <a:r>
              <a:rPr lang="en-US" sz="1176" dirty="0">
                <a:solidFill>
                  <a:srgbClr val="000000"/>
                </a:solidFill>
                <a:highlight>
                  <a:srgbClr val="FFFFFF"/>
                </a:highlight>
              </a:rPr>
              <a:t> </a:t>
            </a:r>
            <a:r>
              <a:rPr lang="en-US" sz="1176" b="1" dirty="0">
                <a:solidFill>
                  <a:srgbClr val="0000FF"/>
                </a:solidFill>
                <a:highlight>
                  <a:srgbClr val="FFFFFF"/>
                </a:highlight>
              </a:rPr>
              <a:t>in</a:t>
            </a:r>
            <a:r>
              <a:rPr lang="en-US" sz="1176" dirty="0">
                <a:solidFill>
                  <a:srgbClr val="000000"/>
                </a:solidFill>
                <a:highlight>
                  <a:srgbClr val="FFFFFF"/>
                </a:highlight>
              </a:rPr>
              <a:t> </a:t>
            </a:r>
            <a:r>
              <a:rPr lang="en-US" sz="1176" dirty="0">
                <a:solidFill>
                  <a:srgbClr val="DB6D00"/>
                </a:solidFill>
                <a:highlight>
                  <a:srgbClr val="FFFFFF"/>
                </a:highlight>
              </a:rPr>
              <a:t>$Array1</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FF"/>
                </a:solidFill>
                <a:highlight>
                  <a:srgbClr val="FFFFFF"/>
                </a:highlight>
              </a:rPr>
              <a:t>If</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element</a:t>
            </a:r>
            <a:r>
              <a:rPr lang="en-US" sz="1176" b="1" dirty="0" err="1">
                <a:solidFill>
                  <a:srgbClr val="000080"/>
                </a:solidFill>
                <a:highlight>
                  <a:srgbClr val="FFFFFF"/>
                </a:highlight>
              </a:rPr>
              <a:t>.</a:t>
            </a:r>
            <a:r>
              <a:rPr lang="en-US" sz="1176" dirty="0" err="1">
                <a:solidFill>
                  <a:srgbClr val="000000"/>
                </a:solidFill>
                <a:highlight>
                  <a:srgbClr val="FFFFFF"/>
                </a:highlight>
              </a:rPr>
              <a:t>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like </a:t>
            </a:r>
            <a:r>
              <a:rPr lang="en-US" sz="1176" dirty="0">
                <a:solidFill>
                  <a:srgbClr val="9E182D"/>
                </a:solidFill>
                <a:highlight>
                  <a:srgbClr val="FFFFFF"/>
                </a:highlight>
              </a:rPr>
              <a:t>"*Azure*"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$iSelect</a:t>
            </a:r>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DB6D00"/>
                </a:solidFill>
                <a:highlight>
                  <a:srgbClr val="FFFFFF"/>
                </a:highlight>
              </a:rPr>
              <a:t>$iSelect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NoNewline</a:t>
            </a:r>
            <a:endParaRPr lang="en-US" sz="784"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EndDate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a:t>
            </a:r>
            <a:endParaRPr lang="en-US" sz="784" dirty="0">
              <a:solidFill>
                <a:srgbClr val="000000"/>
              </a:solidFill>
              <a:highlight>
                <a:srgbClr val="FFFFFF"/>
              </a:highlight>
            </a:endParaRPr>
          </a:p>
          <a:p>
            <a:r>
              <a:rPr lang="en-US" sz="784" dirty="0">
                <a:solidFill>
                  <a:srgbClr val="DB6D00"/>
                </a:solidFill>
                <a:highlight>
                  <a:srgbClr val="FFFFFF"/>
                </a:highlight>
              </a:rPr>
              <a:t>$Duration</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NEW-TIMESPAN</a:t>
            </a:r>
            <a:r>
              <a:rPr lang="en-US" sz="784" dirty="0">
                <a:solidFill>
                  <a:srgbClr val="000000"/>
                </a:solidFill>
                <a:highlight>
                  <a:srgbClr val="FFFFFF"/>
                </a:highlight>
              </a:rPr>
              <a:t> –Start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dirty="0">
                <a:solidFill>
                  <a:srgbClr val="000000"/>
                </a:solidFill>
                <a:highlight>
                  <a:srgbClr val="FFFFFF"/>
                </a:highlight>
              </a:rPr>
              <a:t> –End </a:t>
            </a:r>
            <a:r>
              <a:rPr lang="en-US" sz="784" dirty="0">
                <a:solidFill>
                  <a:srgbClr val="DB6D00"/>
                </a:solidFill>
                <a:highlight>
                  <a:srgbClr val="FFFFFF"/>
                </a:highlight>
              </a:rPr>
              <a:t>$</a:t>
            </a:r>
            <a:r>
              <a:rPr lang="en-US" sz="784" dirty="0" err="1">
                <a:solidFill>
                  <a:srgbClr val="DB6D00"/>
                </a:solidFill>
                <a:highlight>
                  <a:srgbClr val="FFFFFF"/>
                </a:highlight>
              </a:rPr>
              <a:t>EndDate</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                         Duration of looping through data with Filter "</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Seconds</a:t>
            </a:r>
            <a:r>
              <a:rPr lang="en-US" sz="784" b="1" dirty="0" err="1">
                <a:solidFill>
                  <a:srgbClr val="000080"/>
                </a:solidFill>
                <a:highlight>
                  <a:srgbClr val="FFFFFF"/>
                </a:highlight>
              </a:rPr>
              <a:t>.</a:t>
            </a:r>
            <a:r>
              <a:rPr lang="en-US" sz="784" dirty="0" err="1">
                <a:solidFill>
                  <a:srgbClr val="000000"/>
                </a:solidFill>
                <a:highlight>
                  <a:srgbClr val="FFFFFF"/>
                </a:highlight>
              </a:rPr>
              <a:t>ToString</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NoNewline</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Milliseconds</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 seconds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Red</a:t>
            </a:r>
          </a:p>
          <a:p>
            <a:r>
              <a:rPr lang="en-US" sz="784" b="1" dirty="0">
                <a:solidFill>
                  <a:srgbClr val="0000FF"/>
                </a:solidFill>
                <a:highlight>
                  <a:srgbClr val="FFFFFF"/>
                </a:highlight>
              </a:rPr>
              <a:t>Write-Host ; 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"Loop with Filtered Records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Green</a:t>
            </a:r>
          </a:p>
          <a:p>
            <a:r>
              <a:rPr lang="en-US" sz="784" dirty="0">
                <a:solidFill>
                  <a:srgbClr val="DB6D00"/>
                </a:solidFill>
                <a:highlight>
                  <a:srgbClr val="FFFFFF"/>
                </a:highlight>
              </a:rPr>
              <a:t>$iSelect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FF80C0"/>
                </a:solidFill>
                <a:highlight>
                  <a:srgbClr val="FFFFFF"/>
                </a:highlight>
              </a:rPr>
              <a:t>0;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a:t>
            </a:r>
            <a:endParaRPr lang="en-US" sz="784" dirty="0">
              <a:solidFill>
                <a:srgbClr val="000000"/>
              </a:solidFill>
              <a:highlight>
                <a:srgbClr val="FFFFFF"/>
              </a:highlight>
            </a:endParaRPr>
          </a:p>
          <a:p>
            <a:r>
              <a:rPr lang="en-US" sz="1176" b="1" dirty="0" err="1">
                <a:solidFill>
                  <a:srgbClr val="0000FF"/>
                </a:solidFill>
                <a:highlight>
                  <a:srgbClr val="FFFFFF"/>
                </a:highlight>
              </a:rPr>
              <a:t>foreach</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$element</a:t>
            </a:r>
            <a:r>
              <a:rPr lang="en-US" sz="1176" dirty="0">
                <a:solidFill>
                  <a:srgbClr val="000000"/>
                </a:solidFill>
                <a:highlight>
                  <a:srgbClr val="FFFFFF"/>
                </a:highlight>
              </a:rPr>
              <a:t> </a:t>
            </a:r>
            <a:r>
              <a:rPr lang="en-US" sz="1176" b="1" dirty="0">
                <a:solidFill>
                  <a:srgbClr val="0000FF"/>
                </a:solidFill>
                <a:highlight>
                  <a:srgbClr val="FFFFFF"/>
                </a:highlight>
              </a:rPr>
              <a:t>in</a:t>
            </a:r>
            <a:r>
              <a:rPr lang="en-US" sz="1176" dirty="0">
                <a:solidFill>
                  <a:srgbClr val="000000"/>
                </a:solidFill>
                <a:highlight>
                  <a:srgbClr val="FFFFFF"/>
                </a:highlight>
              </a:rPr>
              <a:t> </a:t>
            </a:r>
            <a:r>
              <a:rPr lang="en-US" sz="1176" dirty="0">
                <a:solidFill>
                  <a:srgbClr val="DB6D00"/>
                </a:solidFill>
                <a:highlight>
                  <a:srgbClr val="FFFFFF"/>
                </a:highlight>
              </a:rPr>
              <a:t>$a2</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$iSelect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DB6D00"/>
                </a:solidFill>
                <a:highlight>
                  <a:srgbClr val="FFFFFF"/>
                </a:highlight>
              </a:rPr>
              <a:t>$iSelect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NoNewline</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EndDate</a:t>
            </a:r>
            <a:r>
              <a:rPr lang="en-US" sz="784" b="1" dirty="0">
                <a:solidFill>
                  <a:srgbClr val="000080"/>
                </a:solidFill>
                <a:highlight>
                  <a:srgbClr val="FFFFFF"/>
                </a:highlight>
              </a:rPr>
              <a:t>=(</a:t>
            </a:r>
            <a:r>
              <a:rPr lang="en-US" sz="784" b="1" dirty="0">
                <a:solidFill>
                  <a:srgbClr val="0000FF"/>
                </a:solidFill>
                <a:highlight>
                  <a:srgbClr val="FFFFFF"/>
                </a:highlight>
              </a:rPr>
              <a:t>GET-DATE</a:t>
            </a:r>
            <a:r>
              <a:rPr lang="en-US" sz="784" b="1" dirty="0">
                <a:solidFill>
                  <a:srgbClr val="000080"/>
                </a:solidFill>
                <a:highlight>
                  <a:srgbClr val="FFFFFF"/>
                </a:highlight>
              </a:rPr>
              <a:t>); </a:t>
            </a:r>
            <a:r>
              <a:rPr lang="en-US" sz="784" dirty="0">
                <a:solidFill>
                  <a:srgbClr val="DB6D00"/>
                </a:solidFill>
                <a:highlight>
                  <a:srgbClr val="FFFFFF"/>
                </a:highlight>
              </a:rPr>
              <a:t>$Duration</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NEW-TIMESPAN</a:t>
            </a:r>
            <a:r>
              <a:rPr lang="en-US" sz="784" dirty="0">
                <a:solidFill>
                  <a:srgbClr val="000000"/>
                </a:solidFill>
                <a:highlight>
                  <a:srgbClr val="FFFFFF"/>
                </a:highlight>
              </a:rPr>
              <a:t> –Start </a:t>
            </a:r>
            <a:r>
              <a:rPr lang="en-US" sz="784" dirty="0">
                <a:solidFill>
                  <a:srgbClr val="DB6D00"/>
                </a:solidFill>
                <a:highlight>
                  <a:srgbClr val="FFFFFF"/>
                </a:highlight>
              </a:rPr>
              <a:t>$</a:t>
            </a:r>
            <a:r>
              <a:rPr lang="en-US" sz="784" dirty="0" err="1">
                <a:solidFill>
                  <a:srgbClr val="DB6D00"/>
                </a:solidFill>
                <a:highlight>
                  <a:srgbClr val="FFFFFF"/>
                </a:highlight>
              </a:rPr>
              <a:t>StartDate</a:t>
            </a:r>
            <a:r>
              <a:rPr lang="en-US" sz="784" dirty="0">
                <a:solidFill>
                  <a:srgbClr val="000000"/>
                </a:solidFill>
                <a:highlight>
                  <a:srgbClr val="FFFFFF"/>
                </a:highlight>
              </a:rPr>
              <a:t> –End </a:t>
            </a:r>
            <a:r>
              <a:rPr lang="en-US" sz="784" dirty="0">
                <a:solidFill>
                  <a:srgbClr val="DB6D00"/>
                </a:solidFill>
                <a:highlight>
                  <a:srgbClr val="FFFFFF"/>
                </a:highlight>
              </a:rPr>
              <a:t>$</a:t>
            </a:r>
            <a:r>
              <a:rPr lang="en-US" sz="784" dirty="0" err="1">
                <a:solidFill>
                  <a:srgbClr val="DB6D00"/>
                </a:solidFill>
                <a:highlight>
                  <a:srgbClr val="FFFFFF"/>
                </a:highlight>
              </a:rPr>
              <a:t>EndDate</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9E182D"/>
                </a:solidFill>
                <a:highlight>
                  <a:srgbClr val="FFFFFF"/>
                </a:highlight>
              </a:rPr>
              <a:t>"                         Duration of looping through data with Filter "</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Seconds</a:t>
            </a:r>
            <a:r>
              <a:rPr lang="en-US" sz="784" b="1" dirty="0" err="1">
                <a:solidFill>
                  <a:srgbClr val="000080"/>
                </a:solidFill>
                <a:highlight>
                  <a:srgbClr val="FFFFFF"/>
                </a:highlight>
              </a:rPr>
              <a:t>.</a:t>
            </a:r>
            <a:r>
              <a:rPr lang="en-US" sz="784" dirty="0" err="1">
                <a:solidFill>
                  <a:srgbClr val="000000"/>
                </a:solidFill>
                <a:highlight>
                  <a:srgbClr val="FFFFFF"/>
                </a:highlight>
              </a:rPr>
              <a:t>ToString</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NoNewline</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Duration</a:t>
            </a:r>
            <a:r>
              <a:rPr lang="en-US" sz="784" b="1" dirty="0" err="1">
                <a:solidFill>
                  <a:srgbClr val="000080"/>
                </a:solidFill>
                <a:highlight>
                  <a:srgbClr val="FFFFFF"/>
                </a:highlight>
              </a:rPr>
              <a:t>.</a:t>
            </a:r>
            <a:r>
              <a:rPr lang="en-US" sz="784" dirty="0" err="1">
                <a:solidFill>
                  <a:srgbClr val="000000"/>
                </a:solidFill>
                <a:highlight>
                  <a:srgbClr val="FFFFFF"/>
                </a:highlight>
              </a:rPr>
              <a:t>Milliseconds</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 seconds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Red</a:t>
            </a: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9E182D"/>
                </a:solidFill>
                <a:highlight>
                  <a:srgbClr val="FFFFFF"/>
                </a:highlight>
              </a:rPr>
              <a:t>"With Small Data Sets, it really does not matter how you run the loops!"</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Magenta</a:t>
            </a: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9E182D"/>
                </a:solidFill>
                <a:highlight>
                  <a:srgbClr val="FFFFFF"/>
                </a:highlight>
              </a:rPr>
              <a:t>"... what is important is that you have all the data you need and you do not waste processing during the loop"</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Magenta</a:t>
            </a:r>
            <a:endParaRPr lang="en-US" sz="784" b="1" i="1" dirty="0">
              <a:solidFill>
                <a:srgbClr val="008000"/>
              </a:solidFill>
              <a:highlight>
                <a:srgbClr val="FFFFFF"/>
              </a:highlight>
            </a:endParaRPr>
          </a:p>
        </p:txBody>
      </p:sp>
      <p:sp>
        <p:nvSpPr>
          <p:cNvPr id="6" name="Text Placeholder 10"/>
          <p:cNvSpPr>
            <a:spLocks noGrp="1"/>
          </p:cNvSpPr>
          <p:nvPr>
            <p:ph type="body" sz="quarter" idx="4294967295" hasCustomPrompt="1"/>
          </p:nvPr>
        </p:nvSpPr>
        <p:spPr>
          <a:xfrm>
            <a:off x="119834" y="6417083"/>
            <a:ext cx="3062785" cy="398279"/>
          </a:xfrm>
          <a:prstGeom prst="rect">
            <a:avLst/>
          </a:prstGeom>
        </p:spPr>
        <p:txBody>
          <a:bodyPr/>
          <a:lstStyle>
            <a:lvl1pPr marL="0" indent="0">
              <a:buNone/>
              <a:defRPr sz="1600" baseline="0"/>
            </a:lvl1pPr>
          </a:lstStyle>
          <a:p>
            <a:pPr defTabSz="896386">
              <a:buClr>
                <a:srgbClr val="FFFFFF"/>
              </a:buClr>
              <a:defRPr/>
            </a:pPr>
            <a:r>
              <a:rPr lang="en-US" kern="0" dirty="0">
                <a:gradFill>
                  <a:gsLst>
                    <a:gs pos="1250">
                      <a:srgbClr val="FFFFFF"/>
                    </a:gs>
                    <a:gs pos="100000">
                      <a:srgbClr val="FFFFFF"/>
                    </a:gs>
                  </a:gsLst>
                  <a:lin ang="5400000" scaled="0"/>
                </a:gradFill>
              </a:rPr>
              <a:t>@ ITProGuru      #TR21</a:t>
            </a:r>
            <a:r>
              <a:rPr lang="en-US" b="1" dirty="0"/>
              <a:t>WOS404</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41760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283" y="32531"/>
            <a:ext cx="10515600" cy="1325563"/>
          </a:xfrm>
        </p:spPr>
        <p:txBody>
          <a:bodyPr/>
          <a:lstStyle/>
          <a:p>
            <a:r>
              <a:rPr lang="en-US" dirty="0"/>
              <a:t>Simple Form Part 1</a:t>
            </a:r>
          </a:p>
        </p:txBody>
      </p:sp>
      <p:sp>
        <p:nvSpPr>
          <p:cNvPr id="4" name="TextBox 3"/>
          <p:cNvSpPr txBox="1"/>
          <p:nvPr/>
        </p:nvSpPr>
        <p:spPr>
          <a:xfrm>
            <a:off x="122152" y="1038534"/>
            <a:ext cx="5226827" cy="5718836"/>
          </a:xfrm>
          <a:prstGeom prst="rect">
            <a:avLst/>
          </a:prstGeom>
          <a:solidFill>
            <a:schemeClr val="bg1"/>
          </a:solidFill>
        </p:spPr>
        <p:txBody>
          <a:bodyPr wrap="square" lIns="179285" tIns="143428" rIns="179285" bIns="143428" rtlCol="0">
            <a:spAutoFit/>
          </a:bodyPr>
          <a:lstStyle/>
          <a:p>
            <a:r>
              <a:rPr lang="en-US" sz="980" dirty="0">
                <a:solidFill>
                  <a:srgbClr val="000000"/>
                </a:solidFill>
                <a:highlight>
                  <a:srgbClr val="FFFFFF"/>
                </a:highlight>
              </a:rPr>
              <a:t>Add-Type </a:t>
            </a:r>
            <a:r>
              <a:rPr lang="en-US" sz="980" b="1" dirty="0">
                <a:solidFill>
                  <a:srgbClr val="000080"/>
                </a:solidFill>
                <a:highlight>
                  <a:srgbClr val="FFFFFF"/>
                </a:highlight>
              </a:rPr>
              <a:t>-</a:t>
            </a:r>
            <a:r>
              <a:rPr lang="en-US" sz="980" dirty="0">
                <a:solidFill>
                  <a:srgbClr val="000000"/>
                </a:solidFill>
                <a:highlight>
                  <a:srgbClr val="FFFFFF"/>
                </a:highlight>
              </a:rPr>
              <a:t>Assembly </a:t>
            </a:r>
            <a:r>
              <a:rPr lang="en-US" sz="980" dirty="0" err="1">
                <a:solidFill>
                  <a:srgbClr val="000000"/>
                </a:solidFill>
                <a:highlight>
                  <a:srgbClr val="FFFFFF"/>
                </a:highlight>
              </a:rPr>
              <a:t>System</a:t>
            </a:r>
            <a:r>
              <a:rPr lang="en-US" sz="980" b="1" dirty="0" err="1">
                <a:solidFill>
                  <a:srgbClr val="000080"/>
                </a:solidFill>
                <a:highlight>
                  <a:srgbClr val="FFFFFF"/>
                </a:highlight>
              </a:rPr>
              <a:t>.</a:t>
            </a:r>
            <a:r>
              <a:rPr lang="en-US" sz="980" dirty="0" err="1">
                <a:solidFill>
                  <a:srgbClr val="000000"/>
                </a:solidFill>
                <a:highlight>
                  <a:srgbClr val="FFFFFF"/>
                </a:highlight>
              </a:rPr>
              <a:t>Windows</a:t>
            </a:r>
            <a:r>
              <a:rPr lang="en-US" sz="980" b="1" dirty="0" err="1">
                <a:solidFill>
                  <a:srgbClr val="000080"/>
                </a:solidFill>
                <a:highlight>
                  <a:srgbClr val="FFFFFF"/>
                </a:highlight>
              </a:rPr>
              <a:t>.</a:t>
            </a:r>
            <a:r>
              <a:rPr lang="en-US" sz="980" dirty="0" err="1">
                <a:solidFill>
                  <a:srgbClr val="000000"/>
                </a:solidFill>
                <a:highlight>
                  <a:srgbClr val="FFFFFF"/>
                </a:highlight>
              </a:rPr>
              <a:t>Forms</a:t>
            </a:r>
            <a:r>
              <a:rPr lang="en-US" sz="980" dirty="0">
                <a:solidFill>
                  <a:srgbClr val="000000"/>
                </a:solidFill>
                <a:highlight>
                  <a:srgbClr val="FFFFFF"/>
                </a:highlight>
              </a:rPr>
              <a:t>     </a:t>
            </a:r>
            <a:r>
              <a:rPr lang="en-US" sz="980" dirty="0">
                <a:solidFill>
                  <a:srgbClr val="008000"/>
                </a:solidFill>
                <a:highlight>
                  <a:srgbClr val="FFFFFF"/>
                </a:highlight>
              </a:rPr>
              <a:t>## Load the Windows Forms assembly</a:t>
            </a:r>
            <a:endParaRPr lang="en-US" sz="980" dirty="0">
              <a:solidFill>
                <a:srgbClr val="000000"/>
              </a:solidFill>
              <a:highlight>
                <a:srgbClr val="FFFFFF"/>
              </a:highlight>
            </a:endParaRPr>
          </a:p>
          <a:p>
            <a:r>
              <a:rPr lang="en-US" sz="980" dirty="0">
                <a:solidFill>
                  <a:srgbClr val="008000"/>
                </a:solidFill>
                <a:highlight>
                  <a:srgbClr val="FFFFFF"/>
                </a:highlight>
              </a:rPr>
              <a:t>## Create the main form</a:t>
            </a:r>
            <a:endParaRPr lang="en-US" sz="980" dirty="0">
              <a:solidFill>
                <a:srgbClr val="000000"/>
              </a:solidFill>
              <a:highlight>
                <a:srgbClr val="FFFFFF"/>
              </a:highlight>
            </a:endParaRPr>
          </a:p>
          <a:p>
            <a:r>
              <a:rPr lang="en-US" sz="980" b="1" dirty="0">
                <a:solidFill>
                  <a:srgbClr val="0000FF"/>
                </a:solidFill>
                <a:highlight>
                  <a:srgbClr val="FFFFFF"/>
                </a:highlight>
              </a:rPr>
              <a:t>Write-Host</a:t>
            </a:r>
            <a:r>
              <a:rPr lang="en-US" sz="980" dirty="0">
                <a:solidFill>
                  <a:srgbClr val="000000"/>
                </a:solidFill>
                <a:highlight>
                  <a:srgbClr val="FFFFFF"/>
                </a:highlight>
              </a:rPr>
              <a:t> </a:t>
            </a:r>
            <a:r>
              <a:rPr lang="en-US" sz="980" dirty="0">
                <a:solidFill>
                  <a:srgbClr val="9E182D"/>
                </a:solidFill>
                <a:highlight>
                  <a:srgbClr val="FFFFFF"/>
                </a:highlight>
              </a:rPr>
              <a:t>"Create form"</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b="1" dirty="0">
                <a:solidFill>
                  <a:srgbClr val="0000FF"/>
                </a:solidFill>
                <a:highlight>
                  <a:srgbClr val="FFFFFF"/>
                </a:highlight>
              </a:rPr>
              <a:t>Get-Date</a:t>
            </a:r>
            <a:r>
              <a:rPr lang="en-US" sz="980" b="1" dirty="0">
                <a:solidFill>
                  <a:srgbClr val="000080"/>
                </a:solidFill>
                <a:highlight>
                  <a:srgbClr val="FFFFFF"/>
                </a:highlight>
              </a:rPr>
              <a:t>)</a:t>
            </a:r>
            <a:r>
              <a:rPr lang="en-US" sz="980" dirty="0">
                <a:solidFill>
                  <a:srgbClr val="000000"/>
                </a:solidFill>
                <a:highlight>
                  <a:srgbClr val="FFFFFF"/>
                </a:highlight>
              </a:rPr>
              <a:t> </a:t>
            </a:r>
          </a:p>
          <a:p>
            <a:r>
              <a:rPr lang="en-US" sz="980" dirty="0">
                <a:solidFill>
                  <a:srgbClr val="DB6D00"/>
                </a:solidFill>
                <a:highlight>
                  <a:srgbClr val="FFFFFF"/>
                </a:highlight>
              </a:rPr>
              <a:t>$form</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b="1" dirty="0">
                <a:solidFill>
                  <a:srgbClr val="0000FF"/>
                </a:solidFill>
                <a:highlight>
                  <a:srgbClr val="FFFFFF"/>
                </a:highlight>
              </a:rPr>
              <a:t>New-Object</a:t>
            </a:r>
            <a:r>
              <a:rPr lang="en-US" sz="980" dirty="0">
                <a:solidFill>
                  <a:srgbClr val="000000"/>
                </a:solidFill>
                <a:highlight>
                  <a:srgbClr val="FFFFFF"/>
                </a:highlight>
              </a:rPr>
              <a:t> </a:t>
            </a:r>
            <a:r>
              <a:rPr lang="en-US" sz="980" dirty="0" err="1">
                <a:solidFill>
                  <a:srgbClr val="000000"/>
                </a:solidFill>
                <a:highlight>
                  <a:srgbClr val="FFFFFF"/>
                </a:highlight>
              </a:rPr>
              <a:t>Windows</a:t>
            </a:r>
            <a:r>
              <a:rPr lang="en-US" sz="980" b="1" dirty="0" err="1">
                <a:solidFill>
                  <a:srgbClr val="000080"/>
                </a:solidFill>
                <a:highlight>
                  <a:srgbClr val="FFFFFF"/>
                </a:highlight>
              </a:rPr>
              <a:t>.</a:t>
            </a:r>
            <a:r>
              <a:rPr lang="en-US" sz="980" dirty="0" err="1">
                <a:solidFill>
                  <a:srgbClr val="000000"/>
                </a:solidFill>
                <a:highlight>
                  <a:srgbClr val="FFFFFF"/>
                </a:highlight>
              </a:rPr>
              <a:t>Forms</a:t>
            </a:r>
            <a:r>
              <a:rPr lang="en-US" sz="980" b="1" dirty="0" err="1">
                <a:solidFill>
                  <a:srgbClr val="000080"/>
                </a:solidFill>
                <a:highlight>
                  <a:srgbClr val="FFFFFF"/>
                </a:highlight>
              </a:rPr>
              <a:t>.</a:t>
            </a:r>
            <a:r>
              <a:rPr lang="en-US" sz="980" dirty="0" err="1">
                <a:solidFill>
                  <a:srgbClr val="000000"/>
                </a:solidFill>
                <a:highlight>
                  <a:srgbClr val="FFFFFF"/>
                </a:highlight>
              </a:rPr>
              <a:t>Form</a:t>
            </a:r>
            <a:endParaRPr lang="en-US" sz="980" dirty="0">
              <a:solidFill>
                <a:srgbClr val="000000"/>
              </a:solidFill>
              <a:highlight>
                <a:srgbClr val="FFFFFF"/>
              </a:highlight>
            </a:endParaRPr>
          </a:p>
          <a:p>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FormBorderStyle</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a:t>
            </a:r>
            <a:r>
              <a:rPr lang="en-US" sz="980" dirty="0" err="1">
                <a:solidFill>
                  <a:srgbClr val="9E182D"/>
                </a:solidFill>
                <a:highlight>
                  <a:srgbClr val="FFFFFF"/>
                </a:highlight>
              </a:rPr>
              <a:t>FixedToolWindow</a:t>
            </a:r>
            <a:r>
              <a:rPr lang="en-US" sz="980" dirty="0">
                <a:solidFill>
                  <a:srgbClr val="9E182D"/>
                </a:solidFill>
                <a:highlight>
                  <a:srgbClr val="FFFFFF"/>
                </a:highlight>
              </a:rPr>
              <a:t>"</a:t>
            </a:r>
            <a:endParaRPr lang="en-US" sz="980" dirty="0">
              <a:solidFill>
                <a:srgbClr val="000000"/>
              </a:solidFill>
              <a:highlight>
                <a:srgbClr val="FFFFFF"/>
              </a:highlight>
            </a:endParaRPr>
          </a:p>
          <a:p>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Text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"PowerShell Custom GUI Window"</a:t>
            </a:r>
            <a:endParaRPr lang="en-US" sz="980" dirty="0">
              <a:solidFill>
                <a:srgbClr val="000000"/>
              </a:solidFill>
              <a:highlight>
                <a:srgbClr val="FFFFFF"/>
              </a:highlight>
            </a:endParaRPr>
          </a:p>
          <a:p>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StartPosition</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a:t>
            </a:r>
            <a:r>
              <a:rPr lang="en-US" sz="980" dirty="0" err="1">
                <a:solidFill>
                  <a:srgbClr val="9E182D"/>
                </a:solidFill>
                <a:highlight>
                  <a:srgbClr val="FFFFFF"/>
                </a:highlight>
              </a:rPr>
              <a:t>CenterScreen</a:t>
            </a:r>
            <a:r>
              <a:rPr lang="en-US" sz="980" dirty="0">
                <a:solidFill>
                  <a:srgbClr val="9E182D"/>
                </a:solidFill>
                <a:highlight>
                  <a:srgbClr val="FFFFFF"/>
                </a:highlight>
              </a:rPr>
              <a:t>"</a:t>
            </a:r>
            <a:endParaRPr lang="en-US" sz="980" dirty="0">
              <a:solidFill>
                <a:srgbClr val="000000"/>
              </a:solidFill>
              <a:highlight>
                <a:srgbClr val="FFFFFF"/>
              </a:highlight>
            </a:endParaRPr>
          </a:p>
          <a:p>
            <a:r>
              <a:rPr lang="en-US" sz="980" dirty="0">
                <a:solidFill>
                  <a:srgbClr val="008000"/>
                </a:solidFill>
                <a:highlight>
                  <a:srgbClr val="FFFFFF"/>
                </a:highlight>
              </a:rPr>
              <a:t>#Add Buttons- ## Create the button panel to hold the OK and Cancel buttons</a:t>
            </a:r>
            <a:endParaRPr lang="en-US" sz="980" dirty="0">
              <a:solidFill>
                <a:srgbClr val="000000"/>
              </a:solidFill>
              <a:highlight>
                <a:srgbClr val="FFFFFF"/>
              </a:highlight>
            </a:endParaRPr>
          </a:p>
          <a:p>
            <a:r>
              <a:rPr lang="en-US" sz="980" dirty="0">
                <a:solidFill>
                  <a:srgbClr val="DB6D00"/>
                </a:solidFill>
                <a:highlight>
                  <a:srgbClr val="FFFFFF"/>
                </a:highlight>
              </a:rPr>
              <a:t>$</a:t>
            </a:r>
            <a:r>
              <a:rPr lang="en-US" sz="980" dirty="0" err="1">
                <a:solidFill>
                  <a:srgbClr val="DB6D00"/>
                </a:solidFill>
                <a:highlight>
                  <a:srgbClr val="FFFFFF"/>
                </a:highlight>
              </a:rPr>
              <a:t>buttonPanel</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b="1" dirty="0">
                <a:solidFill>
                  <a:srgbClr val="0000FF"/>
                </a:solidFill>
                <a:highlight>
                  <a:srgbClr val="FFFFFF"/>
                </a:highlight>
              </a:rPr>
              <a:t>New-Object</a:t>
            </a:r>
            <a:r>
              <a:rPr lang="en-US" sz="980" dirty="0">
                <a:solidFill>
                  <a:srgbClr val="000000"/>
                </a:solidFill>
                <a:highlight>
                  <a:srgbClr val="FFFFFF"/>
                </a:highlight>
              </a:rPr>
              <a:t> </a:t>
            </a:r>
            <a:r>
              <a:rPr lang="en-US" sz="980" dirty="0" err="1">
                <a:solidFill>
                  <a:srgbClr val="000000"/>
                </a:solidFill>
                <a:highlight>
                  <a:srgbClr val="FFFFFF"/>
                </a:highlight>
              </a:rPr>
              <a:t>Windows</a:t>
            </a:r>
            <a:r>
              <a:rPr lang="en-US" sz="980" b="1" dirty="0" err="1">
                <a:solidFill>
                  <a:srgbClr val="000080"/>
                </a:solidFill>
                <a:highlight>
                  <a:srgbClr val="FFFFFF"/>
                </a:highlight>
              </a:rPr>
              <a:t>.</a:t>
            </a:r>
            <a:r>
              <a:rPr lang="en-US" sz="980" dirty="0" err="1">
                <a:solidFill>
                  <a:srgbClr val="000000"/>
                </a:solidFill>
                <a:highlight>
                  <a:srgbClr val="FFFFFF"/>
                </a:highlight>
              </a:rPr>
              <a:t>Forms</a:t>
            </a:r>
            <a:r>
              <a:rPr lang="en-US" sz="980" b="1" dirty="0" err="1">
                <a:solidFill>
                  <a:srgbClr val="000080"/>
                </a:solidFill>
                <a:highlight>
                  <a:srgbClr val="FFFFFF"/>
                </a:highlight>
              </a:rPr>
              <a:t>.</a:t>
            </a:r>
            <a:r>
              <a:rPr lang="en-US" sz="980" dirty="0" err="1">
                <a:solidFill>
                  <a:srgbClr val="000000"/>
                </a:solidFill>
                <a:highlight>
                  <a:srgbClr val="FFFFFF"/>
                </a:highlight>
              </a:rPr>
              <a:t>Panel</a:t>
            </a:r>
            <a:r>
              <a:rPr lang="en-US" sz="980" dirty="0">
                <a:solidFill>
                  <a:srgbClr val="000000"/>
                </a:solidFill>
                <a:highlight>
                  <a:srgbClr val="FFFFFF"/>
                </a:highlight>
              </a:rPr>
              <a:t> </a:t>
            </a: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buttonPanel</a:t>
            </a:r>
            <a:r>
              <a:rPr lang="en-US" sz="980" b="1" dirty="0" err="1">
                <a:solidFill>
                  <a:srgbClr val="000080"/>
                </a:solidFill>
                <a:highlight>
                  <a:srgbClr val="FFFFFF"/>
                </a:highlight>
              </a:rPr>
              <a:t>.</a:t>
            </a:r>
            <a:r>
              <a:rPr lang="en-US" sz="980" dirty="0" err="1">
                <a:solidFill>
                  <a:srgbClr val="000000"/>
                </a:solidFill>
                <a:highlight>
                  <a:srgbClr val="FFFFFF"/>
                </a:highlight>
              </a:rPr>
              <a:t>Size</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b="1" dirty="0">
                <a:solidFill>
                  <a:srgbClr val="0000FF"/>
                </a:solidFill>
                <a:highlight>
                  <a:srgbClr val="FFFFFF"/>
                </a:highlight>
              </a:rPr>
              <a:t>New-Object</a:t>
            </a:r>
            <a:r>
              <a:rPr lang="en-US" sz="980" dirty="0">
                <a:solidFill>
                  <a:srgbClr val="000000"/>
                </a:solidFill>
                <a:highlight>
                  <a:srgbClr val="FFFFFF"/>
                </a:highlight>
              </a:rPr>
              <a:t> </a:t>
            </a:r>
            <a:r>
              <a:rPr lang="en-US" sz="980" dirty="0" err="1">
                <a:solidFill>
                  <a:srgbClr val="000000"/>
                </a:solidFill>
                <a:highlight>
                  <a:srgbClr val="FFFFFF"/>
                </a:highlight>
              </a:rPr>
              <a:t>Drawing</a:t>
            </a:r>
            <a:r>
              <a:rPr lang="en-US" sz="980" b="1" dirty="0" err="1">
                <a:solidFill>
                  <a:srgbClr val="000080"/>
                </a:solidFill>
                <a:highlight>
                  <a:srgbClr val="FFFFFF"/>
                </a:highlight>
              </a:rPr>
              <a:t>.</a:t>
            </a:r>
            <a:r>
              <a:rPr lang="en-US" sz="980" dirty="0" err="1">
                <a:solidFill>
                  <a:srgbClr val="000000"/>
                </a:solidFill>
                <a:highlight>
                  <a:srgbClr val="FFFFFF"/>
                </a:highlight>
              </a:rPr>
              <a:t>Size</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FF80C0"/>
                </a:solidFill>
                <a:highlight>
                  <a:srgbClr val="FFFFFF"/>
                </a:highlight>
              </a:rPr>
              <a:t>400</a:t>
            </a:r>
            <a:r>
              <a:rPr lang="en-US" sz="980" b="1" dirty="0">
                <a:solidFill>
                  <a:srgbClr val="000080"/>
                </a:solidFill>
                <a:highlight>
                  <a:srgbClr val="FFFFFF"/>
                </a:highlight>
              </a:rPr>
              <a:t>,</a:t>
            </a:r>
            <a:r>
              <a:rPr lang="en-US" sz="980" dirty="0">
                <a:solidFill>
                  <a:srgbClr val="FF80C0"/>
                </a:solidFill>
                <a:highlight>
                  <a:srgbClr val="FFFFFF"/>
                </a:highlight>
              </a:rPr>
              <a:t>40</a:t>
            </a:r>
            <a:r>
              <a:rPr lang="en-US" sz="980" b="1" dirty="0">
                <a:solidFill>
                  <a:srgbClr val="000080"/>
                </a:solidFill>
                <a:highlight>
                  <a:srgbClr val="FFFFFF"/>
                </a:highlight>
              </a:rPr>
              <a:t>)</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buttonPanel</a:t>
            </a:r>
            <a:r>
              <a:rPr lang="en-US" sz="980" b="1" dirty="0" err="1">
                <a:solidFill>
                  <a:srgbClr val="000080"/>
                </a:solidFill>
                <a:highlight>
                  <a:srgbClr val="FFFFFF"/>
                </a:highlight>
              </a:rPr>
              <a:t>.</a:t>
            </a:r>
            <a:r>
              <a:rPr lang="en-US" sz="980" dirty="0" err="1">
                <a:solidFill>
                  <a:srgbClr val="000000"/>
                </a:solidFill>
                <a:highlight>
                  <a:srgbClr val="FFFFFF"/>
                </a:highlight>
              </a:rPr>
              <a:t>Dock</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"Bottom"</a:t>
            </a:r>
            <a:r>
              <a:rPr lang="en-US" sz="980" dirty="0">
                <a:solidFill>
                  <a:srgbClr val="000000"/>
                </a:solidFill>
                <a:highlight>
                  <a:srgbClr val="FFFFFF"/>
                </a:highlight>
              </a:rPr>
              <a:t>   </a:t>
            </a: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b="1" dirty="0">
                <a:solidFill>
                  <a:srgbClr val="0000FF"/>
                </a:solidFill>
                <a:highlight>
                  <a:srgbClr val="FFFFFF"/>
                </a:highlight>
              </a:rPr>
              <a:t>New-Object</a:t>
            </a:r>
            <a:r>
              <a:rPr lang="en-US" sz="980" dirty="0">
                <a:solidFill>
                  <a:srgbClr val="000000"/>
                </a:solidFill>
                <a:highlight>
                  <a:srgbClr val="FFFFFF"/>
                </a:highlight>
              </a:rPr>
              <a:t> </a:t>
            </a:r>
            <a:r>
              <a:rPr lang="en-US" sz="980" dirty="0" err="1">
                <a:solidFill>
                  <a:srgbClr val="000000"/>
                </a:solidFill>
                <a:highlight>
                  <a:srgbClr val="FFFFFF"/>
                </a:highlight>
              </a:rPr>
              <a:t>Windows</a:t>
            </a:r>
            <a:r>
              <a:rPr lang="en-US" sz="980" b="1" dirty="0" err="1">
                <a:solidFill>
                  <a:srgbClr val="000080"/>
                </a:solidFill>
                <a:highlight>
                  <a:srgbClr val="FFFFFF"/>
                </a:highlight>
              </a:rPr>
              <a:t>.</a:t>
            </a:r>
            <a:r>
              <a:rPr lang="en-US" sz="980" dirty="0" err="1">
                <a:solidFill>
                  <a:srgbClr val="000000"/>
                </a:solidFill>
                <a:highlight>
                  <a:srgbClr val="FFFFFF"/>
                </a:highlight>
              </a:rPr>
              <a:t>Forms</a:t>
            </a:r>
            <a:r>
              <a:rPr lang="en-US" sz="980" b="1" dirty="0" err="1">
                <a:solidFill>
                  <a:srgbClr val="000080"/>
                </a:solidFill>
                <a:highlight>
                  <a:srgbClr val="FFFFFF"/>
                </a:highlight>
              </a:rPr>
              <a:t>.</a:t>
            </a:r>
            <a:r>
              <a:rPr lang="en-US" sz="980" dirty="0" err="1">
                <a:solidFill>
                  <a:srgbClr val="000000"/>
                </a:solidFill>
                <a:highlight>
                  <a:srgbClr val="FFFFFF"/>
                </a:highlight>
              </a:rPr>
              <a:t>Button</a:t>
            </a:r>
            <a:r>
              <a:rPr lang="en-US" sz="980" dirty="0">
                <a:solidFill>
                  <a:srgbClr val="000000"/>
                </a:solidFill>
                <a:highlight>
                  <a:srgbClr val="FFFFFF"/>
                </a:highlight>
              </a:rPr>
              <a:t> </a:t>
            </a: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Top</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buttonPanel</a:t>
            </a:r>
            <a:r>
              <a:rPr lang="en-US" sz="980" b="1" dirty="0" err="1">
                <a:solidFill>
                  <a:srgbClr val="000080"/>
                </a:solidFill>
                <a:highlight>
                  <a:srgbClr val="FFFFFF"/>
                </a:highlight>
              </a:rPr>
              <a:t>.</a:t>
            </a:r>
            <a:r>
              <a:rPr lang="en-US" sz="980" dirty="0" err="1">
                <a:solidFill>
                  <a:srgbClr val="000000"/>
                </a:solidFill>
                <a:highlight>
                  <a:srgbClr val="FFFFFF"/>
                </a:highlight>
              </a:rPr>
              <a:t>Height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Height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FF80C0"/>
                </a:solidFill>
                <a:highlight>
                  <a:srgbClr val="FFFFFF"/>
                </a:highlight>
              </a:rPr>
              <a:t>10</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Left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buttonPanel</a:t>
            </a:r>
            <a:r>
              <a:rPr lang="en-US" sz="980" b="1" dirty="0" err="1">
                <a:solidFill>
                  <a:srgbClr val="000080"/>
                </a:solidFill>
                <a:highlight>
                  <a:srgbClr val="FFFFFF"/>
                </a:highlight>
              </a:rPr>
              <a:t>.</a:t>
            </a:r>
            <a:r>
              <a:rPr lang="en-US" sz="980" dirty="0" err="1">
                <a:solidFill>
                  <a:srgbClr val="000000"/>
                </a:solidFill>
                <a:highlight>
                  <a:srgbClr val="FFFFFF"/>
                </a:highlight>
              </a:rPr>
              <a:t>Width</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Width</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FF80C0"/>
                </a:solidFill>
                <a:highlight>
                  <a:srgbClr val="FFFFFF"/>
                </a:highlight>
              </a:rPr>
              <a:t>10</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Text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"Cancel"</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DialogResult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"Cancel"</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Anchor</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"Right"</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008000"/>
                </a:solidFill>
                <a:highlight>
                  <a:srgbClr val="FFFFFF"/>
                </a:highlight>
              </a:rPr>
              <a:t>## Create the OK button, which will anchor to the left of Cancel</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b="1" dirty="0">
                <a:solidFill>
                  <a:srgbClr val="0000FF"/>
                </a:solidFill>
                <a:highlight>
                  <a:srgbClr val="FFFFFF"/>
                </a:highlight>
              </a:rPr>
              <a:t>New-Object</a:t>
            </a:r>
            <a:r>
              <a:rPr lang="en-US" sz="980" dirty="0">
                <a:solidFill>
                  <a:srgbClr val="000000"/>
                </a:solidFill>
                <a:highlight>
                  <a:srgbClr val="FFFFFF"/>
                </a:highlight>
              </a:rPr>
              <a:t> </a:t>
            </a:r>
            <a:r>
              <a:rPr lang="en-US" sz="980" dirty="0" err="1">
                <a:solidFill>
                  <a:srgbClr val="000000"/>
                </a:solidFill>
                <a:highlight>
                  <a:srgbClr val="FFFFFF"/>
                </a:highlight>
              </a:rPr>
              <a:t>Windows</a:t>
            </a:r>
            <a:r>
              <a:rPr lang="en-US" sz="980" b="1" dirty="0" err="1">
                <a:solidFill>
                  <a:srgbClr val="000080"/>
                </a:solidFill>
                <a:highlight>
                  <a:srgbClr val="FFFFFF"/>
                </a:highlight>
              </a:rPr>
              <a:t>.</a:t>
            </a:r>
            <a:r>
              <a:rPr lang="en-US" sz="980" dirty="0" err="1">
                <a:solidFill>
                  <a:srgbClr val="000000"/>
                </a:solidFill>
                <a:highlight>
                  <a:srgbClr val="FFFFFF"/>
                </a:highlight>
              </a:rPr>
              <a:t>Forms</a:t>
            </a:r>
            <a:r>
              <a:rPr lang="en-US" sz="980" b="1" dirty="0" err="1">
                <a:solidFill>
                  <a:srgbClr val="000080"/>
                </a:solidFill>
                <a:highlight>
                  <a:srgbClr val="FFFFFF"/>
                </a:highlight>
              </a:rPr>
              <a:t>.</a:t>
            </a:r>
            <a:r>
              <a:rPr lang="en-US" sz="980" dirty="0" err="1">
                <a:solidFill>
                  <a:srgbClr val="000000"/>
                </a:solidFill>
                <a:highlight>
                  <a:srgbClr val="FFFFFF"/>
                </a:highlight>
              </a:rPr>
              <a:t>Button</a:t>
            </a:r>
            <a:r>
              <a:rPr lang="en-US" sz="980" dirty="0">
                <a:solidFill>
                  <a:srgbClr val="000000"/>
                </a:solidFill>
                <a:highlight>
                  <a:srgbClr val="FFFFFF"/>
                </a:highlight>
              </a:rPr>
              <a:t>  </a:t>
            </a: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b="1" dirty="0" err="1">
                <a:solidFill>
                  <a:srgbClr val="000080"/>
                </a:solidFill>
                <a:highlight>
                  <a:srgbClr val="FFFFFF"/>
                </a:highlight>
              </a:rPr>
              <a:t>.</a:t>
            </a:r>
            <a:r>
              <a:rPr lang="en-US" sz="980" dirty="0" err="1">
                <a:solidFill>
                  <a:srgbClr val="000000"/>
                </a:solidFill>
                <a:highlight>
                  <a:srgbClr val="FFFFFF"/>
                </a:highlight>
              </a:rPr>
              <a:t>Top</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Top</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b="1" dirty="0" err="1">
                <a:solidFill>
                  <a:srgbClr val="000080"/>
                </a:solidFill>
                <a:highlight>
                  <a:srgbClr val="FFFFFF"/>
                </a:highlight>
              </a:rPr>
              <a:t>.</a:t>
            </a:r>
            <a:r>
              <a:rPr lang="en-US" sz="980" dirty="0" err="1">
                <a:solidFill>
                  <a:srgbClr val="000000"/>
                </a:solidFill>
                <a:highlight>
                  <a:srgbClr val="FFFFFF"/>
                </a:highlight>
              </a:rPr>
              <a:t>Left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err="1">
                <a:solidFill>
                  <a:srgbClr val="000080"/>
                </a:solidFill>
                <a:highlight>
                  <a:srgbClr val="FFFFFF"/>
                </a:highlight>
              </a:rPr>
              <a:t>.</a:t>
            </a:r>
            <a:r>
              <a:rPr lang="en-US" sz="980" dirty="0" err="1">
                <a:solidFill>
                  <a:srgbClr val="000000"/>
                </a:solidFill>
                <a:highlight>
                  <a:srgbClr val="FFFFFF"/>
                </a:highlight>
              </a:rPr>
              <a:t>Left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b="1" dirty="0" err="1">
                <a:solidFill>
                  <a:srgbClr val="000080"/>
                </a:solidFill>
                <a:highlight>
                  <a:srgbClr val="FFFFFF"/>
                </a:highlight>
              </a:rPr>
              <a:t>.</a:t>
            </a:r>
            <a:r>
              <a:rPr lang="en-US" sz="980" dirty="0" err="1">
                <a:solidFill>
                  <a:srgbClr val="000000"/>
                </a:solidFill>
                <a:highlight>
                  <a:srgbClr val="FFFFFF"/>
                </a:highlight>
              </a:rPr>
              <a:t>Width</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FF80C0"/>
                </a:solidFill>
                <a:highlight>
                  <a:srgbClr val="FFFFFF"/>
                </a:highlight>
              </a:rPr>
              <a:t>5</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b="1" dirty="0" err="1">
                <a:solidFill>
                  <a:srgbClr val="000080"/>
                </a:solidFill>
                <a:highlight>
                  <a:srgbClr val="FFFFFF"/>
                </a:highlight>
              </a:rPr>
              <a:t>.</a:t>
            </a:r>
            <a:r>
              <a:rPr lang="en-US" sz="980" dirty="0" err="1">
                <a:solidFill>
                  <a:srgbClr val="000000"/>
                </a:solidFill>
                <a:highlight>
                  <a:srgbClr val="FFFFFF"/>
                </a:highlight>
              </a:rPr>
              <a:t>Text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"Ok"</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b="1" dirty="0" err="1">
                <a:solidFill>
                  <a:srgbClr val="000080"/>
                </a:solidFill>
                <a:highlight>
                  <a:srgbClr val="FFFFFF"/>
                </a:highlight>
              </a:rPr>
              <a:t>.</a:t>
            </a:r>
            <a:r>
              <a:rPr lang="en-US" sz="980" dirty="0" err="1">
                <a:solidFill>
                  <a:srgbClr val="000000"/>
                </a:solidFill>
                <a:highlight>
                  <a:srgbClr val="FFFFFF"/>
                </a:highlight>
              </a:rPr>
              <a:t>DialogResult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"Ok"</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b="1" dirty="0" err="1">
                <a:solidFill>
                  <a:srgbClr val="000080"/>
                </a:solidFill>
                <a:highlight>
                  <a:srgbClr val="FFFFFF"/>
                </a:highlight>
              </a:rPr>
              <a:t>.</a:t>
            </a:r>
            <a:r>
              <a:rPr lang="en-US" sz="980" dirty="0" err="1">
                <a:solidFill>
                  <a:srgbClr val="000000"/>
                </a:solidFill>
                <a:highlight>
                  <a:srgbClr val="FFFFFF"/>
                </a:highlight>
              </a:rPr>
              <a:t>Anchor</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9E182D"/>
                </a:solidFill>
                <a:highlight>
                  <a:srgbClr val="FFFFFF"/>
                </a:highlight>
              </a:rPr>
              <a:t>"Right"</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008000"/>
                </a:solidFill>
                <a:highlight>
                  <a:srgbClr val="FFFFFF"/>
                </a:highlight>
              </a:rPr>
              <a:t>## Add the buttons to the button panel</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buttonPanel</a:t>
            </a:r>
            <a:r>
              <a:rPr lang="en-US" sz="980" b="1" dirty="0" err="1">
                <a:solidFill>
                  <a:srgbClr val="000080"/>
                </a:solidFill>
                <a:highlight>
                  <a:srgbClr val="FFFFFF"/>
                </a:highlight>
              </a:rPr>
              <a:t>.</a:t>
            </a:r>
            <a:r>
              <a:rPr lang="en-US" sz="980" dirty="0" err="1">
                <a:solidFill>
                  <a:srgbClr val="000000"/>
                </a:solidFill>
                <a:highlight>
                  <a:srgbClr val="FFFFFF"/>
                </a:highlight>
              </a:rPr>
              <a:t>Controls</a:t>
            </a:r>
            <a:r>
              <a:rPr lang="en-US" sz="980" b="1" dirty="0" err="1">
                <a:solidFill>
                  <a:srgbClr val="000080"/>
                </a:solidFill>
                <a:highlight>
                  <a:srgbClr val="FFFFFF"/>
                </a:highlight>
              </a:rPr>
              <a:t>.</a:t>
            </a:r>
            <a:r>
              <a:rPr lang="en-US" sz="980" dirty="0" err="1">
                <a:solidFill>
                  <a:srgbClr val="000000"/>
                </a:solidFill>
                <a:highlight>
                  <a:srgbClr val="FFFFFF"/>
                </a:highlight>
              </a:rPr>
              <a:t>Add</a:t>
            </a:r>
            <a:r>
              <a:rPr lang="en-US" sz="980" b="1" dirty="0">
                <a:solidFill>
                  <a:srgbClr val="000080"/>
                </a:solidFill>
                <a:highlight>
                  <a:srgbClr val="FFFFFF"/>
                </a:highlight>
              </a:rPr>
              <a:t>(</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b="1" dirty="0">
                <a:solidFill>
                  <a:srgbClr val="000080"/>
                </a:solidFill>
                <a:highlight>
                  <a:srgbClr val="FFFFFF"/>
                </a:highlight>
              </a:rPr>
              <a:t>)</a:t>
            </a:r>
            <a:endParaRPr lang="en-US" sz="980" dirty="0">
              <a:solidFill>
                <a:srgbClr val="000000"/>
              </a:solidFill>
              <a:highlight>
                <a:srgbClr val="FFFFFF"/>
              </a:highlight>
            </a:endParaRPr>
          </a:p>
          <a:p>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buttonPanel</a:t>
            </a:r>
            <a:r>
              <a:rPr lang="en-US" sz="980" b="1" dirty="0" err="1">
                <a:solidFill>
                  <a:srgbClr val="000080"/>
                </a:solidFill>
                <a:highlight>
                  <a:srgbClr val="FFFFFF"/>
                </a:highlight>
              </a:rPr>
              <a:t>.</a:t>
            </a:r>
            <a:r>
              <a:rPr lang="en-US" sz="980" dirty="0" err="1">
                <a:solidFill>
                  <a:srgbClr val="000000"/>
                </a:solidFill>
                <a:highlight>
                  <a:srgbClr val="FFFFFF"/>
                </a:highlight>
              </a:rPr>
              <a:t>Controls</a:t>
            </a:r>
            <a:r>
              <a:rPr lang="en-US" sz="980" b="1" dirty="0" err="1">
                <a:solidFill>
                  <a:srgbClr val="000080"/>
                </a:solidFill>
                <a:highlight>
                  <a:srgbClr val="FFFFFF"/>
                </a:highlight>
              </a:rPr>
              <a:t>.</a:t>
            </a:r>
            <a:r>
              <a:rPr lang="en-US" sz="980" dirty="0" err="1">
                <a:solidFill>
                  <a:srgbClr val="000000"/>
                </a:solidFill>
                <a:highlight>
                  <a:srgbClr val="FFFFFF"/>
                </a:highlight>
              </a:rPr>
              <a:t>Add</a:t>
            </a:r>
            <a:r>
              <a:rPr lang="en-US" sz="980" b="1" dirty="0">
                <a:solidFill>
                  <a:srgbClr val="000080"/>
                </a:solidFill>
                <a:highlight>
                  <a:srgbClr val="FFFFFF"/>
                </a:highlight>
              </a:rPr>
              <a:t>(</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b="1" dirty="0">
                <a:solidFill>
                  <a:srgbClr val="000080"/>
                </a:solidFill>
                <a:highlight>
                  <a:srgbClr val="FFFFFF"/>
                </a:highlight>
              </a:rPr>
              <a:t>)</a:t>
            </a:r>
            <a:endParaRPr lang="en-US" sz="980" dirty="0">
              <a:solidFill>
                <a:srgbClr val="000000"/>
              </a:solidFill>
              <a:highlight>
                <a:srgbClr val="FFFFFF"/>
              </a:highlight>
            </a:endParaRPr>
          </a:p>
          <a:p>
            <a:r>
              <a:rPr lang="en-US" sz="980" dirty="0">
                <a:solidFill>
                  <a:srgbClr val="008000"/>
                </a:solidFill>
                <a:highlight>
                  <a:srgbClr val="FFFFFF"/>
                </a:highlight>
              </a:rPr>
              <a:t>## Add the button panel to the form</a:t>
            </a:r>
            <a:endParaRPr lang="en-US" sz="980" dirty="0">
              <a:solidFill>
                <a:srgbClr val="000000"/>
              </a:solidFill>
              <a:highlight>
                <a:srgbClr val="FFFFFF"/>
              </a:highlight>
            </a:endParaRPr>
          </a:p>
          <a:p>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Controls</a:t>
            </a:r>
            <a:r>
              <a:rPr lang="en-US" sz="980" b="1" dirty="0" err="1">
                <a:solidFill>
                  <a:srgbClr val="000080"/>
                </a:solidFill>
                <a:highlight>
                  <a:srgbClr val="FFFFFF"/>
                </a:highlight>
              </a:rPr>
              <a:t>.</a:t>
            </a:r>
            <a:r>
              <a:rPr lang="en-US" sz="980" dirty="0" err="1">
                <a:solidFill>
                  <a:srgbClr val="000000"/>
                </a:solidFill>
                <a:highlight>
                  <a:srgbClr val="FFFFFF"/>
                </a:highlight>
              </a:rPr>
              <a:t>Add</a:t>
            </a:r>
            <a:r>
              <a:rPr lang="en-US" sz="980" b="1" dirty="0">
                <a:solidFill>
                  <a:srgbClr val="000080"/>
                </a:solidFill>
                <a:highlight>
                  <a:srgbClr val="FFFFFF"/>
                </a:highlight>
              </a:rPr>
              <a:t>(</a:t>
            </a:r>
            <a:r>
              <a:rPr lang="en-US" sz="980" dirty="0">
                <a:solidFill>
                  <a:srgbClr val="DB6D00"/>
                </a:solidFill>
                <a:highlight>
                  <a:srgbClr val="FFFFFF"/>
                </a:highlight>
              </a:rPr>
              <a:t>$</a:t>
            </a:r>
            <a:r>
              <a:rPr lang="en-US" sz="980" dirty="0" err="1">
                <a:solidFill>
                  <a:srgbClr val="DB6D00"/>
                </a:solidFill>
                <a:highlight>
                  <a:srgbClr val="FFFFFF"/>
                </a:highlight>
              </a:rPr>
              <a:t>buttonPanel</a:t>
            </a:r>
            <a:r>
              <a:rPr lang="en-US" sz="980" b="1" dirty="0">
                <a:solidFill>
                  <a:srgbClr val="000080"/>
                </a:solidFill>
                <a:highlight>
                  <a:srgbClr val="FFFFFF"/>
                </a:highlight>
              </a:rPr>
              <a:t>)</a:t>
            </a:r>
            <a:endParaRPr lang="en-US" sz="980" dirty="0">
              <a:solidFill>
                <a:srgbClr val="000000"/>
              </a:solidFill>
              <a:highlight>
                <a:srgbClr val="FFFFFF"/>
              </a:highlight>
            </a:endParaRPr>
          </a:p>
          <a:p>
            <a:r>
              <a:rPr lang="en-US" sz="980" dirty="0">
                <a:solidFill>
                  <a:srgbClr val="008000"/>
                </a:solidFill>
                <a:highlight>
                  <a:srgbClr val="FFFFFF"/>
                </a:highlight>
              </a:rPr>
              <a:t>## Set Default actions for the buttons</a:t>
            </a:r>
            <a:endParaRPr lang="en-US" sz="980" dirty="0">
              <a:solidFill>
                <a:srgbClr val="000000"/>
              </a:solidFill>
              <a:highlight>
                <a:srgbClr val="FFFFFF"/>
              </a:highlight>
            </a:endParaRPr>
          </a:p>
          <a:p>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AcceptButton</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dirty="0">
                <a:solidFill>
                  <a:srgbClr val="000000"/>
                </a:solidFill>
                <a:highlight>
                  <a:srgbClr val="FFFFFF"/>
                </a:highlight>
              </a:rPr>
              <a:t>          </a:t>
            </a:r>
            <a:r>
              <a:rPr lang="en-US" sz="980" dirty="0">
                <a:solidFill>
                  <a:srgbClr val="008000"/>
                </a:solidFill>
                <a:highlight>
                  <a:srgbClr val="FFFFFF"/>
                </a:highlight>
              </a:rPr>
              <a:t># ENTER = Ok</a:t>
            </a:r>
            <a:endParaRPr lang="en-US" sz="980" dirty="0">
              <a:solidFill>
                <a:srgbClr val="000000"/>
              </a:solidFill>
              <a:highlight>
                <a:srgbClr val="FFFFFF"/>
              </a:highlight>
            </a:endParaRPr>
          </a:p>
          <a:p>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CancelButton</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cancelButton</a:t>
            </a:r>
            <a:r>
              <a:rPr lang="en-US" sz="980" dirty="0">
                <a:solidFill>
                  <a:srgbClr val="000000"/>
                </a:solidFill>
                <a:highlight>
                  <a:srgbClr val="FFFFFF"/>
                </a:highlight>
              </a:rPr>
              <a:t>      </a:t>
            </a:r>
            <a:r>
              <a:rPr lang="en-US" sz="980" dirty="0">
                <a:solidFill>
                  <a:srgbClr val="008000"/>
                </a:solidFill>
                <a:highlight>
                  <a:srgbClr val="FFFFFF"/>
                </a:highlight>
              </a:rPr>
              <a:t># ESCAPE = Cancel</a:t>
            </a:r>
            <a:endParaRPr lang="en-US" sz="980" dirty="0">
              <a:solidFill>
                <a:srgbClr val="000000"/>
              </a:solidFill>
              <a:highlight>
                <a:srgbClr val="FFFFFF"/>
              </a:highlight>
            </a:endParaRPr>
          </a:p>
          <a:p>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Add_Shown</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Activate</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okButton</a:t>
            </a:r>
            <a:r>
              <a:rPr lang="en-US" sz="980" b="1" dirty="0" err="1">
                <a:solidFill>
                  <a:srgbClr val="000080"/>
                </a:solidFill>
                <a:highlight>
                  <a:srgbClr val="FFFFFF"/>
                </a:highlight>
              </a:rPr>
              <a:t>.</a:t>
            </a:r>
            <a:r>
              <a:rPr lang="en-US" sz="980" dirty="0" err="1">
                <a:solidFill>
                  <a:srgbClr val="000000"/>
                </a:solidFill>
                <a:highlight>
                  <a:srgbClr val="FFFFFF"/>
                </a:highlight>
              </a:rPr>
              <a:t>Focus</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008000"/>
                </a:solidFill>
                <a:highlight>
                  <a:srgbClr val="FFFFFF"/>
                </a:highlight>
              </a:rPr>
              <a:t>#Activate and Set Focus</a:t>
            </a:r>
            <a:endParaRPr lang="en-US" sz="980" dirty="0">
              <a:solidFill>
                <a:srgbClr val="000000"/>
              </a:solidFill>
              <a:highlight>
                <a:srgbClr val="FFFFFF"/>
              </a:highlight>
            </a:endParaRPr>
          </a:p>
          <a:p>
            <a:r>
              <a:rPr lang="en-US" sz="980" b="1" dirty="0">
                <a:solidFill>
                  <a:srgbClr val="0000FF"/>
                </a:solidFill>
                <a:highlight>
                  <a:srgbClr val="FFFFFF"/>
                </a:highlight>
              </a:rPr>
              <a:t>Write-Host</a:t>
            </a:r>
            <a:r>
              <a:rPr lang="en-US" sz="980" dirty="0">
                <a:solidFill>
                  <a:srgbClr val="000000"/>
                </a:solidFill>
                <a:highlight>
                  <a:srgbClr val="FFFFFF"/>
                </a:highlight>
              </a:rPr>
              <a:t> </a:t>
            </a:r>
            <a:r>
              <a:rPr lang="en-US" sz="980" dirty="0">
                <a:solidFill>
                  <a:srgbClr val="9E182D"/>
                </a:solidFill>
                <a:highlight>
                  <a:srgbClr val="FFFFFF"/>
                </a:highlight>
              </a:rPr>
              <a:t>"Show form"</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b="1" dirty="0">
                <a:solidFill>
                  <a:srgbClr val="0000FF"/>
                </a:solidFill>
                <a:highlight>
                  <a:srgbClr val="FFFFFF"/>
                </a:highlight>
              </a:rPr>
              <a:t>Get-Date</a:t>
            </a:r>
            <a:r>
              <a:rPr lang="en-US" sz="980" b="1" dirty="0">
                <a:solidFill>
                  <a:srgbClr val="000080"/>
                </a:solidFill>
                <a:highlight>
                  <a:srgbClr val="FFFFFF"/>
                </a:highlight>
              </a:rPr>
              <a:t>)</a:t>
            </a:r>
            <a:r>
              <a:rPr lang="en-US" sz="980" dirty="0">
                <a:solidFill>
                  <a:srgbClr val="000000"/>
                </a:solidFill>
                <a:highlight>
                  <a:srgbClr val="FFFFFF"/>
                </a:highlight>
              </a:rPr>
              <a:t> </a:t>
            </a:r>
          </a:p>
          <a:p>
            <a:r>
              <a:rPr lang="en-US" sz="980" dirty="0">
                <a:solidFill>
                  <a:srgbClr val="DB6D00"/>
                </a:solidFill>
                <a:highlight>
                  <a:srgbClr val="FFFFFF"/>
                </a:highlight>
              </a:rPr>
              <a:t>$result</a:t>
            </a:r>
            <a:r>
              <a:rPr lang="en-US" sz="980" dirty="0">
                <a:solidFill>
                  <a:srgbClr val="000000"/>
                </a:solidFill>
                <a:highlight>
                  <a:srgbClr val="FFFFFF"/>
                </a:highlight>
              </a:rPr>
              <a:t> </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DB6D00"/>
                </a:solidFill>
                <a:highlight>
                  <a:srgbClr val="FFFFFF"/>
                </a:highlight>
              </a:rPr>
              <a:t>$</a:t>
            </a:r>
            <a:r>
              <a:rPr lang="en-US" sz="980" dirty="0" err="1">
                <a:solidFill>
                  <a:srgbClr val="DB6D00"/>
                </a:solidFill>
                <a:highlight>
                  <a:srgbClr val="FFFFFF"/>
                </a:highlight>
              </a:rPr>
              <a:t>form</a:t>
            </a:r>
            <a:r>
              <a:rPr lang="en-US" sz="980" b="1" dirty="0" err="1">
                <a:solidFill>
                  <a:srgbClr val="000080"/>
                </a:solidFill>
                <a:highlight>
                  <a:srgbClr val="FFFFFF"/>
                </a:highlight>
              </a:rPr>
              <a:t>.</a:t>
            </a:r>
            <a:r>
              <a:rPr lang="en-US" sz="980" dirty="0" err="1">
                <a:solidFill>
                  <a:srgbClr val="000000"/>
                </a:solidFill>
                <a:highlight>
                  <a:srgbClr val="FFFFFF"/>
                </a:highlight>
              </a:rPr>
              <a:t>ShowDialog</a:t>
            </a:r>
            <a:r>
              <a:rPr lang="en-US" sz="980" b="1" dirty="0">
                <a:solidFill>
                  <a:srgbClr val="000080"/>
                </a:solidFill>
                <a:highlight>
                  <a:srgbClr val="FFFFFF"/>
                </a:highlight>
              </a:rPr>
              <a:t>()</a:t>
            </a:r>
            <a:r>
              <a:rPr lang="en-US" sz="980" dirty="0">
                <a:solidFill>
                  <a:srgbClr val="000000"/>
                </a:solidFill>
                <a:highlight>
                  <a:srgbClr val="FFFFFF"/>
                </a:highlight>
              </a:rPr>
              <a:t>          </a:t>
            </a:r>
            <a:r>
              <a:rPr lang="en-US" sz="980" dirty="0">
                <a:solidFill>
                  <a:srgbClr val="008000"/>
                </a:solidFill>
                <a:highlight>
                  <a:srgbClr val="FFFFFF"/>
                </a:highlight>
              </a:rPr>
              <a:t>## Show the form, and wait for the response</a:t>
            </a:r>
            <a:endParaRPr lang="en-US" sz="980" dirty="0">
              <a:solidFill>
                <a:srgbClr val="000000"/>
              </a:solidFill>
              <a:highlight>
                <a:srgbClr val="FFFFFF"/>
              </a:highlight>
            </a:endParaRPr>
          </a:p>
          <a:p>
            <a:r>
              <a:rPr lang="en-US" sz="980" dirty="0">
                <a:solidFill>
                  <a:srgbClr val="DB6D00"/>
                </a:solidFill>
                <a:highlight>
                  <a:srgbClr val="FFFFFF"/>
                </a:highlight>
              </a:rPr>
              <a:t>$Result</a:t>
            </a:r>
            <a:endParaRPr lang="en-US" sz="980" dirty="0">
              <a:solidFill>
                <a:srgbClr val="000000"/>
              </a:solidFill>
              <a:highlight>
                <a:srgbClr val="FFFFFF"/>
              </a:highlight>
            </a:endParaRPr>
          </a:p>
        </p:txBody>
      </p:sp>
      <p:sp>
        <p:nvSpPr>
          <p:cNvPr id="8" name="TextBox 7"/>
          <p:cNvSpPr txBox="1"/>
          <p:nvPr/>
        </p:nvSpPr>
        <p:spPr>
          <a:xfrm>
            <a:off x="5573083" y="142109"/>
            <a:ext cx="6274976" cy="1858635"/>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 Label and </a:t>
            </a:r>
            <a:r>
              <a:rPr lang="en-US" sz="1372" dirty="0" err="1">
                <a:solidFill>
                  <a:srgbClr val="008000"/>
                </a:solidFill>
                <a:highlight>
                  <a:srgbClr val="FFFFFF"/>
                </a:highlight>
              </a:rPr>
              <a:t>TextBox</a:t>
            </a:r>
            <a:r>
              <a:rPr lang="en-US" sz="1372" dirty="0">
                <a:solidFill>
                  <a:srgbClr val="008000"/>
                </a:solidFill>
                <a:highlight>
                  <a:srgbClr val="FFFFFF"/>
                </a:highlight>
              </a:rPr>
              <a:t> </a:t>
            </a:r>
            <a:endParaRPr lang="en-US" sz="1372" dirty="0">
              <a:solidFill>
                <a:srgbClr val="000000"/>
              </a:solidFill>
              <a:highlight>
                <a:srgbClr val="FFFFFF"/>
              </a:highlight>
            </a:endParaRPr>
          </a:p>
          <a:p>
            <a:r>
              <a:rPr lang="en-US" sz="882" dirty="0">
                <a:solidFill>
                  <a:srgbClr val="008000"/>
                </a:solidFill>
                <a:highlight>
                  <a:srgbClr val="FFFFFF"/>
                </a:highlight>
              </a:rPr>
              <a:t>## Computer/Host Name</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lblHost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FF"/>
                </a:solidFill>
                <a:highlight>
                  <a:srgbClr val="FFFFFF"/>
                </a:highlight>
              </a:rPr>
              <a:t>New-Object</a:t>
            </a:r>
            <a:r>
              <a:rPr lang="en-US" sz="882" dirty="0">
                <a:solidFill>
                  <a:srgbClr val="000000"/>
                </a:solidFill>
                <a:highlight>
                  <a:srgbClr val="FFFFFF"/>
                </a:highlight>
              </a:rPr>
              <a:t> </a:t>
            </a:r>
            <a:r>
              <a:rPr lang="en-US" sz="882" dirty="0" err="1">
                <a:solidFill>
                  <a:srgbClr val="000000"/>
                </a:solidFill>
                <a:highlight>
                  <a:srgbClr val="FFFFFF"/>
                </a:highlight>
              </a:rPr>
              <a:t>System</a:t>
            </a:r>
            <a:r>
              <a:rPr lang="en-US" sz="882" b="1" dirty="0" err="1">
                <a:solidFill>
                  <a:srgbClr val="000080"/>
                </a:solidFill>
                <a:highlight>
                  <a:srgbClr val="FFFFFF"/>
                </a:highlight>
              </a:rPr>
              <a:t>.</a:t>
            </a:r>
            <a:r>
              <a:rPr lang="en-US" sz="882" dirty="0" err="1">
                <a:solidFill>
                  <a:srgbClr val="000000"/>
                </a:solidFill>
                <a:highlight>
                  <a:srgbClr val="FFFFFF"/>
                </a:highlight>
              </a:rPr>
              <a:t>Windows</a:t>
            </a:r>
            <a:r>
              <a:rPr lang="en-US" sz="882" b="1" dirty="0" err="1">
                <a:solidFill>
                  <a:srgbClr val="000080"/>
                </a:solidFill>
                <a:highlight>
                  <a:srgbClr val="FFFFFF"/>
                </a:highlight>
              </a:rPr>
              <a:t>.</a:t>
            </a:r>
            <a:r>
              <a:rPr lang="en-US" sz="882" dirty="0" err="1">
                <a:solidFill>
                  <a:srgbClr val="000000"/>
                </a:solidFill>
                <a:highlight>
                  <a:srgbClr val="FFFFFF"/>
                </a:highlight>
              </a:rPr>
              <a:t>Forms</a:t>
            </a:r>
            <a:r>
              <a:rPr lang="en-US" sz="882" b="1" dirty="0" err="1">
                <a:solidFill>
                  <a:srgbClr val="000080"/>
                </a:solidFill>
                <a:highlight>
                  <a:srgbClr val="FFFFFF"/>
                </a:highlight>
              </a:rPr>
              <a:t>.</a:t>
            </a:r>
            <a:r>
              <a:rPr lang="en-US" sz="882" dirty="0" err="1">
                <a:solidFill>
                  <a:srgbClr val="000000"/>
                </a:solidFill>
                <a:highlight>
                  <a:srgbClr val="FFFFFF"/>
                </a:highlight>
              </a:rPr>
              <a:t>Label</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lblHost</a:t>
            </a:r>
            <a:r>
              <a:rPr lang="en-US" sz="882" b="1" dirty="0" err="1">
                <a:solidFill>
                  <a:srgbClr val="000080"/>
                </a:solidFill>
                <a:highlight>
                  <a:srgbClr val="FFFFFF"/>
                </a:highlight>
              </a:rPr>
              <a:t>.</a:t>
            </a:r>
            <a:r>
              <a:rPr lang="en-US" sz="882" dirty="0" err="1">
                <a:solidFill>
                  <a:srgbClr val="000000"/>
                </a:solidFill>
                <a:highlight>
                  <a:srgbClr val="FFFFFF"/>
                </a:highlight>
              </a:rPr>
              <a:t>Text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9E182D"/>
                </a:solidFill>
                <a:highlight>
                  <a:srgbClr val="FFFFFF"/>
                </a:highlight>
              </a:rPr>
              <a:t>"Host Name:"</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lblHost</a:t>
            </a:r>
            <a:r>
              <a:rPr lang="en-US" sz="882" b="1" dirty="0" err="1">
                <a:solidFill>
                  <a:srgbClr val="000080"/>
                </a:solidFill>
                <a:highlight>
                  <a:srgbClr val="FFFFFF"/>
                </a:highlight>
              </a:rPr>
              <a:t>.</a:t>
            </a:r>
            <a:r>
              <a:rPr lang="en-US" sz="882" dirty="0" err="1">
                <a:solidFill>
                  <a:srgbClr val="000000"/>
                </a:solidFill>
                <a:highlight>
                  <a:srgbClr val="FFFFFF"/>
                </a:highlight>
              </a:rPr>
              <a:t>Top</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10</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lblHost</a:t>
            </a:r>
            <a:r>
              <a:rPr lang="en-US" sz="882" b="1" dirty="0" err="1">
                <a:solidFill>
                  <a:srgbClr val="000080"/>
                </a:solidFill>
                <a:highlight>
                  <a:srgbClr val="FFFFFF"/>
                </a:highlight>
              </a:rPr>
              <a:t>.</a:t>
            </a:r>
            <a:r>
              <a:rPr lang="en-US" sz="882" dirty="0" err="1">
                <a:solidFill>
                  <a:srgbClr val="000000"/>
                </a:solidFill>
                <a:highlight>
                  <a:srgbClr val="FFFFFF"/>
                </a:highlight>
              </a:rPr>
              <a:t>Left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5</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lblHost</a:t>
            </a:r>
            <a:r>
              <a:rPr lang="en-US" sz="882" b="1" dirty="0" err="1">
                <a:solidFill>
                  <a:srgbClr val="000080"/>
                </a:solidFill>
                <a:highlight>
                  <a:srgbClr val="FFFFFF"/>
                </a:highlight>
              </a:rPr>
              <a:t>.</a:t>
            </a:r>
            <a:r>
              <a:rPr lang="en-US" sz="882" dirty="0" err="1">
                <a:solidFill>
                  <a:srgbClr val="000000"/>
                </a:solidFill>
                <a:highlight>
                  <a:srgbClr val="FFFFFF"/>
                </a:highlight>
              </a:rPr>
              <a:t>Width</a:t>
            </a:r>
            <a:r>
              <a:rPr lang="en-US" sz="882" b="1" dirty="0">
                <a:solidFill>
                  <a:srgbClr val="000080"/>
                </a:solidFill>
                <a:highlight>
                  <a:srgbClr val="FFFFFF"/>
                </a:highlight>
              </a:rPr>
              <a:t>=</a:t>
            </a:r>
            <a:r>
              <a:rPr lang="en-US" sz="882" dirty="0">
                <a:solidFill>
                  <a:srgbClr val="FF80C0"/>
                </a:solidFill>
                <a:highlight>
                  <a:srgbClr val="FFFFFF"/>
                </a:highlight>
              </a:rPr>
              <a:t>150</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DB6D00"/>
                </a:solidFill>
                <a:highlight>
                  <a:srgbClr val="FFFFFF"/>
                </a:highlight>
              </a:rPr>
              <a:t>$</a:t>
            </a:r>
            <a:r>
              <a:rPr lang="en-US" sz="882" dirty="0" err="1">
                <a:solidFill>
                  <a:srgbClr val="DB6D00"/>
                </a:solidFill>
                <a:highlight>
                  <a:srgbClr val="FFFFFF"/>
                </a:highlight>
              </a:rPr>
              <a:t>lblHost</a:t>
            </a:r>
            <a:r>
              <a:rPr lang="en-US" sz="882" b="1" dirty="0" err="1">
                <a:solidFill>
                  <a:srgbClr val="000080"/>
                </a:solidFill>
                <a:highlight>
                  <a:srgbClr val="FFFFFF"/>
                </a:highlight>
              </a:rPr>
              <a:t>.</a:t>
            </a:r>
            <a:r>
              <a:rPr lang="en-US" sz="882" dirty="0" err="1">
                <a:solidFill>
                  <a:srgbClr val="000000"/>
                </a:solidFill>
                <a:highlight>
                  <a:srgbClr val="FFFFFF"/>
                </a:highlight>
              </a:rPr>
              <a:t>AutoSize</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$true</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form</a:t>
            </a:r>
            <a:r>
              <a:rPr lang="en-US" sz="882" b="1" dirty="0" err="1">
                <a:solidFill>
                  <a:srgbClr val="000080"/>
                </a:solidFill>
                <a:highlight>
                  <a:srgbClr val="FFFFFF"/>
                </a:highlight>
              </a:rPr>
              <a:t>.</a:t>
            </a:r>
            <a:r>
              <a:rPr lang="en-US" sz="882" dirty="0" err="1">
                <a:solidFill>
                  <a:srgbClr val="000000"/>
                </a:solidFill>
                <a:highlight>
                  <a:srgbClr val="FFFFFF"/>
                </a:highlight>
              </a:rPr>
              <a:t>Controls</a:t>
            </a:r>
            <a:r>
              <a:rPr lang="en-US" sz="882" b="1" dirty="0" err="1">
                <a:solidFill>
                  <a:srgbClr val="000080"/>
                </a:solidFill>
                <a:highlight>
                  <a:srgbClr val="FFFFFF"/>
                </a:highlight>
              </a:rPr>
              <a:t>.</a:t>
            </a:r>
            <a:r>
              <a:rPr lang="en-US" sz="882" dirty="0" err="1">
                <a:solidFill>
                  <a:srgbClr val="000000"/>
                </a:solidFill>
                <a:highlight>
                  <a:srgbClr val="FFFFFF"/>
                </a:highlight>
              </a:rPr>
              <a:t>Add</a:t>
            </a:r>
            <a:r>
              <a:rPr lang="en-US" sz="882" b="1" dirty="0">
                <a:solidFill>
                  <a:srgbClr val="000080"/>
                </a:solidFill>
                <a:highlight>
                  <a:srgbClr val="FFFFFF"/>
                </a:highlight>
              </a:rPr>
              <a:t>(</a:t>
            </a:r>
            <a:r>
              <a:rPr lang="en-US" sz="882" dirty="0">
                <a:solidFill>
                  <a:srgbClr val="DB6D00"/>
                </a:solidFill>
                <a:highlight>
                  <a:srgbClr val="FFFFFF"/>
                </a:highlight>
              </a:rPr>
              <a:t>$</a:t>
            </a:r>
            <a:r>
              <a:rPr lang="en-US" sz="882" dirty="0" err="1">
                <a:solidFill>
                  <a:srgbClr val="DB6D00"/>
                </a:solidFill>
                <a:highlight>
                  <a:srgbClr val="FFFFFF"/>
                </a:highlight>
              </a:rPr>
              <a:t>lblHost</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008000"/>
                </a:solidFill>
                <a:highlight>
                  <a:srgbClr val="FFFFFF"/>
                </a:highlight>
              </a:rPr>
              <a:t># Add to Form</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008000"/>
                </a:solidFill>
                <a:highlight>
                  <a:srgbClr val="FFFFFF"/>
                </a:highlight>
              </a:rPr>
              <a:t>#</a:t>
            </a:r>
            <a:endParaRPr lang="en-US" sz="882" dirty="0">
              <a:solidFill>
                <a:srgbClr val="000000"/>
              </a:solidFill>
              <a:highlight>
                <a:srgbClr val="FFFFFF"/>
              </a:highlight>
            </a:endParaRPr>
          </a:p>
          <a:p>
            <a:r>
              <a:rPr lang="en-US" sz="882" dirty="0">
                <a:solidFill>
                  <a:srgbClr val="DB6D00"/>
                </a:solidFill>
                <a:highlight>
                  <a:srgbClr val="FFFFFF"/>
                </a:highlight>
              </a:rPr>
              <a:t>    $</a:t>
            </a:r>
            <a:r>
              <a:rPr lang="en-US" sz="882" dirty="0" err="1">
                <a:solidFill>
                  <a:srgbClr val="DB6D00"/>
                </a:solidFill>
                <a:highlight>
                  <a:srgbClr val="FFFFFF"/>
                </a:highlight>
              </a:rPr>
              <a:t>txtHost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FF"/>
                </a:solidFill>
                <a:highlight>
                  <a:srgbClr val="FFFFFF"/>
                </a:highlight>
              </a:rPr>
              <a:t>New-Object</a:t>
            </a:r>
            <a:r>
              <a:rPr lang="en-US" sz="882" dirty="0">
                <a:solidFill>
                  <a:srgbClr val="000000"/>
                </a:solidFill>
                <a:highlight>
                  <a:srgbClr val="FFFFFF"/>
                </a:highlight>
              </a:rPr>
              <a:t> </a:t>
            </a:r>
            <a:r>
              <a:rPr lang="en-US" sz="882" dirty="0" err="1">
                <a:solidFill>
                  <a:srgbClr val="000000"/>
                </a:solidFill>
                <a:highlight>
                  <a:srgbClr val="FFFFFF"/>
                </a:highlight>
              </a:rPr>
              <a:t>Windows</a:t>
            </a:r>
            <a:r>
              <a:rPr lang="en-US" sz="882" b="1" dirty="0" err="1">
                <a:solidFill>
                  <a:srgbClr val="000080"/>
                </a:solidFill>
                <a:highlight>
                  <a:srgbClr val="FFFFFF"/>
                </a:highlight>
              </a:rPr>
              <a:t>.</a:t>
            </a:r>
            <a:r>
              <a:rPr lang="en-US" sz="882" dirty="0" err="1">
                <a:solidFill>
                  <a:srgbClr val="000000"/>
                </a:solidFill>
                <a:highlight>
                  <a:srgbClr val="FFFFFF"/>
                </a:highlight>
              </a:rPr>
              <a:t>Forms</a:t>
            </a:r>
            <a:r>
              <a:rPr lang="en-US" sz="882" b="1" dirty="0" err="1">
                <a:solidFill>
                  <a:srgbClr val="000080"/>
                </a:solidFill>
                <a:highlight>
                  <a:srgbClr val="FFFFFF"/>
                </a:highlight>
              </a:rPr>
              <a:t>.</a:t>
            </a:r>
            <a:r>
              <a:rPr lang="en-US" sz="882" dirty="0" err="1">
                <a:solidFill>
                  <a:srgbClr val="000000"/>
                </a:solidFill>
                <a:highlight>
                  <a:srgbClr val="FFFFFF"/>
                </a:highlight>
              </a:rPr>
              <a:t>TextBox</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txtHost</a:t>
            </a:r>
            <a:r>
              <a:rPr lang="en-US" sz="882" b="1" dirty="0" err="1">
                <a:solidFill>
                  <a:srgbClr val="000080"/>
                </a:solidFill>
                <a:highlight>
                  <a:srgbClr val="FFFFFF"/>
                </a:highlight>
              </a:rPr>
              <a:t>.</a:t>
            </a:r>
            <a:r>
              <a:rPr lang="en-US" sz="882" dirty="0" err="1">
                <a:solidFill>
                  <a:srgbClr val="000000"/>
                </a:solidFill>
                <a:highlight>
                  <a:srgbClr val="FFFFFF"/>
                </a:highlight>
              </a:rPr>
              <a:t>Top</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10</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txtHost</a:t>
            </a:r>
            <a:r>
              <a:rPr lang="en-US" sz="882" b="1" dirty="0" err="1">
                <a:solidFill>
                  <a:srgbClr val="000080"/>
                </a:solidFill>
                <a:highlight>
                  <a:srgbClr val="FFFFFF"/>
                </a:highlight>
              </a:rPr>
              <a:t>.</a:t>
            </a:r>
            <a:r>
              <a:rPr lang="en-US" sz="882" dirty="0" err="1">
                <a:solidFill>
                  <a:srgbClr val="000000"/>
                </a:solidFill>
                <a:highlight>
                  <a:srgbClr val="FFFFFF"/>
                </a:highlight>
              </a:rPr>
              <a:t>Left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160</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txtHost</a:t>
            </a:r>
            <a:r>
              <a:rPr lang="en-US" sz="882" b="1" dirty="0" err="1">
                <a:solidFill>
                  <a:srgbClr val="000080"/>
                </a:solidFill>
                <a:highlight>
                  <a:srgbClr val="FFFFFF"/>
                </a:highlight>
              </a:rPr>
              <a:t>.</a:t>
            </a:r>
            <a:r>
              <a:rPr lang="en-US" sz="882" dirty="0" err="1">
                <a:solidFill>
                  <a:srgbClr val="000000"/>
                </a:solidFill>
                <a:highlight>
                  <a:srgbClr val="FFFFFF"/>
                </a:highlight>
              </a:rPr>
              <a:t>Width</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120</a:t>
            </a:r>
            <a:r>
              <a:rPr lang="en-US" sz="882" b="1" dirty="0">
                <a:solidFill>
                  <a:srgbClr val="000080"/>
                </a:solidFill>
                <a:highlight>
                  <a:srgbClr val="FFFFFF"/>
                </a:highlight>
              </a:rPr>
              <a:t>;</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txtHost</a:t>
            </a:r>
            <a:r>
              <a:rPr lang="en-US" sz="882" b="1" dirty="0" err="1">
                <a:solidFill>
                  <a:srgbClr val="000080"/>
                </a:solidFill>
                <a:highlight>
                  <a:srgbClr val="FFFFFF"/>
                </a:highlight>
              </a:rPr>
              <a:t>.</a:t>
            </a:r>
            <a:r>
              <a:rPr lang="en-US" sz="882" dirty="0" err="1">
                <a:solidFill>
                  <a:srgbClr val="000000"/>
                </a:solidFill>
                <a:highlight>
                  <a:srgbClr val="FFFFFF"/>
                </a:highlight>
              </a:rPr>
              <a:t>Text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env</a:t>
            </a:r>
            <a:r>
              <a:rPr lang="en-US" sz="882" b="1" dirty="0" err="1">
                <a:solidFill>
                  <a:srgbClr val="000080"/>
                </a:solidFill>
                <a:highlight>
                  <a:srgbClr val="FFFFFF"/>
                </a:highlight>
              </a:rPr>
              <a:t>:</a:t>
            </a:r>
            <a:r>
              <a:rPr lang="en-US" sz="882" dirty="0" err="1">
                <a:solidFill>
                  <a:srgbClr val="000000"/>
                </a:solidFill>
                <a:highlight>
                  <a:srgbClr val="FFFFFF"/>
                </a:highlight>
              </a:rPr>
              <a:t>computername</a:t>
            </a:r>
            <a:r>
              <a:rPr lang="en-US" sz="882" dirty="0">
                <a:solidFill>
                  <a:srgbClr val="000000"/>
                </a:solidFill>
                <a:highlight>
                  <a:srgbClr val="FFFFFF"/>
                </a:highlight>
              </a:rPr>
              <a:t>   </a:t>
            </a:r>
            <a:r>
              <a:rPr lang="en-US" sz="882" dirty="0">
                <a:solidFill>
                  <a:srgbClr val="008000"/>
                </a:solidFill>
                <a:highlight>
                  <a:srgbClr val="FFFFFF"/>
                </a:highlight>
              </a:rPr>
              <a:t># Use </a:t>
            </a:r>
            <a:r>
              <a:rPr lang="en-US" sz="882" dirty="0" err="1">
                <a:solidFill>
                  <a:srgbClr val="008000"/>
                </a:solidFill>
                <a:highlight>
                  <a:srgbClr val="FFFFFF"/>
                </a:highlight>
              </a:rPr>
              <a:t>Corrent</a:t>
            </a:r>
            <a:r>
              <a:rPr lang="en-US" sz="882" dirty="0">
                <a:solidFill>
                  <a:srgbClr val="008000"/>
                </a:solidFill>
                <a:highlight>
                  <a:srgbClr val="FFFFFF"/>
                </a:highlight>
              </a:rPr>
              <a:t> computer name as default</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form</a:t>
            </a:r>
            <a:r>
              <a:rPr lang="en-US" sz="882" b="1" dirty="0" err="1">
                <a:solidFill>
                  <a:srgbClr val="000080"/>
                </a:solidFill>
                <a:highlight>
                  <a:srgbClr val="FFFFFF"/>
                </a:highlight>
              </a:rPr>
              <a:t>.</a:t>
            </a:r>
            <a:r>
              <a:rPr lang="en-US" sz="882" dirty="0" err="1">
                <a:solidFill>
                  <a:srgbClr val="000000"/>
                </a:solidFill>
                <a:highlight>
                  <a:srgbClr val="FFFFFF"/>
                </a:highlight>
              </a:rPr>
              <a:t>Controls</a:t>
            </a:r>
            <a:r>
              <a:rPr lang="en-US" sz="882" b="1" dirty="0" err="1">
                <a:solidFill>
                  <a:srgbClr val="000080"/>
                </a:solidFill>
                <a:highlight>
                  <a:srgbClr val="FFFFFF"/>
                </a:highlight>
              </a:rPr>
              <a:t>.</a:t>
            </a:r>
            <a:r>
              <a:rPr lang="en-US" sz="882" dirty="0" err="1">
                <a:solidFill>
                  <a:srgbClr val="000000"/>
                </a:solidFill>
                <a:highlight>
                  <a:srgbClr val="FFFFFF"/>
                </a:highlight>
              </a:rPr>
              <a:t>Add</a:t>
            </a:r>
            <a:r>
              <a:rPr lang="en-US" sz="882" b="1" dirty="0">
                <a:solidFill>
                  <a:srgbClr val="000080"/>
                </a:solidFill>
                <a:highlight>
                  <a:srgbClr val="FFFFFF"/>
                </a:highlight>
              </a:rPr>
              <a:t>(</a:t>
            </a:r>
            <a:r>
              <a:rPr lang="en-US" sz="882" dirty="0">
                <a:solidFill>
                  <a:srgbClr val="DB6D00"/>
                </a:solidFill>
                <a:highlight>
                  <a:srgbClr val="FFFFFF"/>
                </a:highlight>
              </a:rPr>
              <a:t>$</a:t>
            </a:r>
            <a:r>
              <a:rPr lang="en-US" sz="882" dirty="0" err="1">
                <a:solidFill>
                  <a:srgbClr val="DB6D00"/>
                </a:solidFill>
                <a:highlight>
                  <a:srgbClr val="FFFFFF"/>
                </a:highlight>
              </a:rPr>
              <a:t>txtHost</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008000"/>
                </a:solidFill>
                <a:highlight>
                  <a:srgbClr val="FFFFFF"/>
                </a:highlight>
              </a:rPr>
              <a:t># Add to Form</a:t>
            </a:r>
          </a:p>
        </p:txBody>
      </p:sp>
      <p:sp>
        <p:nvSpPr>
          <p:cNvPr id="6" name="TextBox 5"/>
          <p:cNvSpPr txBox="1"/>
          <p:nvPr/>
        </p:nvSpPr>
        <p:spPr>
          <a:xfrm>
            <a:off x="5573083" y="2110322"/>
            <a:ext cx="6274976" cy="3186230"/>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 </a:t>
            </a:r>
            <a:r>
              <a:rPr lang="en-US" sz="1372" dirty="0" err="1">
                <a:solidFill>
                  <a:srgbClr val="008000"/>
                </a:solidFill>
                <a:highlight>
                  <a:srgbClr val="FFFFFF"/>
                </a:highlight>
              </a:rPr>
              <a:t>ListBox</a:t>
            </a:r>
            <a:r>
              <a:rPr lang="en-US" sz="1372" dirty="0">
                <a:solidFill>
                  <a:srgbClr val="008000"/>
                </a:solidFill>
                <a:highlight>
                  <a:srgbClr val="FFFFFF"/>
                </a:highlight>
              </a:rPr>
              <a:t> - Fill with Data From Azure Location Name</a:t>
            </a:r>
            <a:endParaRPr lang="en-US" sz="137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lblLoc</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FF"/>
                </a:solidFill>
                <a:highlight>
                  <a:srgbClr val="FFFFFF"/>
                </a:highlight>
              </a:rPr>
              <a:t>New-Object</a:t>
            </a:r>
            <a:r>
              <a:rPr lang="en-US" sz="882" dirty="0">
                <a:solidFill>
                  <a:srgbClr val="000000"/>
                </a:solidFill>
                <a:highlight>
                  <a:srgbClr val="FFFFFF"/>
                </a:highlight>
              </a:rPr>
              <a:t> </a:t>
            </a:r>
            <a:r>
              <a:rPr lang="en-US" sz="882" dirty="0" err="1">
                <a:solidFill>
                  <a:srgbClr val="000000"/>
                </a:solidFill>
                <a:highlight>
                  <a:srgbClr val="FFFFFF"/>
                </a:highlight>
              </a:rPr>
              <a:t>System</a:t>
            </a:r>
            <a:r>
              <a:rPr lang="en-US" sz="882" b="1" dirty="0" err="1">
                <a:solidFill>
                  <a:srgbClr val="000080"/>
                </a:solidFill>
                <a:highlight>
                  <a:srgbClr val="FFFFFF"/>
                </a:highlight>
              </a:rPr>
              <a:t>.</a:t>
            </a:r>
            <a:r>
              <a:rPr lang="en-US" sz="882" dirty="0" err="1">
                <a:solidFill>
                  <a:srgbClr val="000000"/>
                </a:solidFill>
                <a:highlight>
                  <a:srgbClr val="FFFFFF"/>
                </a:highlight>
              </a:rPr>
              <a:t>Windows</a:t>
            </a:r>
            <a:r>
              <a:rPr lang="en-US" sz="882" b="1" dirty="0" err="1">
                <a:solidFill>
                  <a:srgbClr val="000080"/>
                </a:solidFill>
                <a:highlight>
                  <a:srgbClr val="FFFFFF"/>
                </a:highlight>
              </a:rPr>
              <a:t>.</a:t>
            </a:r>
            <a:r>
              <a:rPr lang="en-US" sz="882" dirty="0" err="1">
                <a:solidFill>
                  <a:srgbClr val="000000"/>
                </a:solidFill>
                <a:highlight>
                  <a:srgbClr val="FFFFFF"/>
                </a:highlight>
              </a:rPr>
              <a:t>Forms</a:t>
            </a:r>
            <a:r>
              <a:rPr lang="en-US" sz="882" b="1" dirty="0" err="1">
                <a:solidFill>
                  <a:srgbClr val="000080"/>
                </a:solidFill>
                <a:highlight>
                  <a:srgbClr val="FFFFFF"/>
                </a:highlight>
              </a:rPr>
              <a:t>.</a:t>
            </a:r>
            <a:r>
              <a:rPr lang="en-US" sz="882" dirty="0" err="1">
                <a:solidFill>
                  <a:srgbClr val="000000"/>
                </a:solidFill>
                <a:highlight>
                  <a:srgbClr val="FFFFFF"/>
                </a:highlight>
              </a:rPr>
              <a:t>Label</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lblLoc</a:t>
            </a:r>
            <a:r>
              <a:rPr lang="en-US" sz="882" b="1" dirty="0" err="1">
                <a:solidFill>
                  <a:srgbClr val="000080"/>
                </a:solidFill>
                <a:highlight>
                  <a:srgbClr val="FFFFFF"/>
                </a:highlight>
              </a:rPr>
              <a:t>.</a:t>
            </a:r>
            <a:r>
              <a:rPr lang="en-US" sz="882" dirty="0" err="1">
                <a:solidFill>
                  <a:srgbClr val="000000"/>
                </a:solidFill>
                <a:highlight>
                  <a:srgbClr val="FFFFFF"/>
                </a:highlight>
              </a:rPr>
              <a:t>Text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9E182D"/>
                </a:solidFill>
                <a:highlight>
                  <a:srgbClr val="FFFFFF"/>
                </a:highlight>
              </a:rPr>
              <a:t>"Azure </a:t>
            </a:r>
            <a:r>
              <a:rPr lang="en-US" sz="882" dirty="0" err="1">
                <a:solidFill>
                  <a:srgbClr val="9E182D"/>
                </a:solidFill>
                <a:highlight>
                  <a:srgbClr val="FFFFFF"/>
                </a:highlight>
              </a:rPr>
              <a:t>Loation</a:t>
            </a:r>
            <a:r>
              <a:rPr lang="en-US" sz="882" dirty="0">
                <a:solidFill>
                  <a:srgbClr val="9E182D"/>
                </a:solidFill>
                <a:highlight>
                  <a:srgbClr val="FFFFFF"/>
                </a:highlight>
              </a:rPr>
              <a:t>:"</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lblLoc</a:t>
            </a:r>
            <a:r>
              <a:rPr lang="en-US" sz="882" b="1" dirty="0" err="1">
                <a:solidFill>
                  <a:srgbClr val="000080"/>
                </a:solidFill>
                <a:highlight>
                  <a:srgbClr val="FFFFFF"/>
                </a:highlight>
              </a:rPr>
              <a:t>.</a:t>
            </a:r>
            <a:r>
              <a:rPr lang="en-US" sz="882" dirty="0" err="1">
                <a:solidFill>
                  <a:srgbClr val="000000"/>
                </a:solidFill>
                <a:highlight>
                  <a:srgbClr val="FFFFFF"/>
                </a:highlight>
              </a:rPr>
              <a:t>Top</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50</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lblLoc</a:t>
            </a:r>
            <a:r>
              <a:rPr lang="en-US" sz="882" b="1" dirty="0" err="1">
                <a:solidFill>
                  <a:srgbClr val="000080"/>
                </a:solidFill>
                <a:highlight>
                  <a:srgbClr val="FFFFFF"/>
                </a:highlight>
              </a:rPr>
              <a:t>.</a:t>
            </a:r>
            <a:r>
              <a:rPr lang="en-US" sz="882" dirty="0" err="1">
                <a:solidFill>
                  <a:srgbClr val="000000"/>
                </a:solidFill>
                <a:highlight>
                  <a:srgbClr val="FFFFFF"/>
                </a:highlight>
              </a:rPr>
              <a:t>Left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5</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lblLoc</a:t>
            </a:r>
            <a:r>
              <a:rPr lang="en-US" sz="882" b="1" dirty="0" err="1">
                <a:solidFill>
                  <a:srgbClr val="000080"/>
                </a:solidFill>
                <a:highlight>
                  <a:srgbClr val="FFFFFF"/>
                </a:highlight>
              </a:rPr>
              <a:t>.</a:t>
            </a:r>
            <a:r>
              <a:rPr lang="en-US" sz="882" dirty="0" err="1">
                <a:solidFill>
                  <a:srgbClr val="000000"/>
                </a:solidFill>
                <a:highlight>
                  <a:srgbClr val="FFFFFF"/>
                </a:highlight>
              </a:rPr>
              <a:t>Autosize</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$true</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form</a:t>
            </a:r>
            <a:r>
              <a:rPr lang="en-US" sz="882" b="1" dirty="0" err="1">
                <a:solidFill>
                  <a:srgbClr val="000080"/>
                </a:solidFill>
                <a:highlight>
                  <a:srgbClr val="FFFFFF"/>
                </a:highlight>
              </a:rPr>
              <a:t>.</a:t>
            </a:r>
            <a:r>
              <a:rPr lang="en-US" sz="882" dirty="0" err="1">
                <a:solidFill>
                  <a:srgbClr val="000000"/>
                </a:solidFill>
                <a:highlight>
                  <a:srgbClr val="FFFFFF"/>
                </a:highlight>
              </a:rPr>
              <a:t>Controls</a:t>
            </a:r>
            <a:r>
              <a:rPr lang="en-US" sz="882" b="1" dirty="0" err="1">
                <a:solidFill>
                  <a:srgbClr val="000080"/>
                </a:solidFill>
                <a:highlight>
                  <a:srgbClr val="FFFFFF"/>
                </a:highlight>
              </a:rPr>
              <a:t>.</a:t>
            </a:r>
            <a:r>
              <a:rPr lang="en-US" sz="882" dirty="0" err="1">
                <a:solidFill>
                  <a:srgbClr val="000000"/>
                </a:solidFill>
                <a:highlight>
                  <a:srgbClr val="FFFFFF"/>
                </a:highlight>
              </a:rPr>
              <a:t>Add</a:t>
            </a:r>
            <a:r>
              <a:rPr lang="en-US" sz="882" b="1" dirty="0">
                <a:solidFill>
                  <a:srgbClr val="000080"/>
                </a:solidFill>
                <a:highlight>
                  <a:srgbClr val="FFFFFF"/>
                </a:highlight>
              </a:rPr>
              <a:t>(</a:t>
            </a:r>
            <a:r>
              <a:rPr lang="en-US" sz="882" dirty="0">
                <a:solidFill>
                  <a:srgbClr val="DB6D00"/>
                </a:solidFill>
                <a:highlight>
                  <a:srgbClr val="FFFFFF"/>
                </a:highlight>
              </a:rPr>
              <a:t>$</a:t>
            </a:r>
            <a:r>
              <a:rPr lang="en-US" sz="882" dirty="0" err="1">
                <a:solidFill>
                  <a:srgbClr val="DB6D00"/>
                </a:solidFill>
                <a:highlight>
                  <a:srgbClr val="FFFFFF"/>
                </a:highlight>
              </a:rPr>
              <a:t>lblLoc</a:t>
            </a:r>
            <a:r>
              <a:rPr lang="en-US" sz="882" b="1" dirty="0">
                <a:solidFill>
                  <a:srgbClr val="000080"/>
                </a:solidFill>
                <a:highlight>
                  <a:srgbClr val="FFFFFF"/>
                </a:highlight>
              </a:rPr>
              <a:t>)</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b="1" dirty="0">
                <a:solidFill>
                  <a:srgbClr val="0000FF"/>
                </a:solidFill>
                <a:highlight>
                  <a:srgbClr val="FFFFFF"/>
                </a:highlight>
              </a:rPr>
              <a:t>Write-Host</a:t>
            </a:r>
            <a:r>
              <a:rPr lang="en-US" sz="882" dirty="0">
                <a:solidFill>
                  <a:srgbClr val="000000"/>
                </a:solidFill>
                <a:highlight>
                  <a:srgbClr val="FFFFFF"/>
                </a:highlight>
              </a:rPr>
              <a:t> </a:t>
            </a:r>
            <a:r>
              <a:rPr lang="en-US" sz="882" dirty="0">
                <a:solidFill>
                  <a:srgbClr val="9E182D"/>
                </a:solidFill>
                <a:highlight>
                  <a:srgbClr val="FFFFFF"/>
                </a:highlight>
              </a:rPr>
              <a:t>"Building List of available Locations"</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b="1" dirty="0">
                <a:solidFill>
                  <a:srgbClr val="0000FF"/>
                </a:solidFill>
                <a:highlight>
                  <a:srgbClr val="FFFFFF"/>
                </a:highlight>
              </a:rPr>
              <a:t>Get-Date</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err="1">
                <a:solidFill>
                  <a:srgbClr val="000000"/>
                </a:solidFill>
                <a:highlight>
                  <a:srgbClr val="FFFFFF"/>
                </a:highlight>
              </a:rPr>
              <a:t>ForegroundColor</a:t>
            </a:r>
            <a:r>
              <a:rPr lang="en-US" sz="882" dirty="0">
                <a:solidFill>
                  <a:srgbClr val="000000"/>
                </a:solidFill>
                <a:highlight>
                  <a:srgbClr val="FFFFFF"/>
                </a:highlight>
              </a:rPr>
              <a:t> Green</a:t>
            </a:r>
          </a:p>
          <a:p>
            <a:r>
              <a:rPr lang="en-US" sz="882" dirty="0">
                <a:solidFill>
                  <a:srgbClr val="000000"/>
                </a:solidFill>
                <a:highlight>
                  <a:srgbClr val="FFFFFF"/>
                </a:highlight>
              </a:rPr>
              <a:t>    </a:t>
            </a:r>
            <a:r>
              <a:rPr lang="en-US" sz="882" dirty="0">
                <a:solidFill>
                  <a:srgbClr val="008000"/>
                </a:solidFill>
                <a:highlight>
                  <a:srgbClr val="FFFFFF"/>
                </a:highlight>
              </a:rPr>
              <a:t># </a:t>
            </a:r>
            <a:r>
              <a:rPr lang="en-US" sz="882" dirty="0" err="1">
                <a:solidFill>
                  <a:srgbClr val="008000"/>
                </a:solidFill>
                <a:highlight>
                  <a:srgbClr val="FFFFFF"/>
                </a:highlight>
              </a:rPr>
              <a:t>Listbox</a:t>
            </a:r>
            <a:r>
              <a:rPr lang="en-US" sz="882" dirty="0">
                <a:solidFill>
                  <a:srgbClr val="008000"/>
                </a:solidFill>
                <a:highlight>
                  <a:srgbClr val="FFFFFF"/>
                </a:highlight>
              </a:rPr>
              <a:t> for Location Name</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locListBox</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FF"/>
                </a:solidFill>
                <a:highlight>
                  <a:srgbClr val="FFFFFF"/>
                </a:highlight>
              </a:rPr>
              <a:t>New-Object</a:t>
            </a:r>
            <a:r>
              <a:rPr lang="en-US" sz="882" dirty="0">
                <a:solidFill>
                  <a:srgbClr val="000000"/>
                </a:solidFill>
                <a:highlight>
                  <a:srgbClr val="FFFFFF"/>
                </a:highlight>
              </a:rPr>
              <a:t> </a:t>
            </a:r>
            <a:r>
              <a:rPr lang="en-US" sz="882" dirty="0" err="1">
                <a:solidFill>
                  <a:srgbClr val="000000"/>
                </a:solidFill>
                <a:highlight>
                  <a:srgbClr val="FFFFFF"/>
                </a:highlight>
              </a:rPr>
              <a:t>System</a:t>
            </a:r>
            <a:r>
              <a:rPr lang="en-US" sz="882" b="1" dirty="0" err="1">
                <a:solidFill>
                  <a:srgbClr val="000080"/>
                </a:solidFill>
                <a:highlight>
                  <a:srgbClr val="FFFFFF"/>
                </a:highlight>
              </a:rPr>
              <a:t>.</a:t>
            </a:r>
            <a:r>
              <a:rPr lang="en-US" sz="882" dirty="0" err="1">
                <a:solidFill>
                  <a:srgbClr val="000000"/>
                </a:solidFill>
                <a:highlight>
                  <a:srgbClr val="FFFFFF"/>
                </a:highlight>
              </a:rPr>
              <a:t>Windows</a:t>
            </a:r>
            <a:r>
              <a:rPr lang="en-US" sz="882" b="1" dirty="0" err="1">
                <a:solidFill>
                  <a:srgbClr val="000080"/>
                </a:solidFill>
                <a:highlight>
                  <a:srgbClr val="FFFFFF"/>
                </a:highlight>
              </a:rPr>
              <a:t>.</a:t>
            </a:r>
            <a:r>
              <a:rPr lang="en-US" sz="882" dirty="0" err="1">
                <a:solidFill>
                  <a:srgbClr val="000000"/>
                </a:solidFill>
                <a:highlight>
                  <a:srgbClr val="FFFFFF"/>
                </a:highlight>
              </a:rPr>
              <a:t>Forms</a:t>
            </a:r>
            <a:r>
              <a:rPr lang="en-US" sz="882" b="1" dirty="0" err="1">
                <a:solidFill>
                  <a:srgbClr val="000080"/>
                </a:solidFill>
                <a:highlight>
                  <a:srgbClr val="FFFFFF"/>
                </a:highlight>
              </a:rPr>
              <a:t>.</a:t>
            </a:r>
            <a:r>
              <a:rPr lang="en-US" sz="882" dirty="0" err="1">
                <a:solidFill>
                  <a:srgbClr val="000000"/>
                </a:solidFill>
                <a:highlight>
                  <a:srgbClr val="FFFFFF"/>
                </a:highlight>
              </a:rPr>
              <a:t>ListBox</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locListBox</a:t>
            </a:r>
            <a:r>
              <a:rPr lang="en-US" sz="882" b="1" dirty="0" err="1">
                <a:solidFill>
                  <a:srgbClr val="000080"/>
                </a:solidFill>
                <a:highlight>
                  <a:srgbClr val="FFFFFF"/>
                </a:highlight>
              </a:rPr>
              <a:t>.</a:t>
            </a:r>
            <a:r>
              <a:rPr lang="en-US" sz="882" dirty="0" err="1">
                <a:solidFill>
                  <a:srgbClr val="000000"/>
                </a:solidFill>
                <a:highlight>
                  <a:srgbClr val="FFFFFF"/>
                </a:highlight>
              </a:rPr>
              <a:t>Top</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50</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locListBox</a:t>
            </a:r>
            <a:r>
              <a:rPr lang="en-US" sz="882" b="1" dirty="0" err="1">
                <a:solidFill>
                  <a:srgbClr val="000080"/>
                </a:solidFill>
                <a:highlight>
                  <a:srgbClr val="FFFFFF"/>
                </a:highlight>
              </a:rPr>
              <a:t>.</a:t>
            </a:r>
            <a:r>
              <a:rPr lang="en-US" sz="882" dirty="0" err="1">
                <a:solidFill>
                  <a:srgbClr val="000000"/>
                </a:solidFill>
                <a:highlight>
                  <a:srgbClr val="FFFFFF"/>
                </a:highlight>
              </a:rPr>
              <a:t>Left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160</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locListBox</a:t>
            </a:r>
            <a:r>
              <a:rPr lang="en-US" sz="882" b="1" dirty="0" err="1">
                <a:solidFill>
                  <a:srgbClr val="000080"/>
                </a:solidFill>
                <a:highlight>
                  <a:srgbClr val="FFFFFF"/>
                </a:highlight>
              </a:rPr>
              <a:t>.</a:t>
            </a:r>
            <a:r>
              <a:rPr lang="en-US" sz="882" dirty="0" err="1">
                <a:solidFill>
                  <a:srgbClr val="000000"/>
                </a:solidFill>
                <a:highlight>
                  <a:srgbClr val="FFFFFF"/>
                </a:highlight>
              </a:rPr>
              <a:t>Height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120</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008000"/>
                </a:solidFill>
                <a:highlight>
                  <a:srgbClr val="FFFFFF"/>
                </a:highlight>
              </a:rPr>
              <a:t># we need to populate the </a:t>
            </a:r>
            <a:r>
              <a:rPr lang="en-US" sz="882" dirty="0" err="1">
                <a:solidFill>
                  <a:srgbClr val="008000"/>
                </a:solidFill>
                <a:highlight>
                  <a:srgbClr val="FFFFFF"/>
                </a:highlight>
              </a:rPr>
              <a:t>listbox</a:t>
            </a:r>
            <a:r>
              <a:rPr lang="en-US" sz="882" dirty="0">
                <a:solidFill>
                  <a:srgbClr val="008000"/>
                </a:solidFill>
                <a:highlight>
                  <a:srgbClr val="FFFFFF"/>
                </a:highlight>
              </a:rPr>
              <a:t>... Example: $</a:t>
            </a:r>
            <a:r>
              <a:rPr lang="en-US" sz="882" dirty="0" err="1">
                <a:solidFill>
                  <a:srgbClr val="008000"/>
                </a:solidFill>
                <a:highlight>
                  <a:srgbClr val="FFFFFF"/>
                </a:highlight>
              </a:rPr>
              <a:t>objListBox.Items.Add</a:t>
            </a:r>
            <a:r>
              <a:rPr lang="en-US" sz="882" dirty="0">
                <a:solidFill>
                  <a:srgbClr val="008000"/>
                </a:solidFill>
                <a:highlight>
                  <a:srgbClr val="FFFFFF"/>
                </a:highlight>
              </a:rPr>
              <a:t>("Item 1 Test Do NOT USE")</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008000"/>
                </a:solidFill>
                <a:highlight>
                  <a:srgbClr val="FFFFFF"/>
                </a:highlight>
              </a:rPr>
              <a:t># in our case, we will use a call to Azure for our "list"</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LocArray</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Get-</a:t>
            </a:r>
            <a:r>
              <a:rPr lang="en-US" sz="882" dirty="0" err="1">
                <a:solidFill>
                  <a:srgbClr val="000000"/>
                </a:solidFill>
                <a:highlight>
                  <a:srgbClr val="FFFFFF"/>
                </a:highlight>
              </a:rPr>
              <a:t>AzureLocation</a:t>
            </a:r>
            <a:r>
              <a:rPr lang="en-US" sz="882" dirty="0">
                <a:solidFill>
                  <a:srgbClr val="000000"/>
                </a:solidFill>
                <a:highlight>
                  <a:srgbClr val="FFFFFF"/>
                </a:highlight>
              </a:rPr>
              <a:t> </a:t>
            </a:r>
            <a:r>
              <a:rPr lang="en-US" sz="882" dirty="0">
                <a:solidFill>
                  <a:srgbClr val="008000"/>
                </a:solidFill>
                <a:highlight>
                  <a:srgbClr val="FFFFFF"/>
                </a:highlight>
              </a:rPr>
              <a:t># | Format-list </a:t>
            </a:r>
            <a:r>
              <a:rPr lang="en-US" sz="882" dirty="0" err="1">
                <a:solidFill>
                  <a:srgbClr val="008000"/>
                </a:solidFill>
                <a:highlight>
                  <a:srgbClr val="FFFFFF"/>
                </a:highlight>
              </a:rPr>
              <a:t>SubscriptionName</a:t>
            </a:r>
            <a:r>
              <a:rPr lang="en-US" sz="882" dirty="0">
                <a:solidFill>
                  <a:srgbClr val="008000"/>
                </a:solidFill>
                <a:highlight>
                  <a:srgbClr val="FFFFFF"/>
                </a:highlight>
              </a:rPr>
              <a:t>, </a:t>
            </a:r>
            <a:r>
              <a:rPr lang="en-US" sz="882" dirty="0" err="1">
                <a:solidFill>
                  <a:srgbClr val="008000"/>
                </a:solidFill>
                <a:highlight>
                  <a:srgbClr val="FFFFFF"/>
                </a:highlight>
              </a:rPr>
              <a:t>IsDefault</a:t>
            </a:r>
            <a:r>
              <a:rPr lang="en-US" sz="882" dirty="0">
                <a:solidFill>
                  <a:srgbClr val="008000"/>
                </a:solidFill>
                <a:highlight>
                  <a:srgbClr val="FFFFFF"/>
                </a:highlight>
              </a:rPr>
              <a:t>, </a:t>
            </a:r>
            <a:r>
              <a:rPr lang="en-US" sz="882" dirty="0" err="1">
                <a:solidFill>
                  <a:srgbClr val="008000"/>
                </a:solidFill>
                <a:highlight>
                  <a:srgbClr val="FFFFFF"/>
                </a:highlight>
              </a:rPr>
              <a:t>SubscriptionId</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i</a:t>
            </a:r>
            <a:r>
              <a:rPr lang="en-US" sz="882" b="1" dirty="0">
                <a:solidFill>
                  <a:srgbClr val="000080"/>
                </a:solidFill>
                <a:highlight>
                  <a:srgbClr val="FFFFFF"/>
                </a:highlight>
              </a:rPr>
              <a:t>=</a:t>
            </a:r>
            <a:r>
              <a:rPr lang="en-US" sz="882" dirty="0">
                <a:solidFill>
                  <a:srgbClr val="FF80C0"/>
                </a:solidFill>
                <a:highlight>
                  <a:srgbClr val="FFFFFF"/>
                </a:highlight>
              </a:rPr>
              <a:t>0</a:t>
            </a:r>
            <a:r>
              <a:rPr lang="en-US" sz="882" dirty="0">
                <a:solidFill>
                  <a:srgbClr val="000000"/>
                </a:solidFill>
                <a:highlight>
                  <a:srgbClr val="FFFFFF"/>
                </a:highlight>
              </a:rPr>
              <a:t>   </a:t>
            </a:r>
            <a:r>
              <a:rPr lang="en-US" sz="882" dirty="0">
                <a:solidFill>
                  <a:srgbClr val="008000"/>
                </a:solidFill>
                <a:highlight>
                  <a:srgbClr val="FFFFFF"/>
                </a:highlight>
              </a:rPr>
              <a:t># Counter</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b="1" dirty="0" err="1">
                <a:solidFill>
                  <a:srgbClr val="0000FF"/>
                </a:solidFill>
                <a:highlight>
                  <a:srgbClr val="FFFFFF"/>
                </a:highlight>
              </a:rPr>
              <a:t>foreach</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DB6D00"/>
                </a:solidFill>
                <a:highlight>
                  <a:srgbClr val="FFFFFF"/>
                </a:highlight>
              </a:rPr>
              <a:t>$element</a:t>
            </a:r>
            <a:r>
              <a:rPr lang="en-US" sz="882" dirty="0">
                <a:solidFill>
                  <a:srgbClr val="000000"/>
                </a:solidFill>
                <a:highlight>
                  <a:srgbClr val="FFFFFF"/>
                </a:highlight>
              </a:rPr>
              <a:t> </a:t>
            </a:r>
            <a:r>
              <a:rPr lang="en-US" sz="882" b="1" dirty="0">
                <a:solidFill>
                  <a:srgbClr val="0000FF"/>
                </a:solidFill>
                <a:highlight>
                  <a:srgbClr val="FFFFFF"/>
                </a:highlight>
              </a:rPr>
              <a:t>in</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LocArray</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008000"/>
                </a:solidFill>
                <a:highlight>
                  <a:srgbClr val="FFFFFF"/>
                </a:highlight>
              </a:rPr>
              <a:t># Loop through Azure list and add to </a:t>
            </a:r>
            <a:r>
              <a:rPr lang="en-US" sz="882" dirty="0" err="1">
                <a:solidFill>
                  <a:srgbClr val="008000"/>
                </a:solidFill>
                <a:highlight>
                  <a:srgbClr val="FFFFFF"/>
                </a:highlight>
              </a:rPr>
              <a:t>listbox</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void</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locListBox</a:t>
            </a:r>
            <a:r>
              <a:rPr lang="en-US" sz="882" b="1" dirty="0" err="1">
                <a:solidFill>
                  <a:srgbClr val="000080"/>
                </a:solidFill>
                <a:highlight>
                  <a:srgbClr val="FFFFFF"/>
                </a:highlight>
              </a:rPr>
              <a:t>.</a:t>
            </a:r>
            <a:r>
              <a:rPr lang="en-US" sz="882" dirty="0" err="1">
                <a:solidFill>
                  <a:srgbClr val="000000"/>
                </a:solidFill>
                <a:highlight>
                  <a:srgbClr val="FFFFFF"/>
                </a:highlight>
              </a:rPr>
              <a:t>Items</a:t>
            </a:r>
            <a:r>
              <a:rPr lang="en-US" sz="882" b="1" dirty="0" err="1">
                <a:solidFill>
                  <a:srgbClr val="000080"/>
                </a:solidFill>
                <a:highlight>
                  <a:srgbClr val="FFFFFF"/>
                </a:highlight>
              </a:rPr>
              <a:t>.</a:t>
            </a:r>
            <a:r>
              <a:rPr lang="en-US" sz="882" dirty="0" err="1">
                <a:solidFill>
                  <a:srgbClr val="000000"/>
                </a:solidFill>
                <a:highlight>
                  <a:srgbClr val="FFFFFF"/>
                </a:highlight>
              </a:rPr>
              <a:t>Add</a:t>
            </a:r>
            <a:r>
              <a:rPr lang="en-US" sz="882" b="1" dirty="0">
                <a:solidFill>
                  <a:srgbClr val="000080"/>
                </a:solidFill>
                <a:highlight>
                  <a:srgbClr val="FFFFFF"/>
                </a:highlight>
              </a:rPr>
              <a:t>(</a:t>
            </a:r>
            <a:r>
              <a:rPr lang="en-US" sz="882" dirty="0">
                <a:solidFill>
                  <a:srgbClr val="DB6D00"/>
                </a:solidFill>
                <a:highlight>
                  <a:srgbClr val="FFFFFF"/>
                </a:highlight>
              </a:rPr>
              <a:t>$element</a:t>
            </a:r>
            <a:r>
              <a:rPr lang="en-US" sz="882" b="1" dirty="0">
                <a:solidFill>
                  <a:srgbClr val="000080"/>
                </a:solidFill>
                <a:highlight>
                  <a:srgbClr val="FFFFFF"/>
                </a:highlight>
              </a:rPr>
              <a:t>.</a:t>
            </a:r>
            <a:r>
              <a:rPr lang="en-US" sz="882" dirty="0">
                <a:solidFill>
                  <a:srgbClr val="000000"/>
                </a:solidFill>
                <a:highlight>
                  <a:srgbClr val="FFFFFF"/>
                </a:highlight>
              </a:rPr>
              <a:t>name</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008000"/>
                </a:solidFill>
                <a:highlight>
                  <a:srgbClr val="FFFFFF"/>
                </a:highlight>
              </a:rPr>
              <a:t># Add element to </a:t>
            </a:r>
            <a:r>
              <a:rPr lang="en-US" sz="882" dirty="0" err="1">
                <a:solidFill>
                  <a:srgbClr val="008000"/>
                </a:solidFill>
                <a:highlight>
                  <a:srgbClr val="FFFFFF"/>
                </a:highlight>
              </a:rPr>
              <a:t>listbox</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008000"/>
                </a:solidFill>
                <a:highlight>
                  <a:srgbClr val="FFFFFF"/>
                </a:highlight>
              </a:rPr>
              <a:t># Using this looping, You can also do other line item processing if needed :)</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b="1" dirty="0">
                <a:solidFill>
                  <a:srgbClr val="0000FF"/>
                </a:solidFill>
                <a:highlight>
                  <a:srgbClr val="FFFFFF"/>
                </a:highlight>
              </a:rPr>
              <a:t>if</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DB6D00"/>
                </a:solidFill>
                <a:highlight>
                  <a:srgbClr val="FFFFFF"/>
                </a:highlight>
              </a:rPr>
              <a:t>$element</a:t>
            </a:r>
            <a:r>
              <a:rPr lang="en-US" sz="882" b="1" dirty="0">
                <a:solidFill>
                  <a:srgbClr val="000080"/>
                </a:solidFill>
                <a:highlight>
                  <a:srgbClr val="FFFFFF"/>
                </a:highlight>
              </a:rPr>
              <a:t>.</a:t>
            </a:r>
            <a:r>
              <a:rPr lang="en-US" sz="882" dirty="0">
                <a:solidFill>
                  <a:srgbClr val="000000"/>
                </a:solidFill>
                <a:highlight>
                  <a:srgbClr val="FFFFFF"/>
                </a:highlight>
              </a:rPr>
              <a:t>name </a:t>
            </a:r>
            <a:r>
              <a:rPr lang="en-US" sz="882" b="1" dirty="0">
                <a:solidFill>
                  <a:srgbClr val="000080"/>
                </a:solidFill>
                <a:highlight>
                  <a:srgbClr val="FFFFFF"/>
                </a:highlight>
              </a:rPr>
              <a:t>-</a:t>
            </a:r>
            <a:r>
              <a:rPr lang="en-US" sz="882" dirty="0" err="1">
                <a:solidFill>
                  <a:srgbClr val="000000"/>
                </a:solidFill>
                <a:highlight>
                  <a:srgbClr val="FFFFFF"/>
                </a:highlight>
              </a:rPr>
              <a:t>eq</a:t>
            </a:r>
            <a:r>
              <a:rPr lang="en-US" sz="882" dirty="0">
                <a:solidFill>
                  <a:srgbClr val="000000"/>
                </a:solidFill>
                <a:highlight>
                  <a:srgbClr val="FFFFFF"/>
                </a:highlight>
              </a:rPr>
              <a:t> </a:t>
            </a:r>
            <a:r>
              <a:rPr lang="en-US" sz="882" dirty="0">
                <a:solidFill>
                  <a:srgbClr val="9E182D"/>
                </a:solidFill>
                <a:highlight>
                  <a:srgbClr val="FFFFFF"/>
                </a:highlight>
              </a:rPr>
              <a:t>"East US 2"</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void</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locListBox</a:t>
            </a:r>
            <a:r>
              <a:rPr lang="en-US" sz="882" b="1" dirty="0" err="1">
                <a:solidFill>
                  <a:srgbClr val="000080"/>
                </a:solidFill>
                <a:highlight>
                  <a:srgbClr val="FFFFFF"/>
                </a:highlight>
              </a:rPr>
              <a:t>.</a:t>
            </a:r>
            <a:r>
              <a:rPr lang="en-US" sz="882" dirty="0" err="1">
                <a:solidFill>
                  <a:srgbClr val="000000"/>
                </a:solidFill>
                <a:highlight>
                  <a:srgbClr val="FFFFFF"/>
                </a:highlight>
              </a:rPr>
              <a:t>SetSelected</a:t>
            </a:r>
            <a:r>
              <a:rPr lang="en-US" sz="882" b="1" dirty="0">
                <a:solidFill>
                  <a:srgbClr val="000080"/>
                </a:solidFill>
                <a:highlight>
                  <a:srgbClr val="FFFFFF"/>
                </a:highlight>
              </a:rPr>
              <a:t>(</a:t>
            </a:r>
            <a:r>
              <a:rPr lang="en-US" sz="882" dirty="0">
                <a:solidFill>
                  <a:srgbClr val="DB6D00"/>
                </a:solidFill>
                <a:highlight>
                  <a:srgbClr val="FFFFFF"/>
                </a:highlight>
              </a:rPr>
              <a:t>$</a:t>
            </a:r>
            <a:r>
              <a:rPr lang="en-US" sz="882" dirty="0" err="1">
                <a:solidFill>
                  <a:srgbClr val="DB6D00"/>
                </a:solidFill>
                <a:highlight>
                  <a:srgbClr val="FFFFFF"/>
                </a:highlight>
              </a:rPr>
              <a:t>i</a:t>
            </a:r>
            <a:r>
              <a:rPr lang="en-US" sz="882" b="1" dirty="0">
                <a:solidFill>
                  <a:srgbClr val="000080"/>
                </a:solidFill>
                <a:highlight>
                  <a:srgbClr val="FFFFFF"/>
                </a:highlight>
              </a:rPr>
              <a:t>,</a:t>
            </a:r>
            <a:r>
              <a:rPr lang="en-US" sz="882" dirty="0">
                <a:solidFill>
                  <a:srgbClr val="DB6D00"/>
                </a:solidFill>
                <a:highlight>
                  <a:srgbClr val="FFFFFF"/>
                </a:highlight>
              </a:rPr>
              <a:t>$true</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008000"/>
                </a:solidFill>
                <a:highlight>
                  <a:srgbClr val="FFFFFF"/>
                </a:highlight>
              </a:rPr>
              <a:t># Set Default</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i</a:t>
            </a:r>
            <a:r>
              <a:rPr lang="en-US" sz="882" dirty="0">
                <a:solidFill>
                  <a:srgbClr val="000000"/>
                </a:solidFill>
                <a:highlight>
                  <a:srgbClr val="FFFFFF"/>
                </a:highlight>
              </a:rPr>
              <a:t> </a:t>
            </a:r>
            <a:r>
              <a:rPr lang="en-US" sz="882" b="1" dirty="0">
                <a:solidFill>
                  <a:srgbClr val="000080"/>
                </a:solidFill>
                <a:highlight>
                  <a:srgbClr val="FFFFFF"/>
                </a:highlight>
              </a:rPr>
              <a:t>++</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b="1" dirty="0">
                <a:solidFill>
                  <a:srgbClr val="000080"/>
                </a:solidFill>
                <a:highlight>
                  <a:srgbClr val="FFFFFF"/>
                </a:highlight>
              </a:rPr>
              <a:t>}</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form</a:t>
            </a:r>
            <a:r>
              <a:rPr lang="en-US" sz="882" b="1" dirty="0" err="1">
                <a:solidFill>
                  <a:srgbClr val="000080"/>
                </a:solidFill>
                <a:highlight>
                  <a:srgbClr val="FFFFFF"/>
                </a:highlight>
              </a:rPr>
              <a:t>.</a:t>
            </a:r>
            <a:r>
              <a:rPr lang="en-US" sz="882" dirty="0" err="1">
                <a:solidFill>
                  <a:srgbClr val="000000"/>
                </a:solidFill>
                <a:highlight>
                  <a:srgbClr val="FFFFFF"/>
                </a:highlight>
              </a:rPr>
              <a:t>Controls</a:t>
            </a:r>
            <a:r>
              <a:rPr lang="en-US" sz="882" b="1" dirty="0" err="1">
                <a:solidFill>
                  <a:srgbClr val="000080"/>
                </a:solidFill>
                <a:highlight>
                  <a:srgbClr val="FFFFFF"/>
                </a:highlight>
              </a:rPr>
              <a:t>.</a:t>
            </a:r>
            <a:r>
              <a:rPr lang="en-US" sz="882" dirty="0" err="1">
                <a:solidFill>
                  <a:srgbClr val="000000"/>
                </a:solidFill>
                <a:highlight>
                  <a:srgbClr val="FFFFFF"/>
                </a:highlight>
              </a:rPr>
              <a:t>Add</a:t>
            </a:r>
            <a:r>
              <a:rPr lang="en-US" sz="882" b="1" dirty="0">
                <a:solidFill>
                  <a:srgbClr val="000080"/>
                </a:solidFill>
                <a:highlight>
                  <a:srgbClr val="FFFFFF"/>
                </a:highlight>
              </a:rPr>
              <a:t>(</a:t>
            </a:r>
            <a:r>
              <a:rPr lang="en-US" sz="882" dirty="0">
                <a:solidFill>
                  <a:srgbClr val="DB6D00"/>
                </a:solidFill>
                <a:highlight>
                  <a:srgbClr val="FFFFFF"/>
                </a:highlight>
              </a:rPr>
              <a:t>$</a:t>
            </a:r>
            <a:r>
              <a:rPr lang="en-US" sz="882" dirty="0" err="1">
                <a:solidFill>
                  <a:srgbClr val="DB6D00"/>
                </a:solidFill>
                <a:highlight>
                  <a:srgbClr val="FFFFFF"/>
                </a:highlight>
              </a:rPr>
              <a:t>locListBox</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008000"/>
                </a:solidFill>
                <a:highlight>
                  <a:srgbClr val="FFFFFF"/>
                </a:highlight>
              </a:rPr>
              <a:t>#Add </a:t>
            </a:r>
            <a:r>
              <a:rPr lang="en-US" sz="882" dirty="0" err="1">
                <a:solidFill>
                  <a:srgbClr val="008000"/>
                </a:solidFill>
                <a:highlight>
                  <a:srgbClr val="FFFFFF"/>
                </a:highlight>
              </a:rPr>
              <a:t>listbox</a:t>
            </a:r>
            <a:r>
              <a:rPr lang="en-US" sz="882" dirty="0">
                <a:solidFill>
                  <a:srgbClr val="008000"/>
                </a:solidFill>
                <a:highlight>
                  <a:srgbClr val="FFFFFF"/>
                </a:highlight>
              </a:rPr>
              <a:t> to form</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b="1" dirty="0">
                <a:solidFill>
                  <a:srgbClr val="0000FF"/>
                </a:solidFill>
                <a:highlight>
                  <a:srgbClr val="FFFFFF"/>
                </a:highlight>
              </a:rPr>
              <a:t>Write-Host</a:t>
            </a:r>
            <a:r>
              <a:rPr lang="en-US" sz="882" dirty="0">
                <a:solidFill>
                  <a:srgbClr val="000000"/>
                </a:solidFill>
                <a:highlight>
                  <a:srgbClr val="FFFFFF"/>
                </a:highlight>
              </a:rPr>
              <a:t> </a:t>
            </a:r>
            <a:r>
              <a:rPr lang="en-US" sz="882" dirty="0">
                <a:solidFill>
                  <a:srgbClr val="9E182D"/>
                </a:solidFill>
                <a:highlight>
                  <a:srgbClr val="FFFFFF"/>
                </a:highlight>
              </a:rPr>
              <a:t>"Finished Getting Locations"</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b="1" dirty="0">
                <a:solidFill>
                  <a:srgbClr val="0000FF"/>
                </a:solidFill>
                <a:highlight>
                  <a:srgbClr val="FFFFFF"/>
                </a:highlight>
              </a:rPr>
              <a:t>Get-Date</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err="1">
                <a:solidFill>
                  <a:srgbClr val="000000"/>
                </a:solidFill>
                <a:highlight>
                  <a:srgbClr val="FFFFFF"/>
                </a:highlight>
              </a:rPr>
              <a:t>ForegroundColor</a:t>
            </a:r>
            <a:r>
              <a:rPr lang="en-US" sz="882" dirty="0">
                <a:solidFill>
                  <a:srgbClr val="000000"/>
                </a:solidFill>
                <a:highlight>
                  <a:srgbClr val="FFFFFF"/>
                </a:highlight>
              </a:rPr>
              <a:t> Green</a:t>
            </a:r>
          </a:p>
          <a:p>
            <a:r>
              <a:rPr lang="en-US" sz="882" dirty="0">
                <a:solidFill>
                  <a:srgbClr val="000000"/>
                </a:solidFill>
                <a:highlight>
                  <a:srgbClr val="FFFFFF"/>
                </a:highlight>
              </a:rPr>
              <a:t>        </a:t>
            </a:r>
            <a:r>
              <a:rPr lang="en-US" sz="882" dirty="0">
                <a:solidFill>
                  <a:srgbClr val="008000"/>
                </a:solidFill>
                <a:highlight>
                  <a:srgbClr val="FFFFFF"/>
                </a:highlight>
              </a:rPr>
              <a:t># Obtain Value with: $</a:t>
            </a:r>
            <a:r>
              <a:rPr lang="en-US" sz="882" dirty="0" err="1">
                <a:solidFill>
                  <a:srgbClr val="008000"/>
                </a:solidFill>
                <a:highlight>
                  <a:srgbClr val="FFFFFF"/>
                </a:highlight>
              </a:rPr>
              <a:t>locListBox.SelectedItem</a:t>
            </a:r>
            <a:endParaRPr lang="en-US" sz="882" dirty="0">
              <a:solidFill>
                <a:srgbClr val="000000"/>
              </a:solidFill>
              <a:highlight>
                <a:srgbClr val="FFFFFF"/>
              </a:highlight>
            </a:endParaRPr>
          </a:p>
        </p:txBody>
      </p:sp>
      <p:sp>
        <p:nvSpPr>
          <p:cNvPr id="9" name="TextBox 8"/>
          <p:cNvSpPr txBox="1"/>
          <p:nvPr/>
        </p:nvSpPr>
        <p:spPr>
          <a:xfrm>
            <a:off x="5573083" y="5371254"/>
            <a:ext cx="6274976" cy="1451303"/>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 </a:t>
            </a:r>
            <a:r>
              <a:rPr lang="en-US" sz="1372" dirty="0" err="1">
                <a:solidFill>
                  <a:srgbClr val="008000"/>
                </a:solidFill>
                <a:highlight>
                  <a:srgbClr val="FFFFFF"/>
                </a:highlight>
              </a:rPr>
              <a:t>CheckBox</a:t>
            </a:r>
            <a:endParaRPr lang="en-US" sz="1372" dirty="0">
              <a:solidFill>
                <a:srgbClr val="000000"/>
              </a:solidFill>
              <a:highlight>
                <a:srgbClr val="FFFFFF"/>
              </a:highlight>
            </a:endParaRPr>
          </a:p>
          <a:p>
            <a:r>
              <a:rPr lang="en-US" sz="882" dirty="0">
                <a:solidFill>
                  <a:srgbClr val="DB6D00"/>
                </a:solidFill>
                <a:highlight>
                  <a:srgbClr val="FFFFFF"/>
                </a:highlight>
              </a:rPr>
              <a:t>$</a:t>
            </a:r>
            <a:r>
              <a:rPr lang="en-US" sz="882" dirty="0" err="1">
                <a:solidFill>
                  <a:srgbClr val="DB6D00"/>
                </a:solidFill>
                <a:highlight>
                  <a:srgbClr val="FFFFFF"/>
                </a:highlight>
              </a:rPr>
              <a:t>chkThis</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b="1" dirty="0">
                <a:solidFill>
                  <a:srgbClr val="0000FF"/>
                </a:solidFill>
                <a:highlight>
                  <a:srgbClr val="FFFFFF"/>
                </a:highlight>
              </a:rPr>
              <a:t>New-Object</a:t>
            </a:r>
            <a:r>
              <a:rPr lang="en-US" sz="882" dirty="0">
                <a:solidFill>
                  <a:srgbClr val="000000"/>
                </a:solidFill>
                <a:highlight>
                  <a:srgbClr val="FFFFFF"/>
                </a:highlight>
              </a:rPr>
              <a:t> </a:t>
            </a:r>
            <a:r>
              <a:rPr lang="en-US" sz="882" dirty="0" err="1">
                <a:solidFill>
                  <a:srgbClr val="000000"/>
                </a:solidFill>
                <a:highlight>
                  <a:srgbClr val="FFFFFF"/>
                </a:highlight>
              </a:rPr>
              <a:t>Windows</a:t>
            </a:r>
            <a:r>
              <a:rPr lang="en-US" sz="882" b="1" dirty="0" err="1">
                <a:solidFill>
                  <a:srgbClr val="000080"/>
                </a:solidFill>
                <a:highlight>
                  <a:srgbClr val="FFFFFF"/>
                </a:highlight>
              </a:rPr>
              <a:t>.</a:t>
            </a:r>
            <a:r>
              <a:rPr lang="en-US" sz="882" dirty="0" err="1">
                <a:solidFill>
                  <a:srgbClr val="000000"/>
                </a:solidFill>
                <a:highlight>
                  <a:srgbClr val="FFFFFF"/>
                </a:highlight>
              </a:rPr>
              <a:t>Forms</a:t>
            </a:r>
            <a:r>
              <a:rPr lang="en-US" sz="882" b="1" dirty="0" err="1">
                <a:solidFill>
                  <a:srgbClr val="000080"/>
                </a:solidFill>
                <a:highlight>
                  <a:srgbClr val="FFFFFF"/>
                </a:highlight>
              </a:rPr>
              <a:t>.</a:t>
            </a:r>
            <a:r>
              <a:rPr lang="en-US" sz="882" dirty="0" err="1">
                <a:solidFill>
                  <a:srgbClr val="000000"/>
                </a:solidFill>
                <a:highlight>
                  <a:srgbClr val="FFFFFF"/>
                </a:highlight>
              </a:rPr>
              <a:t>checkbox</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chkThis</a:t>
            </a:r>
            <a:r>
              <a:rPr lang="en-US" sz="882" b="1" dirty="0" err="1">
                <a:solidFill>
                  <a:srgbClr val="000080"/>
                </a:solidFill>
                <a:highlight>
                  <a:srgbClr val="FFFFFF"/>
                </a:highlight>
              </a:rPr>
              <a:t>.</a:t>
            </a:r>
            <a:r>
              <a:rPr lang="en-US" sz="882" dirty="0" err="1">
                <a:solidFill>
                  <a:srgbClr val="000000"/>
                </a:solidFill>
                <a:highlight>
                  <a:srgbClr val="FFFFFF"/>
                </a:highlight>
              </a:rPr>
              <a:t>Left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5</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chkThis</a:t>
            </a:r>
            <a:r>
              <a:rPr lang="en-US" sz="882" b="1" dirty="0" err="1">
                <a:solidFill>
                  <a:srgbClr val="000080"/>
                </a:solidFill>
                <a:highlight>
                  <a:srgbClr val="FFFFFF"/>
                </a:highlight>
              </a:rPr>
              <a:t>.</a:t>
            </a:r>
            <a:r>
              <a:rPr lang="en-US" sz="882" dirty="0" err="1">
                <a:solidFill>
                  <a:srgbClr val="000000"/>
                </a:solidFill>
                <a:highlight>
                  <a:srgbClr val="FFFFFF"/>
                </a:highlight>
              </a:rPr>
              <a:t>Width</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280</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chkThis</a:t>
            </a:r>
            <a:r>
              <a:rPr lang="en-US" sz="882" b="1" dirty="0" err="1">
                <a:solidFill>
                  <a:srgbClr val="000080"/>
                </a:solidFill>
                <a:highlight>
                  <a:srgbClr val="FFFFFF"/>
                </a:highlight>
              </a:rPr>
              <a:t>.</a:t>
            </a:r>
            <a:r>
              <a:rPr lang="en-US" sz="882" dirty="0" err="1">
                <a:solidFill>
                  <a:srgbClr val="000000"/>
                </a:solidFill>
                <a:highlight>
                  <a:srgbClr val="FFFFFF"/>
                </a:highlight>
              </a:rPr>
              <a:t>Top</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190</a:t>
            </a:r>
            <a:r>
              <a:rPr lang="en-US" sz="882" dirty="0">
                <a:solidFill>
                  <a:srgbClr val="000000"/>
                </a:solidFill>
                <a:highlight>
                  <a:srgbClr val="FFFFFF"/>
                </a:highlight>
              </a:rPr>
              <a:t> </a:t>
            </a: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chkThis</a:t>
            </a:r>
            <a:r>
              <a:rPr lang="en-US" sz="882" b="1" dirty="0" err="1">
                <a:solidFill>
                  <a:srgbClr val="000080"/>
                </a:solidFill>
                <a:highlight>
                  <a:srgbClr val="FFFFFF"/>
                </a:highlight>
              </a:rPr>
              <a:t>.</a:t>
            </a:r>
            <a:r>
              <a:rPr lang="en-US" sz="882" dirty="0" err="1">
                <a:solidFill>
                  <a:srgbClr val="000000"/>
                </a:solidFill>
                <a:highlight>
                  <a:srgbClr val="FFFFFF"/>
                </a:highlight>
              </a:rPr>
              <a:t>Text</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9E182D"/>
                </a:solidFill>
                <a:highlight>
                  <a:srgbClr val="FFFFFF"/>
                </a:highlight>
              </a:rPr>
              <a:t>"PowerShell </a:t>
            </a:r>
            <a:r>
              <a:rPr lang="en-US" sz="882" dirty="0" err="1">
                <a:solidFill>
                  <a:srgbClr val="9E182D"/>
                </a:solidFill>
                <a:highlight>
                  <a:srgbClr val="FFFFFF"/>
                </a:highlight>
              </a:rPr>
              <a:t>CheckBox</a:t>
            </a:r>
            <a:r>
              <a:rPr lang="en-US" sz="882" dirty="0">
                <a:solidFill>
                  <a:srgbClr val="9E182D"/>
                </a:solidFill>
                <a:highlight>
                  <a:srgbClr val="FFFFFF"/>
                </a:highlight>
              </a:rPr>
              <a:t>"</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chkThis</a:t>
            </a:r>
            <a:r>
              <a:rPr lang="en-US" sz="882" b="1" dirty="0" err="1">
                <a:solidFill>
                  <a:srgbClr val="000080"/>
                </a:solidFill>
                <a:highlight>
                  <a:srgbClr val="FFFFFF"/>
                </a:highlight>
              </a:rPr>
              <a:t>.</a:t>
            </a:r>
            <a:r>
              <a:rPr lang="en-US" sz="882" dirty="0" err="1">
                <a:solidFill>
                  <a:srgbClr val="000000"/>
                </a:solidFill>
                <a:highlight>
                  <a:srgbClr val="FFFFFF"/>
                </a:highlight>
              </a:rPr>
              <a:t>Checked</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DB6D00"/>
                </a:solidFill>
                <a:highlight>
                  <a:srgbClr val="FFFFFF"/>
                </a:highlight>
              </a:rPr>
              <a:t>$true</a:t>
            </a:r>
            <a:r>
              <a:rPr lang="en-US" sz="882" dirty="0">
                <a:solidFill>
                  <a:srgbClr val="000000"/>
                </a:solidFill>
                <a:highlight>
                  <a:srgbClr val="FFFFFF"/>
                </a:highlight>
              </a:rPr>
              <a:t>   </a:t>
            </a:r>
            <a:r>
              <a:rPr lang="en-US" sz="882" dirty="0">
                <a:solidFill>
                  <a:srgbClr val="008000"/>
                </a:solidFill>
                <a:highlight>
                  <a:srgbClr val="FFFFFF"/>
                </a:highlight>
              </a:rPr>
              <a:t># set a default value</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chkThis</a:t>
            </a:r>
            <a:r>
              <a:rPr lang="en-US" sz="882" b="1" dirty="0" err="1">
                <a:solidFill>
                  <a:srgbClr val="000080"/>
                </a:solidFill>
                <a:highlight>
                  <a:srgbClr val="FFFFFF"/>
                </a:highlight>
              </a:rPr>
              <a:t>.</a:t>
            </a:r>
            <a:r>
              <a:rPr lang="en-US" sz="882" dirty="0" err="1">
                <a:solidFill>
                  <a:srgbClr val="000000"/>
                </a:solidFill>
                <a:highlight>
                  <a:srgbClr val="FFFFFF"/>
                </a:highlight>
              </a:rPr>
              <a:t>TabIndex</a:t>
            </a:r>
            <a:r>
              <a:rPr lang="en-US" sz="882" dirty="0">
                <a:solidFill>
                  <a:srgbClr val="000000"/>
                </a:solidFill>
                <a:highlight>
                  <a:srgbClr val="FFFFFF"/>
                </a:highlight>
              </a:rPr>
              <a:t> </a:t>
            </a:r>
            <a:r>
              <a:rPr lang="en-US" sz="882" b="1" dirty="0">
                <a:solidFill>
                  <a:srgbClr val="000080"/>
                </a:solidFill>
                <a:highlight>
                  <a:srgbClr val="FFFFFF"/>
                </a:highlight>
              </a:rPr>
              <a:t>=</a:t>
            </a:r>
            <a:r>
              <a:rPr lang="en-US" sz="882" dirty="0">
                <a:solidFill>
                  <a:srgbClr val="000000"/>
                </a:solidFill>
                <a:highlight>
                  <a:srgbClr val="FFFFFF"/>
                </a:highlight>
              </a:rPr>
              <a:t> </a:t>
            </a:r>
            <a:r>
              <a:rPr lang="en-US" sz="882" dirty="0">
                <a:solidFill>
                  <a:srgbClr val="FF80C0"/>
                </a:solidFill>
                <a:highlight>
                  <a:srgbClr val="FFFFFF"/>
                </a:highlight>
              </a:rPr>
              <a:t>2</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DB6D00"/>
                </a:solidFill>
                <a:highlight>
                  <a:srgbClr val="FFFFFF"/>
                </a:highlight>
              </a:rPr>
              <a:t>$</a:t>
            </a:r>
            <a:r>
              <a:rPr lang="en-US" sz="882" dirty="0" err="1">
                <a:solidFill>
                  <a:srgbClr val="DB6D00"/>
                </a:solidFill>
                <a:highlight>
                  <a:srgbClr val="FFFFFF"/>
                </a:highlight>
              </a:rPr>
              <a:t>form</a:t>
            </a:r>
            <a:r>
              <a:rPr lang="en-US" sz="882" b="1" dirty="0" err="1">
                <a:solidFill>
                  <a:srgbClr val="000080"/>
                </a:solidFill>
                <a:highlight>
                  <a:srgbClr val="FFFFFF"/>
                </a:highlight>
              </a:rPr>
              <a:t>.</a:t>
            </a:r>
            <a:r>
              <a:rPr lang="en-US" sz="882" dirty="0" err="1">
                <a:solidFill>
                  <a:srgbClr val="000000"/>
                </a:solidFill>
                <a:highlight>
                  <a:srgbClr val="FFFFFF"/>
                </a:highlight>
              </a:rPr>
              <a:t>Controls</a:t>
            </a:r>
            <a:r>
              <a:rPr lang="en-US" sz="882" b="1" dirty="0" err="1">
                <a:solidFill>
                  <a:srgbClr val="000080"/>
                </a:solidFill>
                <a:highlight>
                  <a:srgbClr val="FFFFFF"/>
                </a:highlight>
              </a:rPr>
              <a:t>.</a:t>
            </a:r>
            <a:r>
              <a:rPr lang="en-US" sz="882" dirty="0" err="1">
                <a:solidFill>
                  <a:srgbClr val="000000"/>
                </a:solidFill>
                <a:highlight>
                  <a:srgbClr val="FFFFFF"/>
                </a:highlight>
              </a:rPr>
              <a:t>Add</a:t>
            </a:r>
            <a:r>
              <a:rPr lang="en-US" sz="882" b="1" dirty="0">
                <a:solidFill>
                  <a:srgbClr val="000080"/>
                </a:solidFill>
                <a:highlight>
                  <a:srgbClr val="FFFFFF"/>
                </a:highlight>
              </a:rPr>
              <a:t>(</a:t>
            </a:r>
            <a:r>
              <a:rPr lang="en-US" sz="882" dirty="0">
                <a:solidFill>
                  <a:srgbClr val="DB6D00"/>
                </a:solidFill>
                <a:highlight>
                  <a:srgbClr val="FFFFFF"/>
                </a:highlight>
              </a:rPr>
              <a:t>$</a:t>
            </a:r>
            <a:r>
              <a:rPr lang="en-US" sz="882" dirty="0" err="1">
                <a:solidFill>
                  <a:srgbClr val="DB6D00"/>
                </a:solidFill>
                <a:highlight>
                  <a:srgbClr val="FFFFFF"/>
                </a:highlight>
              </a:rPr>
              <a:t>chkThis</a:t>
            </a:r>
            <a:r>
              <a:rPr lang="en-US" sz="882" b="1" dirty="0">
                <a:solidFill>
                  <a:srgbClr val="000080"/>
                </a:solidFill>
                <a:highlight>
                  <a:srgbClr val="FFFFFF"/>
                </a:highlight>
              </a:rPr>
              <a:t>)</a:t>
            </a:r>
            <a:endParaRPr lang="en-US" sz="882" dirty="0">
              <a:solidFill>
                <a:srgbClr val="000000"/>
              </a:solidFill>
              <a:highlight>
                <a:srgbClr val="FFFFFF"/>
              </a:highlight>
            </a:endParaRPr>
          </a:p>
          <a:p>
            <a:r>
              <a:rPr lang="en-US" sz="882" dirty="0">
                <a:solidFill>
                  <a:srgbClr val="000000"/>
                </a:solidFill>
                <a:highlight>
                  <a:srgbClr val="FFFFFF"/>
                </a:highlight>
              </a:rPr>
              <a:t>    </a:t>
            </a:r>
            <a:r>
              <a:rPr lang="en-US" sz="882" dirty="0">
                <a:solidFill>
                  <a:srgbClr val="008000"/>
                </a:solidFill>
                <a:highlight>
                  <a:srgbClr val="FFFFFF"/>
                </a:highlight>
              </a:rPr>
              <a:t># Obtain Value with: $</a:t>
            </a:r>
            <a:r>
              <a:rPr lang="en-US" sz="882" dirty="0" err="1">
                <a:solidFill>
                  <a:srgbClr val="008000"/>
                </a:solidFill>
                <a:highlight>
                  <a:srgbClr val="FFFFFF"/>
                </a:highlight>
              </a:rPr>
              <a:t>chkThis.Checked</a:t>
            </a:r>
            <a:endParaRPr lang="en-US" sz="882" dirty="0">
              <a:solidFill>
                <a:srgbClr val="000000"/>
              </a:solidFill>
              <a:highlight>
                <a:srgbClr val="FFFFFF"/>
              </a:highlight>
            </a:endParaRPr>
          </a:p>
        </p:txBody>
      </p:sp>
    </p:spTree>
    <p:extLst>
      <p:ext uri="{BB962C8B-B14F-4D97-AF65-F5344CB8AC3E}">
        <p14:creationId xmlns:p14="http://schemas.microsoft.com/office/powerpoint/2010/main" val="391962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949325"/>
          </a:xfrm>
        </p:spPr>
        <p:txBody>
          <a:bodyPr/>
          <a:lstStyle/>
          <a:p>
            <a:r>
              <a:rPr lang="en-US" dirty="0"/>
              <a:t>Simple Form Part 2</a:t>
            </a:r>
          </a:p>
        </p:txBody>
      </p:sp>
      <p:sp>
        <p:nvSpPr>
          <p:cNvPr id="4" name="TextBox 3"/>
          <p:cNvSpPr txBox="1"/>
          <p:nvPr/>
        </p:nvSpPr>
        <p:spPr>
          <a:xfrm>
            <a:off x="139671" y="1038534"/>
            <a:ext cx="6180435" cy="5386374"/>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 Create the OS Image </a:t>
            </a:r>
            <a:r>
              <a:rPr lang="en-US" sz="1372" dirty="0" err="1">
                <a:solidFill>
                  <a:srgbClr val="008000"/>
                </a:solidFill>
                <a:highlight>
                  <a:srgbClr val="FFFFFF"/>
                </a:highlight>
              </a:rPr>
              <a:t>ComboBox</a:t>
            </a:r>
            <a:endParaRPr lang="en-US" sz="1372" dirty="0">
              <a:solidFill>
                <a:srgbClr val="000000"/>
              </a:solidFill>
              <a:highlight>
                <a:srgbClr val="FFFFFF"/>
              </a:highlight>
            </a:endParaRPr>
          </a:p>
          <a:p>
            <a:r>
              <a:rPr lang="en-US" sz="1176" dirty="0">
                <a:solidFill>
                  <a:srgbClr val="DB6D00"/>
                </a:solidFill>
                <a:highlight>
                  <a:srgbClr val="FFFFFF"/>
                </a:highlight>
              </a:rPr>
              <a:t>$</a:t>
            </a:r>
            <a:r>
              <a:rPr lang="en-US" sz="1176" dirty="0" err="1">
                <a:solidFill>
                  <a:srgbClr val="DB6D00"/>
                </a:solidFill>
                <a:highlight>
                  <a:srgbClr val="FFFFFF"/>
                </a:highlight>
              </a:rPr>
              <a:t>lblImage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FF"/>
                </a:solidFill>
                <a:highlight>
                  <a:srgbClr val="FFFFFF"/>
                </a:highlight>
              </a:rPr>
              <a:t>New-Object</a:t>
            </a:r>
            <a:r>
              <a:rPr lang="en-US" sz="1176" dirty="0">
                <a:solidFill>
                  <a:srgbClr val="000000"/>
                </a:solidFill>
                <a:highlight>
                  <a:srgbClr val="FFFFFF"/>
                </a:highlight>
              </a:rPr>
              <a:t> </a:t>
            </a:r>
            <a:r>
              <a:rPr lang="en-US" sz="1176" dirty="0" err="1">
                <a:solidFill>
                  <a:srgbClr val="000000"/>
                </a:solidFill>
                <a:highlight>
                  <a:srgbClr val="FFFFFF"/>
                </a:highlight>
              </a:rPr>
              <a:t>System</a:t>
            </a:r>
            <a:r>
              <a:rPr lang="en-US" sz="1176" b="1" dirty="0" err="1">
                <a:solidFill>
                  <a:srgbClr val="000080"/>
                </a:solidFill>
                <a:highlight>
                  <a:srgbClr val="FFFFFF"/>
                </a:highlight>
              </a:rPr>
              <a:t>.</a:t>
            </a:r>
            <a:r>
              <a:rPr lang="en-US" sz="1176" dirty="0" err="1">
                <a:solidFill>
                  <a:srgbClr val="000000"/>
                </a:solidFill>
                <a:highlight>
                  <a:srgbClr val="FFFFFF"/>
                </a:highlight>
              </a:rPr>
              <a:t>Windows</a:t>
            </a:r>
            <a:r>
              <a:rPr lang="en-US" sz="1176" b="1" dirty="0" err="1">
                <a:solidFill>
                  <a:srgbClr val="000080"/>
                </a:solidFill>
                <a:highlight>
                  <a:srgbClr val="FFFFFF"/>
                </a:highlight>
              </a:rPr>
              <a:t>.</a:t>
            </a:r>
            <a:r>
              <a:rPr lang="en-US" sz="1176" dirty="0" err="1">
                <a:solidFill>
                  <a:srgbClr val="000000"/>
                </a:solidFill>
                <a:highlight>
                  <a:srgbClr val="FFFFFF"/>
                </a:highlight>
              </a:rPr>
              <a:t>Forms</a:t>
            </a:r>
            <a:r>
              <a:rPr lang="en-US" sz="1176" b="1" dirty="0" err="1">
                <a:solidFill>
                  <a:srgbClr val="000080"/>
                </a:solidFill>
                <a:highlight>
                  <a:srgbClr val="FFFFFF"/>
                </a:highlight>
              </a:rPr>
              <a:t>.</a:t>
            </a:r>
            <a:r>
              <a:rPr lang="en-US" sz="1176" dirty="0" err="1">
                <a:solidFill>
                  <a:srgbClr val="000000"/>
                </a:solidFill>
                <a:highlight>
                  <a:srgbClr val="FFFFFF"/>
                </a:highlight>
              </a:rPr>
              <a:t>Label</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lblImage</a:t>
            </a:r>
            <a:r>
              <a:rPr lang="en-US" sz="1176" b="1" dirty="0" err="1">
                <a:solidFill>
                  <a:srgbClr val="000080"/>
                </a:solidFill>
                <a:highlight>
                  <a:srgbClr val="FFFFFF"/>
                </a:highlight>
              </a:rPr>
              <a:t>.</a:t>
            </a:r>
            <a:r>
              <a:rPr lang="en-US" sz="1176" dirty="0" err="1">
                <a:solidFill>
                  <a:srgbClr val="000000"/>
                </a:solidFill>
                <a:highlight>
                  <a:srgbClr val="FFFFFF"/>
                </a:highlight>
              </a:rPr>
              <a:t>Text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"VM Template:"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lblImage</a:t>
            </a:r>
            <a:r>
              <a:rPr lang="en-US" sz="1176" b="1" dirty="0" err="1">
                <a:solidFill>
                  <a:srgbClr val="000080"/>
                </a:solidFill>
                <a:highlight>
                  <a:srgbClr val="FFFFFF"/>
                </a:highlight>
              </a:rPr>
              <a:t>.</a:t>
            </a:r>
            <a:r>
              <a:rPr lang="en-US" sz="1176" dirty="0" err="1">
                <a:solidFill>
                  <a:srgbClr val="000000"/>
                </a:solidFill>
                <a:highlight>
                  <a:srgbClr val="FFFFFF"/>
                </a:highlight>
              </a:rPr>
              <a:t>Top</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FF80C0"/>
                </a:solidFill>
                <a:highlight>
                  <a:srgbClr val="FFFFFF"/>
                </a:highlight>
              </a:rPr>
              <a:t>230</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lblImage</a:t>
            </a:r>
            <a:r>
              <a:rPr lang="en-US" sz="1176" b="1" dirty="0" err="1">
                <a:solidFill>
                  <a:srgbClr val="000080"/>
                </a:solidFill>
                <a:highlight>
                  <a:srgbClr val="FFFFFF"/>
                </a:highlight>
              </a:rPr>
              <a:t>.</a:t>
            </a:r>
            <a:r>
              <a:rPr lang="en-US" sz="1176" dirty="0" err="1">
                <a:solidFill>
                  <a:srgbClr val="000000"/>
                </a:solidFill>
                <a:highlight>
                  <a:srgbClr val="FFFFFF"/>
                </a:highlight>
              </a:rPr>
              <a:t>Left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FF80C0"/>
                </a:solidFill>
                <a:highlight>
                  <a:srgbClr val="FFFFFF"/>
                </a:highlight>
              </a:rPr>
              <a:t>5</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lblImage</a:t>
            </a:r>
            <a:r>
              <a:rPr lang="en-US" sz="1176" b="1" dirty="0" err="1">
                <a:solidFill>
                  <a:srgbClr val="000080"/>
                </a:solidFill>
                <a:highlight>
                  <a:srgbClr val="FFFFFF"/>
                </a:highlight>
              </a:rPr>
              <a:t>.</a:t>
            </a:r>
            <a:r>
              <a:rPr lang="en-US" sz="1176" dirty="0" err="1">
                <a:solidFill>
                  <a:srgbClr val="000000"/>
                </a:solidFill>
                <a:highlight>
                  <a:srgbClr val="FFFFFF"/>
                </a:highlight>
              </a:rPr>
              <a:t>Autosize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$true</a:t>
            </a:r>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form</a:t>
            </a:r>
            <a:r>
              <a:rPr lang="en-US" sz="1176" b="1" dirty="0" err="1">
                <a:solidFill>
                  <a:srgbClr val="000080"/>
                </a:solidFill>
                <a:highlight>
                  <a:srgbClr val="FFFFFF"/>
                </a:highlight>
              </a:rPr>
              <a:t>.</a:t>
            </a:r>
            <a:r>
              <a:rPr lang="en-US" sz="1176" dirty="0" err="1">
                <a:solidFill>
                  <a:srgbClr val="000000"/>
                </a:solidFill>
                <a:highlight>
                  <a:srgbClr val="FFFFFF"/>
                </a:highlight>
              </a:rPr>
              <a:t>Controls</a:t>
            </a:r>
            <a:r>
              <a:rPr lang="en-US" sz="1176" b="1" dirty="0" err="1">
                <a:solidFill>
                  <a:srgbClr val="000080"/>
                </a:solidFill>
                <a:highlight>
                  <a:srgbClr val="FFFFFF"/>
                </a:highlight>
              </a:rPr>
              <a:t>.</a:t>
            </a:r>
            <a:r>
              <a:rPr lang="en-US" sz="1176" dirty="0" err="1">
                <a:solidFill>
                  <a:srgbClr val="000000"/>
                </a:solidFill>
                <a:highlight>
                  <a:srgbClr val="FFFFFF"/>
                </a:highlight>
              </a:rPr>
              <a:t>Add</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lblImage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 Add to Form</a:t>
            </a:r>
            <a:endParaRPr lang="en-US" sz="1176" dirty="0">
              <a:solidFill>
                <a:srgbClr val="000000"/>
              </a:solidFill>
              <a:highlight>
                <a:srgbClr val="FFFFFF"/>
              </a:highlight>
            </a:endParaRPr>
          </a:p>
          <a:p>
            <a:r>
              <a:rPr lang="en-US" sz="1176" dirty="0">
                <a:solidFill>
                  <a:srgbClr val="DB6D00"/>
                </a:solidFill>
                <a:highlight>
                  <a:srgbClr val="FFFFFF"/>
                </a:highlight>
              </a:rPr>
              <a:t>$cbImage1</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FF"/>
                </a:solidFill>
                <a:highlight>
                  <a:srgbClr val="FFFFFF"/>
                </a:highlight>
              </a:rPr>
              <a:t>New-Object</a:t>
            </a:r>
            <a:r>
              <a:rPr lang="en-US" sz="1176" dirty="0">
                <a:solidFill>
                  <a:srgbClr val="000000"/>
                </a:solidFill>
                <a:highlight>
                  <a:srgbClr val="FFFFFF"/>
                </a:highlight>
              </a:rPr>
              <a:t> </a:t>
            </a:r>
            <a:r>
              <a:rPr lang="en-US" sz="1176" dirty="0" err="1">
                <a:solidFill>
                  <a:srgbClr val="000000"/>
                </a:solidFill>
                <a:highlight>
                  <a:srgbClr val="FFFFFF"/>
                </a:highlight>
              </a:rPr>
              <a:t>Windows</a:t>
            </a:r>
            <a:r>
              <a:rPr lang="en-US" sz="1176" b="1" dirty="0" err="1">
                <a:solidFill>
                  <a:srgbClr val="000080"/>
                </a:solidFill>
                <a:highlight>
                  <a:srgbClr val="FFFFFF"/>
                </a:highlight>
              </a:rPr>
              <a:t>.</a:t>
            </a:r>
            <a:r>
              <a:rPr lang="en-US" sz="1176" dirty="0" err="1">
                <a:solidFill>
                  <a:srgbClr val="000000"/>
                </a:solidFill>
                <a:highlight>
                  <a:srgbClr val="FFFFFF"/>
                </a:highlight>
              </a:rPr>
              <a:t>Forms</a:t>
            </a:r>
            <a:r>
              <a:rPr lang="en-US" sz="1176" b="1" dirty="0" err="1">
                <a:solidFill>
                  <a:srgbClr val="000080"/>
                </a:solidFill>
                <a:highlight>
                  <a:srgbClr val="FFFFFF"/>
                </a:highlight>
              </a:rPr>
              <a:t>.</a:t>
            </a:r>
            <a:r>
              <a:rPr lang="en-US" sz="1176" dirty="0" err="1">
                <a:solidFill>
                  <a:srgbClr val="000000"/>
                </a:solidFill>
                <a:highlight>
                  <a:srgbClr val="FFFFFF"/>
                </a:highlight>
              </a:rPr>
              <a:t>ComboBox</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Top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FF80C0"/>
                </a:solidFill>
                <a:highlight>
                  <a:srgbClr val="FFFFFF"/>
                </a:highlight>
              </a:rPr>
              <a:t>230</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Left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FF80C0"/>
                </a:solidFill>
                <a:highlight>
                  <a:srgbClr val="FFFFFF"/>
                </a:highlight>
              </a:rPr>
              <a:t>160</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Width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FF80C0"/>
                </a:solidFill>
                <a:highlight>
                  <a:srgbClr val="FFFFFF"/>
                </a:highlight>
              </a:rPr>
              <a:t>550</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"Building list of available VM images"</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Get-Date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Green</a:t>
            </a: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ArrayImage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Get-</a:t>
            </a:r>
            <a:r>
              <a:rPr lang="en-US" sz="1176" dirty="0" err="1">
                <a:solidFill>
                  <a:srgbClr val="000000"/>
                </a:solidFill>
                <a:highlight>
                  <a:srgbClr val="FFFFFF"/>
                </a:highlight>
              </a:rPr>
              <a:t>AzureVMImage</a:t>
            </a:r>
            <a:r>
              <a:rPr lang="en-US" sz="1176" dirty="0">
                <a:solidFill>
                  <a:srgbClr val="000000"/>
                </a:solidFill>
                <a:highlight>
                  <a:srgbClr val="FFFFFF"/>
                </a:highlight>
              </a:rPr>
              <a:t>  </a:t>
            </a:r>
            <a:r>
              <a:rPr lang="en-US" sz="1176" dirty="0">
                <a:solidFill>
                  <a:srgbClr val="008000"/>
                </a:solidFill>
                <a:highlight>
                  <a:srgbClr val="FFFFFF"/>
                </a:highlight>
              </a:rPr>
              <a:t># Download a list of VM OS Images from the Azure Portal</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void</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BeginUpdate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 This tells the control to not update the display while processing (saves time)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i</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FF80C0"/>
                </a:solidFill>
                <a:highlight>
                  <a:srgbClr val="FFFFFF"/>
                </a:highlight>
              </a:rPr>
              <a:t>0</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$iSelect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FF80C0"/>
                </a:solidFill>
                <a:highlight>
                  <a:srgbClr val="FFFFFF"/>
                </a:highlight>
              </a:rPr>
              <a:t>1</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err="1">
                <a:solidFill>
                  <a:srgbClr val="0000FF"/>
                </a:solidFill>
                <a:highlight>
                  <a:srgbClr val="FFFFFF"/>
                </a:highlight>
              </a:rPr>
              <a:t>foreach</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$element</a:t>
            </a:r>
            <a:r>
              <a:rPr lang="en-US" sz="1176" dirty="0">
                <a:solidFill>
                  <a:srgbClr val="000000"/>
                </a:solidFill>
                <a:highlight>
                  <a:srgbClr val="FFFFFF"/>
                </a:highlight>
              </a:rPr>
              <a:t> </a:t>
            </a:r>
            <a:r>
              <a:rPr lang="en-US" sz="1176" b="1" dirty="0">
                <a:solidFill>
                  <a:srgbClr val="0000FF"/>
                </a:solidFill>
                <a:highlight>
                  <a:srgbClr val="FFFFFF"/>
                </a:highlight>
              </a:rPr>
              <a:t>in</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ArrayImage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thisElement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i</a:t>
            </a:r>
            <a:r>
              <a:rPr lang="en-US" sz="1176" b="1" dirty="0" err="1">
                <a:solidFill>
                  <a:srgbClr val="000080"/>
                </a:solidFill>
                <a:highlight>
                  <a:srgbClr val="FFFFFF"/>
                </a:highlight>
              </a:rPr>
              <a:t>.</a:t>
            </a:r>
            <a:r>
              <a:rPr lang="en-US" sz="1176" dirty="0" err="1">
                <a:solidFill>
                  <a:srgbClr val="000000"/>
                </a:solidFill>
                <a:highlight>
                  <a:srgbClr val="FFFFFF"/>
                </a:highlight>
              </a:rPr>
              <a:t>ToString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9E182D"/>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element</a:t>
            </a:r>
            <a:r>
              <a:rPr lang="en-US" sz="1176" b="1" dirty="0" err="1">
                <a:solidFill>
                  <a:srgbClr val="000080"/>
                </a:solidFill>
                <a:highlight>
                  <a:srgbClr val="FFFFFF"/>
                </a:highlight>
              </a:rPr>
              <a:t>.</a:t>
            </a:r>
            <a:r>
              <a:rPr lang="en-US" sz="1176" dirty="0" err="1">
                <a:solidFill>
                  <a:srgbClr val="000000"/>
                </a:solidFill>
                <a:highlight>
                  <a:srgbClr val="FFFFFF"/>
                </a:highlight>
              </a:rPr>
              <a:t>label</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void</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Items</a:t>
            </a:r>
            <a:r>
              <a:rPr lang="en-US" sz="1176" b="1" dirty="0">
                <a:solidFill>
                  <a:srgbClr val="000080"/>
                </a:solidFill>
                <a:highlight>
                  <a:srgbClr val="FFFFFF"/>
                </a:highlight>
              </a:rPr>
              <a:t>.</a:t>
            </a:r>
            <a:r>
              <a:rPr lang="en-US" sz="1176" dirty="0">
                <a:solidFill>
                  <a:srgbClr val="000000"/>
                </a:solidFill>
                <a:highlight>
                  <a:srgbClr val="FFFFFF"/>
                </a:highlight>
              </a:rPr>
              <a:t>Add</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thisElement</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if</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element</a:t>
            </a:r>
            <a:r>
              <a:rPr lang="en-US" sz="1176" b="1" dirty="0" err="1">
                <a:solidFill>
                  <a:srgbClr val="000080"/>
                </a:solidFill>
                <a:highlight>
                  <a:srgbClr val="FFFFFF"/>
                </a:highlight>
              </a:rPr>
              <a:t>.</a:t>
            </a:r>
            <a:r>
              <a:rPr lang="en-US" sz="1176" dirty="0" err="1">
                <a:solidFill>
                  <a:srgbClr val="000000"/>
                </a:solidFill>
                <a:highlight>
                  <a:srgbClr val="FFFFFF"/>
                </a:highlight>
              </a:rPr>
              <a:t>label</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eq</a:t>
            </a:r>
            <a:r>
              <a:rPr lang="en-US" sz="1176" dirty="0">
                <a:solidFill>
                  <a:srgbClr val="000000"/>
                </a:solidFill>
                <a:highlight>
                  <a:srgbClr val="FFFFFF"/>
                </a:highlight>
              </a:rPr>
              <a:t> </a:t>
            </a:r>
            <a:r>
              <a:rPr lang="en-US" sz="1176" dirty="0">
                <a:solidFill>
                  <a:srgbClr val="9E182D"/>
                </a:solidFill>
                <a:highlight>
                  <a:srgbClr val="FFFFFF"/>
                </a:highlight>
              </a:rPr>
              <a:t>"Windows Server 2012 R2 Datacenter, April 2015"</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Text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thisElement</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$iSelect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i</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 Set Default     $cbImage1.Text = $</a:t>
            </a:r>
            <a:r>
              <a:rPr lang="en-US" sz="1176" dirty="0" err="1">
                <a:solidFill>
                  <a:srgbClr val="008000"/>
                </a:solidFill>
                <a:highlight>
                  <a:srgbClr val="FFFFFF"/>
                </a:highlight>
              </a:rPr>
              <a:t>i.ToString</a:t>
            </a:r>
            <a:r>
              <a:rPr lang="en-US" sz="1176" dirty="0">
                <a:solidFill>
                  <a:srgbClr val="008000"/>
                </a:solidFill>
                <a:highlight>
                  <a:srgbClr val="FFFFFF"/>
                </a:highlight>
              </a:rPr>
              <a:t>() +"::" +$</a:t>
            </a:r>
            <a:r>
              <a:rPr lang="en-US" sz="1176" dirty="0" err="1">
                <a:solidFill>
                  <a:srgbClr val="008000"/>
                </a:solidFill>
                <a:highlight>
                  <a:srgbClr val="FFFFFF"/>
                </a:highlight>
              </a:rPr>
              <a:t>element.label</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i</a:t>
            </a:r>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SelectedIndex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$iSelect</a:t>
            </a:r>
            <a:r>
              <a:rPr lang="en-US" sz="1176" dirty="0">
                <a:solidFill>
                  <a:srgbClr val="000000"/>
                </a:solidFill>
                <a:highlight>
                  <a:srgbClr val="FFFFFF"/>
                </a:highlight>
              </a:rPr>
              <a:t>  </a:t>
            </a:r>
            <a:r>
              <a:rPr lang="en-US" sz="1176" dirty="0">
                <a:solidFill>
                  <a:srgbClr val="008000"/>
                </a:solidFill>
                <a:highlight>
                  <a:srgbClr val="FFFFFF"/>
                </a:highlight>
              </a:rPr>
              <a:t># Set the default </a:t>
            </a:r>
            <a:r>
              <a:rPr lang="en-US" sz="1176" dirty="0" err="1">
                <a:solidFill>
                  <a:srgbClr val="008000"/>
                </a:solidFill>
                <a:highlight>
                  <a:srgbClr val="FFFFFF"/>
                </a:highlight>
              </a:rPr>
              <a:t>SelectedIndex</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void</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EndUpdate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 update the control with all the data that was added</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form</a:t>
            </a:r>
            <a:r>
              <a:rPr lang="en-US" sz="1176" b="1" dirty="0" err="1">
                <a:solidFill>
                  <a:srgbClr val="000080"/>
                </a:solidFill>
                <a:highlight>
                  <a:srgbClr val="FFFFFF"/>
                </a:highlight>
              </a:rPr>
              <a:t>.</a:t>
            </a:r>
            <a:r>
              <a:rPr lang="en-US" sz="1176" dirty="0" err="1">
                <a:solidFill>
                  <a:srgbClr val="000000"/>
                </a:solidFill>
                <a:highlight>
                  <a:srgbClr val="FFFFFF"/>
                </a:highlight>
              </a:rPr>
              <a:t>Controls</a:t>
            </a:r>
            <a:r>
              <a:rPr lang="en-US" sz="1176" b="1" dirty="0" err="1">
                <a:solidFill>
                  <a:srgbClr val="000080"/>
                </a:solidFill>
                <a:highlight>
                  <a:srgbClr val="FFFFFF"/>
                </a:highlight>
              </a:rPr>
              <a:t>.</a:t>
            </a:r>
            <a:r>
              <a:rPr lang="en-US" sz="1176" dirty="0" err="1">
                <a:solidFill>
                  <a:srgbClr val="000000"/>
                </a:solidFill>
                <a:highlight>
                  <a:srgbClr val="FFFFFF"/>
                </a:highlight>
              </a:rPr>
              <a:t>Add</a:t>
            </a:r>
            <a:r>
              <a:rPr lang="en-US" sz="1176" b="1" dirty="0">
                <a:solidFill>
                  <a:srgbClr val="000080"/>
                </a:solidFill>
                <a:highlight>
                  <a:srgbClr val="FFFFFF"/>
                </a:highlight>
              </a:rPr>
              <a:t>(</a:t>
            </a:r>
            <a:r>
              <a:rPr lang="en-US" sz="1176" dirty="0">
                <a:solidFill>
                  <a:srgbClr val="DB6D00"/>
                </a:solidFill>
                <a:highlight>
                  <a:srgbClr val="FFFFFF"/>
                </a:highlight>
              </a:rPr>
              <a:t>$cbImage1</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"Finished building list of available VM Images"</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Get-Date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Green</a:t>
            </a:r>
          </a:p>
          <a:p>
            <a:r>
              <a:rPr lang="en-US" sz="1176" dirty="0">
                <a:solidFill>
                  <a:srgbClr val="000000"/>
                </a:solidFill>
                <a:highlight>
                  <a:srgbClr val="FFFFFF"/>
                </a:highlight>
              </a:rPr>
              <a:t>    </a:t>
            </a:r>
            <a:r>
              <a:rPr lang="en-US" sz="1176" dirty="0">
                <a:solidFill>
                  <a:srgbClr val="008000"/>
                </a:solidFill>
                <a:highlight>
                  <a:srgbClr val="FFFFFF"/>
                </a:highlight>
              </a:rPr>
              <a:t># Obtain Value with: $cbImage1.SelectedItem</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 Obtain index: $cbImage1.SelectedIndex</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 Obtain Access to entire SELECTED element from original Array with:               </a:t>
            </a:r>
          </a:p>
          <a:p>
            <a:r>
              <a:rPr lang="en-US" sz="1176" dirty="0">
                <a:solidFill>
                  <a:srgbClr val="008000"/>
                </a:solidFill>
                <a:highlight>
                  <a:srgbClr val="FFFFFF"/>
                </a:highlight>
              </a:rPr>
              <a:t>    #           $</a:t>
            </a:r>
            <a:r>
              <a:rPr lang="en-US" sz="1176" dirty="0" err="1">
                <a:solidFill>
                  <a:srgbClr val="008000"/>
                </a:solidFill>
                <a:highlight>
                  <a:srgbClr val="FFFFFF"/>
                </a:highlight>
              </a:rPr>
              <a:t>ArrayImage</a:t>
            </a:r>
            <a:r>
              <a:rPr lang="en-US" sz="1176" dirty="0">
                <a:solidFill>
                  <a:srgbClr val="008000"/>
                </a:solidFill>
                <a:highlight>
                  <a:srgbClr val="FFFFFF"/>
                </a:highlight>
              </a:rPr>
              <a:t>[$cbImage1.SelectedIndex].?????</a:t>
            </a:r>
            <a:endParaRPr lang="en-US" sz="1176" dirty="0">
              <a:solidFill>
                <a:srgbClr val="000000"/>
              </a:solidFill>
              <a:highlight>
                <a:srgbClr val="FFFFFF"/>
              </a:highlight>
            </a:endParaRPr>
          </a:p>
        </p:txBody>
      </p:sp>
      <p:sp>
        <p:nvSpPr>
          <p:cNvPr id="6" name="TextBox 5"/>
          <p:cNvSpPr txBox="1"/>
          <p:nvPr/>
        </p:nvSpPr>
        <p:spPr>
          <a:xfrm>
            <a:off x="6394808" y="1038534"/>
            <a:ext cx="5500702" cy="3788051"/>
          </a:xfrm>
          <a:prstGeom prst="rect">
            <a:avLst/>
          </a:prstGeom>
          <a:solidFill>
            <a:schemeClr val="bg1"/>
          </a:solidFill>
        </p:spPr>
        <p:txBody>
          <a:bodyPr wrap="square" lIns="179285" tIns="143428" rIns="179285" bIns="143428" rtlCol="0">
            <a:spAutoFit/>
          </a:bodyPr>
          <a:lstStyle/>
          <a:p>
            <a:r>
              <a:rPr lang="en-US" sz="1372" b="1" dirty="0">
                <a:solidFill>
                  <a:srgbClr val="008000"/>
                </a:solidFill>
                <a:highlight>
                  <a:srgbClr val="FFFFFF"/>
                </a:highlight>
              </a:rPr>
              <a:t>## Finalize Form and Show Dialog</a:t>
            </a:r>
            <a:endParaRPr lang="en-US" sz="1372" b="1" dirty="0">
              <a:solidFill>
                <a:srgbClr val="000000"/>
              </a:solidFill>
              <a:highlight>
                <a:srgbClr val="FFFFFF"/>
              </a:highlight>
            </a:endParaRPr>
          </a:p>
          <a:p>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"Show form"</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Get-Date</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DB6D00"/>
                </a:solidFill>
                <a:highlight>
                  <a:srgbClr val="FFFFFF"/>
                </a:highlight>
              </a:rPr>
              <a:t>$</a:t>
            </a:r>
            <a:r>
              <a:rPr lang="en-US" sz="1176" dirty="0" err="1">
                <a:solidFill>
                  <a:srgbClr val="DB6D00"/>
                </a:solidFill>
                <a:highlight>
                  <a:srgbClr val="FFFFFF"/>
                </a:highlight>
              </a:rPr>
              <a:t>form</a:t>
            </a:r>
            <a:r>
              <a:rPr lang="en-US" sz="1176" b="1" dirty="0" err="1">
                <a:solidFill>
                  <a:srgbClr val="000080"/>
                </a:solidFill>
                <a:highlight>
                  <a:srgbClr val="FFFFFF"/>
                </a:highlight>
              </a:rPr>
              <a:t>.</a:t>
            </a:r>
            <a:r>
              <a:rPr lang="en-US" sz="1176" dirty="0" err="1">
                <a:solidFill>
                  <a:srgbClr val="000000"/>
                </a:solidFill>
                <a:highlight>
                  <a:srgbClr val="FFFFFF"/>
                </a:highlight>
              </a:rPr>
              <a:t>Add_Shown</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form</a:t>
            </a:r>
            <a:r>
              <a:rPr lang="en-US" sz="1176" b="1" dirty="0" err="1">
                <a:solidFill>
                  <a:srgbClr val="000080"/>
                </a:solidFill>
                <a:highlight>
                  <a:srgbClr val="FFFFFF"/>
                </a:highlight>
              </a:rPr>
              <a:t>.</a:t>
            </a:r>
            <a:r>
              <a:rPr lang="en-US" sz="1176" dirty="0" err="1">
                <a:solidFill>
                  <a:srgbClr val="000000"/>
                </a:solidFill>
                <a:highlight>
                  <a:srgbClr val="FFFFFF"/>
                </a:highlight>
              </a:rPr>
              <a:t>Activate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okButton</a:t>
            </a:r>
            <a:r>
              <a:rPr lang="en-US" sz="1176" b="1" dirty="0" err="1">
                <a:solidFill>
                  <a:srgbClr val="000080"/>
                </a:solidFill>
                <a:highlight>
                  <a:srgbClr val="FFFFFF"/>
                </a:highlight>
              </a:rPr>
              <a:t>.</a:t>
            </a:r>
            <a:r>
              <a:rPr lang="en-US" sz="1176" dirty="0" err="1">
                <a:solidFill>
                  <a:srgbClr val="000000"/>
                </a:solidFill>
                <a:highlight>
                  <a:srgbClr val="FFFFFF"/>
                </a:highlight>
              </a:rPr>
              <a:t>Focus</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#Activate and Set Focus</a:t>
            </a:r>
            <a:endParaRPr lang="en-US" sz="1176" dirty="0">
              <a:solidFill>
                <a:srgbClr val="000000"/>
              </a:solidFill>
              <a:highlight>
                <a:srgbClr val="FFFFFF"/>
              </a:highlight>
            </a:endParaRPr>
          </a:p>
          <a:p>
            <a:r>
              <a:rPr lang="en-US" sz="1176" dirty="0">
                <a:solidFill>
                  <a:srgbClr val="DB6D00"/>
                </a:solidFill>
                <a:highlight>
                  <a:srgbClr val="FFFFFF"/>
                </a:highlight>
              </a:rPr>
              <a:t>$result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form</a:t>
            </a:r>
            <a:r>
              <a:rPr lang="en-US" sz="1176" b="1" dirty="0" err="1">
                <a:solidFill>
                  <a:srgbClr val="000080"/>
                </a:solidFill>
                <a:highlight>
                  <a:srgbClr val="FFFFFF"/>
                </a:highlight>
              </a:rPr>
              <a:t>.</a:t>
            </a:r>
            <a:r>
              <a:rPr lang="en-US" sz="1176" dirty="0" err="1">
                <a:solidFill>
                  <a:srgbClr val="000000"/>
                </a:solidFill>
                <a:highlight>
                  <a:srgbClr val="FFFFFF"/>
                </a:highlight>
              </a:rPr>
              <a:t>ShowDialog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 Show the form, and wait for the response</a:t>
            </a:r>
            <a:endParaRPr lang="en-US" sz="1176" dirty="0">
              <a:solidFill>
                <a:srgbClr val="000000"/>
              </a:solidFill>
              <a:highlight>
                <a:srgbClr val="FFFFFF"/>
              </a:highlight>
            </a:endParaRPr>
          </a:p>
          <a:p>
            <a:endParaRPr lang="en-US" sz="1176" dirty="0">
              <a:solidFill>
                <a:srgbClr val="000000"/>
              </a:solidFill>
              <a:highlight>
                <a:srgbClr val="FFFFFF"/>
              </a:highlight>
            </a:endParaRPr>
          </a:p>
          <a:p>
            <a:r>
              <a:rPr lang="en-US" sz="1372" b="1" dirty="0">
                <a:solidFill>
                  <a:srgbClr val="008000"/>
                </a:solidFill>
                <a:highlight>
                  <a:srgbClr val="FFFFFF"/>
                </a:highlight>
              </a:rPr>
              <a:t># Finished with Dialog Box, Now let's see what the user did...</a:t>
            </a:r>
            <a:endParaRPr lang="en-US" sz="1372" b="1" dirty="0">
              <a:solidFill>
                <a:srgbClr val="000000"/>
              </a:solidFill>
              <a:highlight>
                <a:srgbClr val="FFFFFF"/>
              </a:highlight>
            </a:endParaRPr>
          </a:p>
          <a:p>
            <a:r>
              <a:rPr lang="en-US" sz="1176" dirty="0">
                <a:solidFill>
                  <a:srgbClr val="DB6D00"/>
                </a:solidFill>
                <a:highlight>
                  <a:srgbClr val="FFFFFF"/>
                </a:highlight>
              </a:rPr>
              <a:t>$Result</a:t>
            </a:r>
            <a:endParaRPr lang="en-US" sz="1176" dirty="0">
              <a:solidFill>
                <a:srgbClr val="000000"/>
              </a:solidFill>
              <a:highlight>
                <a:srgbClr val="FFFFFF"/>
              </a:highlight>
            </a:endParaRPr>
          </a:p>
          <a:p>
            <a:r>
              <a:rPr lang="en-US" sz="1176" b="1" dirty="0">
                <a:solidFill>
                  <a:srgbClr val="0000FF"/>
                </a:solidFill>
                <a:highlight>
                  <a:srgbClr val="FFFFFF"/>
                </a:highlight>
              </a:rPr>
              <a:t>if</a:t>
            </a:r>
            <a:r>
              <a:rPr lang="en-US" sz="1176" b="1" dirty="0">
                <a:solidFill>
                  <a:srgbClr val="000080"/>
                </a:solidFill>
                <a:highlight>
                  <a:srgbClr val="FFFFFF"/>
                </a:highlight>
              </a:rPr>
              <a:t>(</a:t>
            </a:r>
            <a:r>
              <a:rPr lang="en-US" sz="1176" dirty="0">
                <a:solidFill>
                  <a:srgbClr val="DB6D00"/>
                </a:solidFill>
                <a:highlight>
                  <a:srgbClr val="FFFFFF"/>
                </a:highlight>
              </a:rPr>
              <a:t>$result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eq</a:t>
            </a:r>
            <a:r>
              <a:rPr lang="en-US" sz="1176" dirty="0">
                <a:solidFill>
                  <a:srgbClr val="000000"/>
                </a:solidFill>
                <a:highlight>
                  <a:srgbClr val="FFFFFF"/>
                </a:highlight>
              </a:rPr>
              <a:t> </a:t>
            </a:r>
            <a:r>
              <a:rPr lang="en-US" sz="1176" dirty="0">
                <a:solidFill>
                  <a:srgbClr val="9E182D"/>
                </a:solidFill>
                <a:highlight>
                  <a:srgbClr val="FFFFFF"/>
                </a:highlight>
              </a:rPr>
              <a:t>"OK"</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 Copy variables and use them as you desire...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txtHost</a:t>
            </a:r>
            <a:r>
              <a:rPr lang="en-US" sz="1176" b="1" dirty="0" err="1">
                <a:solidFill>
                  <a:srgbClr val="000080"/>
                </a:solidFill>
                <a:highlight>
                  <a:srgbClr val="FFFFFF"/>
                </a:highlight>
              </a:rPr>
              <a:t>.</a:t>
            </a:r>
            <a:r>
              <a:rPr lang="en-US" sz="1176" dirty="0" err="1">
                <a:solidFill>
                  <a:srgbClr val="000000"/>
                </a:solidFill>
                <a:highlight>
                  <a:srgbClr val="FFFFFF"/>
                </a:highlight>
              </a:rPr>
              <a:t>Text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locListBox</a:t>
            </a:r>
            <a:r>
              <a:rPr lang="en-US" sz="1176" b="1" dirty="0" err="1">
                <a:solidFill>
                  <a:srgbClr val="000080"/>
                </a:solidFill>
                <a:highlight>
                  <a:srgbClr val="FFFFFF"/>
                </a:highlight>
              </a:rPr>
              <a:t>.</a:t>
            </a:r>
            <a:r>
              <a:rPr lang="en-US" sz="1176" dirty="0" err="1">
                <a:solidFill>
                  <a:srgbClr val="000000"/>
                </a:solidFill>
                <a:highlight>
                  <a:srgbClr val="FFFFFF"/>
                </a:highlight>
              </a:rPr>
              <a:t>SelectedItem</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chkThis</a:t>
            </a:r>
            <a:r>
              <a:rPr lang="en-US" sz="1176" b="1" dirty="0" err="1">
                <a:solidFill>
                  <a:srgbClr val="000080"/>
                </a:solidFill>
                <a:highlight>
                  <a:srgbClr val="FFFFFF"/>
                </a:highlight>
              </a:rPr>
              <a:t>.</a:t>
            </a:r>
            <a:r>
              <a:rPr lang="en-US" sz="1176" dirty="0" err="1">
                <a:solidFill>
                  <a:srgbClr val="000000"/>
                </a:solidFill>
                <a:highlight>
                  <a:srgbClr val="FFFFFF"/>
                </a:highlight>
              </a:rPr>
              <a:t>Checked</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SelectedItem</a:t>
            </a: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"VM Image:"</a:t>
            </a:r>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SelectedItem</a:t>
            </a: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SelectedIndex</a:t>
            </a: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ArrayImage</a:t>
            </a:r>
            <a:r>
              <a:rPr lang="en-US" sz="1176" b="1" dirty="0">
                <a:solidFill>
                  <a:srgbClr val="000080"/>
                </a:solidFill>
                <a:highlight>
                  <a:srgbClr val="FFFFFF"/>
                </a:highlight>
              </a:rPr>
              <a:t>[(</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SelectedIndex</a:t>
            </a:r>
            <a:r>
              <a:rPr lang="en-US" sz="1176" b="1" dirty="0">
                <a:solidFill>
                  <a:srgbClr val="000080"/>
                </a:solidFill>
                <a:highlight>
                  <a:srgbClr val="FFFFFF"/>
                </a:highlight>
              </a:rPr>
              <a:t>)].</a:t>
            </a:r>
            <a:r>
              <a:rPr lang="en-US" sz="1176" dirty="0" err="1">
                <a:solidFill>
                  <a:srgbClr val="000000"/>
                </a:solidFill>
                <a:highlight>
                  <a:srgbClr val="FFFFFF"/>
                </a:highlight>
              </a:rPr>
              <a:t>ImageName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ArrayImage</a:t>
            </a:r>
            <a:r>
              <a:rPr lang="en-US" sz="1176" b="1" dirty="0">
                <a:solidFill>
                  <a:srgbClr val="000080"/>
                </a:solidFill>
                <a:highlight>
                  <a:srgbClr val="FFFFFF"/>
                </a:highlight>
              </a:rPr>
              <a:t>[(</a:t>
            </a:r>
            <a:r>
              <a:rPr lang="en-US" sz="1176" dirty="0">
                <a:solidFill>
                  <a:srgbClr val="DB6D00"/>
                </a:solidFill>
                <a:highlight>
                  <a:srgbClr val="FFFFFF"/>
                </a:highlight>
              </a:rPr>
              <a:t>$cbImage1</a:t>
            </a:r>
            <a:r>
              <a:rPr lang="en-US" sz="1176" b="1" dirty="0">
                <a:solidFill>
                  <a:srgbClr val="000080"/>
                </a:solidFill>
                <a:highlight>
                  <a:srgbClr val="FFFFFF"/>
                </a:highlight>
              </a:rPr>
              <a:t>.</a:t>
            </a:r>
            <a:r>
              <a:rPr lang="en-US" sz="1176" dirty="0">
                <a:solidFill>
                  <a:srgbClr val="000000"/>
                </a:solidFill>
                <a:highlight>
                  <a:srgbClr val="FFFFFF"/>
                </a:highlight>
              </a:rPr>
              <a:t>SelectedIndex</a:t>
            </a:r>
            <a:r>
              <a:rPr lang="en-US" sz="1176" b="1" dirty="0">
                <a:solidFill>
                  <a:srgbClr val="000080"/>
                </a:solidFill>
                <a:highlight>
                  <a:srgbClr val="FFFFFF"/>
                </a:highlight>
              </a:rPr>
              <a:t>)].</a:t>
            </a:r>
            <a:r>
              <a:rPr lang="en-US" sz="1176" dirty="0">
                <a:solidFill>
                  <a:srgbClr val="000000"/>
                </a:solidFill>
                <a:highlight>
                  <a:srgbClr val="FFFFFF"/>
                </a:highlight>
              </a:rPr>
              <a:t>Label</a:t>
            </a:r>
          </a:p>
          <a:p>
            <a:r>
              <a:rPr lang="en-US" sz="1176" b="1" dirty="0">
                <a:solidFill>
                  <a:srgbClr val="000080"/>
                </a:solidFill>
                <a:highlight>
                  <a:srgbClr val="FFFFFF"/>
                </a:highlight>
              </a:rPr>
              <a:t>}</a:t>
            </a:r>
            <a:endParaRPr lang="en-US" sz="1176" dirty="0">
              <a:solidFill>
                <a:srgbClr val="000000"/>
              </a:solidFill>
              <a:highlight>
                <a:srgbClr val="FFFFFF"/>
              </a:highlight>
            </a:endParaRPr>
          </a:p>
        </p:txBody>
      </p:sp>
      <p:sp>
        <p:nvSpPr>
          <p:cNvPr id="10" name="Snip and Round Single Corner Rectangle 9"/>
          <p:cNvSpPr/>
          <p:nvPr/>
        </p:nvSpPr>
        <p:spPr bwMode="auto">
          <a:xfrm>
            <a:off x="7141829" y="4792441"/>
            <a:ext cx="4855634" cy="1942254"/>
          </a:xfrm>
          <a:prstGeom prst="snipRound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2353" dirty="0">
                <a:gradFill>
                  <a:gsLst>
                    <a:gs pos="0">
                      <a:srgbClr val="FFFFFF"/>
                    </a:gs>
                    <a:gs pos="100000">
                      <a:srgbClr val="FFFFFF"/>
                    </a:gs>
                  </a:gsLst>
                  <a:lin ang="5400000" scaled="0"/>
                </a:gradFill>
              </a:rPr>
              <a:t>Entire Script Available at http://ITProGuru.com/Scripts</a:t>
            </a:r>
          </a:p>
          <a:p>
            <a:pPr algn="ctr" defTabSz="914102" fontAlgn="base">
              <a:spcBef>
                <a:spcPct val="0"/>
              </a:spcBef>
              <a:spcAft>
                <a:spcPct val="0"/>
              </a:spcAft>
            </a:pPr>
            <a:r>
              <a:rPr lang="en-US" sz="2353" dirty="0">
                <a:gradFill>
                  <a:gsLst>
                    <a:gs pos="0">
                      <a:srgbClr val="FFFFFF"/>
                    </a:gs>
                    <a:gs pos="100000">
                      <a:srgbClr val="FFFFFF"/>
                    </a:gs>
                  </a:gsLst>
                  <a:lin ang="5400000" scaled="0"/>
                </a:gradFill>
              </a:rPr>
              <a:t>(or in Notes}</a:t>
            </a:r>
            <a:endParaRPr lang="en-US" sz="1961" dirty="0">
              <a:gradFill>
                <a:gsLst>
                  <a:gs pos="0">
                    <a:srgbClr val="FFFFFF"/>
                  </a:gs>
                  <a:gs pos="100000">
                    <a:srgbClr val="FFFFFF"/>
                  </a:gs>
                </a:gsLst>
                <a:lin ang="5400000" scaled="0"/>
              </a:gradFill>
            </a:endParaRPr>
          </a:p>
        </p:txBody>
      </p:sp>
      <p:sp>
        <p:nvSpPr>
          <p:cNvPr id="2" name="Snip Same Side Corner Rectangle 1"/>
          <p:cNvSpPr/>
          <p:nvPr/>
        </p:nvSpPr>
        <p:spPr bwMode="auto">
          <a:xfrm>
            <a:off x="2510301" y="1934959"/>
            <a:ext cx="6200272" cy="2166360"/>
          </a:xfrm>
          <a:prstGeom prst="snip2Same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3921"/>
              <a:t>PowerShell can be much more than a command-line tool</a:t>
            </a:r>
            <a:endParaRPr lang="en-US" sz="392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13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PowerShell with Azure</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757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endParaRPr lang="en-US" dirty="0"/>
          </a:p>
        </p:txBody>
      </p:sp>
      <p:sp>
        <p:nvSpPr>
          <p:cNvPr id="3" name="Title 2"/>
          <p:cNvSpPr>
            <a:spLocks noGrp="1"/>
          </p:cNvSpPr>
          <p:nvPr>
            <p:ph type="title"/>
          </p:nvPr>
        </p:nvSpPr>
        <p:spPr/>
        <p:txBody>
          <a:bodyPr/>
          <a:lstStyle/>
          <a:p>
            <a:r>
              <a:rPr lang="en-US" dirty="0"/>
              <a:t>Fabric - Azure Service</a:t>
            </a:r>
          </a:p>
        </p:txBody>
      </p:sp>
      <p:sp>
        <p:nvSpPr>
          <p:cNvPr id="4" name="TextBox 3"/>
          <p:cNvSpPr txBox="1"/>
          <p:nvPr/>
        </p:nvSpPr>
        <p:spPr>
          <a:xfrm>
            <a:off x="176608" y="1913638"/>
            <a:ext cx="11622849" cy="2824159"/>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 Create Cloud Service</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mySubName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"Internal Consumption"</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myLocation</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"East US 2"</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“TechGuru16"</a:t>
            </a:r>
            <a:r>
              <a:rPr lang="en-US" sz="1372" dirty="0">
                <a:solidFill>
                  <a:srgbClr val="000000"/>
                </a:solidFill>
                <a:highlight>
                  <a:srgbClr val="FFFFFF"/>
                </a:highlight>
              </a:rPr>
              <a:t>  </a:t>
            </a:r>
          </a:p>
          <a:p>
            <a:r>
              <a:rPr lang="en-US" sz="1372" b="1" dirty="0">
                <a:solidFill>
                  <a:srgbClr val="0000FF"/>
                </a:solidFill>
                <a:highlight>
                  <a:srgbClr val="FFFFFF"/>
                </a:highlight>
              </a:rPr>
              <a:t>If</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Test-</a:t>
            </a:r>
            <a:r>
              <a:rPr lang="en-US" sz="1372" dirty="0" err="1">
                <a:solidFill>
                  <a:srgbClr val="000000"/>
                </a:solidFill>
                <a:highlight>
                  <a:srgbClr val="FFFFFF"/>
                </a:highlight>
              </a:rPr>
              <a:t>AzureName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Name </a:t>
            </a:r>
            <a:r>
              <a:rPr lang="en-US" sz="1372" dirty="0">
                <a:solidFill>
                  <a:srgbClr val="DB6D00"/>
                </a:solidFill>
                <a:highlight>
                  <a:srgbClr val="FFFFFF"/>
                </a:highlight>
              </a:rPr>
              <a:t>$</a:t>
            </a:r>
            <a:r>
              <a:rPr lang="en-US" sz="1372" dirty="0" err="1">
                <a:solidFill>
                  <a:srgbClr val="DB6D00"/>
                </a:solidFill>
                <a:highlight>
                  <a:srgbClr val="FFFFFF"/>
                </a:highlight>
              </a:rPr>
              <a:t>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Service</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dirty="0">
                <a:solidFill>
                  <a:srgbClr val="008000"/>
                </a:solidFill>
                <a:highlight>
                  <a:srgbClr val="FFFFFF"/>
                </a:highlight>
              </a:rPr>
              <a:t>##  We can test </a:t>
            </a:r>
            <a:r>
              <a:rPr lang="en-US" sz="1372" dirty="0" err="1">
                <a:solidFill>
                  <a:srgbClr val="008000"/>
                </a:solidFill>
                <a:highlight>
                  <a:srgbClr val="FFFFFF"/>
                </a:highlight>
              </a:rPr>
              <a:t>avaialability</a:t>
            </a:r>
            <a:r>
              <a:rPr lang="en-US" sz="1372" dirty="0">
                <a:solidFill>
                  <a:srgbClr val="008000"/>
                </a:solidFill>
                <a:highlight>
                  <a:srgbClr val="FFFFFF"/>
                </a:highlight>
              </a:rPr>
              <a:t> with Test-</a:t>
            </a:r>
            <a:r>
              <a:rPr lang="en-US" sz="1372" dirty="0" err="1">
                <a:solidFill>
                  <a:srgbClr val="008000"/>
                </a:solidFill>
                <a:highlight>
                  <a:srgbClr val="FFFFFF"/>
                </a:highlight>
              </a:rPr>
              <a:t>AzureName</a:t>
            </a:r>
            <a:r>
              <a:rPr lang="en-US" sz="1372" dirty="0">
                <a:solidFill>
                  <a:srgbClr val="008000"/>
                </a:solidFill>
                <a:highlight>
                  <a:srgbClr val="FFFFFF"/>
                </a:highlight>
              </a:rPr>
              <a:t> -Service "ITCServices01"</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"Create Cloud Service ..."</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Green </a:t>
            </a:r>
          </a:p>
          <a:p>
            <a:r>
              <a:rPr lang="en-US" sz="1372" dirty="0">
                <a:solidFill>
                  <a:srgbClr val="000000"/>
                </a:solidFill>
                <a:highlight>
                  <a:srgbClr val="FFFFFF"/>
                </a:highlight>
              </a:rPr>
              <a:t>    New-</a:t>
            </a:r>
            <a:r>
              <a:rPr lang="en-US" sz="1372" dirty="0" err="1">
                <a:solidFill>
                  <a:srgbClr val="000000"/>
                </a:solidFill>
                <a:highlight>
                  <a:srgbClr val="FFFFFF"/>
                </a:highlight>
              </a:rPr>
              <a:t>AzureService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Location </a:t>
            </a:r>
            <a:r>
              <a:rPr lang="en-US" sz="1372" dirty="0">
                <a:solidFill>
                  <a:srgbClr val="DB6D00"/>
                </a:solidFill>
                <a:highlight>
                  <a:srgbClr val="FFFFFF"/>
                </a:highlight>
              </a:rPr>
              <a:t>$</a:t>
            </a:r>
            <a:r>
              <a:rPr lang="en-US" sz="1372" dirty="0" err="1">
                <a:solidFill>
                  <a:srgbClr val="DB6D00"/>
                </a:solidFill>
                <a:highlight>
                  <a:srgbClr val="FFFFFF"/>
                </a:highlight>
              </a:rPr>
              <a:t>myLocation</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ServiceName</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ServiceName</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b="1" dirty="0">
                <a:solidFill>
                  <a:srgbClr val="0000FF"/>
                </a:solidFill>
                <a:highlight>
                  <a:srgbClr val="FFFFFF"/>
                </a:highlight>
              </a:rPr>
              <a:t>Else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"The specified DNS name is already taken or invalid. Try another </a:t>
            </a:r>
            <a:r>
              <a:rPr lang="en-US" sz="1372" dirty="0" err="1">
                <a:solidFill>
                  <a:srgbClr val="9E182D"/>
                </a:solidFill>
                <a:highlight>
                  <a:srgbClr val="FFFFFF"/>
                </a:highlight>
              </a:rPr>
              <a:t>ServiceName</a:t>
            </a:r>
            <a:r>
              <a:rPr lang="en-US" sz="1372" dirty="0">
                <a:solidFill>
                  <a:srgbClr val="9E182D"/>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Red</a:t>
            </a:r>
            <a:r>
              <a:rPr lang="en-US" sz="1372" b="1" dirty="0">
                <a:solidFill>
                  <a:srgbClr val="000080"/>
                </a:solidFill>
                <a:highlight>
                  <a:srgbClr val="FFFFFF"/>
                </a:highlight>
              </a:rPr>
              <a:t>}</a:t>
            </a:r>
            <a:endParaRPr lang="en-US" sz="1372" dirty="0">
              <a:solidFill>
                <a:srgbClr val="000000"/>
              </a:solidFill>
              <a:highlight>
                <a:srgbClr val="FFFFFF"/>
              </a:highlight>
            </a:endParaRPr>
          </a:p>
          <a:p>
            <a:endParaRPr lang="en-US" sz="1372" dirty="0">
              <a:solidFill>
                <a:srgbClr val="000000"/>
              </a:solidFill>
              <a:highlight>
                <a:srgbClr val="FFFFFF"/>
              </a:highlight>
            </a:endParaRPr>
          </a:p>
          <a:p>
            <a:r>
              <a:rPr lang="en-US" sz="1372" dirty="0">
                <a:solidFill>
                  <a:srgbClr val="008000"/>
                </a:solidFill>
                <a:highlight>
                  <a:srgbClr val="FFFFFF"/>
                </a:highlight>
              </a:rPr>
              <a:t># Cleanup </a:t>
            </a:r>
            <a:endParaRPr lang="en-US" sz="1372" dirty="0">
              <a:solidFill>
                <a:srgbClr val="000000"/>
              </a:solidFill>
              <a:highlight>
                <a:srgbClr val="FFFFFF"/>
              </a:highlight>
            </a:endParaRPr>
          </a:p>
          <a:p>
            <a:r>
              <a:rPr lang="en-US" sz="1372" dirty="0">
                <a:solidFill>
                  <a:srgbClr val="008000"/>
                </a:solidFill>
                <a:highlight>
                  <a:srgbClr val="FFFFFF"/>
                </a:highlight>
              </a:rPr>
              <a:t># Remove-</a:t>
            </a:r>
            <a:r>
              <a:rPr lang="en-US" sz="1372" dirty="0" err="1">
                <a:solidFill>
                  <a:srgbClr val="008000"/>
                </a:solidFill>
                <a:highlight>
                  <a:srgbClr val="FFFFFF"/>
                </a:highlight>
              </a:rPr>
              <a:t>AzureService</a:t>
            </a:r>
            <a:r>
              <a:rPr lang="en-US" sz="1372" dirty="0">
                <a:solidFill>
                  <a:srgbClr val="008000"/>
                </a:solidFill>
                <a:highlight>
                  <a:srgbClr val="FFFFFF"/>
                </a:highlight>
              </a:rPr>
              <a:t> -</a:t>
            </a:r>
            <a:r>
              <a:rPr lang="en-US" sz="1372" dirty="0" err="1">
                <a:solidFill>
                  <a:srgbClr val="008000"/>
                </a:solidFill>
                <a:highlight>
                  <a:srgbClr val="FFFFFF"/>
                </a:highlight>
              </a:rPr>
              <a:t>ServiceName</a:t>
            </a:r>
            <a:r>
              <a:rPr lang="en-US" sz="1372" dirty="0">
                <a:solidFill>
                  <a:srgbClr val="008000"/>
                </a:solidFill>
                <a:highlight>
                  <a:srgbClr val="FFFFFF"/>
                </a:highlight>
              </a:rPr>
              <a:t> $</a:t>
            </a:r>
            <a:r>
              <a:rPr lang="en-US" sz="1372" dirty="0" err="1">
                <a:solidFill>
                  <a:srgbClr val="008000"/>
                </a:solidFill>
                <a:highlight>
                  <a:srgbClr val="FFFFFF"/>
                </a:highlight>
              </a:rPr>
              <a:t>ServiceName</a:t>
            </a:r>
            <a:r>
              <a:rPr lang="en-US" sz="1372" dirty="0">
                <a:solidFill>
                  <a:srgbClr val="008000"/>
                </a:solidFill>
                <a:highlight>
                  <a:srgbClr val="FFFFFF"/>
                </a:highlight>
              </a:rPr>
              <a:t> -Force -Verbose</a:t>
            </a:r>
            <a:endParaRPr lang="en-US" sz="1372" dirty="0">
              <a:solidFill>
                <a:srgbClr val="000000"/>
              </a:solidFill>
              <a:highlight>
                <a:srgbClr val="FFFFFF"/>
              </a:highlight>
            </a:endParaRPr>
          </a:p>
        </p:txBody>
      </p:sp>
      <p:sp>
        <p:nvSpPr>
          <p:cNvPr id="5" name="Text Placeholder 10"/>
          <p:cNvSpPr txBox="1">
            <a:spLocks/>
          </p:cNvSpPr>
          <p:nvPr/>
        </p:nvSpPr>
        <p:spPr>
          <a:xfrm>
            <a:off x="9009381" y="6459236"/>
            <a:ext cx="3062785" cy="398279"/>
          </a:xfrm>
          <a:prstGeom prst="rect">
            <a:avLst/>
          </a:prstGeom>
        </p:spPr>
        <p:txBody>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buClr>
                <a:srgbClr val="FFFFFF"/>
              </a:buClr>
              <a:defRPr/>
            </a:pPr>
            <a:r>
              <a:rPr lang="en-US" sz="1568" kern="0">
                <a:gradFill>
                  <a:gsLst>
                    <a:gs pos="1250">
                      <a:srgbClr val="FFFFFF"/>
                    </a:gs>
                    <a:gs pos="100000">
                      <a:srgbClr val="FFFFFF"/>
                    </a:gs>
                  </a:gsLst>
                  <a:lin ang="5400000" scaled="0"/>
                </a:gradFill>
              </a:rPr>
              <a:t>@ ITProGuru      #TR21</a:t>
            </a:r>
            <a:r>
              <a:rPr lang="en-US" sz="1568" b="1"/>
              <a:t>WOS404</a:t>
            </a:r>
            <a:endParaRPr lang="en-US" sz="1568"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09946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endParaRPr lang="en-US" dirty="0"/>
          </a:p>
        </p:txBody>
      </p:sp>
      <p:sp>
        <p:nvSpPr>
          <p:cNvPr id="3" name="Title 2"/>
          <p:cNvSpPr>
            <a:spLocks noGrp="1"/>
          </p:cNvSpPr>
          <p:nvPr>
            <p:ph type="title"/>
          </p:nvPr>
        </p:nvSpPr>
        <p:spPr/>
        <p:txBody>
          <a:bodyPr/>
          <a:lstStyle/>
          <a:p>
            <a:r>
              <a:rPr lang="en-US" dirty="0"/>
              <a:t>Fabric Storage – </a:t>
            </a:r>
            <a:r>
              <a:rPr lang="en-US" sz="3921" dirty="0"/>
              <a:t>Create Storage and Folder</a:t>
            </a:r>
            <a:endParaRPr lang="en-US" dirty="0"/>
          </a:p>
        </p:txBody>
      </p:sp>
      <p:sp>
        <p:nvSpPr>
          <p:cNvPr id="4" name="TextBox 3"/>
          <p:cNvSpPr txBox="1"/>
          <p:nvPr/>
        </p:nvSpPr>
        <p:spPr>
          <a:xfrm>
            <a:off x="266921" y="1525614"/>
            <a:ext cx="11622849" cy="5539696"/>
          </a:xfrm>
          <a:prstGeom prst="rect">
            <a:avLst/>
          </a:prstGeom>
          <a:solidFill>
            <a:schemeClr val="bg1"/>
          </a:solidFill>
        </p:spPr>
        <p:txBody>
          <a:bodyPr wrap="square" lIns="179285" tIns="143428" rIns="179285" bIns="143428" rtlCol="0">
            <a:spAutoFit/>
          </a:bodyPr>
          <a:lstStyle/>
          <a:p>
            <a:r>
              <a:rPr lang="en-US" sz="1176" dirty="0">
                <a:solidFill>
                  <a:srgbClr val="DB6D00"/>
                </a:solidFill>
                <a:highlight>
                  <a:srgbClr val="FFFFFF"/>
                </a:highlight>
              </a:rPr>
              <a:t>$</a:t>
            </a:r>
            <a:r>
              <a:rPr lang="en-US" sz="1176" dirty="0" err="1">
                <a:solidFill>
                  <a:srgbClr val="DB6D00"/>
                </a:solidFill>
                <a:highlight>
                  <a:srgbClr val="FFFFFF"/>
                </a:highlight>
              </a:rPr>
              <a:t>mySubName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"Internal Consumption"</a:t>
            </a:r>
            <a:endParaRPr lang="en-US" sz="1176" dirty="0">
              <a:solidFill>
                <a:srgbClr val="000000"/>
              </a:solidFill>
              <a:highlight>
                <a:srgbClr val="FFFFFF"/>
              </a:highlight>
            </a:endParaRPr>
          </a:p>
          <a:p>
            <a:r>
              <a:rPr lang="en-US" sz="1176" dirty="0">
                <a:solidFill>
                  <a:srgbClr val="DB6D00"/>
                </a:solidFill>
                <a:highlight>
                  <a:srgbClr val="FFFFFF"/>
                </a:highlight>
              </a:rPr>
              <a:t>$</a:t>
            </a:r>
            <a:r>
              <a:rPr lang="en-US" sz="1176" dirty="0" err="1">
                <a:solidFill>
                  <a:srgbClr val="DB6D00"/>
                </a:solidFill>
                <a:highlight>
                  <a:srgbClr val="FFFFFF"/>
                </a:highlight>
              </a:rPr>
              <a:t>myLocation</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"East US 2"</a:t>
            </a:r>
            <a:endParaRPr lang="en-US" sz="1176" dirty="0">
              <a:solidFill>
                <a:srgbClr val="000000"/>
              </a:solidFill>
              <a:highlight>
                <a:srgbClr val="FFFFFF"/>
              </a:highlight>
            </a:endParaRPr>
          </a:p>
          <a:p>
            <a:r>
              <a:rPr lang="en-US" sz="1176" dirty="0">
                <a:solidFill>
                  <a:srgbClr val="DB6D00"/>
                </a:solidFill>
                <a:highlight>
                  <a:srgbClr val="FFFFFF"/>
                </a:highlight>
              </a:rPr>
              <a:t>$</a:t>
            </a:r>
            <a:r>
              <a:rPr lang="en-US" sz="1176" dirty="0" err="1">
                <a:solidFill>
                  <a:srgbClr val="DB6D00"/>
                </a:solidFill>
                <a:highlight>
                  <a:srgbClr val="FFFFFF"/>
                </a:highlight>
              </a:rPr>
              <a:t>myStoreName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"gurutech16"</a:t>
            </a:r>
            <a:r>
              <a:rPr lang="en-US" sz="1176" dirty="0">
                <a:solidFill>
                  <a:srgbClr val="000000"/>
                </a:solidFill>
                <a:highlight>
                  <a:srgbClr val="FFFFFF"/>
                </a:highlight>
              </a:rPr>
              <a:t>  </a:t>
            </a:r>
            <a:r>
              <a:rPr lang="en-US" sz="1176" dirty="0">
                <a:solidFill>
                  <a:srgbClr val="008000"/>
                </a:solidFill>
                <a:highlight>
                  <a:srgbClr val="FFFFFF"/>
                </a:highlight>
              </a:rPr>
              <a:t>#Storage account names must be between 3 and 24 characters in length and use numbers and lower-case letters only</a:t>
            </a:r>
            <a:endParaRPr lang="en-US" sz="1176" dirty="0">
              <a:solidFill>
                <a:srgbClr val="000000"/>
              </a:solidFill>
              <a:highlight>
                <a:srgbClr val="FFFFFF"/>
              </a:highlight>
            </a:endParaRPr>
          </a:p>
          <a:p>
            <a:r>
              <a:rPr lang="en-US" sz="1176" dirty="0">
                <a:solidFill>
                  <a:srgbClr val="DB6D00"/>
                </a:solidFill>
                <a:highlight>
                  <a:srgbClr val="FFFFFF"/>
                </a:highlight>
              </a:rPr>
              <a:t>$</a:t>
            </a:r>
            <a:r>
              <a:rPr lang="en-US" sz="1176" dirty="0" err="1">
                <a:solidFill>
                  <a:srgbClr val="DB6D00"/>
                </a:solidFill>
                <a:highlight>
                  <a:srgbClr val="FFFFFF"/>
                </a:highlight>
              </a:rPr>
              <a:t>myContainerName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"files"</a:t>
            </a:r>
            <a:r>
              <a:rPr lang="en-US" sz="1176" dirty="0">
                <a:solidFill>
                  <a:srgbClr val="000000"/>
                </a:solidFill>
                <a:highlight>
                  <a:srgbClr val="FFFFFF"/>
                </a:highlight>
              </a:rPr>
              <a:t>  </a:t>
            </a:r>
            <a:r>
              <a:rPr lang="en-US" sz="1176" dirty="0">
                <a:solidFill>
                  <a:srgbClr val="008000"/>
                </a:solidFill>
                <a:highlight>
                  <a:srgbClr val="FFFFFF"/>
                </a:highlight>
              </a:rPr>
              <a:t>#Valid names start and end with a lower case letter or a number and has in between a lower case letter, number or dash with no consecutive dashes and is 3 through 63 characters long</a:t>
            </a:r>
            <a:endParaRPr lang="en-US" sz="1176" dirty="0">
              <a:solidFill>
                <a:srgbClr val="000000"/>
              </a:solidFill>
              <a:highlight>
                <a:srgbClr val="FFFFFF"/>
              </a:highlight>
            </a:endParaRPr>
          </a:p>
          <a:p>
            <a:endParaRPr lang="en-US" sz="1176" dirty="0">
              <a:solidFill>
                <a:srgbClr val="000000"/>
              </a:solidFill>
              <a:highlight>
                <a:srgbClr val="FFFFFF"/>
              </a:highlight>
            </a:endParaRPr>
          </a:p>
          <a:p>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"Set Default Subscription ... '$</a:t>
            </a:r>
            <a:r>
              <a:rPr lang="en-US" sz="1176" dirty="0" err="1">
                <a:solidFill>
                  <a:srgbClr val="9E182D"/>
                </a:solidFill>
                <a:highlight>
                  <a:srgbClr val="FFFFFF"/>
                </a:highlight>
              </a:rPr>
              <a:t>mySubName</a:t>
            </a:r>
            <a:r>
              <a:rPr lang="en-US" sz="1176" dirty="0">
                <a:solidFill>
                  <a:srgbClr val="9E182D"/>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Green </a:t>
            </a:r>
          </a:p>
          <a:p>
            <a:r>
              <a:rPr lang="en-US" sz="1176" dirty="0">
                <a:solidFill>
                  <a:srgbClr val="000000"/>
                </a:solidFill>
                <a:highlight>
                  <a:srgbClr val="FFFFFF"/>
                </a:highlight>
              </a:rPr>
              <a:t>Set-AzureSubscription </a:t>
            </a:r>
            <a:r>
              <a:rPr lang="en-US" sz="1176" b="1" dirty="0">
                <a:solidFill>
                  <a:srgbClr val="000080"/>
                </a:solidFill>
                <a:highlight>
                  <a:srgbClr val="FFFFFF"/>
                </a:highlight>
              </a:rPr>
              <a:t>-</a:t>
            </a:r>
            <a:r>
              <a:rPr lang="en-US" sz="1176" dirty="0" err="1">
                <a:solidFill>
                  <a:srgbClr val="000000"/>
                </a:solidFill>
                <a:highlight>
                  <a:srgbClr val="FFFFFF"/>
                </a:highlight>
              </a:rPr>
              <a:t>SubscriptionName</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mySubName</a:t>
            </a:r>
            <a:endParaRPr lang="en-US" sz="1176" dirty="0">
              <a:solidFill>
                <a:srgbClr val="000000"/>
              </a:solidFill>
              <a:highlight>
                <a:srgbClr val="FFFFFF"/>
              </a:highlight>
            </a:endParaRPr>
          </a:p>
          <a:p>
            <a:endParaRPr lang="en-US" sz="1176" dirty="0">
              <a:solidFill>
                <a:srgbClr val="000000"/>
              </a:solidFill>
              <a:highlight>
                <a:srgbClr val="FFFFFF"/>
              </a:highlight>
            </a:endParaRPr>
          </a:p>
          <a:p>
            <a:r>
              <a:rPr lang="en-US" sz="1176" dirty="0">
                <a:solidFill>
                  <a:srgbClr val="008000"/>
                </a:solidFill>
                <a:highlight>
                  <a:srgbClr val="FFFFFF"/>
                </a:highlight>
              </a:rPr>
              <a:t>##Create Storage Account</a:t>
            </a:r>
            <a:endParaRPr lang="en-US" sz="1176" dirty="0">
              <a:solidFill>
                <a:srgbClr val="000000"/>
              </a:solidFill>
              <a:highlight>
                <a:srgbClr val="FFFFFF"/>
              </a:highlight>
            </a:endParaRPr>
          </a:p>
          <a:p>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"Creating Storage Account... $</a:t>
            </a:r>
            <a:r>
              <a:rPr lang="en-US" sz="1176" dirty="0" err="1">
                <a:solidFill>
                  <a:srgbClr val="9E182D"/>
                </a:solidFill>
                <a:highlight>
                  <a:srgbClr val="FFFFFF"/>
                </a:highlight>
              </a:rPr>
              <a:t>myStoreName</a:t>
            </a:r>
            <a:r>
              <a:rPr lang="en-US" sz="1176" dirty="0">
                <a:solidFill>
                  <a:srgbClr val="9E182D"/>
                </a:solidFill>
                <a:highlight>
                  <a:srgbClr val="FFFFFF"/>
                </a:highlight>
              </a:rPr>
              <a:t> at $</a:t>
            </a:r>
            <a:r>
              <a:rPr lang="en-US" sz="1176" dirty="0" err="1">
                <a:solidFill>
                  <a:srgbClr val="9E182D"/>
                </a:solidFill>
                <a:highlight>
                  <a:srgbClr val="FFFFFF"/>
                </a:highlight>
              </a:rPr>
              <a:t>myLocation</a:t>
            </a:r>
            <a:r>
              <a:rPr lang="en-US" sz="1176" dirty="0">
                <a:solidFill>
                  <a:srgbClr val="9E182D"/>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Green</a:t>
            </a:r>
          </a:p>
          <a:p>
            <a:r>
              <a:rPr lang="en-US" sz="1176" dirty="0">
                <a:solidFill>
                  <a:srgbClr val="008000"/>
                </a:solidFill>
                <a:highlight>
                  <a:srgbClr val="FFFFFF"/>
                </a:highlight>
              </a:rPr>
              <a:t># Test-</a:t>
            </a:r>
            <a:r>
              <a:rPr lang="en-US" sz="1176" dirty="0" err="1">
                <a:solidFill>
                  <a:srgbClr val="008000"/>
                </a:solidFill>
                <a:highlight>
                  <a:srgbClr val="FFFFFF"/>
                </a:highlight>
              </a:rPr>
              <a:t>AzureName</a:t>
            </a:r>
            <a:r>
              <a:rPr lang="en-US" sz="1176" dirty="0">
                <a:solidFill>
                  <a:srgbClr val="008000"/>
                </a:solidFill>
                <a:highlight>
                  <a:srgbClr val="FFFFFF"/>
                </a:highlight>
              </a:rPr>
              <a:t>: If the name exists, the cmdlet returns $True. If the name does not exist, it returns $False</a:t>
            </a:r>
            <a:endParaRPr lang="en-US" sz="1176" dirty="0">
              <a:solidFill>
                <a:srgbClr val="000000"/>
              </a:solidFill>
              <a:highlight>
                <a:srgbClr val="FFFFFF"/>
              </a:highlight>
            </a:endParaRPr>
          </a:p>
          <a:p>
            <a:r>
              <a:rPr lang="en-US" sz="1176" b="1" dirty="0">
                <a:solidFill>
                  <a:srgbClr val="0000FF"/>
                </a:solidFill>
                <a:highlight>
                  <a:srgbClr val="FFFFFF"/>
                </a:highlight>
              </a:rPr>
              <a:t>If</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Test-</a:t>
            </a:r>
            <a:r>
              <a:rPr lang="en-US" sz="1176" dirty="0" err="1">
                <a:solidFill>
                  <a:srgbClr val="000000"/>
                </a:solidFill>
                <a:highlight>
                  <a:srgbClr val="FFFFFF"/>
                </a:highlight>
              </a:rPr>
              <a:t>AzureName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Name </a:t>
            </a:r>
            <a:r>
              <a:rPr lang="en-US" sz="1176" dirty="0">
                <a:solidFill>
                  <a:srgbClr val="DB6D00"/>
                </a:solidFill>
                <a:highlight>
                  <a:srgbClr val="FFFFFF"/>
                </a:highlight>
              </a:rPr>
              <a:t>$</a:t>
            </a:r>
            <a:r>
              <a:rPr lang="en-US" sz="1176" dirty="0" err="1">
                <a:solidFill>
                  <a:srgbClr val="DB6D00"/>
                </a:solidFill>
                <a:highlight>
                  <a:srgbClr val="FFFFFF"/>
                </a:highlight>
              </a:rPr>
              <a:t>myStoreName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Storage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b="1" dirty="0">
                <a:solidFill>
                  <a:srgbClr val="0000FF"/>
                </a:solidFill>
                <a:highlight>
                  <a:srgbClr val="FFFFFF"/>
                </a:highlight>
              </a:rPr>
              <a:t>If</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Test-</a:t>
            </a:r>
            <a:r>
              <a:rPr lang="en-US" sz="1176" dirty="0" err="1">
                <a:solidFill>
                  <a:srgbClr val="000000"/>
                </a:solidFill>
                <a:highlight>
                  <a:srgbClr val="FFFFFF"/>
                </a:highlight>
              </a:rPr>
              <a:t>AzureName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Name </a:t>
            </a:r>
            <a:r>
              <a:rPr lang="en-US" sz="1176" dirty="0">
                <a:solidFill>
                  <a:srgbClr val="DB6D00"/>
                </a:solidFill>
                <a:highlight>
                  <a:srgbClr val="FFFFFF"/>
                </a:highlight>
              </a:rPr>
              <a:t>$</a:t>
            </a:r>
            <a:r>
              <a:rPr lang="en-US" sz="1176" dirty="0" err="1">
                <a:solidFill>
                  <a:srgbClr val="DB6D00"/>
                </a:solidFill>
                <a:highlight>
                  <a:srgbClr val="FFFFFF"/>
                </a:highlight>
              </a:rPr>
              <a:t>myStoreName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Service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0000"/>
                </a:solidFill>
                <a:highlight>
                  <a:srgbClr val="FFFFFF"/>
                </a:highlight>
              </a:rPr>
              <a:t> 	    New-</a:t>
            </a:r>
            <a:r>
              <a:rPr lang="en-US" sz="1176" dirty="0" err="1">
                <a:solidFill>
                  <a:srgbClr val="000000"/>
                </a:solidFill>
                <a:highlight>
                  <a:srgbClr val="FFFFFF"/>
                </a:highlight>
              </a:rPr>
              <a:t>AzureStorageAccount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Location </a:t>
            </a:r>
            <a:r>
              <a:rPr lang="en-US" sz="1176" dirty="0">
                <a:solidFill>
                  <a:srgbClr val="DB6D00"/>
                </a:solidFill>
                <a:highlight>
                  <a:srgbClr val="FFFFFF"/>
                </a:highlight>
              </a:rPr>
              <a:t>$</a:t>
            </a:r>
            <a:r>
              <a:rPr lang="en-US" sz="1176" dirty="0" err="1">
                <a:solidFill>
                  <a:srgbClr val="DB6D00"/>
                </a:solidFill>
                <a:highlight>
                  <a:srgbClr val="FFFFFF"/>
                </a:highlight>
              </a:rPr>
              <a:t>myLocation</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StorageAccountName</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80FF"/>
                </a:solidFill>
                <a:highlight>
                  <a:srgbClr val="FFFFFF"/>
                </a:highlight>
              </a:rPr>
              <a:t>Type</a:t>
            </a:r>
            <a:r>
              <a:rPr lang="en-US" sz="1176" dirty="0">
                <a:solidFill>
                  <a:srgbClr val="000000"/>
                </a:solidFill>
                <a:highlight>
                  <a:srgbClr val="FFFFFF"/>
                </a:highlight>
              </a:rPr>
              <a:t> </a:t>
            </a:r>
            <a:r>
              <a:rPr lang="en-US" sz="1176" dirty="0">
                <a:solidFill>
                  <a:srgbClr val="9E182D"/>
                </a:solidFill>
                <a:highlight>
                  <a:srgbClr val="FFFFFF"/>
                </a:highlight>
              </a:rPr>
              <a:t>"</a:t>
            </a:r>
            <a:r>
              <a:rPr lang="en-US" sz="1176" dirty="0" err="1">
                <a:solidFill>
                  <a:srgbClr val="9E182D"/>
                </a:solidFill>
                <a:highlight>
                  <a:srgbClr val="FFFFFF"/>
                </a:highlight>
              </a:rPr>
              <a:t>Standard_LRS</a:t>
            </a:r>
            <a:r>
              <a:rPr lang="en-US" sz="1176" dirty="0">
                <a:solidFill>
                  <a:srgbClr val="9E182D"/>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"Creating Container... "</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myContainerName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Green </a:t>
            </a: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myStorageAccountKey</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Get-</a:t>
            </a:r>
            <a:r>
              <a:rPr lang="en-US" sz="1176" dirty="0" err="1">
                <a:solidFill>
                  <a:srgbClr val="000000"/>
                </a:solidFill>
                <a:highlight>
                  <a:srgbClr val="FFFFFF"/>
                </a:highlight>
              </a:rPr>
              <a:t>AzureStorageKey</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$_</a:t>
            </a:r>
            <a:r>
              <a:rPr lang="en-US" sz="1176" b="1" dirty="0">
                <a:solidFill>
                  <a:srgbClr val="000080"/>
                </a:solidFill>
                <a:highlight>
                  <a:srgbClr val="FFFFFF"/>
                </a:highlight>
              </a:rPr>
              <a:t>.</a:t>
            </a:r>
            <a:r>
              <a:rPr lang="en-US" sz="1176" dirty="0">
                <a:solidFill>
                  <a:srgbClr val="000000"/>
                </a:solidFill>
                <a:highlight>
                  <a:srgbClr val="FFFFFF"/>
                </a:highlight>
              </a:rPr>
              <a:t>Primary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myStoreContext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New-</a:t>
            </a:r>
            <a:r>
              <a:rPr lang="en-US" sz="1176" dirty="0" err="1">
                <a:solidFill>
                  <a:srgbClr val="000000"/>
                </a:solidFill>
                <a:highlight>
                  <a:srgbClr val="FFFFFF"/>
                </a:highlight>
              </a:rPr>
              <a:t>AzureStorageContext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StorageAccountName</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StorageAccountKey</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myStorageAccountKey</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"Set Default Store ..."</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Green </a:t>
            </a:r>
          </a:p>
          <a:p>
            <a:r>
              <a:rPr lang="en-US" sz="1176" dirty="0">
                <a:solidFill>
                  <a:srgbClr val="000000"/>
                </a:solidFill>
                <a:highlight>
                  <a:srgbClr val="FFFFFF"/>
                </a:highlight>
              </a:rPr>
              <a:t>	    Set-AzureSubscription –</a:t>
            </a:r>
            <a:r>
              <a:rPr lang="en-US" sz="1176" dirty="0" err="1">
                <a:solidFill>
                  <a:srgbClr val="000000"/>
                </a:solidFill>
                <a:highlight>
                  <a:srgbClr val="FFFFFF"/>
                </a:highlight>
              </a:rPr>
              <a:t>SubscriptionName</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mySubName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CurrentStorageAccount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myStoreName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#creates the container in your storage account. </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#I am not checking if container already exists.  # you can check by get-</a:t>
            </a:r>
            <a:r>
              <a:rPr lang="en-US" sz="1176" dirty="0" err="1">
                <a:solidFill>
                  <a:srgbClr val="008000"/>
                </a:solidFill>
                <a:highlight>
                  <a:srgbClr val="FFFFFF"/>
                </a:highlight>
              </a:rPr>
              <a:t>storagecontainer</a:t>
            </a:r>
            <a:r>
              <a:rPr lang="en-US" sz="1176" dirty="0">
                <a:solidFill>
                  <a:srgbClr val="008000"/>
                </a:solidFill>
                <a:highlight>
                  <a:srgbClr val="FFFFFF"/>
                </a:highlight>
              </a:rPr>
              <a:t> and check for errors.</a:t>
            </a:r>
            <a:endParaRPr lang="en-US" sz="1176" dirty="0">
              <a:solidFill>
                <a:srgbClr val="000000"/>
              </a:solidFill>
              <a:highlight>
                <a:srgbClr val="FFFFFF"/>
              </a:highlight>
            </a:endParaRPr>
          </a:p>
          <a:p>
            <a:r>
              <a:rPr lang="en-US" sz="1176" dirty="0">
                <a:solidFill>
                  <a:srgbClr val="000000"/>
                </a:solidFill>
                <a:highlight>
                  <a:srgbClr val="FFFFFF"/>
                </a:highlight>
              </a:rPr>
              <a:t>	    New-</a:t>
            </a:r>
            <a:r>
              <a:rPr lang="en-US" sz="1176" dirty="0" err="1">
                <a:solidFill>
                  <a:srgbClr val="000000"/>
                </a:solidFill>
                <a:highlight>
                  <a:srgbClr val="FFFFFF"/>
                </a:highlight>
              </a:rPr>
              <a:t>AzureStorageContainer</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myContainerName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Permission Container </a:t>
            </a:r>
            <a:r>
              <a:rPr lang="en-US" sz="1176" b="1" dirty="0">
                <a:solidFill>
                  <a:srgbClr val="000080"/>
                </a:solidFill>
                <a:highlight>
                  <a:srgbClr val="FFFFFF"/>
                </a:highlight>
              </a:rPr>
              <a:t>-</a:t>
            </a:r>
            <a:r>
              <a:rPr lang="en-US" sz="1176" dirty="0">
                <a:solidFill>
                  <a:srgbClr val="000000"/>
                </a:solidFill>
                <a:highlight>
                  <a:srgbClr val="FFFFFF"/>
                </a:highlight>
              </a:rPr>
              <a:t>Context </a:t>
            </a:r>
            <a:r>
              <a:rPr lang="en-US" sz="1176" dirty="0">
                <a:solidFill>
                  <a:srgbClr val="DB6D00"/>
                </a:solidFill>
                <a:highlight>
                  <a:srgbClr val="FFFFFF"/>
                </a:highlight>
              </a:rPr>
              <a:t>$</a:t>
            </a:r>
            <a:r>
              <a:rPr lang="en-US" sz="1176" dirty="0" err="1">
                <a:solidFill>
                  <a:srgbClr val="DB6D00"/>
                </a:solidFill>
                <a:highlight>
                  <a:srgbClr val="FFFFFF"/>
                </a:highlight>
              </a:rPr>
              <a:t>myStoreContext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myStorageBlob</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myStoreContext</a:t>
            </a:r>
            <a:r>
              <a:rPr lang="en-US" sz="1176" b="1" dirty="0" err="1">
                <a:solidFill>
                  <a:srgbClr val="000080"/>
                </a:solidFill>
                <a:highlight>
                  <a:srgbClr val="FFFFFF"/>
                </a:highlight>
              </a:rPr>
              <a:t>.</a:t>
            </a:r>
            <a:r>
              <a:rPr lang="en-US" sz="1176" dirty="0" err="1">
                <a:solidFill>
                  <a:srgbClr val="000000"/>
                </a:solidFill>
                <a:highlight>
                  <a:srgbClr val="FFFFFF"/>
                </a:highlight>
              </a:rPr>
              <a:t>BlobEndPoint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myStorageBlob</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FF"/>
                </a:solidFill>
                <a:highlight>
                  <a:srgbClr val="FFFFFF"/>
                </a:highlight>
              </a:rPr>
              <a:t>Else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"Storage Account Name is not available. Please choose a different 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Red</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8000"/>
                </a:solidFill>
                <a:highlight>
                  <a:srgbClr val="FFFFFF"/>
                </a:highlight>
              </a:rPr>
              <a:t>#Cleanup</a:t>
            </a:r>
            <a:endParaRPr lang="en-US" sz="1176" dirty="0">
              <a:solidFill>
                <a:srgbClr val="000000"/>
              </a:solidFill>
              <a:highlight>
                <a:srgbClr val="FFFFFF"/>
              </a:highlight>
            </a:endParaRPr>
          </a:p>
          <a:p>
            <a:r>
              <a:rPr lang="en-US" sz="1176" dirty="0">
                <a:solidFill>
                  <a:srgbClr val="008000"/>
                </a:solidFill>
                <a:highlight>
                  <a:srgbClr val="FFFFFF"/>
                </a:highlight>
              </a:rPr>
              <a:t>#Get-</a:t>
            </a:r>
            <a:r>
              <a:rPr lang="en-US" sz="1176" dirty="0" err="1">
                <a:solidFill>
                  <a:srgbClr val="008000"/>
                </a:solidFill>
                <a:highlight>
                  <a:srgbClr val="FFFFFF"/>
                </a:highlight>
              </a:rPr>
              <a:t>AzureStorageAccount</a:t>
            </a:r>
            <a:r>
              <a:rPr lang="en-US" sz="1176" dirty="0">
                <a:solidFill>
                  <a:srgbClr val="008000"/>
                </a:solidFill>
                <a:highlight>
                  <a:srgbClr val="FFFFFF"/>
                </a:highlight>
              </a:rPr>
              <a:t> | Where {$_.Label -in $</a:t>
            </a:r>
            <a:r>
              <a:rPr lang="en-US" sz="1176" dirty="0" err="1">
                <a:solidFill>
                  <a:srgbClr val="008000"/>
                </a:solidFill>
                <a:highlight>
                  <a:srgbClr val="FFFFFF"/>
                </a:highlight>
              </a:rPr>
              <a:t>myStoreName</a:t>
            </a:r>
            <a:r>
              <a:rPr lang="en-US" sz="1176" dirty="0">
                <a:solidFill>
                  <a:srgbClr val="008000"/>
                </a:solidFill>
                <a:highlight>
                  <a:srgbClr val="FFFFFF"/>
                </a:highlight>
              </a:rPr>
              <a:t>} | Remove-</a:t>
            </a:r>
            <a:r>
              <a:rPr lang="en-US" sz="1176" dirty="0" err="1">
                <a:solidFill>
                  <a:srgbClr val="008000"/>
                </a:solidFill>
                <a:highlight>
                  <a:srgbClr val="FFFFFF"/>
                </a:highlight>
              </a:rPr>
              <a:t>AzureStorageAccount</a:t>
            </a:r>
            <a:r>
              <a:rPr lang="en-US" sz="1176" dirty="0">
                <a:solidFill>
                  <a:srgbClr val="008000"/>
                </a:solidFill>
                <a:highlight>
                  <a:srgbClr val="FFFFFF"/>
                </a:highlight>
              </a:rPr>
              <a:t> -Verbose</a:t>
            </a:r>
            <a:endParaRPr lang="en-US" sz="1176" dirty="0">
              <a:solidFill>
                <a:srgbClr val="000000"/>
              </a:solidFill>
              <a:highlight>
                <a:srgbClr val="FFFFFF"/>
              </a:highlight>
            </a:endParaRPr>
          </a:p>
        </p:txBody>
      </p:sp>
    </p:spTree>
    <p:extLst>
      <p:ext uri="{BB962C8B-B14F-4D97-AF65-F5344CB8AC3E}">
        <p14:creationId xmlns:p14="http://schemas.microsoft.com/office/powerpoint/2010/main" val="290364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4949825"/>
          </a:xfrm>
        </p:spPr>
        <p:txBody>
          <a:bodyPr>
            <a:normAutofit/>
          </a:bodyPr>
          <a:lstStyle/>
          <a:p>
            <a:r>
              <a:rPr lang="en-US" sz="1765" b="1" dirty="0"/>
              <a:t>ABSTRACT: WOS404 - Advanced PowerShell Techniques, You Can't Do That With PowerShell, NOT! </a:t>
            </a:r>
            <a:br>
              <a:rPr lang="en-US" sz="1765" b="1" dirty="0"/>
            </a:br>
            <a:r>
              <a:rPr lang="en-US" sz="1765" dirty="0"/>
              <a:t>Learn some advanced capabilities within PowerShell. You may have been told that you can't: Change </a:t>
            </a:r>
            <a:r>
              <a:rPr lang="en-US" sz="1765" dirty="0" err="1"/>
              <a:t>ExecutionPolicy</a:t>
            </a:r>
            <a:r>
              <a:rPr lang="en-US" sz="1765" dirty="0"/>
              <a:t>, Collect Data from User through a GUI, Generate Computer Certificates, and more with PowerShell. The reality is you can do this and much, much more. Come to this session to learn advanced techniques for bringing your PowerShell to life with pop-up GUI dialogs, effective and high performance loops and more. To be clear, this is not a getting started with PowerShell class! It is a demo heavy deep dive. Plus a bonus, many examples will leverage PowerShell for Azure so you will get a deep dive into not only PowerShell, but PowerShell for Azure! All scripts used in presentation will be made available so you can "Leverage" the POWER in PowerShell! Brought to you by ITProGuru - Dan Stolts</a:t>
            </a:r>
            <a:br>
              <a:rPr lang="en-US" sz="1765" dirty="0"/>
            </a:br>
            <a:r>
              <a:rPr lang="en-US" sz="1765" u="sng" dirty="0"/>
              <a:t>Objectives</a:t>
            </a:r>
            <a:br>
              <a:rPr lang="en-US" sz="1765" dirty="0"/>
            </a:br>
            <a:r>
              <a:rPr lang="en-US" sz="1765" dirty="0"/>
              <a:t>1. use various pop-up GUI technologies like File Open Dialog box and Custom Built Dialogs for data collection.</a:t>
            </a:r>
            <a:br>
              <a:rPr lang="en-US" sz="1765" dirty="0"/>
            </a:br>
            <a:r>
              <a:rPr lang="en-US" sz="1765" dirty="0"/>
              <a:t>2. to very simply perform very complex actions like looping through object sets and even create a computer certificate that can be used to authenticate with Azure</a:t>
            </a:r>
            <a:br>
              <a:rPr lang="en-US" sz="1765" dirty="0"/>
            </a:br>
            <a:r>
              <a:rPr lang="en-US" sz="1765" dirty="0"/>
              <a:t>3. use PowerShell to automate the creation and deployment of an entire lab environment in Azure IaaS or even migrate an on-premises website and database backend to Azure.</a:t>
            </a:r>
            <a:br>
              <a:rPr lang="en-US" sz="1765" dirty="0"/>
            </a:br>
            <a:r>
              <a:rPr lang="en-US" sz="1765" b="1" dirty="0"/>
              <a:t>Primary Speaker(s):</a:t>
            </a:r>
            <a:r>
              <a:rPr lang="en-US" sz="1765" dirty="0"/>
              <a:t> Dan Stolts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0254054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endParaRPr lang="en-US" dirty="0"/>
          </a:p>
        </p:txBody>
      </p:sp>
      <p:sp>
        <p:nvSpPr>
          <p:cNvPr id="3" name="Title 2"/>
          <p:cNvSpPr>
            <a:spLocks noGrp="1"/>
          </p:cNvSpPr>
          <p:nvPr>
            <p:ph type="title"/>
          </p:nvPr>
        </p:nvSpPr>
        <p:spPr/>
        <p:txBody>
          <a:bodyPr/>
          <a:lstStyle/>
          <a:p>
            <a:r>
              <a:rPr lang="en-US" dirty="0"/>
              <a:t>Fabric Storage – </a:t>
            </a:r>
            <a:r>
              <a:rPr lang="en-US" sz="3921" dirty="0"/>
              <a:t>Working with existing storage</a:t>
            </a:r>
            <a:endParaRPr lang="en-US" dirty="0"/>
          </a:p>
        </p:txBody>
      </p:sp>
      <p:sp>
        <p:nvSpPr>
          <p:cNvPr id="4" name="TextBox 3"/>
          <p:cNvSpPr txBox="1"/>
          <p:nvPr/>
        </p:nvSpPr>
        <p:spPr>
          <a:xfrm>
            <a:off x="266921" y="1319429"/>
            <a:ext cx="11805244" cy="5175803"/>
          </a:xfrm>
          <a:prstGeom prst="rect">
            <a:avLst/>
          </a:prstGeom>
          <a:solidFill>
            <a:schemeClr val="bg1"/>
          </a:solidFill>
        </p:spPr>
        <p:txBody>
          <a:bodyPr wrap="square" lIns="179285" tIns="143428" rIns="179285" bIns="143428" rtlCol="0">
            <a:spAutoFit/>
          </a:bodyPr>
          <a:lstStyle/>
          <a:p>
            <a:r>
              <a:rPr lang="en-US" sz="1961" dirty="0">
                <a:solidFill>
                  <a:srgbClr val="008000"/>
                </a:solidFill>
                <a:highlight>
                  <a:srgbClr val="FFFFFF"/>
                </a:highlight>
              </a:rPr>
              <a:t># To Upload a file to storage or working with an already existing storage container...</a:t>
            </a:r>
            <a:br>
              <a:rPr lang="en-US" sz="1961" dirty="0">
                <a:solidFill>
                  <a:srgbClr val="008000"/>
                </a:solidFill>
                <a:highlight>
                  <a:srgbClr val="FFFFFF"/>
                </a:highlight>
              </a:rPr>
            </a:br>
            <a:r>
              <a:rPr lang="en-US" sz="1568" dirty="0">
                <a:solidFill>
                  <a:srgbClr val="DB6D00"/>
                </a:solidFill>
                <a:highlight>
                  <a:srgbClr val="FFFFFF"/>
                </a:highlight>
              </a:rPr>
              <a:t>$</a:t>
            </a:r>
            <a:r>
              <a:rPr lang="en-US" sz="1568" dirty="0" err="1">
                <a:solidFill>
                  <a:srgbClr val="DB6D00"/>
                </a:solidFill>
                <a:highlight>
                  <a:srgbClr val="FFFFFF"/>
                </a:highlight>
              </a:rPr>
              <a:t>StorageName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9E182D"/>
                </a:solidFill>
                <a:highlight>
                  <a:srgbClr val="FFFFFF"/>
                </a:highlight>
              </a:rPr>
              <a:t>"tr21gurusql14"</a:t>
            </a:r>
            <a:r>
              <a:rPr lang="en-US" sz="1568" dirty="0">
                <a:solidFill>
                  <a:srgbClr val="000000"/>
                </a:solidFill>
                <a:highlight>
                  <a:srgbClr val="FFFFFF"/>
                </a:highlight>
              </a:rPr>
              <a:t>  </a:t>
            </a:r>
            <a:r>
              <a:rPr lang="en-US" sz="1568" dirty="0">
                <a:solidFill>
                  <a:srgbClr val="008000"/>
                </a:solidFill>
                <a:highlight>
                  <a:srgbClr val="FFFFFF"/>
                </a:highlight>
              </a:rPr>
              <a:t>#Storage account names must be between 3 and 24 characters in length and use numbers and lower-case letters only</a:t>
            </a:r>
            <a:endParaRPr lang="en-US" sz="1568" dirty="0">
              <a:solidFill>
                <a:srgbClr val="000000"/>
              </a:solidFill>
              <a:highlight>
                <a:srgbClr val="FFFFFF"/>
              </a:highlight>
            </a:endParaRPr>
          </a:p>
          <a:p>
            <a:r>
              <a:rPr lang="en-US" sz="1568" dirty="0">
                <a:solidFill>
                  <a:srgbClr val="DB6D00"/>
                </a:solidFill>
                <a:highlight>
                  <a:srgbClr val="FFFFFF"/>
                </a:highlight>
              </a:rPr>
              <a:t>$</a:t>
            </a:r>
            <a:r>
              <a:rPr lang="en-US" sz="1568" dirty="0" err="1">
                <a:solidFill>
                  <a:srgbClr val="DB6D00"/>
                </a:solidFill>
                <a:highlight>
                  <a:srgbClr val="FFFFFF"/>
                </a:highlight>
              </a:rPr>
              <a:t>ContainerName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9E182D"/>
                </a:solidFill>
                <a:highlight>
                  <a:srgbClr val="FFFFFF"/>
                </a:highlight>
              </a:rPr>
              <a:t>"files"</a:t>
            </a:r>
            <a:r>
              <a:rPr lang="en-US" sz="1568" dirty="0">
                <a:solidFill>
                  <a:srgbClr val="000000"/>
                </a:solidFill>
                <a:highlight>
                  <a:srgbClr val="FFFFFF"/>
                </a:highlight>
              </a:rPr>
              <a:t> </a:t>
            </a:r>
          </a:p>
          <a:p>
            <a:r>
              <a:rPr lang="en-US" sz="1568" dirty="0">
                <a:solidFill>
                  <a:srgbClr val="DB6D00"/>
                </a:solidFill>
                <a:highlight>
                  <a:srgbClr val="FFFFFF"/>
                </a:highlight>
              </a:rPr>
              <a:t>$</a:t>
            </a:r>
            <a:r>
              <a:rPr lang="en-US" sz="1568" dirty="0" err="1">
                <a:solidFill>
                  <a:srgbClr val="DB6D00"/>
                </a:solidFill>
                <a:highlight>
                  <a:srgbClr val="FFFFFF"/>
                </a:highlight>
              </a:rPr>
              <a:t>fqFileName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9E182D"/>
                </a:solidFill>
                <a:highlight>
                  <a:srgbClr val="FFFFFF"/>
                </a:highlight>
              </a:rPr>
              <a:t>"C:\_Data\OneDrive\TR21\NetConfig.config"</a:t>
            </a:r>
            <a:endParaRPr lang="en-US" sz="1568" dirty="0">
              <a:solidFill>
                <a:srgbClr val="000000"/>
              </a:solidFill>
              <a:highlight>
                <a:srgbClr val="FFFFFF"/>
              </a:highlight>
            </a:endParaRPr>
          </a:p>
          <a:p>
            <a:endParaRPr lang="en-US" sz="1568" dirty="0">
              <a:solidFill>
                <a:srgbClr val="000000"/>
              </a:solidFill>
              <a:highlight>
                <a:srgbClr val="FFFFFF"/>
              </a:highlight>
            </a:endParaRPr>
          </a:p>
          <a:p>
            <a:r>
              <a:rPr lang="en-US" sz="1568" dirty="0">
                <a:solidFill>
                  <a:srgbClr val="008000"/>
                </a:solidFill>
                <a:highlight>
                  <a:srgbClr val="FFFFFF"/>
                </a:highlight>
              </a:rPr>
              <a:t># To Upload a file to storage or working with an already existing storage container...</a:t>
            </a:r>
            <a:endParaRPr lang="en-US" sz="1568" dirty="0">
              <a:solidFill>
                <a:srgbClr val="000000"/>
              </a:solidFill>
              <a:highlight>
                <a:srgbClr val="FFFFFF"/>
              </a:highlight>
            </a:endParaRPr>
          </a:p>
          <a:p>
            <a:r>
              <a:rPr lang="en-US" sz="1568" dirty="0">
                <a:solidFill>
                  <a:srgbClr val="008000"/>
                </a:solidFill>
                <a:highlight>
                  <a:srgbClr val="FFFFFF"/>
                </a:highlight>
              </a:rPr>
              <a:t>#NOTE: Users variables from above.  Could also pass as a parameter</a:t>
            </a:r>
            <a:endParaRPr lang="en-US" sz="1568" dirty="0">
              <a:solidFill>
                <a:srgbClr val="000000"/>
              </a:solidFill>
              <a:highlight>
                <a:srgbClr val="FFFFFF"/>
              </a:highlight>
            </a:endParaRPr>
          </a:p>
          <a:p>
            <a:r>
              <a:rPr lang="en-US" sz="1568" dirty="0">
                <a:solidFill>
                  <a:srgbClr val="DB6D00"/>
                </a:solidFill>
                <a:highlight>
                  <a:srgbClr val="FFFFFF"/>
                </a:highlight>
              </a:rPr>
              <a:t>$</a:t>
            </a:r>
            <a:r>
              <a:rPr lang="en-US" sz="1568" dirty="0" err="1">
                <a:solidFill>
                  <a:srgbClr val="DB6D00"/>
                </a:solidFill>
                <a:highlight>
                  <a:srgbClr val="FFFFFF"/>
                </a:highlight>
              </a:rPr>
              <a:t>FileName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FF"/>
                </a:solidFill>
                <a:highlight>
                  <a:srgbClr val="FFFFFF"/>
                </a:highlight>
              </a:rPr>
              <a:t>Get-Item</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fqFileName</a:t>
            </a:r>
            <a:r>
              <a:rPr lang="en-US" sz="1568" dirty="0">
                <a:solidFill>
                  <a:srgbClr val="000000"/>
                </a:solidFill>
                <a:highlight>
                  <a:srgbClr val="FFFFFF"/>
                </a:highlight>
              </a:rPr>
              <a:t>   </a:t>
            </a:r>
            <a:r>
              <a:rPr lang="en-US" sz="1568" dirty="0">
                <a:solidFill>
                  <a:srgbClr val="008000"/>
                </a:solidFill>
                <a:highlight>
                  <a:srgbClr val="FFFFFF"/>
                </a:highlight>
              </a:rPr>
              <a:t>#Get File Name from FQ Name (Convert to path object too)</a:t>
            </a:r>
            <a:endParaRPr lang="en-US" sz="1568" dirty="0">
              <a:solidFill>
                <a:srgbClr val="000000"/>
              </a:solidFill>
              <a:highlight>
                <a:srgbClr val="FFFFFF"/>
              </a:highlight>
            </a:endParaRPr>
          </a:p>
          <a:p>
            <a:r>
              <a:rPr lang="en-US" sz="1568" dirty="0">
                <a:solidFill>
                  <a:srgbClr val="DB6D00"/>
                </a:solidFill>
                <a:highlight>
                  <a:srgbClr val="FFFFFF"/>
                </a:highlight>
              </a:rPr>
              <a:t>$</a:t>
            </a:r>
            <a:r>
              <a:rPr lang="en-US" sz="1568" dirty="0" err="1">
                <a:solidFill>
                  <a:srgbClr val="DB6D00"/>
                </a:solidFill>
                <a:highlight>
                  <a:srgbClr val="FFFFFF"/>
                </a:highlight>
              </a:rPr>
              <a:t>Filename</a:t>
            </a:r>
            <a:r>
              <a:rPr lang="en-US" sz="1568" b="1" dirty="0" err="1">
                <a:solidFill>
                  <a:srgbClr val="000080"/>
                </a:solidFill>
                <a:highlight>
                  <a:srgbClr val="FFFFFF"/>
                </a:highlight>
              </a:rPr>
              <a:t>.</a:t>
            </a:r>
            <a:r>
              <a:rPr lang="en-US" sz="1568" dirty="0" err="1">
                <a:solidFill>
                  <a:srgbClr val="000000"/>
                </a:solidFill>
                <a:highlight>
                  <a:srgbClr val="FFFFFF"/>
                </a:highlight>
              </a:rPr>
              <a:t>Name</a:t>
            </a:r>
            <a:r>
              <a:rPr lang="en-US" sz="1568" dirty="0">
                <a:solidFill>
                  <a:srgbClr val="000000"/>
                </a:solidFill>
                <a:highlight>
                  <a:srgbClr val="FFFFFF"/>
                </a:highlight>
              </a:rPr>
              <a:t>   </a:t>
            </a:r>
            <a:r>
              <a:rPr lang="en-US" sz="1568" dirty="0">
                <a:solidFill>
                  <a:srgbClr val="008000"/>
                </a:solidFill>
                <a:highlight>
                  <a:srgbClr val="FFFFFF"/>
                </a:highlight>
              </a:rPr>
              <a:t># This is the file name we are working with</a:t>
            </a:r>
            <a:endParaRPr lang="en-US" sz="1568" dirty="0">
              <a:solidFill>
                <a:srgbClr val="000000"/>
              </a:solidFill>
              <a:highlight>
                <a:srgbClr val="FFFFFF"/>
              </a:highlight>
            </a:endParaRPr>
          </a:p>
          <a:p>
            <a:r>
              <a:rPr lang="en-US" sz="1568" dirty="0">
                <a:solidFill>
                  <a:srgbClr val="008000"/>
                </a:solidFill>
                <a:highlight>
                  <a:srgbClr val="FFFFFF"/>
                </a:highlight>
              </a:rPr>
              <a:t># Obviously, I am not doing any error checking...  I just want to show how to GET the storage container and work with it.</a:t>
            </a:r>
            <a:endParaRPr lang="en-US" sz="1568" dirty="0">
              <a:solidFill>
                <a:srgbClr val="000000"/>
              </a:solidFill>
              <a:highlight>
                <a:srgbClr val="FFFFFF"/>
              </a:highlight>
            </a:endParaRPr>
          </a:p>
          <a:p>
            <a:r>
              <a:rPr lang="en-US" sz="1568" dirty="0">
                <a:solidFill>
                  <a:srgbClr val="008000"/>
                </a:solidFill>
                <a:highlight>
                  <a:srgbClr val="FFFFFF"/>
                </a:highlight>
              </a:rPr>
              <a:t># Get the existing storage information...</a:t>
            </a:r>
            <a:endParaRPr lang="en-US" sz="1568" dirty="0">
              <a:solidFill>
                <a:srgbClr val="000000"/>
              </a:solidFill>
              <a:highlight>
                <a:srgbClr val="FFFFFF"/>
              </a:highlight>
            </a:endParaRPr>
          </a:p>
          <a:p>
            <a:r>
              <a:rPr lang="en-US" sz="1568" dirty="0">
                <a:solidFill>
                  <a:srgbClr val="DB6D00"/>
                </a:solidFill>
                <a:highlight>
                  <a:srgbClr val="FFFFFF"/>
                </a:highlight>
              </a:rPr>
              <a:t>$</a:t>
            </a:r>
            <a:r>
              <a:rPr lang="en-US" sz="1568" dirty="0" err="1">
                <a:solidFill>
                  <a:srgbClr val="DB6D00"/>
                </a:solidFill>
                <a:highlight>
                  <a:srgbClr val="FFFFFF"/>
                </a:highlight>
              </a:rPr>
              <a:t>StorageKey</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Get-</a:t>
            </a:r>
            <a:r>
              <a:rPr lang="en-US" sz="1568" dirty="0" err="1">
                <a:solidFill>
                  <a:srgbClr val="000000"/>
                </a:solidFill>
                <a:highlight>
                  <a:srgbClr val="FFFFFF"/>
                </a:highlight>
              </a:rPr>
              <a:t>AzureStorageKey</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StorageAccountName</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StorageName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DB6D00"/>
                </a:solidFill>
                <a:highlight>
                  <a:srgbClr val="FFFFFF"/>
                </a:highlight>
              </a:rPr>
              <a:t>$_</a:t>
            </a:r>
            <a:r>
              <a:rPr lang="en-US" sz="1568" b="1" dirty="0">
                <a:solidFill>
                  <a:srgbClr val="000080"/>
                </a:solidFill>
                <a:highlight>
                  <a:srgbClr val="FFFFFF"/>
                </a:highlight>
              </a:rPr>
              <a:t>.</a:t>
            </a:r>
            <a:r>
              <a:rPr lang="en-US" sz="1568" dirty="0">
                <a:solidFill>
                  <a:srgbClr val="000000"/>
                </a:solidFill>
                <a:highlight>
                  <a:srgbClr val="FFFFFF"/>
                </a:highlight>
              </a:rPr>
              <a:t>Primary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008000"/>
                </a:solidFill>
                <a:highlight>
                  <a:srgbClr val="FFFFFF"/>
                </a:highlight>
              </a:rPr>
              <a:t># Get the primary Key</a:t>
            </a:r>
            <a:endParaRPr lang="en-US" sz="1568" dirty="0">
              <a:solidFill>
                <a:srgbClr val="000000"/>
              </a:solidFill>
              <a:highlight>
                <a:srgbClr val="FFFFFF"/>
              </a:highlight>
            </a:endParaRPr>
          </a:p>
          <a:p>
            <a:r>
              <a:rPr lang="en-US" sz="1568" dirty="0">
                <a:solidFill>
                  <a:srgbClr val="008000"/>
                </a:solidFill>
                <a:highlight>
                  <a:srgbClr val="FFFFFF"/>
                </a:highlight>
              </a:rPr>
              <a:t>#$</a:t>
            </a:r>
            <a:r>
              <a:rPr lang="en-US" sz="1568" dirty="0" err="1">
                <a:solidFill>
                  <a:srgbClr val="008000"/>
                </a:solidFill>
                <a:highlight>
                  <a:srgbClr val="FFFFFF"/>
                </a:highlight>
              </a:rPr>
              <a:t>StorageAccount</a:t>
            </a:r>
            <a:r>
              <a:rPr lang="en-US" sz="1568" dirty="0">
                <a:solidFill>
                  <a:srgbClr val="008000"/>
                </a:solidFill>
                <a:highlight>
                  <a:srgbClr val="FFFFFF"/>
                </a:highlight>
              </a:rPr>
              <a:t> = Get-</a:t>
            </a:r>
            <a:r>
              <a:rPr lang="en-US" sz="1568" dirty="0" err="1">
                <a:solidFill>
                  <a:srgbClr val="008000"/>
                </a:solidFill>
                <a:highlight>
                  <a:srgbClr val="FFFFFF"/>
                </a:highlight>
              </a:rPr>
              <a:t>AzureStorageAccount</a:t>
            </a:r>
            <a:r>
              <a:rPr lang="en-US" sz="1568" dirty="0">
                <a:solidFill>
                  <a:srgbClr val="008000"/>
                </a:solidFill>
                <a:highlight>
                  <a:srgbClr val="FFFFFF"/>
                </a:highlight>
              </a:rPr>
              <a:t> -</a:t>
            </a:r>
            <a:r>
              <a:rPr lang="en-US" sz="1568" dirty="0" err="1">
                <a:solidFill>
                  <a:srgbClr val="008000"/>
                </a:solidFill>
                <a:highlight>
                  <a:srgbClr val="FFFFFF"/>
                </a:highlight>
              </a:rPr>
              <a:t>StorageAccountName</a:t>
            </a:r>
            <a:r>
              <a:rPr lang="en-US" sz="1568" dirty="0">
                <a:solidFill>
                  <a:srgbClr val="008000"/>
                </a:solidFill>
                <a:highlight>
                  <a:srgbClr val="FFFFFF"/>
                </a:highlight>
              </a:rPr>
              <a:t> $</a:t>
            </a:r>
            <a:r>
              <a:rPr lang="en-US" sz="1568" dirty="0" err="1">
                <a:solidFill>
                  <a:srgbClr val="008000"/>
                </a:solidFill>
                <a:highlight>
                  <a:srgbClr val="FFFFFF"/>
                </a:highlight>
              </a:rPr>
              <a:t>StorageName</a:t>
            </a:r>
            <a:r>
              <a:rPr lang="en-US" sz="1568" dirty="0">
                <a:solidFill>
                  <a:srgbClr val="008000"/>
                </a:solidFill>
                <a:highlight>
                  <a:srgbClr val="FFFFFF"/>
                </a:highlight>
              </a:rPr>
              <a:t>  # Get the Storage Account</a:t>
            </a:r>
            <a:endParaRPr lang="en-US" sz="1568" dirty="0">
              <a:solidFill>
                <a:srgbClr val="000000"/>
              </a:solidFill>
              <a:highlight>
                <a:srgbClr val="FFFFFF"/>
              </a:highlight>
            </a:endParaRPr>
          </a:p>
          <a:p>
            <a:r>
              <a:rPr lang="en-US" sz="1568" dirty="0">
                <a:solidFill>
                  <a:srgbClr val="DB6D00"/>
                </a:solidFill>
                <a:highlight>
                  <a:srgbClr val="FFFFFF"/>
                </a:highlight>
              </a:rPr>
              <a:t>$</a:t>
            </a:r>
            <a:r>
              <a:rPr lang="en-US" sz="1568" dirty="0" err="1">
                <a:solidFill>
                  <a:srgbClr val="DB6D00"/>
                </a:solidFill>
                <a:highlight>
                  <a:srgbClr val="FFFFFF"/>
                </a:highlight>
              </a:rPr>
              <a:t>StorageContext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New-</a:t>
            </a:r>
            <a:r>
              <a:rPr lang="en-US" sz="1568" dirty="0" err="1">
                <a:solidFill>
                  <a:srgbClr val="000000"/>
                </a:solidFill>
                <a:highlight>
                  <a:srgbClr val="FFFFFF"/>
                </a:highlight>
              </a:rPr>
              <a:t>AzureStorageContext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StorageAccountKey</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StorageKey</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StorageAccountName</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StorageName</a:t>
            </a:r>
            <a:r>
              <a:rPr lang="en-US" sz="1568" dirty="0">
                <a:solidFill>
                  <a:srgbClr val="000000"/>
                </a:solidFill>
                <a:highlight>
                  <a:srgbClr val="FFFFFF"/>
                </a:highlight>
              </a:rPr>
              <a:t> </a:t>
            </a:r>
            <a:r>
              <a:rPr lang="en-US" sz="1568" dirty="0">
                <a:solidFill>
                  <a:srgbClr val="008000"/>
                </a:solidFill>
                <a:highlight>
                  <a:srgbClr val="FFFFFF"/>
                </a:highlight>
              </a:rPr>
              <a:t># Get the Context</a:t>
            </a:r>
            <a:endParaRPr lang="en-US" sz="1568" dirty="0">
              <a:solidFill>
                <a:srgbClr val="000000"/>
              </a:solidFill>
              <a:highlight>
                <a:srgbClr val="FFFFFF"/>
              </a:highlight>
            </a:endParaRPr>
          </a:p>
          <a:p>
            <a:r>
              <a:rPr lang="en-US" sz="1568" dirty="0">
                <a:solidFill>
                  <a:srgbClr val="008000"/>
                </a:solidFill>
                <a:highlight>
                  <a:srgbClr val="FFFFFF"/>
                </a:highlight>
              </a:rPr>
              <a:t>#upload a file</a:t>
            </a:r>
            <a:endParaRPr lang="en-US" sz="1568" dirty="0">
              <a:solidFill>
                <a:srgbClr val="000000"/>
              </a:solidFill>
              <a:highlight>
                <a:srgbClr val="FFFFFF"/>
              </a:highlight>
            </a:endParaRPr>
          </a:p>
          <a:p>
            <a:r>
              <a:rPr lang="en-US" sz="1568" dirty="0">
                <a:solidFill>
                  <a:srgbClr val="000000"/>
                </a:solidFill>
                <a:highlight>
                  <a:srgbClr val="FFFFFF"/>
                </a:highlight>
              </a:rPr>
              <a:t>Set-</a:t>
            </a:r>
            <a:r>
              <a:rPr lang="en-US" sz="1568" dirty="0" err="1">
                <a:solidFill>
                  <a:srgbClr val="000000"/>
                </a:solidFill>
                <a:highlight>
                  <a:srgbClr val="FFFFFF"/>
                </a:highlight>
              </a:rPr>
              <a:t>AzureStorageBlobContent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Blob </a:t>
            </a:r>
            <a:r>
              <a:rPr lang="en-US" sz="1568" dirty="0">
                <a:solidFill>
                  <a:srgbClr val="DB6D00"/>
                </a:solidFill>
                <a:highlight>
                  <a:srgbClr val="FFFFFF"/>
                </a:highlight>
              </a:rPr>
              <a:t>$</a:t>
            </a:r>
            <a:r>
              <a:rPr lang="en-US" sz="1568" dirty="0" err="1">
                <a:solidFill>
                  <a:srgbClr val="DB6D00"/>
                </a:solidFill>
                <a:highlight>
                  <a:srgbClr val="FFFFFF"/>
                </a:highlight>
              </a:rPr>
              <a:t>fileName</a:t>
            </a:r>
            <a:r>
              <a:rPr lang="en-US" sz="1568" b="1" dirty="0" err="1">
                <a:solidFill>
                  <a:srgbClr val="000080"/>
                </a:solidFill>
                <a:highlight>
                  <a:srgbClr val="FFFFFF"/>
                </a:highlight>
              </a:rPr>
              <a:t>.</a:t>
            </a:r>
            <a:r>
              <a:rPr lang="en-US" sz="1568" dirty="0" err="1">
                <a:solidFill>
                  <a:srgbClr val="000000"/>
                </a:solidFill>
                <a:highlight>
                  <a:srgbClr val="FFFFFF"/>
                </a:highlight>
              </a:rPr>
              <a:t>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Container </a:t>
            </a:r>
            <a:r>
              <a:rPr lang="en-US" sz="1568" dirty="0">
                <a:solidFill>
                  <a:srgbClr val="DB6D00"/>
                </a:solidFill>
                <a:highlight>
                  <a:srgbClr val="FFFFFF"/>
                </a:highlight>
              </a:rPr>
              <a:t>$</a:t>
            </a:r>
            <a:r>
              <a:rPr lang="en-US" sz="1568" dirty="0" err="1">
                <a:solidFill>
                  <a:srgbClr val="DB6D00"/>
                </a:solidFill>
                <a:highlight>
                  <a:srgbClr val="FFFFFF"/>
                </a:highlight>
              </a:rPr>
              <a:t>ContainerName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File </a:t>
            </a:r>
            <a:r>
              <a:rPr lang="en-US" sz="1568" dirty="0">
                <a:solidFill>
                  <a:srgbClr val="DB6D00"/>
                </a:solidFill>
                <a:highlight>
                  <a:srgbClr val="FFFFFF"/>
                </a:highlight>
              </a:rPr>
              <a:t>$</a:t>
            </a:r>
            <a:r>
              <a:rPr lang="en-US" sz="1568" dirty="0" err="1">
                <a:solidFill>
                  <a:srgbClr val="DB6D00"/>
                </a:solidFill>
                <a:highlight>
                  <a:srgbClr val="FFFFFF"/>
                </a:highlight>
              </a:rPr>
              <a:t>fqFileName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Context </a:t>
            </a:r>
            <a:r>
              <a:rPr lang="en-US" sz="1568" dirty="0">
                <a:solidFill>
                  <a:srgbClr val="DB6D00"/>
                </a:solidFill>
                <a:highlight>
                  <a:srgbClr val="FFFFFF"/>
                </a:highlight>
              </a:rPr>
              <a:t>$</a:t>
            </a:r>
            <a:r>
              <a:rPr lang="en-US" sz="1568" dirty="0" err="1">
                <a:solidFill>
                  <a:srgbClr val="DB6D00"/>
                </a:solidFill>
                <a:highlight>
                  <a:srgbClr val="FFFFFF"/>
                </a:highlight>
              </a:rPr>
              <a:t>StorageContext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Force </a:t>
            </a:r>
          </a:p>
          <a:p>
            <a:r>
              <a:rPr lang="en-US" sz="1568" dirty="0">
                <a:solidFill>
                  <a:srgbClr val="008000"/>
                </a:solidFill>
                <a:highlight>
                  <a:srgbClr val="FFFFFF"/>
                </a:highlight>
              </a:rPr>
              <a:t># get the new public URL for the file</a:t>
            </a:r>
            <a:endParaRPr lang="en-US" sz="1568" dirty="0">
              <a:solidFill>
                <a:srgbClr val="000000"/>
              </a:solidFill>
              <a:highlight>
                <a:srgbClr val="FFFFFF"/>
              </a:highlight>
            </a:endParaRPr>
          </a:p>
          <a:p>
            <a:r>
              <a:rPr lang="en-US" sz="1568" dirty="0">
                <a:solidFill>
                  <a:srgbClr val="DB6D00"/>
                </a:solidFill>
                <a:highlight>
                  <a:srgbClr val="FFFFFF"/>
                </a:highlight>
              </a:rPr>
              <a:t>$</a:t>
            </a:r>
            <a:r>
              <a:rPr lang="en-US" sz="1568" dirty="0" err="1">
                <a:solidFill>
                  <a:srgbClr val="DB6D00"/>
                </a:solidFill>
                <a:highlight>
                  <a:srgbClr val="FFFFFF"/>
                </a:highlight>
              </a:rPr>
              <a:t>fqPublicName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StorageContext</a:t>
            </a:r>
            <a:r>
              <a:rPr lang="en-US" sz="1568" b="1" dirty="0" err="1">
                <a:solidFill>
                  <a:srgbClr val="000080"/>
                </a:solidFill>
                <a:highlight>
                  <a:srgbClr val="FFFFFF"/>
                </a:highlight>
              </a:rPr>
              <a:t>.</a:t>
            </a:r>
            <a:r>
              <a:rPr lang="en-US" sz="1568" dirty="0" err="1">
                <a:solidFill>
                  <a:srgbClr val="000000"/>
                </a:solidFill>
                <a:highlight>
                  <a:srgbClr val="FFFFFF"/>
                </a:highlight>
              </a:rPr>
              <a:t>BlobEndPoint</a:t>
            </a:r>
            <a:r>
              <a:rPr lang="en-US" sz="1568" b="1" dirty="0">
                <a:solidFill>
                  <a:srgbClr val="000080"/>
                </a:solidFill>
                <a:highlight>
                  <a:srgbClr val="FFFFFF"/>
                </a:highlight>
              </a:rPr>
              <a:t>+</a:t>
            </a:r>
            <a:r>
              <a:rPr lang="en-US" sz="1568" dirty="0">
                <a:solidFill>
                  <a:srgbClr val="DB6D00"/>
                </a:solidFill>
                <a:highlight>
                  <a:srgbClr val="FFFFFF"/>
                </a:highlight>
              </a:rPr>
              <a:t>$</a:t>
            </a:r>
            <a:r>
              <a:rPr lang="en-US" sz="1568" dirty="0" err="1">
                <a:solidFill>
                  <a:srgbClr val="DB6D00"/>
                </a:solidFill>
                <a:highlight>
                  <a:srgbClr val="FFFFFF"/>
                </a:highlight>
              </a:rPr>
              <a:t>ContainerName</a:t>
            </a:r>
            <a:r>
              <a:rPr lang="en-US" sz="1568" b="1" dirty="0">
                <a:solidFill>
                  <a:srgbClr val="000080"/>
                </a:solidFill>
                <a:highlight>
                  <a:srgbClr val="FFFFFF"/>
                </a:highlight>
              </a:rPr>
              <a:t>+</a:t>
            </a:r>
            <a:r>
              <a:rPr lang="en-US" sz="1568" dirty="0">
                <a:solidFill>
                  <a:srgbClr val="9E182D"/>
                </a:solidFill>
                <a:highlight>
                  <a:srgbClr val="FFFFFF"/>
                </a:highlight>
              </a:rPr>
              <a:t>"/"</a:t>
            </a:r>
            <a:r>
              <a:rPr lang="en-US" sz="1568" b="1" dirty="0">
                <a:solidFill>
                  <a:srgbClr val="000080"/>
                </a:solidFill>
                <a:highlight>
                  <a:srgbClr val="FFFFFF"/>
                </a:highlight>
              </a:rPr>
              <a:t>+</a:t>
            </a:r>
            <a:r>
              <a:rPr lang="en-US" sz="1568" dirty="0">
                <a:solidFill>
                  <a:srgbClr val="DB6D00"/>
                </a:solidFill>
                <a:highlight>
                  <a:srgbClr val="FFFFFF"/>
                </a:highlight>
              </a:rPr>
              <a:t>$</a:t>
            </a:r>
            <a:r>
              <a:rPr lang="en-US" sz="1568" dirty="0" err="1">
                <a:solidFill>
                  <a:srgbClr val="DB6D00"/>
                </a:solidFill>
                <a:highlight>
                  <a:srgbClr val="FFFFFF"/>
                </a:highlight>
              </a:rPr>
              <a:t>fileName</a:t>
            </a:r>
            <a:r>
              <a:rPr lang="en-US" sz="1568" b="1" dirty="0" err="1">
                <a:solidFill>
                  <a:srgbClr val="000080"/>
                </a:solidFill>
                <a:highlight>
                  <a:srgbClr val="FFFFFF"/>
                </a:highlight>
              </a:rPr>
              <a:t>.</a:t>
            </a:r>
            <a:r>
              <a:rPr lang="en-US" sz="1568" dirty="0" err="1">
                <a:solidFill>
                  <a:srgbClr val="000000"/>
                </a:solidFill>
                <a:highlight>
                  <a:srgbClr val="FFFFFF"/>
                </a:highlight>
              </a:rPr>
              <a:t>Name</a:t>
            </a:r>
            <a:r>
              <a:rPr lang="en-US" sz="1568" dirty="0">
                <a:solidFill>
                  <a:srgbClr val="000000"/>
                </a:solidFill>
                <a:highlight>
                  <a:srgbClr val="FFFFFF"/>
                </a:highlight>
              </a:rPr>
              <a:t>  </a:t>
            </a:r>
          </a:p>
          <a:p>
            <a:r>
              <a:rPr lang="en-US" sz="1568" dirty="0">
                <a:solidFill>
                  <a:srgbClr val="DB6D00"/>
                </a:solidFill>
                <a:highlight>
                  <a:srgbClr val="FFFFFF"/>
                </a:highlight>
              </a:rPr>
              <a:t>$</a:t>
            </a:r>
            <a:r>
              <a:rPr lang="en-US" sz="1568" dirty="0" err="1">
                <a:solidFill>
                  <a:srgbClr val="DB6D00"/>
                </a:solidFill>
                <a:highlight>
                  <a:srgbClr val="FFFFFF"/>
                </a:highlight>
              </a:rPr>
              <a:t>fqPublicName</a:t>
            </a:r>
            <a:endParaRPr lang="en-US" sz="1568" dirty="0">
              <a:solidFill>
                <a:srgbClr val="000000"/>
              </a:solidFill>
              <a:highlight>
                <a:srgbClr val="FFFFFF"/>
              </a:highlight>
            </a:endParaRPr>
          </a:p>
        </p:txBody>
      </p:sp>
    </p:spTree>
    <p:extLst>
      <p:ext uri="{BB962C8B-B14F-4D97-AF65-F5344CB8AC3E}">
        <p14:creationId xmlns:p14="http://schemas.microsoft.com/office/powerpoint/2010/main" val="347016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 </a:t>
            </a:r>
            <a:r>
              <a:rPr lang="en-US" sz="3921" dirty="0"/>
              <a:t>Looping Through Files Query</a:t>
            </a:r>
            <a:br>
              <a:rPr lang="en-US" sz="3921" dirty="0"/>
            </a:br>
            <a:r>
              <a:rPr lang="en-US" dirty="0"/>
              <a:t>Uploading Files…</a:t>
            </a:r>
          </a:p>
        </p:txBody>
      </p:sp>
      <p:sp>
        <p:nvSpPr>
          <p:cNvPr id="4" name="TextBox 3"/>
          <p:cNvSpPr txBox="1"/>
          <p:nvPr/>
        </p:nvSpPr>
        <p:spPr>
          <a:xfrm>
            <a:off x="322719" y="1860257"/>
            <a:ext cx="11622849" cy="5026761"/>
          </a:xfrm>
          <a:prstGeom prst="rect">
            <a:avLst/>
          </a:prstGeom>
          <a:solidFill>
            <a:schemeClr val="bg1"/>
          </a:solidFill>
        </p:spPr>
        <p:txBody>
          <a:bodyPr wrap="square" lIns="179285" tIns="143428" rIns="179285" bIns="143428" rtlCol="0">
            <a:spAutoFit/>
          </a:bodyPr>
          <a:lstStyle/>
          <a:p>
            <a:r>
              <a:rPr lang="en-US" sz="1961" b="1" i="1" dirty="0">
                <a:solidFill>
                  <a:srgbClr val="008000"/>
                </a:solidFill>
                <a:highlight>
                  <a:srgbClr val="FFFFFF"/>
                </a:highlight>
              </a:rPr>
              <a:t># NOTE:  This snip relies on the variables set in the previous slide (Azure Storage)</a:t>
            </a:r>
          </a:p>
          <a:p>
            <a:r>
              <a:rPr lang="en-US" sz="1372" dirty="0">
                <a:solidFill>
                  <a:srgbClr val="DB6D00"/>
                </a:solidFill>
                <a:highlight>
                  <a:srgbClr val="FFFFFF"/>
                </a:highlight>
              </a:rPr>
              <a:t>$</a:t>
            </a:r>
            <a:r>
              <a:rPr lang="en-US" sz="1372" dirty="0" err="1">
                <a:solidFill>
                  <a:srgbClr val="DB6D00"/>
                </a:solidFill>
                <a:highlight>
                  <a:srgbClr val="FFFFFF"/>
                </a:highlight>
              </a:rPr>
              <a:t>dir</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FF"/>
                </a:solidFill>
                <a:highlight>
                  <a:srgbClr val="FFFFFF"/>
                </a:highlight>
              </a:rPr>
              <a:t>Get-Location</a:t>
            </a:r>
            <a:endParaRPr lang="en-US" sz="1372" dirty="0">
              <a:solidFill>
                <a:srgbClr val="000000"/>
              </a:solidFill>
              <a:highlight>
                <a:srgbClr val="FFFFFF"/>
              </a:highlight>
            </a:endParaRPr>
          </a:p>
          <a:p>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"Uploading Files to Container... "</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myContainerName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Green </a:t>
            </a:r>
          </a:p>
          <a:p>
            <a:r>
              <a:rPr lang="en-US" sz="1372" dirty="0">
                <a:solidFill>
                  <a:srgbClr val="008000"/>
                </a:solidFill>
                <a:highlight>
                  <a:srgbClr val="FFFFFF"/>
                </a:highlight>
              </a:rPr>
              <a:t># $_.mode -match "-a---" scans the data directory and only fetches the files. It filters out all directories</a:t>
            </a:r>
            <a:endParaRPr lang="en-US" sz="1372" dirty="0">
              <a:solidFill>
                <a:srgbClr val="000000"/>
              </a:solidFill>
              <a:highlight>
                <a:srgbClr val="FFFFFF"/>
              </a:highlight>
            </a:endParaRPr>
          </a:p>
          <a:p>
            <a:r>
              <a:rPr lang="en-US" sz="1372" dirty="0">
                <a:solidFill>
                  <a:srgbClr val="DB6D00"/>
                </a:solidFill>
                <a:highlight>
                  <a:srgbClr val="FFFFFF"/>
                </a:highlight>
              </a:rPr>
              <a:t>$files</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FF"/>
                </a:solidFill>
                <a:highlight>
                  <a:srgbClr val="FFFFFF"/>
                </a:highlight>
              </a:rPr>
              <a:t>Get-</a:t>
            </a:r>
            <a:r>
              <a:rPr lang="en-US" sz="1372" b="1" dirty="0" err="1">
                <a:solidFill>
                  <a:srgbClr val="0000FF"/>
                </a:solidFill>
                <a:highlight>
                  <a:srgbClr val="FFFFFF"/>
                </a:highlight>
              </a:rPr>
              <a:t>ChildItem</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dir</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force</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FF"/>
                </a:solidFill>
                <a:highlight>
                  <a:srgbClr val="FFFFFF"/>
                </a:highlight>
              </a:rPr>
              <a:t>Where-Object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DB6D00"/>
                </a:solidFill>
                <a:highlight>
                  <a:srgbClr val="FFFFFF"/>
                </a:highlight>
              </a:rPr>
              <a:t>$_</a:t>
            </a:r>
            <a:r>
              <a:rPr lang="en-US" sz="1372" b="1" dirty="0">
                <a:solidFill>
                  <a:srgbClr val="000080"/>
                </a:solidFill>
                <a:highlight>
                  <a:srgbClr val="FFFFFF"/>
                </a:highlight>
              </a:rPr>
              <a:t>.</a:t>
            </a:r>
            <a:r>
              <a:rPr lang="en-US" sz="1372" dirty="0">
                <a:solidFill>
                  <a:srgbClr val="000000"/>
                </a:solidFill>
                <a:highlight>
                  <a:srgbClr val="FFFFFF"/>
                </a:highlight>
              </a:rPr>
              <a:t>mode </a:t>
            </a:r>
            <a:r>
              <a:rPr lang="en-US" sz="1372" b="1" dirty="0">
                <a:solidFill>
                  <a:srgbClr val="000080"/>
                </a:solidFill>
                <a:highlight>
                  <a:srgbClr val="FFFFFF"/>
                </a:highlight>
              </a:rPr>
              <a:t>-</a:t>
            </a:r>
            <a:r>
              <a:rPr lang="en-US" sz="1372" dirty="0">
                <a:solidFill>
                  <a:srgbClr val="000000"/>
                </a:solidFill>
                <a:highlight>
                  <a:srgbClr val="FFFFFF"/>
                </a:highlight>
              </a:rPr>
              <a:t>match </a:t>
            </a:r>
            <a:r>
              <a:rPr lang="en-US" sz="1372" dirty="0">
                <a:solidFill>
                  <a:srgbClr val="9E182D"/>
                </a:solidFill>
                <a:highlight>
                  <a:srgbClr val="FFFFFF"/>
                </a:highlight>
              </a:rPr>
              <a:t>"-a---"</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008000"/>
                </a:solidFill>
                <a:highlight>
                  <a:srgbClr val="FFFFFF"/>
                </a:highlight>
              </a:rPr>
              <a:t># Filter for better </a:t>
            </a:r>
            <a:r>
              <a:rPr lang="en-US" sz="1372" dirty="0" err="1">
                <a:solidFill>
                  <a:srgbClr val="008000"/>
                </a:solidFill>
                <a:highlight>
                  <a:srgbClr val="FFFFFF"/>
                </a:highlight>
              </a:rPr>
              <a:t>fp</a:t>
            </a:r>
            <a:endParaRPr lang="en-US" sz="1372" dirty="0">
              <a:solidFill>
                <a:srgbClr val="000000"/>
              </a:solidFill>
              <a:highlight>
                <a:srgbClr val="FFFFFF"/>
              </a:highlight>
            </a:endParaRPr>
          </a:p>
          <a:p>
            <a:r>
              <a:rPr lang="en-US" sz="1372" dirty="0">
                <a:solidFill>
                  <a:srgbClr val="008000"/>
                </a:solidFill>
                <a:highlight>
                  <a:srgbClr val="FFFFFF"/>
                </a:highlight>
              </a:rPr>
              <a:t># you could also use the -filter "*.ps1" as a parameter to Get-</a:t>
            </a:r>
            <a:r>
              <a:rPr lang="en-US" sz="1372" dirty="0" err="1">
                <a:solidFill>
                  <a:srgbClr val="008000"/>
                </a:solidFill>
                <a:highlight>
                  <a:srgbClr val="FFFFFF"/>
                </a:highlight>
              </a:rPr>
              <a:t>ChildItem</a:t>
            </a:r>
            <a:r>
              <a:rPr lang="en-US" sz="1372" dirty="0">
                <a:solidFill>
                  <a:srgbClr val="008000"/>
                </a:solidFill>
                <a:highlight>
                  <a:srgbClr val="FFFFFF"/>
                </a:highlight>
              </a:rPr>
              <a:t> to only grab certain files.</a:t>
            </a:r>
            <a:endParaRPr lang="en-US" sz="1372" dirty="0">
              <a:solidFill>
                <a:srgbClr val="000000"/>
              </a:solidFill>
              <a:highlight>
                <a:srgbClr val="FFFFFF"/>
              </a:highlight>
            </a:endParaRPr>
          </a:p>
          <a:p>
            <a:r>
              <a:rPr lang="en-US" sz="1372" dirty="0">
                <a:solidFill>
                  <a:srgbClr val="008000"/>
                </a:solidFill>
                <a:highlight>
                  <a:srgbClr val="FFFFFF"/>
                </a:highlight>
              </a:rPr>
              <a:t>#    Example: Get-</a:t>
            </a:r>
            <a:r>
              <a:rPr lang="en-US" sz="1372" dirty="0" err="1">
                <a:solidFill>
                  <a:srgbClr val="008000"/>
                </a:solidFill>
                <a:highlight>
                  <a:srgbClr val="FFFFFF"/>
                </a:highlight>
              </a:rPr>
              <a:t>ChildItem</a:t>
            </a:r>
            <a:r>
              <a:rPr lang="en-US" sz="1372" dirty="0">
                <a:solidFill>
                  <a:srgbClr val="008000"/>
                </a:solidFill>
                <a:highlight>
                  <a:srgbClr val="FFFFFF"/>
                </a:highlight>
              </a:rPr>
              <a:t> C:\Scripts, -filter "*.ps1"</a:t>
            </a:r>
            <a:endParaRPr lang="en-US" sz="1372" dirty="0">
              <a:solidFill>
                <a:srgbClr val="000000"/>
              </a:solidFill>
              <a:highlight>
                <a:srgbClr val="FFFFFF"/>
              </a:highlight>
            </a:endParaRPr>
          </a:p>
          <a:p>
            <a:r>
              <a:rPr lang="en-US" sz="1372" dirty="0">
                <a:solidFill>
                  <a:srgbClr val="008000"/>
                </a:solidFill>
                <a:highlight>
                  <a:srgbClr val="FFFFFF"/>
                </a:highlight>
              </a:rPr>
              <a:t># you can also look at multiple folders at the same time </a:t>
            </a:r>
            <a:endParaRPr lang="en-US" sz="1372" dirty="0">
              <a:solidFill>
                <a:srgbClr val="000000"/>
              </a:solidFill>
              <a:highlight>
                <a:srgbClr val="FFFFFF"/>
              </a:highlight>
            </a:endParaRPr>
          </a:p>
          <a:p>
            <a:r>
              <a:rPr lang="en-US" sz="1372" dirty="0">
                <a:solidFill>
                  <a:srgbClr val="008000"/>
                </a:solidFill>
                <a:highlight>
                  <a:srgbClr val="FFFFFF"/>
                </a:highlight>
              </a:rPr>
              <a:t>#    Example: Get-</a:t>
            </a:r>
            <a:r>
              <a:rPr lang="en-US" sz="1372" dirty="0" err="1">
                <a:solidFill>
                  <a:srgbClr val="008000"/>
                </a:solidFill>
                <a:highlight>
                  <a:srgbClr val="FFFFFF"/>
                </a:highlight>
              </a:rPr>
              <a:t>ChildItem</a:t>
            </a:r>
            <a:r>
              <a:rPr lang="en-US" sz="1372" dirty="0">
                <a:solidFill>
                  <a:srgbClr val="008000"/>
                </a:solidFill>
                <a:highlight>
                  <a:srgbClr val="FFFFFF"/>
                </a:highlight>
              </a:rPr>
              <a:t> C:\Scripts, C:\Test, "C:\Documents and Settings\ITProGuru\Desktop" -filter "*.ps1"</a:t>
            </a:r>
            <a:endParaRPr lang="en-US" sz="1372" dirty="0">
              <a:solidFill>
                <a:srgbClr val="000000"/>
              </a:solidFill>
              <a:highlight>
                <a:srgbClr val="FFFFFF"/>
              </a:highlight>
            </a:endParaRPr>
          </a:p>
          <a:p>
            <a:r>
              <a:rPr lang="en-US" sz="1372" dirty="0">
                <a:solidFill>
                  <a:srgbClr val="008000"/>
                </a:solidFill>
                <a:highlight>
                  <a:srgbClr val="FFFFFF"/>
                </a:highlight>
              </a:rPr>
              <a:t># iterate through all the files and start uploading data</a:t>
            </a:r>
            <a:endParaRPr lang="en-US" sz="1372" dirty="0">
              <a:solidFill>
                <a:srgbClr val="000000"/>
              </a:solidFill>
              <a:highlight>
                <a:srgbClr val="FFFFFF"/>
              </a:highlight>
            </a:endParaRPr>
          </a:p>
          <a:p>
            <a:r>
              <a:rPr lang="en-US" sz="1372" b="1" dirty="0" err="1">
                <a:solidFill>
                  <a:srgbClr val="0000FF"/>
                </a:solidFill>
                <a:highlight>
                  <a:srgbClr val="FFFFFF"/>
                </a:highlight>
              </a:rPr>
              <a:t>foreach</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DB6D00"/>
                </a:solidFill>
                <a:highlight>
                  <a:srgbClr val="FFFFFF"/>
                </a:highlight>
              </a:rPr>
              <a:t>$file</a:t>
            </a:r>
            <a:r>
              <a:rPr lang="en-US" sz="1372" dirty="0">
                <a:solidFill>
                  <a:srgbClr val="000000"/>
                </a:solidFill>
                <a:highlight>
                  <a:srgbClr val="FFFFFF"/>
                </a:highlight>
              </a:rPr>
              <a:t> </a:t>
            </a:r>
            <a:r>
              <a:rPr lang="en-US" sz="1372" b="1" dirty="0">
                <a:solidFill>
                  <a:srgbClr val="0000FF"/>
                </a:solidFill>
                <a:highlight>
                  <a:srgbClr val="FFFFFF"/>
                </a:highlight>
              </a:rPr>
              <a:t>in</a:t>
            </a:r>
            <a:r>
              <a:rPr lang="en-US" sz="1372" dirty="0">
                <a:solidFill>
                  <a:srgbClr val="000000"/>
                </a:solidFill>
                <a:highlight>
                  <a:srgbClr val="FFFFFF"/>
                </a:highlight>
              </a:rPr>
              <a:t> </a:t>
            </a:r>
            <a:r>
              <a:rPr lang="en-US" sz="1372" dirty="0">
                <a:solidFill>
                  <a:srgbClr val="DB6D00"/>
                </a:solidFill>
                <a:highlight>
                  <a:srgbClr val="FFFFFF"/>
                </a:highlight>
              </a:rPr>
              <a:t>$files</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dirty="0">
                <a:solidFill>
                  <a:srgbClr val="008000"/>
                </a:solidFill>
                <a:highlight>
                  <a:srgbClr val="FFFFFF"/>
                </a:highlight>
              </a:rPr>
              <a:t>#</a:t>
            </a:r>
            <a:r>
              <a:rPr lang="en-US" sz="1372" dirty="0" err="1">
                <a:solidFill>
                  <a:srgbClr val="008000"/>
                </a:solidFill>
                <a:highlight>
                  <a:srgbClr val="FFFFFF"/>
                </a:highlight>
              </a:rPr>
              <a:t>fqName</a:t>
            </a:r>
            <a:r>
              <a:rPr lang="en-US" sz="1372" dirty="0">
                <a:solidFill>
                  <a:srgbClr val="008000"/>
                </a:solidFill>
                <a:highlight>
                  <a:srgbClr val="FFFFFF"/>
                </a:highlight>
              </a:rPr>
              <a:t> represents fully qualified name</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fqName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FullName</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dirty="0">
                <a:solidFill>
                  <a:srgbClr val="008000"/>
                </a:solidFill>
                <a:highlight>
                  <a:srgbClr val="FFFFFF"/>
                </a:highlight>
              </a:rPr>
              <a:t># Examples of working with other properties...</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DirectoryName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Mode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Attributes</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Directory</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Exists</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Extension</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VersionInfo</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dirty="0">
                <a:solidFill>
                  <a:srgbClr val="008000"/>
                </a:solidFill>
                <a:highlight>
                  <a:srgbClr val="FFFFFF"/>
                </a:highlight>
              </a:rPr>
              <a:t># Note: </a:t>
            </a:r>
            <a:r>
              <a:rPr lang="en-US" sz="1372" dirty="0" err="1">
                <a:solidFill>
                  <a:srgbClr val="008000"/>
                </a:solidFill>
                <a:highlight>
                  <a:srgbClr val="FFFFFF"/>
                </a:highlight>
              </a:rPr>
              <a:t>simi</a:t>
            </a:r>
            <a:r>
              <a:rPr lang="en-US" sz="1372" dirty="0">
                <a:solidFill>
                  <a:srgbClr val="008000"/>
                </a:solidFill>
                <a:highlight>
                  <a:srgbClr val="FFFFFF"/>
                </a:highlight>
              </a:rPr>
              <a:t>-colon to run multiple commands on the same line :)</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b="1" dirty="0">
                <a:solidFill>
                  <a:srgbClr val="0000FF"/>
                </a:solidFill>
                <a:highlight>
                  <a:srgbClr val="FFFFFF"/>
                </a:highlight>
              </a:rPr>
              <a:t>if</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Extension</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ne </a:t>
            </a:r>
            <a:r>
              <a:rPr lang="en-US" sz="1372" dirty="0">
                <a:solidFill>
                  <a:srgbClr val="9E182D"/>
                </a:solidFill>
                <a:highlight>
                  <a:srgbClr val="FFFFFF"/>
                </a:highlight>
              </a:rPr>
              <a:t>".</a:t>
            </a:r>
            <a:r>
              <a:rPr lang="en-US" sz="1372" dirty="0" err="1">
                <a:solidFill>
                  <a:srgbClr val="9E182D"/>
                </a:solidFill>
                <a:highlight>
                  <a:srgbClr val="FFFFFF"/>
                </a:highlight>
              </a:rPr>
              <a:t>publishsettings</a:t>
            </a:r>
            <a:r>
              <a:rPr lang="en-US" sz="1372" dirty="0">
                <a:solidFill>
                  <a:srgbClr val="9E182D"/>
                </a:solidFill>
                <a:highlight>
                  <a:srgbClr val="FFFFFF"/>
                </a:highlight>
              </a:rPr>
              <a:t>"</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008000"/>
                </a:solidFill>
                <a:highlight>
                  <a:srgbClr val="FFFFFF"/>
                </a:highlight>
              </a:rPr>
              <a:t># Exclude </a:t>
            </a:r>
            <a:r>
              <a:rPr lang="en-US" sz="1372" dirty="0" err="1">
                <a:solidFill>
                  <a:srgbClr val="008000"/>
                </a:solidFill>
                <a:highlight>
                  <a:srgbClr val="FFFFFF"/>
                </a:highlight>
              </a:rPr>
              <a:t>PublishSettings</a:t>
            </a:r>
            <a:r>
              <a:rPr lang="en-US" sz="1372" dirty="0">
                <a:solidFill>
                  <a:srgbClr val="008000"/>
                </a:solidFill>
                <a:highlight>
                  <a:srgbClr val="FFFFFF"/>
                </a:highlight>
              </a:rPr>
              <a:t> Files</a:t>
            </a:r>
            <a:endParaRPr lang="en-US" sz="1372" dirty="0">
              <a:solidFill>
                <a:srgbClr val="000000"/>
              </a:solidFill>
              <a:highlight>
                <a:srgbClr val="FFFFFF"/>
              </a:highlight>
            </a:endParaRPr>
          </a:p>
          <a:p>
            <a:r>
              <a:rPr lang="en-US" sz="1372" dirty="0">
                <a:solidFill>
                  <a:srgbClr val="000000"/>
                </a:solidFill>
                <a:highlight>
                  <a:srgbClr val="FFFFFF"/>
                </a:highlight>
              </a:rPr>
              <a:t>      </a:t>
            </a:r>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"Uploading "</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dir</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Green </a:t>
            </a:r>
          </a:p>
          <a:p>
            <a:r>
              <a:rPr lang="en-US" sz="1372" dirty="0">
                <a:solidFill>
                  <a:srgbClr val="000000"/>
                </a:solidFill>
                <a:highlight>
                  <a:srgbClr val="FFFFFF"/>
                </a:highlight>
              </a:rPr>
              <a:t>      Set-</a:t>
            </a:r>
            <a:r>
              <a:rPr lang="en-US" sz="1372" dirty="0" err="1">
                <a:solidFill>
                  <a:srgbClr val="000000"/>
                </a:solidFill>
                <a:highlight>
                  <a:srgbClr val="FFFFFF"/>
                </a:highlight>
              </a:rPr>
              <a:t>AzureStorageBlobContent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Blob </a:t>
            </a:r>
            <a:r>
              <a:rPr lang="en-US" sz="1372" dirty="0">
                <a:solidFill>
                  <a:srgbClr val="DB6D00"/>
                </a:solidFill>
                <a:highlight>
                  <a:srgbClr val="FFFFFF"/>
                </a:highlight>
              </a:rPr>
              <a:t>$</a:t>
            </a:r>
            <a:r>
              <a:rPr lang="en-US" sz="1372" dirty="0" err="1">
                <a:solidFill>
                  <a:srgbClr val="DB6D00"/>
                </a:solidFill>
                <a:highlight>
                  <a:srgbClr val="FFFFFF"/>
                </a:highlight>
              </a:rPr>
              <a:t>file</a:t>
            </a:r>
            <a:r>
              <a:rPr lang="en-US" sz="1372" b="1" dirty="0" err="1">
                <a:solidFill>
                  <a:srgbClr val="000080"/>
                </a:solidFill>
                <a:highlight>
                  <a:srgbClr val="FFFFFF"/>
                </a:highlight>
              </a:rPr>
              <a:t>.</a:t>
            </a:r>
            <a:r>
              <a:rPr lang="en-US" sz="1372" dirty="0" err="1">
                <a:solidFill>
                  <a:srgbClr val="000000"/>
                </a:solidFill>
                <a:highlight>
                  <a:srgbClr val="FFFFFF"/>
                </a:highlight>
              </a:rPr>
              <a:t>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Container </a:t>
            </a:r>
            <a:r>
              <a:rPr lang="en-US" sz="1372" dirty="0">
                <a:solidFill>
                  <a:srgbClr val="DB6D00"/>
                </a:solidFill>
                <a:highlight>
                  <a:srgbClr val="FFFFFF"/>
                </a:highlight>
              </a:rPr>
              <a:t>$</a:t>
            </a:r>
            <a:r>
              <a:rPr lang="en-US" sz="1372" dirty="0" err="1">
                <a:solidFill>
                  <a:srgbClr val="DB6D00"/>
                </a:solidFill>
                <a:highlight>
                  <a:srgbClr val="FFFFFF"/>
                </a:highlight>
              </a:rPr>
              <a:t>myContainerName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File </a:t>
            </a:r>
            <a:r>
              <a:rPr lang="en-US" sz="1372" dirty="0">
                <a:solidFill>
                  <a:srgbClr val="DB6D00"/>
                </a:solidFill>
                <a:highlight>
                  <a:srgbClr val="FFFFFF"/>
                </a:highlight>
              </a:rPr>
              <a:t>$</a:t>
            </a:r>
            <a:r>
              <a:rPr lang="en-US" sz="1372" dirty="0" err="1">
                <a:solidFill>
                  <a:srgbClr val="DB6D00"/>
                </a:solidFill>
                <a:highlight>
                  <a:srgbClr val="FFFFFF"/>
                </a:highlight>
              </a:rPr>
              <a:t>fqName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Context </a:t>
            </a:r>
            <a:r>
              <a:rPr lang="en-US" sz="1372" dirty="0">
                <a:solidFill>
                  <a:srgbClr val="DB6D00"/>
                </a:solidFill>
                <a:highlight>
                  <a:srgbClr val="FFFFFF"/>
                </a:highlight>
              </a:rPr>
              <a:t>$</a:t>
            </a:r>
            <a:r>
              <a:rPr lang="en-US" sz="1372" dirty="0" err="1">
                <a:solidFill>
                  <a:srgbClr val="DB6D00"/>
                </a:solidFill>
                <a:highlight>
                  <a:srgbClr val="FFFFFF"/>
                </a:highlight>
              </a:rPr>
              <a:t>myStoreContext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Force</a:t>
            </a:r>
          </a:p>
          <a:p>
            <a:r>
              <a:rPr lang="en-US" sz="1372" dirty="0">
                <a:solidFill>
                  <a:srgbClr val="000000"/>
                </a:solidFill>
                <a:highlight>
                  <a:srgbClr val="FFFFFF"/>
                </a:highlight>
              </a:rPr>
              <a:t>   </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b="1" dirty="0">
                <a:solidFill>
                  <a:srgbClr val="000080"/>
                </a:solidFill>
                <a:highlight>
                  <a:srgbClr val="FFFFFF"/>
                </a:highlight>
              </a:rPr>
              <a:t>}</a:t>
            </a:r>
            <a:endParaRPr lang="en-US" sz="1372" dirty="0">
              <a:solidFill>
                <a:srgbClr val="000000"/>
              </a:solidFill>
              <a:highlight>
                <a:srgbClr val="FFFFFF"/>
              </a:highlight>
            </a:endParaRPr>
          </a:p>
        </p:txBody>
      </p:sp>
    </p:spTree>
    <p:extLst>
      <p:ext uri="{BB962C8B-B14F-4D97-AF65-F5344CB8AC3E}">
        <p14:creationId xmlns:p14="http://schemas.microsoft.com/office/powerpoint/2010/main" val="2712324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endParaRPr lang="en-US" dirty="0"/>
          </a:p>
        </p:txBody>
      </p:sp>
      <p:sp>
        <p:nvSpPr>
          <p:cNvPr id="3" name="Title 2"/>
          <p:cNvSpPr>
            <a:spLocks noGrp="1"/>
          </p:cNvSpPr>
          <p:nvPr>
            <p:ph type="title"/>
          </p:nvPr>
        </p:nvSpPr>
        <p:spPr>
          <a:xfrm>
            <a:off x="838200" y="365126"/>
            <a:ext cx="10515600" cy="824370"/>
          </a:xfrm>
        </p:spPr>
        <p:txBody>
          <a:bodyPr/>
          <a:lstStyle/>
          <a:p>
            <a:r>
              <a:rPr lang="en-US" dirty="0"/>
              <a:t>Fabric - Azure Network</a:t>
            </a:r>
          </a:p>
        </p:txBody>
      </p:sp>
      <p:sp>
        <p:nvSpPr>
          <p:cNvPr id="4" name="TextBox 3"/>
          <p:cNvSpPr txBox="1"/>
          <p:nvPr/>
        </p:nvSpPr>
        <p:spPr>
          <a:xfrm>
            <a:off x="266921" y="1076438"/>
            <a:ext cx="7918419" cy="5720731"/>
          </a:xfrm>
          <a:prstGeom prst="rect">
            <a:avLst/>
          </a:prstGeom>
          <a:solidFill>
            <a:schemeClr val="bg1"/>
          </a:solidFill>
        </p:spPr>
        <p:txBody>
          <a:bodyPr wrap="square" lIns="179285" tIns="143428" rIns="179285" bIns="143428" rtlCol="0">
            <a:spAutoFit/>
          </a:bodyPr>
          <a:lstStyle/>
          <a:p>
            <a:r>
              <a:rPr lang="en-US" sz="784" dirty="0">
                <a:solidFill>
                  <a:srgbClr val="DB6D00"/>
                </a:solidFill>
                <a:highlight>
                  <a:srgbClr val="FFFFFF"/>
                </a:highlight>
              </a:rPr>
              <a:t>$</a:t>
            </a:r>
            <a:r>
              <a:rPr lang="en-US" sz="784" dirty="0" err="1">
                <a:solidFill>
                  <a:srgbClr val="DB6D00"/>
                </a:solidFill>
                <a:highlight>
                  <a:srgbClr val="FFFFFF"/>
                </a:highlight>
              </a:rPr>
              <a:t>NetworkName</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a:t>
            </a:r>
            <a:r>
              <a:rPr lang="en-US" sz="784" dirty="0" err="1">
                <a:solidFill>
                  <a:srgbClr val="9E182D"/>
                </a:solidFill>
                <a:highlight>
                  <a:srgbClr val="FFFFFF"/>
                </a:highlight>
              </a:rPr>
              <a:t>TechNetwork</a:t>
            </a:r>
            <a:r>
              <a:rPr lang="en-US" sz="784" dirty="0">
                <a:solidFill>
                  <a:srgbClr val="9E182D"/>
                </a:solidFill>
                <a:highlight>
                  <a:srgbClr val="FFFFFF"/>
                </a:highlight>
              </a:rPr>
              <a:t>"</a:t>
            </a:r>
            <a:endParaRPr lang="en-US" sz="784"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NetLocation</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"East US 2"</a:t>
            </a:r>
            <a:endParaRPr lang="en-US" sz="784"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fileName</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"NetConfig.xml"</a:t>
            </a:r>
            <a:endParaRPr lang="en-US" sz="784"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fqName</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b="1" dirty="0">
                <a:solidFill>
                  <a:srgbClr val="0000FF"/>
                </a:solidFill>
                <a:highlight>
                  <a:srgbClr val="FFFFFF"/>
                </a:highlight>
              </a:rPr>
              <a:t>Get-Location</a:t>
            </a:r>
            <a:r>
              <a:rPr lang="en-US" sz="784" b="1" dirty="0">
                <a:solidFill>
                  <a:srgbClr val="000080"/>
                </a:solidFill>
                <a:highlight>
                  <a:srgbClr val="FFFFFF"/>
                </a:highlight>
              </a:rPr>
              <a:t>).</a:t>
            </a:r>
            <a:r>
              <a:rPr lang="en-US" sz="784" dirty="0" err="1">
                <a:solidFill>
                  <a:srgbClr val="000000"/>
                </a:solidFill>
                <a:highlight>
                  <a:srgbClr val="FFFFFF"/>
                </a:highlight>
              </a:rPr>
              <a:t>ToString</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9E182D"/>
                </a:solidFill>
                <a:highlight>
                  <a:srgbClr val="FFFFFF"/>
                </a:highlight>
              </a:rPr>
              <a:t>"\"</a:t>
            </a:r>
            <a:r>
              <a:rPr lang="en-US" sz="784" b="1" dirty="0">
                <a:solidFill>
                  <a:srgbClr val="000080"/>
                </a:solidFill>
                <a:highlight>
                  <a:srgbClr val="FFFFFF"/>
                </a:highlight>
              </a:rPr>
              <a:t>+</a:t>
            </a:r>
            <a:r>
              <a:rPr lang="en-US" sz="784" dirty="0">
                <a:solidFill>
                  <a:srgbClr val="DB6D00"/>
                </a:solidFill>
                <a:highlight>
                  <a:srgbClr val="FFFFFF"/>
                </a:highlight>
              </a:rPr>
              <a:t>$</a:t>
            </a:r>
            <a:r>
              <a:rPr lang="en-US" sz="784" dirty="0" err="1">
                <a:solidFill>
                  <a:srgbClr val="DB6D00"/>
                </a:solidFill>
                <a:highlight>
                  <a:srgbClr val="FFFFFF"/>
                </a:highlight>
              </a:rPr>
              <a:t>fileName</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9E182D"/>
                </a:solidFill>
                <a:highlight>
                  <a:srgbClr val="FFFFFF"/>
                </a:highlight>
              </a:rPr>
              <a:t>"Creating Network Configuration File"</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WritePath</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Green</a:t>
            </a:r>
          </a:p>
          <a:p>
            <a:r>
              <a:rPr lang="en-US" sz="784" dirty="0">
                <a:solidFill>
                  <a:srgbClr val="DB6D00"/>
                </a:solidFill>
                <a:highlight>
                  <a:srgbClr val="FFFFFF"/>
                </a:highlight>
              </a:rPr>
              <a:t>$</a:t>
            </a:r>
            <a:r>
              <a:rPr lang="en-US" sz="784" dirty="0" err="1">
                <a:solidFill>
                  <a:srgbClr val="DB6D00"/>
                </a:solidFill>
                <a:highlight>
                  <a:srgbClr val="FFFFFF"/>
                </a:highlight>
              </a:rPr>
              <a:t>NetConfig</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808080"/>
                </a:solidFill>
                <a:highlight>
                  <a:srgbClr val="FFFFFF"/>
                </a:highlight>
              </a:rPr>
              <a:t>'&lt;</a:t>
            </a:r>
            <a:r>
              <a:rPr lang="en-US" sz="784" dirty="0" err="1">
                <a:solidFill>
                  <a:srgbClr val="808080"/>
                </a:solidFill>
                <a:highlight>
                  <a:srgbClr val="FFFFFF"/>
                </a:highlight>
              </a:rPr>
              <a:t>NetworkConfiguration</a:t>
            </a:r>
            <a:r>
              <a:rPr lang="en-US" sz="784" dirty="0">
                <a:solidFill>
                  <a:srgbClr val="808080"/>
                </a:solidFill>
                <a:highlight>
                  <a:srgbClr val="FFFFFF"/>
                </a:highlight>
              </a:rPr>
              <a:t> </a:t>
            </a:r>
            <a:r>
              <a:rPr lang="en-US" sz="784" dirty="0" err="1">
                <a:solidFill>
                  <a:srgbClr val="808080"/>
                </a:solidFill>
                <a:highlight>
                  <a:srgbClr val="FFFFFF"/>
                </a:highlight>
              </a:rPr>
              <a:t>xmlns:xsd</a:t>
            </a:r>
            <a:r>
              <a:rPr lang="en-US" sz="784" dirty="0">
                <a:solidFill>
                  <a:srgbClr val="808080"/>
                </a:solidFill>
                <a:highlight>
                  <a:srgbClr val="FFFFFF"/>
                </a:highlight>
              </a:rPr>
              <a:t>="</a:t>
            </a:r>
            <a:r>
              <a:rPr lang="en-US" sz="784" u="sng" dirty="0">
                <a:solidFill>
                  <a:srgbClr val="808080"/>
                </a:solidFill>
                <a:highlight>
                  <a:srgbClr val="FFFFFF"/>
                </a:highlight>
              </a:rPr>
              <a:t>http://www.w3.org/2001/XMLSchema</a:t>
            </a:r>
            <a:r>
              <a:rPr lang="en-US" sz="784" dirty="0">
                <a:solidFill>
                  <a:srgbClr val="808080"/>
                </a:solidFill>
                <a:highlight>
                  <a:srgbClr val="FFFFFF"/>
                </a:highlight>
              </a:rPr>
              <a:t>" </a:t>
            </a:r>
            <a:r>
              <a:rPr lang="en-US" sz="784" dirty="0" err="1">
                <a:solidFill>
                  <a:srgbClr val="808080"/>
                </a:solidFill>
                <a:highlight>
                  <a:srgbClr val="FFFFFF"/>
                </a:highlight>
              </a:rPr>
              <a:t>xmlns:xsi</a:t>
            </a:r>
            <a:r>
              <a:rPr lang="en-US" sz="784" dirty="0">
                <a:solidFill>
                  <a:srgbClr val="808080"/>
                </a:solidFill>
                <a:highlight>
                  <a:srgbClr val="FFFFFF"/>
                </a:highlight>
              </a:rPr>
              <a:t>="</a:t>
            </a:r>
            <a:r>
              <a:rPr lang="en-US" sz="784" u="sng" dirty="0">
                <a:solidFill>
                  <a:srgbClr val="808080"/>
                </a:solidFill>
                <a:highlight>
                  <a:srgbClr val="FFFFFF"/>
                </a:highlight>
              </a:rPr>
              <a:t>http://www.w3.org/2001/XMLSchema-instance</a:t>
            </a:r>
            <a:r>
              <a:rPr lang="en-US" sz="784" dirty="0">
                <a:solidFill>
                  <a:srgbClr val="808080"/>
                </a:solidFill>
                <a:highlight>
                  <a:srgbClr val="FFFFFF"/>
                </a:highlight>
              </a:rPr>
              <a:t>" </a:t>
            </a:r>
            <a:r>
              <a:rPr lang="en-US" sz="784" dirty="0" err="1">
                <a:solidFill>
                  <a:srgbClr val="808080"/>
                </a:solidFill>
                <a:highlight>
                  <a:srgbClr val="FFFFFF"/>
                </a:highlight>
              </a:rPr>
              <a:t>xmlns</a:t>
            </a:r>
            <a:r>
              <a:rPr lang="en-US" sz="784" dirty="0">
                <a:solidFill>
                  <a:srgbClr val="808080"/>
                </a:solidFill>
                <a:highlight>
                  <a:srgbClr val="FFFFFF"/>
                </a:highlight>
              </a:rPr>
              <a:t>="</a:t>
            </a:r>
            <a:r>
              <a:rPr lang="en-US" sz="784" u="sng" dirty="0">
                <a:solidFill>
                  <a:srgbClr val="808080"/>
                </a:solidFill>
                <a:highlight>
                  <a:srgbClr val="FFFFFF"/>
                </a:highlight>
              </a:rPr>
              <a:t>http://schemas.microsoft.com/</a:t>
            </a:r>
            <a:r>
              <a:rPr lang="en-US" sz="784" u="sng" dirty="0" err="1">
                <a:solidFill>
                  <a:srgbClr val="808080"/>
                </a:solidFill>
                <a:highlight>
                  <a:srgbClr val="FFFFFF"/>
                </a:highlight>
              </a:rPr>
              <a:t>ServiceHosting</a:t>
            </a:r>
            <a:r>
              <a:rPr lang="en-US" sz="784" u="sng" dirty="0">
                <a:solidFill>
                  <a:srgbClr val="808080"/>
                </a:solidFill>
                <a:highlight>
                  <a:srgbClr val="FFFFFF"/>
                </a:highlight>
              </a:rPr>
              <a:t>/2011/07/</a:t>
            </a:r>
            <a:r>
              <a:rPr lang="en-US" sz="784" u="sng" dirty="0" err="1">
                <a:solidFill>
                  <a:srgbClr val="808080"/>
                </a:solidFill>
                <a:highlight>
                  <a:srgbClr val="FFFFFF"/>
                </a:highlight>
              </a:rPr>
              <a:t>NetworkConfiguration</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VirtualNetworkConfiguration</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Dns</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DnsServers</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DnsServer</a:t>
            </a:r>
            <a:r>
              <a:rPr lang="en-US" sz="784" dirty="0">
                <a:solidFill>
                  <a:srgbClr val="808080"/>
                </a:solidFill>
                <a:highlight>
                  <a:srgbClr val="FFFFFF"/>
                </a:highlight>
              </a:rPr>
              <a:t> name="DC-01" </a:t>
            </a:r>
            <a:r>
              <a:rPr lang="en-US" sz="784" dirty="0" err="1">
                <a:solidFill>
                  <a:srgbClr val="808080"/>
                </a:solidFill>
                <a:highlight>
                  <a:srgbClr val="FFFFFF"/>
                </a:highlight>
              </a:rPr>
              <a:t>IPAddress</a:t>
            </a:r>
            <a:r>
              <a:rPr lang="en-US" sz="784" dirty="0">
                <a:solidFill>
                  <a:srgbClr val="808080"/>
                </a:solidFill>
                <a:highlight>
                  <a:srgbClr val="FFFFFF"/>
                </a:highlight>
              </a:rPr>
              <a:t>="10.100.11.5" /&gt;</a:t>
            </a:r>
          </a:p>
          <a:p>
            <a:r>
              <a:rPr lang="en-US" sz="784" dirty="0">
                <a:solidFill>
                  <a:srgbClr val="808080"/>
                </a:solidFill>
                <a:highlight>
                  <a:srgbClr val="FFFFFF"/>
                </a:highlight>
              </a:rPr>
              <a:t>      &lt;/</a:t>
            </a:r>
            <a:r>
              <a:rPr lang="en-US" sz="784" dirty="0" err="1">
                <a:solidFill>
                  <a:srgbClr val="808080"/>
                </a:solidFill>
                <a:highlight>
                  <a:srgbClr val="FFFFFF"/>
                </a:highlight>
              </a:rPr>
              <a:t>DnsServers</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Dns</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VirtualNetworkSites</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VirtualNetworkSite</a:t>
            </a:r>
            <a:r>
              <a:rPr lang="en-US" sz="784" dirty="0">
                <a:solidFill>
                  <a:srgbClr val="808080"/>
                </a:solidFill>
                <a:highlight>
                  <a:srgbClr val="FFFFFF"/>
                </a:highlight>
              </a:rPr>
              <a:t> name="'</a:t>
            </a:r>
            <a:r>
              <a:rPr lang="en-US" sz="784" b="1" dirty="0">
                <a:solidFill>
                  <a:srgbClr val="000080"/>
                </a:solidFill>
                <a:highlight>
                  <a:srgbClr val="FFFFFF"/>
                </a:highlight>
              </a:rPr>
              <a:t>+</a:t>
            </a:r>
            <a:r>
              <a:rPr lang="en-US" sz="784" dirty="0">
                <a:solidFill>
                  <a:srgbClr val="DB6D00"/>
                </a:solidFill>
                <a:highlight>
                  <a:srgbClr val="FFFFFF"/>
                </a:highlight>
              </a:rPr>
              <a:t>$</a:t>
            </a:r>
            <a:r>
              <a:rPr lang="en-US" sz="784" dirty="0" err="1">
                <a:solidFill>
                  <a:srgbClr val="DB6D00"/>
                </a:solidFill>
                <a:highlight>
                  <a:srgbClr val="FFFFFF"/>
                </a:highlight>
              </a:rPr>
              <a:t>NetworkName</a:t>
            </a:r>
            <a:r>
              <a:rPr lang="en-US" sz="784" b="1" dirty="0">
                <a:solidFill>
                  <a:srgbClr val="000080"/>
                </a:solidFill>
                <a:highlight>
                  <a:srgbClr val="FFFFFF"/>
                </a:highlight>
              </a:rPr>
              <a:t>+</a:t>
            </a:r>
            <a:r>
              <a:rPr lang="en-US" sz="784" dirty="0">
                <a:solidFill>
                  <a:srgbClr val="808080"/>
                </a:solidFill>
                <a:highlight>
                  <a:srgbClr val="FFFFFF"/>
                </a:highlight>
              </a:rPr>
              <a:t>'" Location="'</a:t>
            </a:r>
            <a:r>
              <a:rPr lang="en-US" sz="784" b="1" dirty="0">
                <a:solidFill>
                  <a:srgbClr val="000080"/>
                </a:solidFill>
                <a:highlight>
                  <a:srgbClr val="FFFFFF"/>
                </a:highlight>
              </a:rPr>
              <a:t>+</a:t>
            </a:r>
            <a:r>
              <a:rPr lang="en-US" sz="784" dirty="0">
                <a:solidFill>
                  <a:srgbClr val="DB6D00"/>
                </a:solidFill>
                <a:highlight>
                  <a:srgbClr val="FFFFFF"/>
                </a:highlight>
              </a:rPr>
              <a:t>$</a:t>
            </a:r>
            <a:r>
              <a:rPr lang="en-US" sz="784" dirty="0" err="1">
                <a:solidFill>
                  <a:srgbClr val="DB6D00"/>
                </a:solidFill>
                <a:highlight>
                  <a:srgbClr val="FFFFFF"/>
                </a:highlight>
              </a:rPr>
              <a:t>NetLocation</a:t>
            </a:r>
            <a:r>
              <a:rPr lang="en-US" sz="784" b="1" dirty="0">
                <a:solidFill>
                  <a:srgbClr val="000080"/>
                </a:solidFill>
                <a:highlight>
                  <a:srgbClr val="FFFFFF"/>
                </a:highlight>
              </a:rPr>
              <a:t>+</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AddressSpace</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AddressPrefix</a:t>
            </a:r>
            <a:r>
              <a:rPr lang="en-US" sz="784" dirty="0">
                <a:solidFill>
                  <a:srgbClr val="808080"/>
                </a:solidFill>
                <a:highlight>
                  <a:srgbClr val="FFFFFF"/>
                </a:highlight>
              </a:rPr>
              <a:t>&gt;10.100.0.0/16&lt;/</a:t>
            </a:r>
            <a:r>
              <a:rPr lang="en-US" sz="784" dirty="0" err="1">
                <a:solidFill>
                  <a:srgbClr val="808080"/>
                </a:solidFill>
                <a:highlight>
                  <a:srgbClr val="FFFFFF"/>
                </a:highlight>
              </a:rPr>
              <a:t>AddressPrefix</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AddressSpace</a:t>
            </a:r>
            <a:r>
              <a:rPr lang="en-US" sz="784" dirty="0">
                <a:solidFill>
                  <a:srgbClr val="808080"/>
                </a:solidFill>
                <a:highlight>
                  <a:srgbClr val="FFFFFF"/>
                </a:highlight>
              </a:rPr>
              <a:t>&gt;</a:t>
            </a:r>
          </a:p>
          <a:p>
            <a:r>
              <a:rPr lang="en-US" sz="784" dirty="0">
                <a:solidFill>
                  <a:srgbClr val="808080"/>
                </a:solidFill>
                <a:highlight>
                  <a:srgbClr val="FFFFFF"/>
                </a:highlight>
              </a:rPr>
              <a:t>        &lt;Subnets&gt;</a:t>
            </a:r>
          </a:p>
          <a:p>
            <a:r>
              <a:rPr lang="en-US" sz="784" dirty="0">
                <a:solidFill>
                  <a:srgbClr val="808080"/>
                </a:solidFill>
                <a:highlight>
                  <a:srgbClr val="FFFFFF"/>
                </a:highlight>
              </a:rPr>
              <a:t>          &lt;Subnet name="AD-Production"&gt;</a:t>
            </a:r>
          </a:p>
          <a:p>
            <a:r>
              <a:rPr lang="en-US" sz="784" dirty="0">
                <a:solidFill>
                  <a:srgbClr val="808080"/>
                </a:solidFill>
                <a:highlight>
                  <a:srgbClr val="FFFFFF"/>
                </a:highlight>
              </a:rPr>
              <a:t>            &lt;</a:t>
            </a:r>
            <a:r>
              <a:rPr lang="en-US" sz="784" dirty="0" err="1">
                <a:solidFill>
                  <a:srgbClr val="808080"/>
                </a:solidFill>
                <a:highlight>
                  <a:srgbClr val="FFFFFF"/>
                </a:highlight>
              </a:rPr>
              <a:t>AddressPrefix</a:t>
            </a:r>
            <a:r>
              <a:rPr lang="en-US" sz="784" dirty="0">
                <a:solidFill>
                  <a:srgbClr val="808080"/>
                </a:solidFill>
                <a:highlight>
                  <a:srgbClr val="FFFFFF"/>
                </a:highlight>
              </a:rPr>
              <a:t>&gt;10.100.0.0/24&lt;/</a:t>
            </a:r>
            <a:r>
              <a:rPr lang="en-US" sz="784" dirty="0" err="1">
                <a:solidFill>
                  <a:srgbClr val="808080"/>
                </a:solidFill>
                <a:highlight>
                  <a:srgbClr val="FFFFFF"/>
                </a:highlight>
              </a:rPr>
              <a:t>AddressPrefix</a:t>
            </a:r>
            <a:r>
              <a:rPr lang="en-US" sz="784" dirty="0">
                <a:solidFill>
                  <a:srgbClr val="808080"/>
                </a:solidFill>
                <a:highlight>
                  <a:srgbClr val="FFFFFF"/>
                </a:highlight>
              </a:rPr>
              <a:t>&gt;</a:t>
            </a:r>
          </a:p>
          <a:p>
            <a:r>
              <a:rPr lang="en-US" sz="784" dirty="0">
                <a:solidFill>
                  <a:srgbClr val="808080"/>
                </a:solidFill>
                <a:highlight>
                  <a:srgbClr val="FFFFFF"/>
                </a:highlight>
              </a:rPr>
              <a:t>          &lt;/Subnet&gt;</a:t>
            </a:r>
          </a:p>
          <a:p>
            <a:r>
              <a:rPr lang="en-US" sz="784" dirty="0">
                <a:solidFill>
                  <a:srgbClr val="808080"/>
                </a:solidFill>
                <a:highlight>
                  <a:srgbClr val="FFFFFF"/>
                </a:highlight>
              </a:rPr>
              <a:t>          &lt;Subnet name="AD-Production-Static"&gt;</a:t>
            </a:r>
          </a:p>
          <a:p>
            <a:r>
              <a:rPr lang="en-US" sz="784" dirty="0">
                <a:solidFill>
                  <a:srgbClr val="808080"/>
                </a:solidFill>
                <a:highlight>
                  <a:srgbClr val="FFFFFF"/>
                </a:highlight>
              </a:rPr>
              <a:t>            &lt;</a:t>
            </a:r>
            <a:r>
              <a:rPr lang="en-US" sz="784" dirty="0" err="1">
                <a:solidFill>
                  <a:srgbClr val="808080"/>
                </a:solidFill>
                <a:highlight>
                  <a:srgbClr val="FFFFFF"/>
                </a:highlight>
              </a:rPr>
              <a:t>AddressPrefix</a:t>
            </a:r>
            <a:r>
              <a:rPr lang="en-US" sz="784" dirty="0">
                <a:solidFill>
                  <a:srgbClr val="808080"/>
                </a:solidFill>
                <a:highlight>
                  <a:srgbClr val="FFFFFF"/>
                </a:highlight>
              </a:rPr>
              <a:t>&gt;10.100.11.0/24&lt;/</a:t>
            </a:r>
            <a:r>
              <a:rPr lang="en-US" sz="784" dirty="0" err="1">
                <a:solidFill>
                  <a:srgbClr val="808080"/>
                </a:solidFill>
                <a:highlight>
                  <a:srgbClr val="FFFFFF"/>
                </a:highlight>
              </a:rPr>
              <a:t>AddressPrefix</a:t>
            </a:r>
            <a:r>
              <a:rPr lang="en-US" sz="784" dirty="0">
                <a:solidFill>
                  <a:srgbClr val="808080"/>
                </a:solidFill>
                <a:highlight>
                  <a:srgbClr val="FFFFFF"/>
                </a:highlight>
              </a:rPr>
              <a:t>&gt;</a:t>
            </a:r>
          </a:p>
          <a:p>
            <a:r>
              <a:rPr lang="en-US" sz="784" dirty="0">
                <a:solidFill>
                  <a:srgbClr val="808080"/>
                </a:solidFill>
                <a:highlight>
                  <a:srgbClr val="FFFFFF"/>
                </a:highlight>
              </a:rPr>
              <a:t>          &lt;/Subnet&gt;</a:t>
            </a:r>
          </a:p>
          <a:p>
            <a:r>
              <a:rPr lang="en-US" sz="784" dirty="0">
                <a:solidFill>
                  <a:srgbClr val="808080"/>
                </a:solidFill>
                <a:highlight>
                  <a:srgbClr val="FFFFFF"/>
                </a:highlight>
              </a:rPr>
              <a:t>        &lt;/Subnets&gt;</a:t>
            </a:r>
          </a:p>
          <a:p>
            <a:r>
              <a:rPr lang="en-US" sz="784" dirty="0">
                <a:solidFill>
                  <a:srgbClr val="808080"/>
                </a:solidFill>
                <a:highlight>
                  <a:srgbClr val="FFFFFF"/>
                </a:highlight>
              </a:rPr>
              <a:t>      &lt;/</a:t>
            </a:r>
            <a:r>
              <a:rPr lang="en-US" sz="784" dirty="0" err="1">
                <a:solidFill>
                  <a:srgbClr val="808080"/>
                </a:solidFill>
                <a:highlight>
                  <a:srgbClr val="FFFFFF"/>
                </a:highlight>
              </a:rPr>
              <a:t>VirtualNetworkSite</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VirtualNetworkSites</a:t>
            </a:r>
            <a:r>
              <a:rPr lang="en-US" sz="784" dirty="0">
                <a:solidFill>
                  <a:srgbClr val="808080"/>
                </a:solidFill>
                <a:highlight>
                  <a:srgbClr val="FFFFFF"/>
                </a:highlight>
              </a:rPr>
              <a:t>&gt;</a:t>
            </a:r>
          </a:p>
          <a:p>
            <a:r>
              <a:rPr lang="en-US" sz="784" dirty="0">
                <a:solidFill>
                  <a:srgbClr val="808080"/>
                </a:solidFill>
                <a:highlight>
                  <a:srgbClr val="FFFFFF"/>
                </a:highlight>
              </a:rPr>
              <a:t>  &lt;/</a:t>
            </a:r>
            <a:r>
              <a:rPr lang="en-US" sz="784" dirty="0" err="1">
                <a:solidFill>
                  <a:srgbClr val="808080"/>
                </a:solidFill>
                <a:highlight>
                  <a:srgbClr val="FFFFFF"/>
                </a:highlight>
              </a:rPr>
              <a:t>VirtualNetworkConfiguration</a:t>
            </a:r>
            <a:r>
              <a:rPr lang="en-US" sz="784" dirty="0">
                <a:solidFill>
                  <a:srgbClr val="808080"/>
                </a:solidFill>
                <a:highlight>
                  <a:srgbClr val="FFFFFF"/>
                </a:highlight>
              </a:rPr>
              <a:t>&gt;</a:t>
            </a:r>
          </a:p>
          <a:p>
            <a:r>
              <a:rPr lang="en-US" sz="784" dirty="0">
                <a:solidFill>
                  <a:srgbClr val="808080"/>
                </a:solidFill>
                <a:highlight>
                  <a:srgbClr val="FFFFFF"/>
                </a:highlight>
              </a:rPr>
              <a:t>&lt;/</a:t>
            </a:r>
            <a:r>
              <a:rPr lang="en-US" sz="784" dirty="0" err="1">
                <a:solidFill>
                  <a:srgbClr val="808080"/>
                </a:solidFill>
                <a:highlight>
                  <a:srgbClr val="FFFFFF"/>
                </a:highlight>
              </a:rPr>
              <a:t>NetworkConfiguration</a:t>
            </a:r>
            <a:r>
              <a:rPr lang="en-US" sz="784" dirty="0">
                <a:solidFill>
                  <a:srgbClr val="808080"/>
                </a:solidFill>
                <a:highlight>
                  <a:srgbClr val="FFFFFF"/>
                </a:highlight>
              </a:rPr>
              <a:t>&gt;'</a:t>
            </a:r>
            <a:endParaRPr lang="en-US" sz="784" dirty="0">
              <a:solidFill>
                <a:srgbClr val="000000"/>
              </a:solidFill>
              <a:highlight>
                <a:srgbClr val="FFFFFF"/>
              </a:highlight>
            </a:endParaRPr>
          </a:p>
          <a:p>
            <a:endParaRPr lang="en-US" sz="784" dirty="0">
              <a:solidFill>
                <a:srgbClr val="000000"/>
              </a:solidFill>
              <a:highlight>
                <a:srgbClr val="FFFFFF"/>
              </a:highlight>
            </a:endParaRPr>
          </a:p>
          <a:p>
            <a:r>
              <a:rPr lang="en-US" sz="784" dirty="0">
                <a:solidFill>
                  <a:srgbClr val="008000"/>
                </a:solidFill>
                <a:highlight>
                  <a:srgbClr val="FFFFFF"/>
                </a:highlight>
              </a:rPr>
              <a:t>#$</a:t>
            </a:r>
            <a:r>
              <a:rPr lang="en-US" sz="784" dirty="0" err="1">
                <a:solidFill>
                  <a:srgbClr val="008000"/>
                </a:solidFill>
                <a:highlight>
                  <a:srgbClr val="FFFFFF"/>
                </a:highlight>
              </a:rPr>
              <a:t>NetConfig</a:t>
            </a:r>
            <a:r>
              <a:rPr lang="en-US" sz="784" dirty="0">
                <a:solidFill>
                  <a:srgbClr val="008000"/>
                </a:solidFill>
                <a:highlight>
                  <a:srgbClr val="FFFFFF"/>
                </a:highlight>
              </a:rPr>
              <a:t> += &lt;</a:t>
            </a:r>
            <a:r>
              <a:rPr lang="en-US" sz="784" dirty="0" err="1">
                <a:solidFill>
                  <a:srgbClr val="008000"/>
                </a:solidFill>
                <a:highlight>
                  <a:srgbClr val="FFFFFF"/>
                </a:highlight>
              </a:rPr>
              <a:t>VirtualNetworkSite</a:t>
            </a:r>
            <a:r>
              <a:rPr lang="en-US" sz="784" dirty="0">
                <a:solidFill>
                  <a:srgbClr val="008000"/>
                </a:solidFill>
                <a:highlight>
                  <a:srgbClr val="FFFFFF"/>
                </a:highlight>
              </a:rPr>
              <a:t> name="'+$</a:t>
            </a:r>
            <a:r>
              <a:rPr lang="en-US" sz="784" dirty="0" err="1">
                <a:solidFill>
                  <a:srgbClr val="008000"/>
                </a:solidFill>
                <a:highlight>
                  <a:srgbClr val="FFFFFF"/>
                </a:highlight>
              </a:rPr>
              <a:t>NetworkName</a:t>
            </a:r>
            <a:r>
              <a:rPr lang="en-US" sz="784" dirty="0">
                <a:solidFill>
                  <a:srgbClr val="008000"/>
                </a:solidFill>
                <a:highlight>
                  <a:srgbClr val="FFFFFF"/>
                </a:highlight>
              </a:rPr>
              <a:t>+'" Location="'+$</a:t>
            </a:r>
            <a:r>
              <a:rPr lang="en-US" sz="784" dirty="0" err="1">
                <a:solidFill>
                  <a:srgbClr val="008000"/>
                </a:solidFill>
                <a:highlight>
                  <a:srgbClr val="FFFFFF"/>
                </a:highlight>
              </a:rPr>
              <a:t>NetLocation</a:t>
            </a:r>
            <a:r>
              <a:rPr lang="en-US" sz="784" dirty="0">
                <a:solidFill>
                  <a:srgbClr val="008000"/>
                </a:solidFill>
                <a:highlight>
                  <a:srgbClr val="FFFFFF"/>
                </a:highlight>
              </a:rPr>
              <a:t>+'"&gt;</a:t>
            </a:r>
            <a:endParaRPr lang="en-US" sz="784" dirty="0">
              <a:solidFill>
                <a:srgbClr val="000000"/>
              </a:solidFill>
              <a:highlight>
                <a:srgbClr val="FFFFFF"/>
              </a:highlight>
            </a:endParaRPr>
          </a:p>
          <a:p>
            <a:endParaRPr lang="en-US" sz="784"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NetConfig</a:t>
            </a:r>
            <a:r>
              <a:rPr lang="en-US" sz="784" dirty="0">
                <a:solidFill>
                  <a:srgbClr val="000000"/>
                </a:solidFill>
                <a:highlight>
                  <a:srgbClr val="FFFFFF"/>
                </a:highlight>
              </a:rPr>
              <a:t> </a:t>
            </a:r>
          </a:p>
          <a:p>
            <a:r>
              <a:rPr lang="en-US" sz="784" dirty="0">
                <a:solidFill>
                  <a:srgbClr val="DB6D00"/>
                </a:solidFill>
                <a:highlight>
                  <a:srgbClr val="FFFFFF"/>
                </a:highlight>
              </a:rPr>
              <a:t>$</a:t>
            </a:r>
            <a:r>
              <a:rPr lang="en-US" sz="784" dirty="0" err="1">
                <a:solidFill>
                  <a:srgbClr val="DB6D00"/>
                </a:solidFill>
                <a:highlight>
                  <a:srgbClr val="FFFFFF"/>
                </a:highlight>
              </a:rPr>
              <a:t>SaveFile</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NetConfig</a:t>
            </a:r>
            <a:endParaRPr lang="en-US" sz="784"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fso</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b="1" dirty="0">
                <a:solidFill>
                  <a:srgbClr val="0000FF"/>
                </a:solidFill>
                <a:highlight>
                  <a:srgbClr val="FFFFFF"/>
                </a:highlight>
              </a:rPr>
              <a:t>new-object</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comobject</a:t>
            </a:r>
            <a:r>
              <a:rPr lang="en-US" sz="784" dirty="0">
                <a:solidFill>
                  <a:srgbClr val="000000"/>
                </a:solidFill>
                <a:highlight>
                  <a:srgbClr val="FFFFFF"/>
                </a:highlight>
              </a:rPr>
              <a:t> </a:t>
            </a:r>
            <a:r>
              <a:rPr lang="en-US" sz="784" dirty="0" err="1">
                <a:solidFill>
                  <a:srgbClr val="000000"/>
                </a:solidFill>
                <a:highlight>
                  <a:srgbClr val="FFFFFF"/>
                </a:highlight>
              </a:rPr>
              <a:t>scripting</a:t>
            </a:r>
            <a:r>
              <a:rPr lang="en-US" sz="784" b="1" dirty="0" err="1">
                <a:solidFill>
                  <a:srgbClr val="000080"/>
                </a:solidFill>
                <a:highlight>
                  <a:srgbClr val="FFFFFF"/>
                </a:highlight>
              </a:rPr>
              <a:t>.</a:t>
            </a:r>
            <a:r>
              <a:rPr lang="en-US" sz="784" dirty="0" err="1">
                <a:solidFill>
                  <a:srgbClr val="000000"/>
                </a:solidFill>
                <a:highlight>
                  <a:srgbClr val="FFFFFF"/>
                </a:highlight>
              </a:rPr>
              <a:t>filesystemobject</a:t>
            </a:r>
            <a:endParaRPr lang="en-US" sz="784" dirty="0">
              <a:solidFill>
                <a:srgbClr val="000000"/>
              </a:solidFill>
              <a:highlight>
                <a:srgbClr val="FFFFFF"/>
              </a:highlight>
            </a:endParaRPr>
          </a:p>
          <a:p>
            <a:r>
              <a:rPr lang="en-US" sz="784" dirty="0">
                <a:solidFill>
                  <a:srgbClr val="DB6D00"/>
                </a:solidFill>
                <a:highlight>
                  <a:srgbClr val="FFFFFF"/>
                </a:highlight>
              </a:rPr>
              <a:t>$file</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fso</a:t>
            </a:r>
            <a:r>
              <a:rPr lang="en-US" sz="784" b="1" dirty="0" err="1">
                <a:solidFill>
                  <a:srgbClr val="000080"/>
                </a:solidFill>
                <a:highlight>
                  <a:srgbClr val="FFFFFF"/>
                </a:highlight>
              </a:rPr>
              <a:t>.</a:t>
            </a:r>
            <a:r>
              <a:rPr lang="en-US" sz="784" dirty="0" err="1">
                <a:solidFill>
                  <a:srgbClr val="000000"/>
                </a:solidFill>
                <a:highlight>
                  <a:srgbClr val="FFFFFF"/>
                </a:highlight>
              </a:rPr>
              <a:t>CreateTextFile</a:t>
            </a:r>
            <a:r>
              <a:rPr lang="en-US" sz="784" b="1" dirty="0">
                <a:solidFill>
                  <a:srgbClr val="000080"/>
                </a:solidFill>
                <a:highlight>
                  <a:srgbClr val="FFFFFF"/>
                </a:highlight>
              </a:rPr>
              <a:t>(</a:t>
            </a:r>
            <a:r>
              <a:rPr lang="en-US" sz="784" dirty="0">
                <a:solidFill>
                  <a:srgbClr val="DB6D00"/>
                </a:solidFill>
                <a:highlight>
                  <a:srgbClr val="FFFFFF"/>
                </a:highlight>
              </a:rPr>
              <a:t>$</a:t>
            </a:r>
            <a:r>
              <a:rPr lang="en-US" sz="784" dirty="0" err="1">
                <a:solidFill>
                  <a:srgbClr val="DB6D00"/>
                </a:solidFill>
                <a:highlight>
                  <a:srgbClr val="FFFFFF"/>
                </a:highlight>
              </a:rPr>
              <a:t>fqName</a:t>
            </a:r>
            <a:r>
              <a:rPr lang="en-US" sz="784" b="1" dirty="0">
                <a:solidFill>
                  <a:srgbClr val="000080"/>
                </a:solidFill>
                <a:highlight>
                  <a:srgbClr val="FFFFFF"/>
                </a:highlight>
              </a:rPr>
              <a:t>,</a:t>
            </a:r>
            <a:r>
              <a:rPr lang="en-US" sz="784" dirty="0">
                <a:solidFill>
                  <a:srgbClr val="DB6D00"/>
                </a:solidFill>
                <a:highlight>
                  <a:srgbClr val="FFFFFF"/>
                </a:highlight>
              </a:rPr>
              <a:t>$true</a:t>
            </a:r>
            <a:r>
              <a:rPr lang="en-US" sz="784" b="1" dirty="0">
                <a:solidFill>
                  <a:srgbClr val="000080"/>
                </a:solidFill>
                <a:highlight>
                  <a:srgbClr val="FFFFFF"/>
                </a:highlight>
              </a:rPr>
              <a:t>)</a:t>
            </a:r>
            <a:r>
              <a:rPr lang="en-US" sz="784" dirty="0">
                <a:solidFill>
                  <a:srgbClr val="000000"/>
                </a:solidFill>
                <a:highlight>
                  <a:srgbClr val="FFFFFF"/>
                </a:highlight>
              </a:rPr>
              <a:t>  </a:t>
            </a:r>
            <a:r>
              <a:rPr lang="en-US" sz="784" dirty="0">
                <a:solidFill>
                  <a:srgbClr val="008000"/>
                </a:solidFill>
                <a:highlight>
                  <a:srgbClr val="FFFFFF"/>
                </a:highlight>
              </a:rPr>
              <a:t>#will overwrite any existing file </a:t>
            </a:r>
            <a:endParaRPr lang="en-US" sz="784"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file</a:t>
            </a:r>
            <a:r>
              <a:rPr lang="en-US" sz="784" b="1" dirty="0" err="1">
                <a:solidFill>
                  <a:srgbClr val="000080"/>
                </a:solidFill>
                <a:highlight>
                  <a:srgbClr val="FFFFFF"/>
                </a:highlight>
              </a:rPr>
              <a:t>.</a:t>
            </a:r>
            <a:r>
              <a:rPr lang="en-US" sz="784" dirty="0" err="1">
                <a:solidFill>
                  <a:srgbClr val="0080FF"/>
                </a:solidFill>
                <a:highlight>
                  <a:srgbClr val="FFFFFF"/>
                </a:highlight>
              </a:rPr>
              <a:t>write</a:t>
            </a:r>
            <a:r>
              <a:rPr lang="en-US" sz="784" b="1" dirty="0">
                <a:solidFill>
                  <a:srgbClr val="000080"/>
                </a:solidFill>
                <a:highlight>
                  <a:srgbClr val="FFFFFF"/>
                </a:highlight>
              </a:rPr>
              <a:t>(</a:t>
            </a:r>
            <a:r>
              <a:rPr lang="en-US" sz="784" dirty="0">
                <a:solidFill>
                  <a:srgbClr val="DB6D00"/>
                </a:solidFill>
                <a:highlight>
                  <a:srgbClr val="FFFFFF"/>
                </a:highlight>
              </a:rPr>
              <a:t>$</a:t>
            </a:r>
            <a:r>
              <a:rPr lang="en-US" sz="784" dirty="0" err="1">
                <a:solidFill>
                  <a:srgbClr val="DB6D00"/>
                </a:solidFill>
                <a:highlight>
                  <a:srgbClr val="FFFFFF"/>
                </a:highlight>
              </a:rPr>
              <a:t>SaveFile</a:t>
            </a:r>
            <a:r>
              <a:rPr lang="en-US" sz="784" b="1" dirty="0">
                <a:solidFill>
                  <a:srgbClr val="000080"/>
                </a:solidFill>
                <a:highlight>
                  <a:srgbClr val="FFFFFF"/>
                </a:highlight>
              </a:rPr>
              <a:t>)</a:t>
            </a:r>
            <a:endParaRPr lang="en-US" sz="784" dirty="0">
              <a:solidFill>
                <a:srgbClr val="000000"/>
              </a:solidFill>
              <a:highlight>
                <a:srgbClr val="FFFFFF"/>
              </a:highlight>
            </a:endParaRPr>
          </a:p>
          <a:p>
            <a:r>
              <a:rPr lang="en-US" sz="784" dirty="0">
                <a:solidFill>
                  <a:srgbClr val="DB6D00"/>
                </a:solidFill>
                <a:highlight>
                  <a:srgbClr val="FFFFFF"/>
                </a:highlight>
              </a:rPr>
              <a:t>$</a:t>
            </a:r>
            <a:r>
              <a:rPr lang="en-US" sz="784" dirty="0" err="1">
                <a:solidFill>
                  <a:srgbClr val="DB6D00"/>
                </a:solidFill>
                <a:highlight>
                  <a:srgbClr val="FFFFFF"/>
                </a:highlight>
              </a:rPr>
              <a:t>file</a:t>
            </a:r>
            <a:r>
              <a:rPr lang="en-US" sz="784" b="1" dirty="0" err="1">
                <a:solidFill>
                  <a:srgbClr val="000080"/>
                </a:solidFill>
                <a:highlight>
                  <a:srgbClr val="FFFFFF"/>
                </a:highlight>
              </a:rPr>
              <a:t>.</a:t>
            </a:r>
            <a:r>
              <a:rPr lang="en-US" sz="784" dirty="0" err="1">
                <a:solidFill>
                  <a:srgbClr val="000000"/>
                </a:solidFill>
                <a:highlight>
                  <a:srgbClr val="FFFFFF"/>
                </a:highlight>
              </a:rPr>
              <a:t>close</a:t>
            </a:r>
            <a:r>
              <a:rPr lang="en-US" sz="784" b="1" dirty="0">
                <a:solidFill>
                  <a:srgbClr val="000080"/>
                </a:solidFill>
                <a:highlight>
                  <a:srgbClr val="FFFFFF"/>
                </a:highlight>
              </a:rPr>
              <a:t>()</a:t>
            </a:r>
            <a:endParaRPr lang="en-US" sz="784" dirty="0">
              <a:solidFill>
                <a:srgbClr val="000000"/>
              </a:solidFill>
              <a:highlight>
                <a:srgbClr val="FFFFFF"/>
              </a:highlight>
            </a:endParaRPr>
          </a:p>
          <a:p>
            <a:r>
              <a:rPr lang="en-US" sz="784" dirty="0">
                <a:solidFill>
                  <a:srgbClr val="008000"/>
                </a:solidFill>
                <a:highlight>
                  <a:srgbClr val="FFFFFF"/>
                </a:highlight>
              </a:rPr>
              <a:t>#</a:t>
            </a:r>
            <a:endParaRPr lang="en-US" sz="784" dirty="0">
              <a:solidFill>
                <a:srgbClr val="000000"/>
              </a:solidFill>
              <a:highlight>
                <a:srgbClr val="FFFFFF"/>
              </a:highlight>
            </a:endParaRPr>
          </a:p>
          <a:p>
            <a:r>
              <a:rPr lang="en-US" sz="784" b="1" dirty="0">
                <a:solidFill>
                  <a:srgbClr val="0000FF"/>
                </a:solidFill>
                <a:highlight>
                  <a:srgbClr val="FFFFFF"/>
                </a:highlight>
              </a:rPr>
              <a:t>Write-Host</a:t>
            </a:r>
            <a:r>
              <a:rPr lang="en-US" sz="784" dirty="0">
                <a:solidFill>
                  <a:srgbClr val="000000"/>
                </a:solidFill>
                <a:highlight>
                  <a:srgbClr val="FFFFFF"/>
                </a:highlight>
              </a:rPr>
              <a:t> </a:t>
            </a:r>
            <a:r>
              <a:rPr lang="en-US" sz="784" dirty="0">
                <a:solidFill>
                  <a:srgbClr val="9E182D"/>
                </a:solidFill>
                <a:highlight>
                  <a:srgbClr val="FFFFFF"/>
                </a:highlight>
              </a:rPr>
              <a:t>"Create Network ..."</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NetworkName</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ForegroundColor</a:t>
            </a:r>
            <a:r>
              <a:rPr lang="en-US" sz="784" dirty="0">
                <a:solidFill>
                  <a:srgbClr val="000000"/>
                </a:solidFill>
                <a:highlight>
                  <a:srgbClr val="FFFFFF"/>
                </a:highlight>
              </a:rPr>
              <a:t> Green </a:t>
            </a:r>
          </a:p>
          <a:p>
            <a:r>
              <a:rPr lang="en-US" sz="784" dirty="0">
                <a:solidFill>
                  <a:srgbClr val="000000"/>
                </a:solidFill>
                <a:highlight>
                  <a:srgbClr val="FFFFFF"/>
                </a:highlight>
              </a:rPr>
              <a:t>Set-</a:t>
            </a:r>
            <a:r>
              <a:rPr lang="en-US" sz="784" dirty="0" err="1">
                <a:solidFill>
                  <a:srgbClr val="000000"/>
                </a:solidFill>
                <a:highlight>
                  <a:srgbClr val="FFFFFF"/>
                </a:highlight>
              </a:rPr>
              <a:t>AzureVNetConfig</a:t>
            </a:r>
            <a:r>
              <a:rPr lang="en-US" sz="784" dirty="0">
                <a:solidFill>
                  <a:srgbClr val="000000"/>
                </a:solidFill>
                <a:highlight>
                  <a:srgbClr val="FFFFFF"/>
                </a:highlight>
              </a:rPr>
              <a:t> </a:t>
            </a:r>
            <a:r>
              <a:rPr lang="en-US" sz="784" b="1" dirty="0">
                <a:solidFill>
                  <a:srgbClr val="000080"/>
                </a:solidFill>
                <a:highlight>
                  <a:srgbClr val="FFFFFF"/>
                </a:highlight>
              </a:rPr>
              <a:t>-</a:t>
            </a:r>
            <a:r>
              <a:rPr lang="en-US" sz="784" dirty="0" err="1">
                <a:solidFill>
                  <a:srgbClr val="000000"/>
                </a:solidFill>
                <a:highlight>
                  <a:srgbClr val="FFFFFF"/>
                </a:highlight>
              </a:rPr>
              <a:t>ConfigurationPath</a:t>
            </a:r>
            <a:r>
              <a:rPr lang="en-US" sz="784" dirty="0">
                <a:solidFill>
                  <a:srgbClr val="000000"/>
                </a:solidFill>
                <a:highlight>
                  <a:srgbClr val="FFFFFF"/>
                </a:highlight>
              </a:rPr>
              <a:t> </a:t>
            </a:r>
            <a:r>
              <a:rPr lang="en-US" sz="784" dirty="0">
                <a:solidFill>
                  <a:srgbClr val="DB6D00"/>
                </a:solidFill>
                <a:highlight>
                  <a:srgbClr val="FFFFFF"/>
                </a:highlight>
              </a:rPr>
              <a:t>$</a:t>
            </a:r>
            <a:r>
              <a:rPr lang="en-US" sz="784" dirty="0" err="1">
                <a:solidFill>
                  <a:srgbClr val="DB6D00"/>
                </a:solidFill>
                <a:highlight>
                  <a:srgbClr val="FFFFFF"/>
                </a:highlight>
              </a:rPr>
              <a:t>fqName</a:t>
            </a:r>
            <a:r>
              <a:rPr lang="en-US" sz="784" dirty="0">
                <a:solidFill>
                  <a:srgbClr val="000000"/>
                </a:solidFill>
                <a:highlight>
                  <a:srgbClr val="FFFFFF"/>
                </a:highlight>
              </a:rPr>
              <a:t> </a:t>
            </a:r>
            <a:r>
              <a:rPr lang="en-US" sz="784" dirty="0">
                <a:solidFill>
                  <a:srgbClr val="008000"/>
                </a:solidFill>
                <a:highlight>
                  <a:srgbClr val="FFFFFF"/>
                </a:highlight>
              </a:rPr>
              <a:t># Create or Modify a Network</a:t>
            </a:r>
            <a:endParaRPr lang="en-US" sz="784" dirty="0">
              <a:solidFill>
                <a:srgbClr val="000000"/>
              </a:solidFill>
              <a:highlight>
                <a:srgbClr val="FFFFFF"/>
              </a:highlight>
            </a:endParaRPr>
          </a:p>
          <a:p>
            <a:r>
              <a:rPr lang="en-US" sz="784" dirty="0">
                <a:solidFill>
                  <a:srgbClr val="008000"/>
                </a:solidFill>
                <a:highlight>
                  <a:srgbClr val="FFFFFF"/>
                </a:highlight>
              </a:rPr>
              <a:t>#Note: this can also be used to modify a network too </a:t>
            </a:r>
            <a:endParaRPr lang="en-US" sz="784" dirty="0">
              <a:solidFill>
                <a:srgbClr val="000000"/>
              </a:solidFill>
              <a:highlight>
                <a:srgbClr val="FFFFFF"/>
              </a:highlight>
            </a:endParaRPr>
          </a:p>
          <a:p>
            <a:r>
              <a:rPr lang="en-US" sz="784" dirty="0">
                <a:solidFill>
                  <a:srgbClr val="008000"/>
                </a:solidFill>
                <a:highlight>
                  <a:srgbClr val="FFFFFF"/>
                </a:highlight>
              </a:rPr>
              <a:t>#</a:t>
            </a:r>
            <a:endParaRPr lang="en-US" sz="784" dirty="0">
              <a:solidFill>
                <a:srgbClr val="000000"/>
              </a:solidFill>
              <a:highlight>
                <a:srgbClr val="FFFFFF"/>
              </a:highlight>
            </a:endParaRPr>
          </a:p>
          <a:p>
            <a:r>
              <a:rPr lang="en-US" sz="784" dirty="0">
                <a:solidFill>
                  <a:srgbClr val="000000"/>
                </a:solidFill>
                <a:highlight>
                  <a:srgbClr val="FFFFFF"/>
                </a:highlight>
              </a:rPr>
              <a:t>notepad </a:t>
            </a:r>
            <a:r>
              <a:rPr lang="en-US" sz="784" dirty="0">
                <a:solidFill>
                  <a:srgbClr val="DB6D00"/>
                </a:solidFill>
                <a:highlight>
                  <a:srgbClr val="FFFFFF"/>
                </a:highlight>
              </a:rPr>
              <a:t>$</a:t>
            </a:r>
            <a:r>
              <a:rPr lang="en-US" sz="784" dirty="0" err="1">
                <a:solidFill>
                  <a:srgbClr val="DB6D00"/>
                </a:solidFill>
                <a:highlight>
                  <a:srgbClr val="FFFFFF"/>
                </a:highlight>
              </a:rPr>
              <a:t>fqName</a:t>
            </a:r>
            <a:r>
              <a:rPr lang="en-US" sz="784" dirty="0">
                <a:solidFill>
                  <a:srgbClr val="000000"/>
                </a:solidFill>
                <a:highlight>
                  <a:srgbClr val="FFFFFF"/>
                </a:highlight>
              </a:rPr>
              <a:t>  </a:t>
            </a:r>
            <a:r>
              <a:rPr lang="en-US" sz="784" dirty="0">
                <a:solidFill>
                  <a:srgbClr val="008000"/>
                </a:solidFill>
                <a:highlight>
                  <a:srgbClr val="FFFFFF"/>
                </a:highlight>
              </a:rPr>
              <a:t># Take a look at the resulting Network configuration File</a:t>
            </a:r>
            <a:endParaRPr lang="en-US" sz="784" dirty="0">
              <a:solidFill>
                <a:srgbClr val="000000"/>
              </a:solidFill>
              <a:highlight>
                <a:srgbClr val="FFFFFF"/>
              </a:highlight>
            </a:endParaRPr>
          </a:p>
        </p:txBody>
      </p:sp>
      <p:sp>
        <p:nvSpPr>
          <p:cNvPr id="5" name="Text Placeholder 10"/>
          <p:cNvSpPr txBox="1">
            <a:spLocks/>
          </p:cNvSpPr>
          <p:nvPr/>
        </p:nvSpPr>
        <p:spPr>
          <a:xfrm>
            <a:off x="9009381" y="6459236"/>
            <a:ext cx="3062785" cy="398279"/>
          </a:xfrm>
          <a:prstGeom prst="rect">
            <a:avLst/>
          </a:prstGeom>
        </p:spPr>
        <p:txBody>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buClr>
                <a:srgbClr val="FFFFFF"/>
              </a:buClr>
              <a:defRPr/>
            </a:pPr>
            <a:r>
              <a:rPr lang="en-US" sz="1568" kern="0">
                <a:gradFill>
                  <a:gsLst>
                    <a:gs pos="1250">
                      <a:srgbClr val="FFFFFF"/>
                    </a:gs>
                    <a:gs pos="100000">
                      <a:srgbClr val="FFFFFF"/>
                    </a:gs>
                  </a:gsLst>
                  <a:lin ang="5400000" scaled="0"/>
                </a:gradFill>
              </a:rPr>
              <a:t>@ ITProGuru      #TR21</a:t>
            </a:r>
            <a:r>
              <a:rPr lang="en-US" sz="1568" b="1"/>
              <a:t>WOS404</a:t>
            </a:r>
            <a:endParaRPr lang="en-US" sz="1568"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24800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endParaRPr lang="en-US" dirty="0"/>
          </a:p>
        </p:txBody>
      </p:sp>
      <p:sp>
        <p:nvSpPr>
          <p:cNvPr id="3" name="Title 2"/>
          <p:cNvSpPr>
            <a:spLocks noGrp="1"/>
          </p:cNvSpPr>
          <p:nvPr>
            <p:ph type="title"/>
          </p:nvPr>
        </p:nvSpPr>
        <p:spPr>
          <a:xfrm>
            <a:off x="838200" y="365126"/>
            <a:ext cx="10515600" cy="673410"/>
          </a:xfrm>
        </p:spPr>
        <p:txBody>
          <a:bodyPr>
            <a:normAutofit fontScale="90000"/>
          </a:bodyPr>
          <a:lstStyle/>
          <a:p>
            <a:r>
              <a:rPr lang="en-US" dirty="0"/>
              <a:t>Azure VM</a:t>
            </a:r>
          </a:p>
        </p:txBody>
      </p:sp>
      <p:sp>
        <p:nvSpPr>
          <p:cNvPr id="4" name="TextBox 3"/>
          <p:cNvSpPr txBox="1"/>
          <p:nvPr/>
        </p:nvSpPr>
        <p:spPr>
          <a:xfrm>
            <a:off x="194537" y="1038535"/>
            <a:ext cx="11622849" cy="5781076"/>
          </a:xfrm>
          <a:prstGeom prst="rect">
            <a:avLst/>
          </a:prstGeom>
          <a:solidFill>
            <a:schemeClr val="bg1"/>
          </a:solidFill>
        </p:spPr>
        <p:txBody>
          <a:bodyPr wrap="square" lIns="179285" tIns="143428" rIns="179285" bIns="143428" rtlCol="0">
            <a:spAutoFit/>
          </a:bodyPr>
          <a:lstStyle/>
          <a:p>
            <a:r>
              <a:rPr lang="en-US" sz="1372" dirty="0">
                <a:solidFill>
                  <a:srgbClr val="DB6D00"/>
                </a:solidFill>
                <a:highlight>
                  <a:srgbClr val="FFFFFF"/>
                </a:highlight>
              </a:rPr>
              <a:t>$</a:t>
            </a:r>
            <a:r>
              <a:rPr lang="en-US" sz="1372" dirty="0" err="1">
                <a:solidFill>
                  <a:srgbClr val="DB6D00"/>
                </a:solidFill>
                <a:highlight>
                  <a:srgbClr val="FFFFFF"/>
                </a:highlight>
              </a:rPr>
              <a:t>HostName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a:t>
            </a:r>
            <a:r>
              <a:rPr lang="en-US" sz="1372" dirty="0" err="1">
                <a:solidFill>
                  <a:srgbClr val="9E182D"/>
                </a:solidFill>
                <a:highlight>
                  <a:srgbClr val="FFFFFF"/>
                </a:highlight>
              </a:rPr>
              <a:t>TechSQL</a:t>
            </a:r>
            <a:r>
              <a:rPr lang="en-US" sz="1372" dirty="0">
                <a:solidFill>
                  <a:srgbClr val="9E182D"/>
                </a:solidFill>
                <a:highlight>
                  <a:srgbClr val="FFFFFF"/>
                </a:highlight>
              </a:rPr>
              <a:t>"</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mySubName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"Internal Consumption"</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myLocation</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"East US 2"</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"TechSQL14"</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myStoreName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"gurutech16"</a:t>
            </a:r>
            <a:r>
              <a:rPr lang="en-US" sz="1372" dirty="0">
                <a:solidFill>
                  <a:srgbClr val="000000"/>
                </a:solidFill>
                <a:highlight>
                  <a:srgbClr val="FFFFFF"/>
                </a:highlight>
              </a:rPr>
              <a:t> </a:t>
            </a:r>
          </a:p>
          <a:p>
            <a:r>
              <a:rPr lang="en-US" sz="1372" dirty="0">
                <a:solidFill>
                  <a:srgbClr val="DB6D00"/>
                </a:solidFill>
                <a:highlight>
                  <a:srgbClr val="FFFFFF"/>
                </a:highlight>
              </a:rPr>
              <a:t>$</a:t>
            </a:r>
            <a:r>
              <a:rPr lang="en-US" sz="1372" dirty="0" err="1">
                <a:solidFill>
                  <a:srgbClr val="DB6D00"/>
                </a:solidFill>
                <a:highlight>
                  <a:srgbClr val="FFFFFF"/>
                </a:highlight>
              </a:rPr>
              <a:t>NetworkName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a:t>
            </a:r>
            <a:r>
              <a:rPr lang="en-US" sz="1372" dirty="0" err="1">
                <a:solidFill>
                  <a:srgbClr val="9E182D"/>
                </a:solidFill>
                <a:highlight>
                  <a:srgbClr val="FFFFFF"/>
                </a:highlight>
              </a:rPr>
              <a:t>TechNetwork</a:t>
            </a:r>
            <a:r>
              <a:rPr lang="en-US" sz="1372" dirty="0">
                <a:solidFill>
                  <a:srgbClr val="9E182D"/>
                </a:solidFill>
                <a:highlight>
                  <a:srgbClr val="FFFFFF"/>
                </a:highlight>
              </a:rPr>
              <a:t>"</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InstanceSize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"Large"</a:t>
            </a:r>
            <a:r>
              <a:rPr lang="en-US" sz="1372" dirty="0">
                <a:solidFill>
                  <a:srgbClr val="000000"/>
                </a:solidFill>
                <a:highlight>
                  <a:srgbClr val="FFFFFF"/>
                </a:highlight>
              </a:rPr>
              <a:t> </a:t>
            </a:r>
            <a:r>
              <a:rPr lang="en-US" sz="1372" dirty="0">
                <a:solidFill>
                  <a:srgbClr val="008000"/>
                </a:solidFill>
                <a:highlight>
                  <a:srgbClr val="FFFFFF"/>
                </a:highlight>
              </a:rPr>
              <a:t>#Allowed values are </a:t>
            </a:r>
            <a:r>
              <a:rPr lang="en-US" sz="1372" dirty="0" err="1">
                <a:solidFill>
                  <a:srgbClr val="008000"/>
                </a:solidFill>
                <a:highlight>
                  <a:srgbClr val="FFFFFF"/>
                </a:highlight>
              </a:rPr>
              <a:t>ExtraSmall</a:t>
            </a:r>
            <a:r>
              <a:rPr lang="en-US" sz="1372" dirty="0">
                <a:solidFill>
                  <a:srgbClr val="008000"/>
                </a:solidFill>
                <a:highlight>
                  <a:srgbClr val="FFFFFF"/>
                </a:highlight>
              </a:rPr>
              <a:t>, Small, Medium, Large, </a:t>
            </a:r>
            <a:r>
              <a:rPr lang="en-US" sz="1372" dirty="0" err="1">
                <a:solidFill>
                  <a:srgbClr val="008000"/>
                </a:solidFill>
                <a:highlight>
                  <a:srgbClr val="FFFFFF"/>
                </a:highlight>
              </a:rPr>
              <a:t>ExtraLarge</a:t>
            </a:r>
            <a:r>
              <a:rPr lang="en-US" sz="1372" dirty="0">
                <a:solidFill>
                  <a:srgbClr val="008000"/>
                </a:solidFill>
                <a:highlight>
                  <a:srgbClr val="FFFFFF"/>
                </a:highlight>
              </a:rPr>
              <a:t>, A5, A6, A7, A8, A9, Basic_A0, Basic_A1, Basic_A2, Basic_A3, Basic_A4, Standard_D1, Standard_D2, Standard_D3, Standard_D4, Standard_D11, Standard_D12, Standard_D13, Standard_D14</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adminusername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a:t>
            </a:r>
            <a:r>
              <a:rPr lang="en-US" sz="1372" dirty="0" err="1">
                <a:solidFill>
                  <a:srgbClr val="9E182D"/>
                </a:solidFill>
                <a:highlight>
                  <a:srgbClr val="FFFFFF"/>
                </a:highlight>
              </a:rPr>
              <a:t>sysadmin</a:t>
            </a:r>
            <a:r>
              <a:rPr lang="en-US" sz="1372" dirty="0">
                <a:solidFill>
                  <a:srgbClr val="9E182D"/>
                </a:solidFill>
                <a:highlight>
                  <a:srgbClr val="FFFFFF"/>
                </a:highlight>
              </a:rPr>
              <a:t>"</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adminPassword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"Passw0rd!"</a:t>
            </a:r>
            <a:endParaRPr lang="en-US" sz="1372" dirty="0">
              <a:solidFill>
                <a:srgbClr val="000000"/>
              </a:solidFill>
              <a:highlight>
                <a:srgbClr val="FFFFFF"/>
              </a:highlight>
            </a:endParaRPr>
          </a:p>
          <a:p>
            <a:endParaRPr lang="en-US" sz="1372" dirty="0">
              <a:solidFill>
                <a:srgbClr val="000000"/>
              </a:solidFill>
              <a:highlight>
                <a:srgbClr val="FFFFFF"/>
              </a:highlight>
            </a:endParaRPr>
          </a:p>
          <a:p>
            <a:r>
              <a:rPr lang="en-US" sz="1372" dirty="0">
                <a:solidFill>
                  <a:srgbClr val="008000"/>
                </a:solidFill>
                <a:highlight>
                  <a:srgbClr val="FFFFFF"/>
                </a:highlight>
              </a:rPr>
              <a:t># Get the Image We want to use as a template...</a:t>
            </a:r>
            <a:endParaRPr lang="en-US" sz="1372" dirty="0">
              <a:solidFill>
                <a:srgbClr val="000000"/>
              </a:solidFill>
              <a:highlight>
                <a:srgbClr val="FFFFFF"/>
              </a:highlight>
            </a:endParaRPr>
          </a:p>
          <a:p>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b="1" dirty="0">
                <a:solidFill>
                  <a:srgbClr val="0000FF"/>
                </a:solidFill>
                <a:highlight>
                  <a:srgbClr val="FFFFFF"/>
                </a:highlight>
              </a:rPr>
              <a:t>Get-Date</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Green</a:t>
            </a:r>
          </a:p>
          <a:p>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"FYI - If you would like to see a list of images, run:"</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Gray</a:t>
            </a:r>
          </a:p>
          <a:p>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"Get-</a:t>
            </a:r>
            <a:r>
              <a:rPr lang="en-US" sz="1372" dirty="0" err="1">
                <a:solidFill>
                  <a:srgbClr val="9E182D"/>
                </a:solidFill>
                <a:highlight>
                  <a:srgbClr val="FFFFFF"/>
                </a:highlight>
              </a:rPr>
              <a:t>AzureVMImage</a:t>
            </a:r>
            <a:r>
              <a:rPr lang="en-US" sz="1372" dirty="0">
                <a:solidFill>
                  <a:srgbClr val="9E182D"/>
                </a:solidFill>
                <a:highlight>
                  <a:srgbClr val="FFFFFF"/>
                </a:highlight>
              </a:rPr>
              <a:t> | format-table Label, </a:t>
            </a:r>
            <a:r>
              <a:rPr lang="en-US" sz="1372" dirty="0" err="1">
                <a:solidFill>
                  <a:srgbClr val="9E182D"/>
                </a:solidFill>
                <a:highlight>
                  <a:srgbClr val="FFFFFF"/>
                </a:highlight>
              </a:rPr>
              <a:t>ImageName</a:t>
            </a:r>
            <a:r>
              <a:rPr lang="en-US" sz="1372" dirty="0">
                <a:solidFill>
                  <a:srgbClr val="9E182D"/>
                </a:solidFill>
                <a:highlight>
                  <a:srgbClr val="FFFFFF"/>
                </a:highlight>
              </a:rPr>
              <a:t> &gt; CurrentImageList.txt"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Gray</a:t>
            </a:r>
          </a:p>
          <a:p>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      use notepad++ or PowerShell ISE to open CurrentImageList.txt so you have line numbers"</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Gray</a:t>
            </a:r>
          </a:p>
          <a:p>
            <a:r>
              <a:rPr lang="en-US" sz="1372" dirty="0">
                <a:solidFill>
                  <a:srgbClr val="DB6D00"/>
                </a:solidFill>
                <a:highlight>
                  <a:srgbClr val="FFFFFF"/>
                </a:highlight>
              </a:rPr>
              <a:t>$</a:t>
            </a:r>
            <a:r>
              <a:rPr lang="en-US" sz="1372" dirty="0" err="1">
                <a:solidFill>
                  <a:srgbClr val="DB6D00"/>
                </a:solidFill>
                <a:highlight>
                  <a:srgbClr val="FFFFFF"/>
                </a:highlight>
              </a:rPr>
              <a:t>ArrayImage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Get-</a:t>
            </a:r>
            <a:r>
              <a:rPr lang="en-US" sz="1372" dirty="0" err="1">
                <a:solidFill>
                  <a:srgbClr val="000000"/>
                </a:solidFill>
                <a:highlight>
                  <a:srgbClr val="FFFFFF"/>
                </a:highlight>
              </a:rPr>
              <a:t>AzureVMImage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FF"/>
                </a:solidFill>
                <a:highlight>
                  <a:srgbClr val="FFFFFF"/>
                </a:highlight>
              </a:rPr>
              <a:t>where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DB6D00"/>
                </a:solidFill>
                <a:highlight>
                  <a:srgbClr val="FFFFFF"/>
                </a:highlight>
              </a:rPr>
              <a:t>$_</a:t>
            </a:r>
            <a:r>
              <a:rPr lang="en-US" sz="1372" b="1" dirty="0">
                <a:solidFill>
                  <a:srgbClr val="000080"/>
                </a:solidFill>
                <a:highlight>
                  <a:srgbClr val="FFFFFF"/>
                </a:highlight>
              </a:rPr>
              <a:t>.</a:t>
            </a:r>
            <a:r>
              <a:rPr lang="en-US" sz="1372" dirty="0">
                <a:solidFill>
                  <a:srgbClr val="000000"/>
                </a:solidFill>
                <a:highlight>
                  <a:srgbClr val="FFFFFF"/>
                </a:highlight>
              </a:rPr>
              <a:t>Label </a:t>
            </a:r>
            <a:r>
              <a:rPr lang="en-US" sz="1372" b="1" dirty="0">
                <a:solidFill>
                  <a:srgbClr val="000080"/>
                </a:solidFill>
                <a:highlight>
                  <a:srgbClr val="FFFFFF"/>
                </a:highlight>
              </a:rPr>
              <a:t>-</a:t>
            </a:r>
            <a:r>
              <a:rPr lang="en-US" sz="1372" dirty="0">
                <a:solidFill>
                  <a:srgbClr val="000000"/>
                </a:solidFill>
                <a:highlight>
                  <a:srgbClr val="FFFFFF"/>
                </a:highlight>
              </a:rPr>
              <a:t>like </a:t>
            </a:r>
            <a:r>
              <a:rPr lang="en-US" sz="1372" dirty="0">
                <a:solidFill>
                  <a:srgbClr val="9E182D"/>
                </a:solidFill>
                <a:highlight>
                  <a:srgbClr val="FFFFFF"/>
                </a:highlight>
              </a:rPr>
              <a:t>"SQL Server 2014 RTM Enterprise on Windows Server 2012 R2*"</a:t>
            </a:r>
            <a:r>
              <a:rPr lang="en-US" sz="1372" b="1" dirty="0">
                <a:solidFill>
                  <a:srgbClr val="000080"/>
                </a:solidFill>
                <a:highlight>
                  <a:srgbClr val="FFFFFF"/>
                </a:highlight>
              </a:rPr>
              <a:t>})</a:t>
            </a:r>
            <a:r>
              <a:rPr lang="en-US" sz="1372" dirty="0">
                <a:solidFill>
                  <a:srgbClr val="000000"/>
                </a:solidFill>
                <a:highlight>
                  <a:srgbClr val="FFFFFF"/>
                </a:highlight>
              </a:rPr>
              <a:t> </a:t>
            </a:r>
          </a:p>
          <a:p>
            <a:r>
              <a:rPr lang="en-US" sz="1372" dirty="0">
                <a:solidFill>
                  <a:srgbClr val="DB6D00"/>
                </a:solidFill>
                <a:highlight>
                  <a:srgbClr val="FFFFFF"/>
                </a:highlight>
              </a:rPr>
              <a:t>$</a:t>
            </a:r>
            <a:r>
              <a:rPr lang="en-US" sz="1372" dirty="0" err="1">
                <a:solidFill>
                  <a:srgbClr val="DB6D00"/>
                </a:solidFill>
                <a:highlight>
                  <a:srgbClr val="FFFFFF"/>
                </a:highlight>
              </a:rPr>
              <a:t>ArrayImage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b="1" dirty="0">
                <a:solidFill>
                  <a:srgbClr val="0000FF"/>
                </a:solidFill>
                <a:highlight>
                  <a:srgbClr val="FFFFFF"/>
                </a:highlight>
              </a:rPr>
              <a:t>Format-List</a:t>
            </a:r>
            <a:r>
              <a:rPr lang="en-US" sz="1372" dirty="0">
                <a:solidFill>
                  <a:srgbClr val="000000"/>
                </a:solidFill>
                <a:highlight>
                  <a:srgbClr val="FFFFFF"/>
                </a:highlight>
              </a:rPr>
              <a:t> Label</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err="1">
                <a:solidFill>
                  <a:srgbClr val="000000"/>
                </a:solidFill>
                <a:highlight>
                  <a:srgbClr val="FFFFFF"/>
                </a:highlight>
              </a:rPr>
              <a:t>ImageName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ArrayImage</a:t>
            </a:r>
            <a:r>
              <a:rPr lang="en-US" sz="1372" b="1" dirty="0">
                <a:solidFill>
                  <a:srgbClr val="000080"/>
                </a:solidFill>
                <a:highlight>
                  <a:srgbClr val="FFFFFF"/>
                </a:highlight>
              </a:rPr>
              <a:t>[</a:t>
            </a:r>
            <a:r>
              <a:rPr lang="en-US" sz="1372" dirty="0">
                <a:solidFill>
                  <a:srgbClr val="FF80C0"/>
                </a:solidFill>
                <a:highlight>
                  <a:srgbClr val="FFFFFF"/>
                </a:highlight>
              </a:rPr>
              <a:t>0</a:t>
            </a:r>
            <a:r>
              <a:rPr lang="en-US" sz="1372" b="1" dirty="0">
                <a:solidFill>
                  <a:srgbClr val="000080"/>
                </a:solidFill>
                <a:highlight>
                  <a:srgbClr val="FFFFFF"/>
                </a:highlight>
              </a:rPr>
              <a:t>].</a:t>
            </a:r>
            <a:r>
              <a:rPr lang="en-US" sz="1372" dirty="0" err="1">
                <a:solidFill>
                  <a:srgbClr val="000000"/>
                </a:solidFill>
                <a:highlight>
                  <a:srgbClr val="FFFFFF"/>
                </a:highlight>
              </a:rPr>
              <a:t>ImageName</a:t>
            </a:r>
            <a:endParaRPr lang="en-US" sz="1372" dirty="0">
              <a:solidFill>
                <a:srgbClr val="000000"/>
              </a:solidFill>
              <a:highlight>
                <a:srgbClr val="FFFFFF"/>
              </a:highlight>
            </a:endParaRPr>
          </a:p>
          <a:p>
            <a:endParaRPr lang="en-US" sz="1372" dirty="0">
              <a:solidFill>
                <a:srgbClr val="000000"/>
              </a:solidFill>
              <a:highlight>
                <a:srgbClr val="FFFFFF"/>
              </a:highlight>
            </a:endParaRPr>
          </a:p>
          <a:p>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"Creating "</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HostName</a:t>
            </a:r>
            <a:r>
              <a:rPr lang="en-US" sz="1372" dirty="0">
                <a:solidFill>
                  <a:srgbClr val="000000"/>
                </a:solidFill>
                <a:highlight>
                  <a:srgbClr val="FFFFFF"/>
                </a:highlight>
              </a:rPr>
              <a:t> </a:t>
            </a:r>
            <a:r>
              <a:rPr lang="en-US" sz="1372" dirty="0">
                <a:solidFill>
                  <a:srgbClr val="9E182D"/>
                </a:solidFill>
                <a:highlight>
                  <a:srgbClr val="FFFFFF"/>
                </a:highlight>
              </a:rPr>
              <a:t>"using"</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DB6D00"/>
                </a:solidFill>
                <a:highlight>
                  <a:srgbClr val="FFFFFF"/>
                </a:highlight>
              </a:rPr>
              <a:t>$</a:t>
            </a:r>
            <a:r>
              <a:rPr lang="en-US" sz="1372" dirty="0" err="1">
                <a:solidFill>
                  <a:srgbClr val="DB6D00"/>
                </a:solidFill>
                <a:highlight>
                  <a:srgbClr val="FFFFFF"/>
                </a:highlight>
              </a:rPr>
              <a:t>ArrayImage</a:t>
            </a:r>
            <a:r>
              <a:rPr lang="en-US" sz="1372" b="1" dirty="0">
                <a:solidFill>
                  <a:srgbClr val="000080"/>
                </a:solidFill>
                <a:highlight>
                  <a:srgbClr val="FFFFFF"/>
                </a:highlight>
              </a:rPr>
              <a:t>[</a:t>
            </a:r>
            <a:r>
              <a:rPr lang="en-US" sz="1372" dirty="0">
                <a:solidFill>
                  <a:srgbClr val="FF80C0"/>
                </a:solidFill>
                <a:highlight>
                  <a:srgbClr val="FFFFFF"/>
                </a:highlight>
              </a:rPr>
              <a:t>0</a:t>
            </a:r>
            <a:r>
              <a:rPr lang="en-US" sz="1372" b="1" dirty="0">
                <a:solidFill>
                  <a:srgbClr val="000080"/>
                </a:solidFill>
                <a:highlight>
                  <a:srgbClr val="FFFFFF"/>
                </a:highlight>
              </a:rPr>
              <a:t>].</a:t>
            </a:r>
            <a:r>
              <a:rPr lang="en-US" sz="1372" dirty="0" err="1">
                <a:solidFill>
                  <a:srgbClr val="000000"/>
                </a:solidFill>
                <a:highlight>
                  <a:srgbClr val="FFFFFF"/>
                </a:highlight>
              </a:rPr>
              <a:t>ImageName</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Green </a:t>
            </a:r>
          </a:p>
          <a:p>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  Image... $</a:t>
            </a:r>
            <a:r>
              <a:rPr lang="en-US" sz="1372" dirty="0" err="1">
                <a:solidFill>
                  <a:srgbClr val="9E182D"/>
                </a:solidFill>
                <a:highlight>
                  <a:srgbClr val="FFFFFF"/>
                </a:highlight>
              </a:rPr>
              <a:t>HostName</a:t>
            </a:r>
            <a:r>
              <a:rPr lang="en-US" sz="1372" dirty="0">
                <a:solidFill>
                  <a:srgbClr val="9E182D"/>
                </a:solidFill>
                <a:highlight>
                  <a:srgbClr val="FFFFFF"/>
                </a:highlight>
              </a:rPr>
              <a:t> "</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DB6D00"/>
                </a:solidFill>
                <a:highlight>
                  <a:srgbClr val="FFFFFF"/>
                </a:highlight>
              </a:rPr>
              <a:t>$</a:t>
            </a:r>
            <a:r>
              <a:rPr lang="en-US" sz="1372" dirty="0" err="1">
                <a:solidFill>
                  <a:srgbClr val="DB6D00"/>
                </a:solidFill>
                <a:highlight>
                  <a:srgbClr val="FFFFFF"/>
                </a:highlight>
              </a:rPr>
              <a:t>ArrayImage</a:t>
            </a:r>
            <a:r>
              <a:rPr lang="en-US" sz="1372" b="1" dirty="0">
                <a:solidFill>
                  <a:srgbClr val="000080"/>
                </a:solidFill>
                <a:highlight>
                  <a:srgbClr val="FFFFFF"/>
                </a:highlight>
              </a:rPr>
              <a:t>[</a:t>
            </a:r>
            <a:r>
              <a:rPr lang="en-US" sz="1372" dirty="0">
                <a:solidFill>
                  <a:srgbClr val="FF80C0"/>
                </a:solidFill>
                <a:highlight>
                  <a:srgbClr val="FFFFFF"/>
                </a:highlight>
              </a:rPr>
              <a:t>0</a:t>
            </a:r>
            <a:r>
              <a:rPr lang="en-US" sz="1372" b="1" dirty="0">
                <a:solidFill>
                  <a:srgbClr val="000080"/>
                </a:solidFill>
                <a:highlight>
                  <a:srgbClr val="FFFFFF"/>
                </a:highlight>
              </a:rPr>
              <a:t>].</a:t>
            </a:r>
            <a:r>
              <a:rPr lang="en-US" sz="1372" dirty="0">
                <a:solidFill>
                  <a:srgbClr val="000000"/>
                </a:solidFill>
                <a:highlight>
                  <a:srgbClr val="FFFFFF"/>
                </a:highlight>
              </a:rPr>
              <a:t>label</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Green </a:t>
            </a:r>
          </a:p>
          <a:p>
            <a:r>
              <a:rPr lang="en-US" sz="1372" dirty="0">
                <a:solidFill>
                  <a:srgbClr val="000000"/>
                </a:solidFill>
                <a:highlight>
                  <a:srgbClr val="FFFFFF"/>
                </a:highlight>
              </a:rPr>
              <a:t>New-</a:t>
            </a:r>
            <a:r>
              <a:rPr lang="en-US" sz="1372" dirty="0" err="1">
                <a:solidFill>
                  <a:srgbClr val="000000"/>
                </a:solidFill>
                <a:highlight>
                  <a:srgbClr val="FFFFFF"/>
                </a:highlight>
              </a:rPr>
              <a:t>AzureVMConfig</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Name </a:t>
            </a:r>
            <a:r>
              <a:rPr lang="en-US" sz="1372" dirty="0">
                <a:solidFill>
                  <a:srgbClr val="DB6D00"/>
                </a:solidFill>
                <a:highlight>
                  <a:srgbClr val="FFFFFF"/>
                </a:highlight>
              </a:rPr>
              <a:t>$</a:t>
            </a:r>
            <a:r>
              <a:rPr lang="en-US" sz="1372" dirty="0" err="1">
                <a:solidFill>
                  <a:srgbClr val="DB6D00"/>
                </a:solidFill>
                <a:highlight>
                  <a:srgbClr val="FFFFFF"/>
                </a:highlight>
              </a:rPr>
              <a:t>HostName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InstanceSize</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InstanceSize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ImageName</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ArrayImage</a:t>
            </a:r>
            <a:r>
              <a:rPr lang="en-US" sz="1372" b="1" dirty="0">
                <a:solidFill>
                  <a:srgbClr val="000080"/>
                </a:solidFill>
                <a:highlight>
                  <a:srgbClr val="FFFFFF"/>
                </a:highlight>
              </a:rPr>
              <a:t>[</a:t>
            </a:r>
            <a:r>
              <a:rPr lang="en-US" sz="1372" dirty="0">
                <a:solidFill>
                  <a:srgbClr val="FF80C0"/>
                </a:solidFill>
                <a:highlight>
                  <a:srgbClr val="FFFFFF"/>
                </a:highlight>
              </a:rPr>
              <a:t>0</a:t>
            </a:r>
            <a:r>
              <a:rPr lang="en-US" sz="1372" b="1" dirty="0">
                <a:solidFill>
                  <a:srgbClr val="000080"/>
                </a:solidFill>
                <a:highlight>
                  <a:srgbClr val="FFFFFF"/>
                </a:highlight>
              </a:rPr>
              <a:t>].</a:t>
            </a:r>
            <a:r>
              <a:rPr lang="en-US" sz="1372" dirty="0" err="1">
                <a:solidFill>
                  <a:srgbClr val="000000"/>
                </a:solidFill>
                <a:highlight>
                  <a:srgbClr val="FFFFFF"/>
                </a:highlight>
              </a:rPr>
              <a:t>ImageName</a:t>
            </a:r>
            <a:r>
              <a:rPr lang="en-US" sz="1372" b="1" dirty="0" err="1">
                <a:solidFill>
                  <a:srgbClr val="000080"/>
                </a:solidFill>
                <a:highlight>
                  <a:srgbClr val="FFFFFF"/>
                </a:highlight>
              </a:rPr>
              <a:t>.</a:t>
            </a:r>
            <a:r>
              <a:rPr lang="en-US" sz="1372" dirty="0" err="1">
                <a:solidFill>
                  <a:srgbClr val="000000"/>
                </a:solidFill>
                <a:highlight>
                  <a:srgbClr val="FFFFFF"/>
                </a:highlight>
              </a:rPr>
              <a:t>ToString</a:t>
            </a:r>
            <a:r>
              <a:rPr lang="en-US" sz="1372" b="1" dirty="0">
                <a:solidFill>
                  <a:srgbClr val="000080"/>
                </a:solidFill>
                <a:highlight>
                  <a:srgbClr val="FFFFFF"/>
                </a:highlight>
              </a:rPr>
              <a:t>()</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Add-</a:t>
            </a:r>
            <a:r>
              <a:rPr lang="en-US" sz="1372" dirty="0" err="1">
                <a:solidFill>
                  <a:srgbClr val="000000"/>
                </a:solidFill>
                <a:highlight>
                  <a:srgbClr val="FFFFFF"/>
                </a:highlight>
              </a:rPr>
              <a:t>AzureDataDisk</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CreateNew</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DiskSizeInGB</a:t>
            </a:r>
            <a:r>
              <a:rPr lang="en-US" sz="1372" dirty="0">
                <a:solidFill>
                  <a:srgbClr val="000000"/>
                </a:solidFill>
                <a:highlight>
                  <a:srgbClr val="FFFFFF"/>
                </a:highlight>
              </a:rPr>
              <a:t> </a:t>
            </a:r>
            <a:r>
              <a:rPr lang="en-US" sz="1372" dirty="0">
                <a:solidFill>
                  <a:srgbClr val="FF80C0"/>
                </a:solidFill>
                <a:highlight>
                  <a:srgbClr val="FFFFFF"/>
                </a:highlight>
              </a:rPr>
              <a:t>150</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DiskLabel</a:t>
            </a:r>
            <a:r>
              <a:rPr lang="en-US" sz="1372" dirty="0">
                <a:solidFill>
                  <a:srgbClr val="000000"/>
                </a:solidFill>
                <a:highlight>
                  <a:srgbClr val="FFFFFF"/>
                </a:highlight>
              </a:rPr>
              <a:t> </a:t>
            </a:r>
            <a:r>
              <a:rPr lang="en-US" sz="1372" dirty="0">
                <a:solidFill>
                  <a:srgbClr val="9E182D"/>
                </a:solidFill>
                <a:highlight>
                  <a:srgbClr val="FFFFFF"/>
                </a:highlight>
              </a:rPr>
              <a:t>"</a:t>
            </a:r>
            <a:r>
              <a:rPr lang="en-US" sz="1372" dirty="0" err="1">
                <a:solidFill>
                  <a:srgbClr val="9E182D"/>
                </a:solidFill>
                <a:highlight>
                  <a:srgbClr val="FFFFFF"/>
                </a:highlight>
              </a:rPr>
              <a:t>SQLData</a:t>
            </a:r>
            <a:r>
              <a:rPr lang="en-US" sz="1372" dirty="0">
                <a:solidFill>
                  <a:srgbClr val="9E182D"/>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LUN </a:t>
            </a:r>
            <a:r>
              <a:rPr lang="en-US" sz="1372" dirty="0">
                <a:solidFill>
                  <a:srgbClr val="FF80C0"/>
                </a:solidFill>
                <a:highlight>
                  <a:srgbClr val="FFFFFF"/>
                </a:highlight>
              </a:rPr>
              <a:t>0</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Add-</a:t>
            </a:r>
            <a:r>
              <a:rPr lang="en-US" sz="1372" dirty="0" err="1">
                <a:solidFill>
                  <a:srgbClr val="000000"/>
                </a:solidFill>
                <a:highlight>
                  <a:srgbClr val="FFFFFF"/>
                </a:highlight>
              </a:rPr>
              <a:t>AzureProvisioningConfig</a:t>
            </a:r>
            <a:r>
              <a:rPr lang="en-US" sz="1372" dirty="0">
                <a:solidFill>
                  <a:srgbClr val="000000"/>
                </a:solidFill>
                <a:highlight>
                  <a:srgbClr val="FFFFFF"/>
                </a:highlight>
              </a:rPr>
              <a:t> –Windows –Password </a:t>
            </a:r>
            <a:r>
              <a:rPr lang="en-US" sz="1372" dirty="0">
                <a:solidFill>
                  <a:srgbClr val="DB6D00"/>
                </a:solidFill>
                <a:highlight>
                  <a:srgbClr val="FFFFFF"/>
                </a:highlight>
              </a:rPr>
              <a:t>$</a:t>
            </a:r>
            <a:r>
              <a:rPr lang="en-US" sz="1372" dirty="0" err="1">
                <a:solidFill>
                  <a:srgbClr val="DB6D00"/>
                </a:solidFill>
                <a:highlight>
                  <a:srgbClr val="FFFFFF"/>
                </a:highlight>
              </a:rPr>
              <a:t>adminPassword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AdminUsername</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adminusername</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Set-</a:t>
            </a:r>
            <a:r>
              <a:rPr lang="en-US" sz="1372" dirty="0" err="1">
                <a:solidFill>
                  <a:srgbClr val="000000"/>
                </a:solidFill>
                <a:highlight>
                  <a:srgbClr val="FFFFFF"/>
                </a:highlight>
              </a:rPr>
              <a:t>AzureSubnet</a:t>
            </a:r>
            <a:r>
              <a:rPr lang="en-US" sz="1372" dirty="0">
                <a:solidFill>
                  <a:srgbClr val="000000"/>
                </a:solidFill>
                <a:highlight>
                  <a:srgbClr val="FFFFFF"/>
                </a:highlight>
              </a:rPr>
              <a:t> </a:t>
            </a:r>
            <a:r>
              <a:rPr lang="en-US" sz="1372" dirty="0">
                <a:solidFill>
                  <a:srgbClr val="9E182D"/>
                </a:solidFill>
                <a:highlight>
                  <a:srgbClr val="FFFFFF"/>
                </a:highlight>
              </a:rPr>
              <a:t>"AD-Production"</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New-</a:t>
            </a:r>
            <a:r>
              <a:rPr lang="en-US" sz="1372" dirty="0" err="1">
                <a:solidFill>
                  <a:srgbClr val="000000"/>
                </a:solidFill>
                <a:highlight>
                  <a:srgbClr val="FFFFFF"/>
                </a:highlight>
              </a:rPr>
              <a:t>AzureVM</a:t>
            </a:r>
            <a:r>
              <a:rPr lang="en-US" sz="1372" dirty="0">
                <a:solidFill>
                  <a:srgbClr val="000000"/>
                </a:solidFill>
                <a:highlight>
                  <a:srgbClr val="FFFFFF"/>
                </a:highlight>
              </a:rPr>
              <a:t> –</a:t>
            </a:r>
            <a:r>
              <a:rPr lang="en-US" sz="1372" dirty="0" err="1">
                <a:solidFill>
                  <a:srgbClr val="000000"/>
                </a:solidFill>
                <a:highlight>
                  <a:srgbClr val="FFFFFF"/>
                </a:highlight>
              </a:rPr>
              <a:t>ServiceName</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VNetName</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NetworkName</a:t>
            </a:r>
            <a:r>
              <a:rPr lang="en-US" sz="1372" dirty="0">
                <a:solidFill>
                  <a:srgbClr val="000000"/>
                </a:solidFill>
                <a:highlight>
                  <a:srgbClr val="FFFFFF"/>
                </a:highlight>
              </a:rPr>
              <a:t>`</a:t>
            </a:r>
          </a:p>
        </p:txBody>
      </p:sp>
    </p:spTree>
    <p:extLst>
      <p:ext uri="{BB962C8B-B14F-4D97-AF65-F5344CB8AC3E}">
        <p14:creationId xmlns:p14="http://schemas.microsoft.com/office/powerpoint/2010/main" val="3622625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246575"/>
          </a:xfrm>
        </p:spPr>
        <p:txBody>
          <a:bodyPr/>
          <a:lstStyle/>
          <a:p>
            <a:r>
              <a:rPr lang="en-US" dirty="0"/>
              <a:t>Create the Disk on an Azure VM</a:t>
            </a:r>
          </a:p>
          <a:p>
            <a:r>
              <a:rPr lang="en-US" sz="1568" dirty="0"/>
              <a:t>#</a:t>
            </a:r>
          </a:p>
          <a:p>
            <a:endParaRPr lang="en-US" sz="1568" dirty="0"/>
          </a:p>
          <a:p>
            <a:endParaRPr lang="en-US" sz="1568" dirty="0"/>
          </a:p>
          <a:p>
            <a:endParaRPr lang="en-US" sz="1568" dirty="0"/>
          </a:p>
          <a:p>
            <a:endParaRPr lang="en-US" sz="1568" dirty="0"/>
          </a:p>
          <a:p>
            <a:endParaRPr lang="en-US" sz="1568" dirty="0"/>
          </a:p>
          <a:p>
            <a:endParaRPr lang="en-US" sz="1568" dirty="0"/>
          </a:p>
          <a:p>
            <a:r>
              <a:rPr lang="en-US" dirty="0"/>
              <a:t>Format and Initialize Disk; Create Folders</a:t>
            </a:r>
          </a:p>
        </p:txBody>
      </p:sp>
      <p:sp>
        <p:nvSpPr>
          <p:cNvPr id="3" name="Title 2"/>
          <p:cNvSpPr>
            <a:spLocks noGrp="1"/>
          </p:cNvSpPr>
          <p:nvPr>
            <p:ph type="title"/>
          </p:nvPr>
        </p:nvSpPr>
        <p:spPr/>
        <p:txBody>
          <a:bodyPr/>
          <a:lstStyle/>
          <a:p>
            <a:r>
              <a:rPr lang="en-US" dirty="0"/>
              <a:t>VM Disk Management</a:t>
            </a:r>
          </a:p>
        </p:txBody>
      </p:sp>
      <p:sp>
        <p:nvSpPr>
          <p:cNvPr id="4" name="TextBox 3"/>
          <p:cNvSpPr txBox="1"/>
          <p:nvPr/>
        </p:nvSpPr>
        <p:spPr>
          <a:xfrm>
            <a:off x="343941" y="1823186"/>
            <a:ext cx="11622849" cy="1768117"/>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#Add Additional Disk to VM</a:t>
            </a:r>
            <a:endParaRPr lang="en-US" sz="1372" dirty="0">
              <a:solidFill>
                <a:srgbClr val="000000"/>
              </a:solidFill>
              <a:highlight>
                <a:srgbClr val="FFFFFF"/>
              </a:highlight>
            </a:endParaRPr>
          </a:p>
          <a:p>
            <a:r>
              <a:rPr lang="en-US" sz="1372" b="1" dirty="0">
                <a:solidFill>
                  <a:srgbClr val="000000"/>
                </a:solidFill>
                <a:highlight>
                  <a:srgbClr val="FFFFFF"/>
                </a:highlight>
              </a:rPr>
              <a:t>$</a:t>
            </a:r>
            <a:r>
              <a:rPr lang="en-US" sz="1372" b="1" dirty="0" err="1">
                <a:solidFill>
                  <a:srgbClr val="000000"/>
                </a:solidFill>
                <a:highlight>
                  <a:srgbClr val="FFFFFF"/>
                </a:highlight>
              </a:rPr>
              <a:t>myServiceName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B11B31"/>
                </a:solidFill>
                <a:highlight>
                  <a:srgbClr val="FFFFFF"/>
                </a:highlight>
              </a:rPr>
              <a:t>"</a:t>
            </a:r>
            <a:r>
              <a:rPr lang="en-US" sz="1372" dirty="0" err="1">
                <a:solidFill>
                  <a:srgbClr val="B11B31"/>
                </a:solidFill>
                <a:highlight>
                  <a:srgbClr val="FFFFFF"/>
                </a:highlight>
              </a:rPr>
              <a:t>techremote</a:t>
            </a:r>
            <a:r>
              <a:rPr lang="en-US" sz="1372" dirty="0">
                <a:solidFill>
                  <a:srgbClr val="B11B31"/>
                </a:solidFill>
                <a:highlight>
                  <a:srgbClr val="FFFFFF"/>
                </a:highlight>
              </a:rPr>
              <a:t>"</a:t>
            </a:r>
            <a:endParaRPr lang="en-US" sz="1372" dirty="0">
              <a:solidFill>
                <a:srgbClr val="000000"/>
              </a:solidFill>
              <a:highlight>
                <a:srgbClr val="FFFFFF"/>
              </a:highlight>
            </a:endParaRPr>
          </a:p>
          <a:p>
            <a:r>
              <a:rPr lang="en-US" sz="1372" b="1" dirty="0">
                <a:solidFill>
                  <a:srgbClr val="000000"/>
                </a:solidFill>
                <a:highlight>
                  <a:srgbClr val="FFFFFF"/>
                </a:highlight>
              </a:rPr>
              <a:t>$</a:t>
            </a:r>
            <a:r>
              <a:rPr lang="en-US" sz="1372" b="1" dirty="0" err="1">
                <a:solidFill>
                  <a:srgbClr val="000000"/>
                </a:solidFill>
                <a:highlight>
                  <a:srgbClr val="FFFFFF"/>
                </a:highlight>
              </a:rPr>
              <a:t>myVMName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B11B31"/>
                </a:solidFill>
                <a:highlight>
                  <a:srgbClr val="FFFFFF"/>
                </a:highlight>
              </a:rPr>
              <a:t>"</a:t>
            </a:r>
            <a:r>
              <a:rPr lang="en-US" sz="1372" dirty="0" err="1">
                <a:solidFill>
                  <a:srgbClr val="B11B31"/>
                </a:solidFill>
                <a:highlight>
                  <a:srgbClr val="FFFFFF"/>
                </a:highlight>
              </a:rPr>
              <a:t>TechRemote</a:t>
            </a:r>
            <a:r>
              <a:rPr lang="en-US" sz="1372" dirty="0">
                <a:solidFill>
                  <a:srgbClr val="B11B31"/>
                </a:solidFill>
                <a:highlight>
                  <a:srgbClr val="FFFFFF"/>
                </a:highlight>
              </a:rPr>
              <a:t>"</a:t>
            </a:r>
            <a:endParaRPr lang="en-US" sz="1372" dirty="0">
              <a:solidFill>
                <a:srgbClr val="000000"/>
              </a:solidFill>
              <a:highlight>
                <a:srgbClr val="FFFFFF"/>
              </a:highlight>
            </a:endParaRPr>
          </a:p>
          <a:p>
            <a:r>
              <a:rPr lang="en-US" sz="1372" dirty="0">
                <a:solidFill>
                  <a:srgbClr val="8000FF"/>
                </a:solidFill>
                <a:highlight>
                  <a:srgbClr val="FFFFFF"/>
                </a:highlight>
              </a:rPr>
              <a:t>Write-Host</a:t>
            </a:r>
            <a:r>
              <a:rPr lang="en-US" sz="1372" dirty="0">
                <a:solidFill>
                  <a:srgbClr val="000000"/>
                </a:solidFill>
                <a:highlight>
                  <a:srgbClr val="FFFFFF"/>
                </a:highlight>
              </a:rPr>
              <a:t> </a:t>
            </a:r>
            <a:r>
              <a:rPr lang="en-US" sz="1372" dirty="0">
                <a:solidFill>
                  <a:srgbClr val="B11B31"/>
                </a:solidFill>
                <a:highlight>
                  <a:srgbClr val="FFFFFF"/>
                </a:highlight>
              </a:rPr>
              <a:t>"Adding Data Disk to"</a:t>
            </a:r>
            <a:r>
              <a:rPr lang="en-US" sz="1372" dirty="0">
                <a:solidFill>
                  <a:srgbClr val="000000"/>
                </a:solidFill>
                <a:highlight>
                  <a:srgbClr val="FFFFFF"/>
                </a:highlight>
              </a:rPr>
              <a:t> </a:t>
            </a:r>
            <a:r>
              <a:rPr lang="en-US" sz="1372" b="1" dirty="0">
                <a:solidFill>
                  <a:srgbClr val="000000"/>
                </a:solidFill>
                <a:highlight>
                  <a:srgbClr val="FFFFFF"/>
                </a:highlight>
              </a:rPr>
              <a:t>$</a:t>
            </a:r>
            <a:r>
              <a:rPr lang="en-US" sz="1372" b="1" dirty="0" err="1">
                <a:solidFill>
                  <a:srgbClr val="000000"/>
                </a:solidFill>
                <a:highlight>
                  <a:srgbClr val="FFFFFF"/>
                </a:highlight>
              </a:rPr>
              <a:t>myVMName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Green </a:t>
            </a:r>
          </a:p>
          <a:p>
            <a:r>
              <a:rPr lang="en-US" sz="1372" dirty="0">
                <a:solidFill>
                  <a:srgbClr val="000000"/>
                </a:solidFill>
                <a:highlight>
                  <a:srgbClr val="FFFFFF"/>
                </a:highlight>
              </a:rPr>
              <a:t>Get-</a:t>
            </a:r>
            <a:r>
              <a:rPr lang="en-US" sz="1372" dirty="0" err="1">
                <a:solidFill>
                  <a:srgbClr val="000000"/>
                </a:solidFill>
                <a:highlight>
                  <a:srgbClr val="FFFFFF"/>
                </a:highlight>
              </a:rPr>
              <a:t>AzureVM</a:t>
            </a:r>
            <a:r>
              <a:rPr lang="en-US" sz="1372" dirty="0">
                <a:solidFill>
                  <a:srgbClr val="000000"/>
                </a:solidFill>
                <a:highlight>
                  <a:srgbClr val="FFFFFF"/>
                </a:highlight>
              </a:rPr>
              <a:t> </a:t>
            </a:r>
            <a:r>
              <a:rPr lang="en-US" sz="1372" b="1" dirty="0">
                <a:solidFill>
                  <a:srgbClr val="000000"/>
                </a:solidFill>
                <a:highlight>
                  <a:srgbClr val="FFFFFF"/>
                </a:highlight>
              </a:rPr>
              <a:t>$</a:t>
            </a:r>
            <a:r>
              <a:rPr lang="en-US" sz="1372" b="1" dirty="0" err="1">
                <a:solidFill>
                  <a:srgbClr val="000000"/>
                </a:solidFill>
                <a:highlight>
                  <a:srgbClr val="FFFFFF"/>
                </a:highlight>
              </a:rPr>
              <a:t>myServiceName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Name </a:t>
            </a:r>
            <a:r>
              <a:rPr lang="en-US" sz="1372" b="1" dirty="0">
                <a:solidFill>
                  <a:srgbClr val="000000"/>
                </a:solidFill>
                <a:highlight>
                  <a:srgbClr val="FFFFFF"/>
                </a:highlight>
              </a:rPr>
              <a:t>$</a:t>
            </a:r>
            <a:r>
              <a:rPr lang="en-US" sz="1372" b="1" dirty="0" err="1">
                <a:solidFill>
                  <a:srgbClr val="000000"/>
                </a:solidFill>
                <a:highlight>
                  <a:srgbClr val="FFFFFF"/>
                </a:highlight>
              </a:rPr>
              <a:t>myVMName</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Add-</a:t>
            </a:r>
            <a:r>
              <a:rPr lang="en-US" sz="1372" dirty="0" err="1">
                <a:solidFill>
                  <a:srgbClr val="000000"/>
                </a:solidFill>
                <a:highlight>
                  <a:srgbClr val="FFFFFF"/>
                </a:highlight>
              </a:rPr>
              <a:t>AzureDataDisk</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CreateNew</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DiskSizeInGB</a:t>
            </a:r>
            <a:r>
              <a:rPr lang="en-US" sz="1372" dirty="0">
                <a:solidFill>
                  <a:srgbClr val="000000"/>
                </a:solidFill>
                <a:highlight>
                  <a:srgbClr val="FFFFFF"/>
                </a:highlight>
              </a:rPr>
              <a:t> </a:t>
            </a:r>
            <a:r>
              <a:rPr lang="en-US" sz="1372" dirty="0">
                <a:solidFill>
                  <a:srgbClr val="FF8000"/>
                </a:solidFill>
                <a:highlight>
                  <a:srgbClr val="FFFFFF"/>
                </a:highlight>
              </a:rPr>
              <a:t>128</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DiskLabel</a:t>
            </a:r>
            <a:r>
              <a:rPr lang="en-US" sz="1372" dirty="0">
                <a:solidFill>
                  <a:srgbClr val="000000"/>
                </a:solidFill>
                <a:highlight>
                  <a:srgbClr val="FFFFFF"/>
                </a:highlight>
              </a:rPr>
              <a:t> </a:t>
            </a:r>
            <a:r>
              <a:rPr lang="en-US" sz="1372" dirty="0">
                <a:solidFill>
                  <a:srgbClr val="B11B31"/>
                </a:solidFill>
                <a:highlight>
                  <a:srgbClr val="FFFFFF"/>
                </a:highlight>
              </a:rPr>
              <a:t>"x-Data"</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LUN </a:t>
            </a:r>
            <a:r>
              <a:rPr lang="en-US" sz="1372" dirty="0">
                <a:solidFill>
                  <a:srgbClr val="FF8000"/>
                </a:solidFill>
                <a:highlight>
                  <a:srgbClr val="FFFFFF"/>
                </a:highlight>
              </a:rPr>
              <a:t>0</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Update-</a:t>
            </a:r>
            <a:r>
              <a:rPr lang="en-US" sz="1372" dirty="0" err="1">
                <a:solidFill>
                  <a:srgbClr val="000000"/>
                </a:solidFill>
                <a:highlight>
                  <a:srgbClr val="FFFFFF"/>
                </a:highlight>
              </a:rPr>
              <a:t>AzureVM</a:t>
            </a:r>
            <a:endParaRPr lang="en-US" sz="1372" dirty="0">
              <a:solidFill>
                <a:srgbClr val="000000"/>
              </a:solidFill>
              <a:highlight>
                <a:srgbClr val="FFFFFF"/>
              </a:highlight>
            </a:endParaRPr>
          </a:p>
        </p:txBody>
      </p:sp>
      <p:sp>
        <p:nvSpPr>
          <p:cNvPr id="5" name="TextBox 4"/>
          <p:cNvSpPr txBox="1"/>
          <p:nvPr/>
        </p:nvSpPr>
        <p:spPr>
          <a:xfrm>
            <a:off x="343940" y="4325425"/>
            <a:ext cx="11622849" cy="2401741"/>
          </a:xfrm>
          <a:prstGeom prst="rect">
            <a:avLst/>
          </a:prstGeom>
          <a:solidFill>
            <a:schemeClr val="bg1"/>
          </a:solidFill>
        </p:spPr>
        <p:txBody>
          <a:bodyPr wrap="square" lIns="179285" tIns="143428" rIns="179285" bIns="143428" rtlCol="0">
            <a:spAutoFit/>
          </a:bodyPr>
          <a:lstStyle/>
          <a:p>
            <a:r>
              <a:rPr lang="en-US" sz="1372" dirty="0">
                <a:solidFill>
                  <a:srgbClr val="000000"/>
                </a:solidFill>
                <a:highlight>
                  <a:srgbClr val="FFFFFF"/>
                </a:highlight>
              </a:rPr>
              <a:t>Get-Disk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FF"/>
                </a:solidFill>
                <a:highlight>
                  <a:srgbClr val="FFFFFF"/>
                </a:highlight>
              </a:rPr>
              <a:t>Where</a:t>
            </a:r>
            <a:r>
              <a:rPr lang="en-US" sz="1372" dirty="0">
                <a:solidFill>
                  <a:srgbClr val="000000"/>
                </a:solidFill>
                <a:highlight>
                  <a:srgbClr val="FFFFFF"/>
                </a:highlight>
              </a:rPr>
              <a:t> </a:t>
            </a:r>
            <a:r>
              <a:rPr lang="en-US" sz="1372" dirty="0" err="1">
                <a:solidFill>
                  <a:srgbClr val="000000"/>
                </a:solidFill>
                <a:highlight>
                  <a:srgbClr val="FFFFFF"/>
                </a:highlight>
              </a:rPr>
              <a:t>partitionstyle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eq</a:t>
            </a:r>
            <a:r>
              <a:rPr lang="en-US" sz="1372" dirty="0">
                <a:solidFill>
                  <a:srgbClr val="000000"/>
                </a:solidFill>
                <a:highlight>
                  <a:srgbClr val="FFFFFF"/>
                </a:highlight>
              </a:rPr>
              <a:t> </a:t>
            </a:r>
            <a:r>
              <a:rPr lang="en-US" sz="1372" dirty="0">
                <a:solidFill>
                  <a:srgbClr val="B11B31"/>
                </a:solidFill>
                <a:highlight>
                  <a:srgbClr val="FFFFFF"/>
                </a:highlight>
              </a:rPr>
              <a:t>"raw"</a:t>
            </a:r>
            <a:r>
              <a:rPr lang="en-US" sz="1372" dirty="0">
                <a:solidFill>
                  <a:srgbClr val="000000"/>
                </a:solidFill>
                <a:highlight>
                  <a:srgbClr val="FFFFFF"/>
                </a:highlight>
              </a:rPr>
              <a:t> </a:t>
            </a:r>
          </a:p>
          <a:p>
            <a:r>
              <a:rPr lang="en-US" sz="1372" b="1" dirty="0">
                <a:solidFill>
                  <a:srgbClr val="000080"/>
                </a:solidFill>
                <a:highlight>
                  <a:srgbClr val="FFFFFF"/>
                </a:highlight>
              </a:rPr>
              <a:t>                 |</a:t>
            </a:r>
            <a:r>
              <a:rPr lang="en-US" sz="1372" dirty="0">
                <a:solidFill>
                  <a:srgbClr val="000000"/>
                </a:solidFill>
                <a:highlight>
                  <a:srgbClr val="FFFFFF"/>
                </a:highlight>
              </a:rPr>
              <a:t> Initialize-Disk </a:t>
            </a:r>
            <a:r>
              <a:rPr lang="en-US" sz="1372" b="1" dirty="0">
                <a:solidFill>
                  <a:srgbClr val="000080"/>
                </a:solidFill>
                <a:highlight>
                  <a:srgbClr val="FFFFFF"/>
                </a:highlight>
              </a:rPr>
              <a:t>-</a:t>
            </a:r>
            <a:r>
              <a:rPr lang="en-US" sz="1372" dirty="0" err="1">
                <a:solidFill>
                  <a:srgbClr val="000000"/>
                </a:solidFill>
                <a:highlight>
                  <a:srgbClr val="FFFFFF"/>
                </a:highlight>
              </a:rPr>
              <a:t>PartitionStyle</a:t>
            </a:r>
            <a:r>
              <a:rPr lang="en-US" sz="1372" dirty="0">
                <a:solidFill>
                  <a:srgbClr val="000000"/>
                </a:solidFill>
                <a:highlight>
                  <a:srgbClr val="FFFFFF"/>
                </a:highlight>
              </a:rPr>
              <a:t> MBR </a:t>
            </a:r>
            <a:r>
              <a:rPr lang="en-US" sz="1372" b="1" dirty="0">
                <a:solidFill>
                  <a:srgbClr val="000080"/>
                </a:solidFill>
                <a:highlight>
                  <a:srgbClr val="FFFFFF"/>
                </a:highlight>
              </a:rPr>
              <a:t>-</a:t>
            </a:r>
            <a:r>
              <a:rPr lang="en-US" sz="1372" dirty="0" err="1">
                <a:solidFill>
                  <a:srgbClr val="000000"/>
                </a:solidFill>
                <a:highlight>
                  <a:srgbClr val="FFFFFF"/>
                </a:highlight>
              </a:rPr>
              <a:t>PassThru</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New-Partition </a:t>
            </a:r>
            <a:r>
              <a:rPr lang="en-US" sz="1372" b="1" dirty="0">
                <a:solidFill>
                  <a:srgbClr val="000080"/>
                </a:solidFill>
                <a:highlight>
                  <a:srgbClr val="FFFFFF"/>
                </a:highlight>
              </a:rPr>
              <a:t>-</a:t>
            </a:r>
            <a:r>
              <a:rPr lang="en-US" sz="1372" dirty="0" err="1">
                <a:solidFill>
                  <a:srgbClr val="000000"/>
                </a:solidFill>
                <a:highlight>
                  <a:srgbClr val="FFFFFF"/>
                </a:highlight>
              </a:rPr>
              <a:t>AssignDriveLetter</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UseMaximumSize</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Format-Volume </a:t>
            </a:r>
            <a:r>
              <a:rPr lang="en-US" sz="1372" b="1" dirty="0">
                <a:solidFill>
                  <a:srgbClr val="000080"/>
                </a:solidFill>
                <a:highlight>
                  <a:srgbClr val="FFFFFF"/>
                </a:highlight>
              </a:rPr>
              <a:t>-</a:t>
            </a:r>
            <a:r>
              <a:rPr lang="en-US" sz="1372" dirty="0" err="1">
                <a:solidFill>
                  <a:srgbClr val="000000"/>
                </a:solidFill>
                <a:highlight>
                  <a:srgbClr val="FFFFFF"/>
                </a:highlight>
              </a:rPr>
              <a:t>FileSystem</a:t>
            </a:r>
            <a:r>
              <a:rPr lang="en-US" sz="1372" dirty="0">
                <a:solidFill>
                  <a:srgbClr val="000000"/>
                </a:solidFill>
                <a:highlight>
                  <a:srgbClr val="FFFFFF"/>
                </a:highlight>
              </a:rPr>
              <a:t> NTFS </a:t>
            </a:r>
            <a:r>
              <a:rPr lang="en-US" sz="1372" b="1" dirty="0">
                <a:solidFill>
                  <a:srgbClr val="000080"/>
                </a:solidFill>
                <a:highlight>
                  <a:srgbClr val="FFFFFF"/>
                </a:highlight>
              </a:rPr>
              <a:t>-</a:t>
            </a:r>
            <a:r>
              <a:rPr lang="en-US" sz="1372" dirty="0" err="1">
                <a:solidFill>
                  <a:srgbClr val="000000"/>
                </a:solidFill>
                <a:highlight>
                  <a:srgbClr val="FFFFFF"/>
                </a:highlight>
              </a:rPr>
              <a:t>NewFileSystemLabel</a:t>
            </a:r>
            <a:r>
              <a:rPr lang="en-US" sz="1372" dirty="0">
                <a:solidFill>
                  <a:srgbClr val="000000"/>
                </a:solidFill>
                <a:highlight>
                  <a:srgbClr val="FFFFFF"/>
                </a:highlight>
              </a:rPr>
              <a:t> </a:t>
            </a:r>
            <a:r>
              <a:rPr lang="en-US" sz="1372" dirty="0">
                <a:solidFill>
                  <a:srgbClr val="B11B31"/>
                </a:solidFill>
                <a:highlight>
                  <a:srgbClr val="FFFFFF"/>
                </a:highlight>
              </a:rPr>
              <a:t>"x-Data"</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Confirm</a:t>
            </a:r>
            <a:r>
              <a:rPr lang="en-US" sz="1372" b="1" dirty="0">
                <a:solidFill>
                  <a:srgbClr val="000080"/>
                </a:solidFill>
                <a:highlight>
                  <a:srgbClr val="FFFFFF"/>
                </a:highlight>
              </a:rPr>
              <a:t>:</a:t>
            </a:r>
            <a:r>
              <a:rPr lang="en-US" sz="1372" b="1" dirty="0">
                <a:solidFill>
                  <a:srgbClr val="000000"/>
                </a:solidFill>
                <a:highlight>
                  <a:srgbClr val="FFFFFF"/>
                </a:highlight>
              </a:rPr>
              <a:t>$false</a:t>
            </a:r>
            <a:endParaRPr lang="en-US" sz="1372" dirty="0">
              <a:solidFill>
                <a:srgbClr val="000000"/>
              </a:solidFill>
              <a:highlight>
                <a:srgbClr val="FFFFFF"/>
              </a:highlight>
            </a:endParaRPr>
          </a:p>
          <a:p>
            <a:r>
              <a:rPr lang="en-US" sz="1372" dirty="0">
                <a:solidFill>
                  <a:srgbClr val="000000"/>
                </a:solidFill>
                <a:highlight>
                  <a:srgbClr val="FFFFFF"/>
                </a:highlight>
              </a:rPr>
              <a:t>F</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MD MSSQL</a:t>
            </a:r>
          </a:p>
          <a:p>
            <a:r>
              <a:rPr lang="en-US" sz="1372" dirty="0">
                <a:solidFill>
                  <a:srgbClr val="000000"/>
                </a:solidFill>
                <a:highlight>
                  <a:srgbClr val="FFFFFF"/>
                </a:highlight>
              </a:rPr>
              <a:t>MD MSSQL\Data</a:t>
            </a:r>
          </a:p>
          <a:p>
            <a:r>
              <a:rPr lang="en-US" sz="1372" dirty="0">
                <a:solidFill>
                  <a:srgbClr val="000000"/>
                </a:solidFill>
                <a:highlight>
                  <a:srgbClr val="FFFFFF"/>
                </a:highlight>
              </a:rPr>
              <a:t>MD MSSQL\Logs</a:t>
            </a:r>
          </a:p>
          <a:p>
            <a:r>
              <a:rPr lang="en-US" sz="1372" dirty="0">
                <a:solidFill>
                  <a:srgbClr val="000000"/>
                </a:solidFill>
                <a:highlight>
                  <a:srgbClr val="FFFFFF"/>
                </a:highlight>
              </a:rPr>
              <a:t>MD MSSQL\Backup</a:t>
            </a:r>
          </a:p>
          <a:p>
            <a:r>
              <a:rPr lang="en-US" sz="1372" dirty="0">
                <a:solidFill>
                  <a:srgbClr val="000000"/>
                </a:solidFill>
                <a:highlight>
                  <a:srgbClr val="FFFFFF"/>
                </a:highlight>
              </a:rPr>
              <a:t>MD C</a:t>
            </a:r>
            <a:r>
              <a:rPr lang="en-US" sz="1372" b="1" dirty="0">
                <a:solidFill>
                  <a:srgbClr val="000080"/>
                </a:solidFill>
                <a:highlight>
                  <a:srgbClr val="FFFFFF"/>
                </a:highlight>
              </a:rPr>
              <a:t>:</a:t>
            </a:r>
            <a:r>
              <a:rPr lang="en-US" sz="1372" dirty="0">
                <a:solidFill>
                  <a:srgbClr val="000000"/>
                </a:solidFill>
                <a:highlight>
                  <a:srgbClr val="FFFFFF"/>
                </a:highlight>
              </a:rPr>
              <a:t>\AzureManagement</a:t>
            </a:r>
          </a:p>
        </p:txBody>
      </p:sp>
    </p:spTree>
    <p:extLst>
      <p:ext uri="{BB962C8B-B14F-4D97-AF65-F5344CB8AC3E}">
        <p14:creationId xmlns:p14="http://schemas.microsoft.com/office/powerpoint/2010/main" val="303605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6246" y="847232"/>
            <a:ext cx="11653523" cy="561211"/>
          </a:xfrm>
        </p:spPr>
        <p:txBody>
          <a:bodyPr/>
          <a:lstStyle/>
          <a:p>
            <a:r>
              <a:rPr lang="en-US" sz="2745" dirty="0"/>
              <a:t>Guest Agent – Opt In – After Installing, Agent runs Scripts on the VM</a:t>
            </a:r>
          </a:p>
        </p:txBody>
      </p:sp>
      <p:sp>
        <p:nvSpPr>
          <p:cNvPr id="3" name="Title 2"/>
          <p:cNvSpPr>
            <a:spLocks noGrp="1"/>
          </p:cNvSpPr>
          <p:nvPr>
            <p:ph type="title"/>
          </p:nvPr>
        </p:nvSpPr>
        <p:spPr>
          <a:xfrm>
            <a:off x="269241" y="150045"/>
            <a:ext cx="11655840" cy="899537"/>
          </a:xfrm>
        </p:spPr>
        <p:txBody>
          <a:bodyPr/>
          <a:lstStyle/>
          <a:p>
            <a:r>
              <a:rPr lang="en-US" sz="3921" dirty="0"/>
              <a:t>Enable PowerShell Custom Script Extension on Azure VM</a:t>
            </a:r>
            <a:endParaRPr lang="en-US" dirty="0"/>
          </a:p>
        </p:txBody>
      </p:sp>
      <p:sp>
        <p:nvSpPr>
          <p:cNvPr id="4" name="TextBox 3"/>
          <p:cNvSpPr txBox="1"/>
          <p:nvPr/>
        </p:nvSpPr>
        <p:spPr>
          <a:xfrm>
            <a:off x="266135" y="1328512"/>
            <a:ext cx="11622849" cy="3880201"/>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#get the machine we will work with… </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myServiceName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"techsql14"</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myVmName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a:t>
            </a:r>
            <a:r>
              <a:rPr lang="en-US" sz="1372" dirty="0" err="1">
                <a:solidFill>
                  <a:srgbClr val="9E182D"/>
                </a:solidFill>
                <a:highlight>
                  <a:srgbClr val="FFFFFF"/>
                </a:highlight>
              </a:rPr>
              <a:t>TechSQL</a:t>
            </a:r>
            <a:r>
              <a:rPr lang="en-US" sz="1372" dirty="0">
                <a:solidFill>
                  <a:srgbClr val="9E182D"/>
                </a:solidFill>
                <a:highlight>
                  <a:srgbClr val="FFFFFF"/>
                </a:highlight>
              </a:rPr>
              <a:t>"</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Vm</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Get-</a:t>
            </a:r>
            <a:r>
              <a:rPr lang="en-US" sz="1372" dirty="0" err="1">
                <a:solidFill>
                  <a:srgbClr val="000000"/>
                </a:solidFill>
                <a:highlight>
                  <a:srgbClr val="FFFFFF"/>
                </a:highlight>
              </a:rPr>
              <a:t>AzureVM</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ServiceName</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myServiceName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Name </a:t>
            </a:r>
            <a:r>
              <a:rPr lang="en-US" sz="1372" dirty="0">
                <a:solidFill>
                  <a:srgbClr val="DB6D00"/>
                </a:solidFill>
                <a:highlight>
                  <a:srgbClr val="FFFFFF"/>
                </a:highlight>
              </a:rPr>
              <a:t>$</a:t>
            </a:r>
            <a:r>
              <a:rPr lang="en-US" sz="1372" dirty="0" err="1">
                <a:solidFill>
                  <a:srgbClr val="DB6D00"/>
                </a:solidFill>
                <a:highlight>
                  <a:srgbClr val="FFFFFF"/>
                </a:highlight>
              </a:rPr>
              <a:t>myVmName</a:t>
            </a:r>
            <a:endParaRPr lang="en-US" sz="1372" dirty="0">
              <a:solidFill>
                <a:srgbClr val="000000"/>
              </a:solidFill>
              <a:highlight>
                <a:srgbClr val="FFFFFF"/>
              </a:highlight>
            </a:endParaRPr>
          </a:p>
          <a:p>
            <a:r>
              <a:rPr lang="en-US" sz="1372" dirty="0">
                <a:solidFill>
                  <a:srgbClr val="008000"/>
                </a:solidFill>
                <a:highlight>
                  <a:srgbClr val="FFFFFF"/>
                </a:highlight>
              </a:rPr>
              <a:t># Configure Arguments for script (if any)</a:t>
            </a:r>
            <a:endParaRPr lang="en-US" sz="1372" dirty="0">
              <a:solidFill>
                <a:srgbClr val="000000"/>
              </a:solidFill>
              <a:highlight>
                <a:srgbClr val="FFFFFF"/>
              </a:highlight>
            </a:endParaRPr>
          </a:p>
          <a:p>
            <a:r>
              <a:rPr lang="en-US" sz="1372" dirty="0">
                <a:solidFill>
                  <a:srgbClr val="DB6D00"/>
                </a:solidFill>
                <a:highlight>
                  <a:srgbClr val="FFFFFF"/>
                </a:highlight>
              </a:rPr>
              <a:t>$MyParam1</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err="1">
                <a:solidFill>
                  <a:srgbClr val="000000"/>
                </a:solidFill>
                <a:highlight>
                  <a:srgbClr val="FFFFFF"/>
                </a:highlight>
              </a:rPr>
              <a:t>GuruAdmin</a:t>
            </a:r>
            <a:r>
              <a:rPr lang="en-US" sz="1372" dirty="0">
                <a:solidFill>
                  <a:srgbClr val="000000"/>
                </a:solidFill>
                <a:highlight>
                  <a:srgbClr val="FFFFFF"/>
                </a:highlight>
              </a:rPr>
              <a:t>”</a:t>
            </a:r>
          </a:p>
          <a:p>
            <a:r>
              <a:rPr lang="en-US" sz="1372" dirty="0">
                <a:solidFill>
                  <a:srgbClr val="DB6D00"/>
                </a:solidFill>
                <a:highlight>
                  <a:srgbClr val="FFFFFF"/>
                </a:highlight>
              </a:rPr>
              <a:t>$MyParam2</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“Passw0rd</a:t>
            </a:r>
            <a:r>
              <a:rPr lang="en-US" sz="1372" b="1" dirty="0">
                <a:solidFill>
                  <a:srgbClr val="000080"/>
                </a:solidFill>
                <a:highlight>
                  <a:srgbClr val="FFFFFF"/>
                </a:highlight>
              </a:rPr>
              <a:t>!</a:t>
            </a:r>
            <a:r>
              <a:rPr lang="en-US" sz="1372" dirty="0">
                <a:solidFill>
                  <a:srgbClr val="000000"/>
                </a:solidFill>
                <a:highlight>
                  <a:srgbClr val="FFFFFF"/>
                </a:highlight>
              </a:rPr>
              <a:t>”</a:t>
            </a:r>
          </a:p>
          <a:p>
            <a:r>
              <a:rPr lang="en-US" sz="1372" dirty="0">
                <a:solidFill>
                  <a:srgbClr val="DB6D00"/>
                </a:solidFill>
                <a:highlight>
                  <a:srgbClr val="FFFFFF"/>
                </a:highlight>
              </a:rPr>
              <a:t>$Arguments</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"$MyParam1 $MyParam2"</a:t>
            </a:r>
            <a:endParaRPr lang="en-US" sz="1372" dirty="0">
              <a:solidFill>
                <a:srgbClr val="000000"/>
              </a:solidFill>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ProvisionScript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9E182D"/>
                </a:solidFill>
                <a:highlight>
                  <a:srgbClr val="FFFFFF"/>
                </a:highlight>
              </a:rPr>
              <a:t>"</a:t>
            </a:r>
            <a:r>
              <a:rPr lang="en-US" sz="1372" u="sng" dirty="0">
                <a:solidFill>
                  <a:srgbClr val="9E182D"/>
                </a:solidFill>
                <a:highlight>
                  <a:srgbClr val="FFFFFF"/>
                </a:highlight>
              </a:rPr>
              <a:t>https://itcmaster.blob.core.windows.net/fy15q3/SQLProvisionScript.ps1</a:t>
            </a:r>
            <a:r>
              <a:rPr lang="en-US" sz="1372" dirty="0">
                <a:solidFill>
                  <a:srgbClr val="9E182D"/>
                </a:solidFill>
                <a:highlight>
                  <a:srgbClr val="FFFFFF"/>
                </a:highlight>
              </a:rPr>
              <a:t>"</a:t>
            </a:r>
            <a:endParaRPr lang="en-US" sz="1372" dirty="0">
              <a:solidFill>
                <a:srgbClr val="000000"/>
              </a:solidFill>
              <a:highlight>
                <a:srgbClr val="FFFFFF"/>
              </a:highlight>
            </a:endParaRPr>
          </a:p>
          <a:p>
            <a:r>
              <a:rPr lang="en-US" sz="1372" b="1" dirty="0">
                <a:solidFill>
                  <a:srgbClr val="0000FF"/>
                </a:solidFill>
                <a:highlight>
                  <a:srgbClr val="FFFFFF"/>
                </a:highlight>
              </a:rPr>
              <a:t>Write-host</a:t>
            </a:r>
            <a:r>
              <a:rPr lang="en-US" sz="1372" dirty="0">
                <a:solidFill>
                  <a:srgbClr val="000000"/>
                </a:solidFill>
                <a:highlight>
                  <a:srgbClr val="FFFFFF"/>
                </a:highlight>
              </a:rPr>
              <a:t> </a:t>
            </a:r>
            <a:r>
              <a:rPr lang="en-US" sz="1372" dirty="0">
                <a:solidFill>
                  <a:srgbClr val="9E182D"/>
                </a:solidFill>
                <a:highlight>
                  <a:srgbClr val="FFFFFF"/>
                </a:highlight>
              </a:rPr>
              <a:t>"Enabling Azure </a:t>
            </a:r>
            <a:r>
              <a:rPr lang="en-US" sz="1372" dirty="0" err="1">
                <a:solidFill>
                  <a:srgbClr val="9E182D"/>
                </a:solidFill>
                <a:highlight>
                  <a:srgbClr val="FFFFFF"/>
                </a:highlight>
              </a:rPr>
              <a:t>Powershell</a:t>
            </a:r>
            <a:r>
              <a:rPr lang="en-US" sz="1372" dirty="0">
                <a:solidFill>
                  <a:srgbClr val="9E182D"/>
                </a:solidFill>
                <a:highlight>
                  <a:srgbClr val="FFFFFF"/>
                </a:highlight>
              </a:rPr>
              <a:t> Extension on"</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myVmName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ForegroundColor</a:t>
            </a:r>
            <a:r>
              <a:rPr lang="en-US" sz="1372" dirty="0">
                <a:solidFill>
                  <a:srgbClr val="000000"/>
                </a:solidFill>
                <a:highlight>
                  <a:srgbClr val="FFFFFF"/>
                </a:highlight>
              </a:rPr>
              <a:t> Green </a:t>
            </a:r>
          </a:p>
          <a:p>
            <a:r>
              <a:rPr lang="en-US" sz="1372" dirty="0">
                <a:solidFill>
                  <a:srgbClr val="000000"/>
                </a:solidFill>
                <a:highlight>
                  <a:srgbClr val="FFFFFF"/>
                </a:highlight>
              </a:rPr>
              <a:t>Set-</a:t>
            </a:r>
            <a:r>
              <a:rPr lang="en-US" sz="1372" dirty="0" err="1">
                <a:solidFill>
                  <a:srgbClr val="000000"/>
                </a:solidFill>
                <a:highlight>
                  <a:srgbClr val="FFFFFF"/>
                </a:highlight>
              </a:rPr>
              <a:t>AzureVMExtension</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ExtensionName</a:t>
            </a:r>
            <a:r>
              <a:rPr lang="en-US" sz="1372" dirty="0">
                <a:solidFill>
                  <a:srgbClr val="000000"/>
                </a:solidFill>
                <a:highlight>
                  <a:srgbClr val="FFFFFF"/>
                </a:highlight>
              </a:rPr>
              <a:t> </a:t>
            </a:r>
            <a:r>
              <a:rPr lang="en-US" sz="1372" dirty="0" err="1">
                <a:solidFill>
                  <a:srgbClr val="000000"/>
                </a:solidFill>
                <a:highlight>
                  <a:srgbClr val="FFFFFF"/>
                </a:highlight>
              </a:rPr>
              <a:t>CustomScriptExtension</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VM </a:t>
            </a:r>
            <a:r>
              <a:rPr lang="en-US" sz="1372" dirty="0">
                <a:solidFill>
                  <a:srgbClr val="DB6D00"/>
                </a:solidFill>
                <a:highlight>
                  <a:srgbClr val="FFFFFF"/>
                </a:highlight>
              </a:rPr>
              <a:t>$</a:t>
            </a:r>
            <a:r>
              <a:rPr lang="en-US" sz="1372" dirty="0" err="1">
                <a:solidFill>
                  <a:srgbClr val="DB6D00"/>
                </a:solidFill>
                <a:highlight>
                  <a:srgbClr val="FFFFFF"/>
                </a:highlight>
              </a:rPr>
              <a:t>Vm</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Publisher </a:t>
            </a:r>
            <a:r>
              <a:rPr lang="en-US" sz="1372" dirty="0" err="1">
                <a:solidFill>
                  <a:srgbClr val="000000"/>
                </a:solidFill>
                <a:highlight>
                  <a:srgbClr val="FFFFFF"/>
                </a:highlight>
              </a:rPr>
              <a:t>Microsoft</a:t>
            </a:r>
            <a:r>
              <a:rPr lang="en-US" sz="1372" b="1" dirty="0" err="1">
                <a:solidFill>
                  <a:srgbClr val="000080"/>
                </a:solidFill>
                <a:highlight>
                  <a:srgbClr val="FFFFFF"/>
                </a:highlight>
              </a:rPr>
              <a:t>.</a:t>
            </a:r>
            <a:r>
              <a:rPr lang="en-US" sz="1372" dirty="0" err="1">
                <a:solidFill>
                  <a:srgbClr val="000000"/>
                </a:solidFill>
                <a:highlight>
                  <a:srgbClr val="FFFFFF"/>
                </a:highlight>
              </a:rPr>
              <a:t>Compute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version </a:t>
            </a:r>
            <a:r>
              <a:rPr lang="en-US" sz="1372" dirty="0">
                <a:solidFill>
                  <a:srgbClr val="FF80C0"/>
                </a:solidFill>
                <a:highlight>
                  <a:srgbClr val="FFFFFF"/>
                </a:highlight>
              </a:rPr>
              <a:t>1.2</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Update-</a:t>
            </a:r>
            <a:r>
              <a:rPr lang="en-US" sz="1372" dirty="0" err="1">
                <a:solidFill>
                  <a:srgbClr val="000000"/>
                </a:solidFill>
                <a:highlight>
                  <a:srgbClr val="FFFFFF"/>
                </a:highlight>
              </a:rPr>
              <a:t>AzureVM</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Verbose</a:t>
            </a:r>
          </a:p>
          <a:p>
            <a:r>
              <a:rPr lang="en-US" sz="1372" dirty="0">
                <a:solidFill>
                  <a:srgbClr val="008000"/>
                </a:solidFill>
                <a:highlight>
                  <a:srgbClr val="FFFFFF"/>
                </a:highlight>
              </a:rPr>
              <a:t>#verify if the extension is installed:   #Get-</a:t>
            </a:r>
            <a:r>
              <a:rPr lang="en-US" sz="1372" dirty="0" err="1">
                <a:solidFill>
                  <a:srgbClr val="008000"/>
                </a:solidFill>
                <a:highlight>
                  <a:srgbClr val="FFFFFF"/>
                </a:highlight>
              </a:rPr>
              <a:t>AzureVMAccessExtension</a:t>
            </a:r>
            <a:r>
              <a:rPr lang="en-US" sz="1372" dirty="0">
                <a:solidFill>
                  <a:srgbClr val="008000"/>
                </a:solidFill>
                <a:highlight>
                  <a:srgbClr val="FFFFFF"/>
                </a:highlight>
              </a:rPr>
              <a:t> |select </a:t>
            </a:r>
            <a:r>
              <a:rPr lang="en-US" sz="1372" dirty="0" err="1">
                <a:solidFill>
                  <a:srgbClr val="008000"/>
                </a:solidFill>
                <a:highlight>
                  <a:srgbClr val="FFFFFF"/>
                </a:highlight>
              </a:rPr>
              <a:t>ExtensionName</a:t>
            </a:r>
            <a:r>
              <a:rPr lang="en-US" sz="1372" dirty="0">
                <a:solidFill>
                  <a:srgbClr val="008000"/>
                </a:solidFill>
                <a:highlight>
                  <a:srgbClr val="FFFFFF"/>
                </a:highlight>
              </a:rPr>
              <a:t>, publisher, version.</a:t>
            </a:r>
            <a:endParaRPr lang="en-US" sz="1372" dirty="0">
              <a:solidFill>
                <a:srgbClr val="000000"/>
              </a:solidFill>
              <a:highlight>
                <a:srgbClr val="FFFFFF"/>
              </a:highlight>
            </a:endParaRPr>
          </a:p>
          <a:p>
            <a:r>
              <a:rPr lang="en-US" sz="1372" dirty="0">
                <a:solidFill>
                  <a:srgbClr val="000000"/>
                </a:solidFill>
                <a:highlight>
                  <a:srgbClr val="FFFFFF"/>
                </a:highlight>
              </a:rPr>
              <a:t>Set-</a:t>
            </a:r>
            <a:r>
              <a:rPr lang="en-US" sz="1372" dirty="0" err="1">
                <a:solidFill>
                  <a:srgbClr val="000000"/>
                </a:solidFill>
                <a:highlight>
                  <a:srgbClr val="FFFFFF"/>
                </a:highlight>
              </a:rPr>
              <a:t>AzureVMCustomScriptExtension</a:t>
            </a:r>
            <a:r>
              <a:rPr lang="en-US" sz="1372" dirty="0">
                <a:solidFill>
                  <a:srgbClr val="000000"/>
                </a:solidFill>
                <a:highlight>
                  <a:srgbClr val="FFFFFF"/>
                </a:highlight>
              </a:rPr>
              <a:t> `</a:t>
            </a:r>
          </a:p>
          <a:p>
            <a:r>
              <a:rPr lang="en-US" sz="1372" b="1" dirty="0">
                <a:solidFill>
                  <a:srgbClr val="000080"/>
                </a:solidFill>
                <a:highlight>
                  <a:srgbClr val="FFFFFF"/>
                </a:highlight>
              </a:rPr>
              <a:t>    -</a:t>
            </a:r>
            <a:r>
              <a:rPr lang="en-US" sz="1372" dirty="0">
                <a:solidFill>
                  <a:srgbClr val="000000"/>
                </a:solidFill>
                <a:highlight>
                  <a:srgbClr val="FFFFFF"/>
                </a:highlight>
              </a:rPr>
              <a:t>VM  </a:t>
            </a:r>
            <a:r>
              <a:rPr lang="en-US" sz="1372" dirty="0">
                <a:solidFill>
                  <a:srgbClr val="DB6D00"/>
                </a:solidFill>
                <a:highlight>
                  <a:srgbClr val="FFFFFF"/>
                </a:highlight>
              </a:rPr>
              <a:t>$</a:t>
            </a:r>
            <a:r>
              <a:rPr lang="en-US" sz="1372" dirty="0" err="1">
                <a:solidFill>
                  <a:srgbClr val="DB6D00"/>
                </a:solidFill>
                <a:highlight>
                  <a:srgbClr val="FFFFFF"/>
                </a:highlight>
              </a:rPr>
              <a:t>Vm</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err="1">
                <a:solidFill>
                  <a:srgbClr val="000000"/>
                </a:solidFill>
                <a:highlight>
                  <a:srgbClr val="FFFFFF"/>
                </a:highlight>
              </a:rPr>
              <a:t>FileUri</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ProvisionScript</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Run </a:t>
            </a:r>
            <a:r>
              <a:rPr lang="en-US" sz="1372" dirty="0">
                <a:solidFill>
                  <a:srgbClr val="808080"/>
                </a:solidFill>
                <a:highlight>
                  <a:srgbClr val="FFFFFF"/>
                </a:highlight>
              </a:rPr>
              <a:t>'SQLProvisionScript.ps1'</a:t>
            </a:r>
            <a:r>
              <a:rPr lang="en-US" sz="1372" dirty="0">
                <a:solidFill>
                  <a:srgbClr val="000000"/>
                </a:solidFill>
                <a:highlight>
                  <a:srgbClr val="FFFFFF"/>
                </a:highlight>
              </a:rPr>
              <a:t>  `</a:t>
            </a:r>
          </a:p>
          <a:p>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Argument </a:t>
            </a:r>
            <a:r>
              <a:rPr lang="en-US" sz="1372" dirty="0">
                <a:solidFill>
                  <a:srgbClr val="DB6D00"/>
                </a:solidFill>
                <a:highlight>
                  <a:srgbClr val="FFFFFF"/>
                </a:highlight>
              </a:rPr>
              <a:t>$Arguments</a:t>
            </a:r>
            <a:r>
              <a:rPr lang="en-US" sz="1372" dirty="0">
                <a:solidFill>
                  <a:srgbClr val="000000"/>
                </a:solidFill>
                <a:highlight>
                  <a:srgbClr val="FFFFFF"/>
                </a:highlight>
              </a:rPr>
              <a:t>   `</a:t>
            </a:r>
          </a:p>
          <a:p>
            <a:pPr marL="280121" indent="-280121">
              <a:buFont typeface="Arial" panose="020B0604020202020204" pitchFamily="34" charset="0"/>
              <a:buChar char="•"/>
            </a:pP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Update-</a:t>
            </a:r>
            <a:r>
              <a:rPr lang="en-US" sz="1372" dirty="0" err="1">
                <a:solidFill>
                  <a:srgbClr val="000000"/>
                </a:solidFill>
                <a:highlight>
                  <a:srgbClr val="FFFFFF"/>
                </a:highlight>
              </a:rPr>
              <a:t>AzureVM</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Verbose</a:t>
            </a:r>
          </a:p>
        </p:txBody>
      </p:sp>
      <p:sp>
        <p:nvSpPr>
          <p:cNvPr id="5" name="TextBox 4"/>
          <p:cNvSpPr txBox="1"/>
          <p:nvPr/>
        </p:nvSpPr>
        <p:spPr>
          <a:xfrm>
            <a:off x="263400" y="5371254"/>
            <a:ext cx="11622849" cy="1285354"/>
          </a:xfrm>
          <a:prstGeom prst="rect">
            <a:avLst/>
          </a:prstGeom>
          <a:solidFill>
            <a:schemeClr val="bg1"/>
          </a:solidFill>
        </p:spPr>
        <p:txBody>
          <a:bodyPr wrap="square" lIns="179285" tIns="143428" rIns="179285" bIns="143428" rtlCol="0">
            <a:spAutoFit/>
          </a:bodyPr>
          <a:lstStyle/>
          <a:p>
            <a:r>
              <a:rPr lang="en-US" sz="1078" b="1" dirty="0">
                <a:solidFill>
                  <a:srgbClr val="0000FF"/>
                </a:solidFill>
                <a:highlight>
                  <a:srgbClr val="FFFFFF"/>
                </a:highlight>
              </a:rPr>
              <a:t>Write-Host</a:t>
            </a:r>
            <a:r>
              <a:rPr lang="en-US" sz="1078" dirty="0">
                <a:solidFill>
                  <a:srgbClr val="000000"/>
                </a:solidFill>
                <a:highlight>
                  <a:srgbClr val="FFFFFF"/>
                </a:highlight>
              </a:rPr>
              <a:t> </a:t>
            </a:r>
            <a:r>
              <a:rPr lang="en-US" sz="1078" dirty="0">
                <a:solidFill>
                  <a:srgbClr val="9E182D"/>
                </a:solidFill>
                <a:highlight>
                  <a:srgbClr val="FFFFFF"/>
                </a:highlight>
              </a:rPr>
              <a:t>"Azure Custom Script Handler Log can be found on the destination machine at: "</a:t>
            </a:r>
            <a:r>
              <a:rPr lang="en-US" sz="1078" dirty="0">
                <a:solidFill>
                  <a:srgbClr val="000000"/>
                </a:solidFill>
                <a:highlight>
                  <a:srgbClr val="FFFFFF"/>
                </a:highlight>
              </a:rPr>
              <a:t> </a:t>
            </a:r>
            <a:r>
              <a:rPr lang="en-US" sz="1078" b="1" dirty="0">
                <a:solidFill>
                  <a:srgbClr val="000080"/>
                </a:solidFill>
                <a:highlight>
                  <a:srgbClr val="FFFFFF"/>
                </a:highlight>
              </a:rPr>
              <a:t>-</a:t>
            </a:r>
            <a:r>
              <a:rPr lang="en-US" sz="1078" dirty="0" err="1">
                <a:solidFill>
                  <a:srgbClr val="000000"/>
                </a:solidFill>
                <a:highlight>
                  <a:srgbClr val="FFFFFF"/>
                </a:highlight>
              </a:rPr>
              <a:t>ForegroundColor</a:t>
            </a:r>
            <a:r>
              <a:rPr lang="en-US" sz="1078" dirty="0">
                <a:solidFill>
                  <a:srgbClr val="000000"/>
                </a:solidFill>
                <a:highlight>
                  <a:srgbClr val="FFFFFF"/>
                </a:highlight>
              </a:rPr>
              <a:t> Green</a:t>
            </a:r>
          </a:p>
          <a:p>
            <a:r>
              <a:rPr lang="en-US" sz="1078" b="1" dirty="0">
                <a:solidFill>
                  <a:srgbClr val="0000FF"/>
                </a:solidFill>
                <a:highlight>
                  <a:srgbClr val="FFFFFF"/>
                </a:highlight>
              </a:rPr>
              <a:t>Write-Host</a:t>
            </a:r>
            <a:r>
              <a:rPr lang="en-US" sz="1078" dirty="0">
                <a:solidFill>
                  <a:srgbClr val="000000"/>
                </a:solidFill>
                <a:highlight>
                  <a:srgbClr val="FFFFFF"/>
                </a:highlight>
              </a:rPr>
              <a:t> </a:t>
            </a:r>
            <a:r>
              <a:rPr lang="en-US" sz="1078" dirty="0">
                <a:solidFill>
                  <a:srgbClr val="9E182D"/>
                </a:solidFill>
                <a:highlight>
                  <a:srgbClr val="FFFFFF"/>
                </a:highlight>
              </a:rPr>
              <a:t>"     C:\WindowsAzure\Logs\Plugins"</a:t>
            </a:r>
            <a:r>
              <a:rPr lang="en-US" sz="1078" dirty="0">
                <a:solidFill>
                  <a:srgbClr val="000000"/>
                </a:solidFill>
                <a:highlight>
                  <a:srgbClr val="FFFFFF"/>
                </a:highlight>
              </a:rPr>
              <a:t>  </a:t>
            </a:r>
            <a:r>
              <a:rPr lang="en-US" sz="1078" b="1" dirty="0">
                <a:solidFill>
                  <a:srgbClr val="000080"/>
                </a:solidFill>
                <a:highlight>
                  <a:srgbClr val="FFFFFF"/>
                </a:highlight>
              </a:rPr>
              <a:t>-</a:t>
            </a:r>
            <a:r>
              <a:rPr lang="en-US" sz="1078" dirty="0" err="1">
                <a:solidFill>
                  <a:srgbClr val="000000"/>
                </a:solidFill>
                <a:highlight>
                  <a:srgbClr val="FFFFFF"/>
                </a:highlight>
              </a:rPr>
              <a:t>ForegroundColor</a:t>
            </a:r>
            <a:r>
              <a:rPr lang="en-US" sz="1078" dirty="0">
                <a:solidFill>
                  <a:srgbClr val="000000"/>
                </a:solidFill>
                <a:highlight>
                  <a:srgbClr val="FFFFFF"/>
                </a:highlight>
              </a:rPr>
              <a:t> Green</a:t>
            </a:r>
          </a:p>
          <a:p>
            <a:r>
              <a:rPr lang="en-US" sz="1078" b="1" dirty="0">
                <a:solidFill>
                  <a:srgbClr val="0000FF"/>
                </a:solidFill>
                <a:highlight>
                  <a:srgbClr val="FFFFFF"/>
                </a:highlight>
              </a:rPr>
              <a:t>Write-host</a:t>
            </a:r>
            <a:r>
              <a:rPr lang="en-US" sz="1078" dirty="0">
                <a:solidFill>
                  <a:srgbClr val="000000"/>
                </a:solidFill>
                <a:highlight>
                  <a:srgbClr val="FFFFFF"/>
                </a:highlight>
              </a:rPr>
              <a:t> </a:t>
            </a:r>
            <a:r>
              <a:rPr lang="en-US" sz="1078" dirty="0">
                <a:solidFill>
                  <a:srgbClr val="9E182D"/>
                </a:solidFill>
                <a:highlight>
                  <a:srgbClr val="FFFFFF"/>
                </a:highlight>
              </a:rPr>
              <a:t>"Custom Script output log can be found on the destination machine at:"</a:t>
            </a:r>
            <a:r>
              <a:rPr lang="en-US" sz="1078" dirty="0">
                <a:solidFill>
                  <a:srgbClr val="000000"/>
                </a:solidFill>
                <a:highlight>
                  <a:srgbClr val="FFFFFF"/>
                </a:highlight>
              </a:rPr>
              <a:t>  </a:t>
            </a:r>
            <a:r>
              <a:rPr lang="en-US" sz="1078" b="1" dirty="0">
                <a:solidFill>
                  <a:srgbClr val="000080"/>
                </a:solidFill>
                <a:highlight>
                  <a:srgbClr val="FFFFFF"/>
                </a:highlight>
              </a:rPr>
              <a:t>-</a:t>
            </a:r>
            <a:r>
              <a:rPr lang="en-US" sz="1078" dirty="0" err="1">
                <a:solidFill>
                  <a:srgbClr val="000000"/>
                </a:solidFill>
                <a:highlight>
                  <a:srgbClr val="FFFFFF"/>
                </a:highlight>
              </a:rPr>
              <a:t>ForegroundColor</a:t>
            </a:r>
            <a:r>
              <a:rPr lang="en-US" sz="1078" dirty="0">
                <a:solidFill>
                  <a:srgbClr val="000000"/>
                </a:solidFill>
                <a:highlight>
                  <a:srgbClr val="FFFFFF"/>
                </a:highlight>
              </a:rPr>
              <a:t> Green</a:t>
            </a:r>
          </a:p>
          <a:p>
            <a:r>
              <a:rPr lang="en-US" sz="1078" b="1" dirty="0">
                <a:solidFill>
                  <a:srgbClr val="0000FF"/>
                </a:solidFill>
                <a:highlight>
                  <a:srgbClr val="FFFFFF"/>
                </a:highlight>
              </a:rPr>
              <a:t>Write-Host</a:t>
            </a:r>
            <a:r>
              <a:rPr lang="en-US" sz="1078" dirty="0">
                <a:solidFill>
                  <a:srgbClr val="000000"/>
                </a:solidFill>
                <a:highlight>
                  <a:srgbClr val="FFFFFF"/>
                </a:highlight>
              </a:rPr>
              <a:t> </a:t>
            </a:r>
            <a:r>
              <a:rPr lang="en-US" sz="1078" dirty="0">
                <a:solidFill>
                  <a:srgbClr val="9E182D"/>
                </a:solidFill>
                <a:highlight>
                  <a:srgbClr val="FFFFFF"/>
                </a:highlight>
              </a:rPr>
              <a:t>"     C:\Temp\ProvisionLog.txt"</a:t>
            </a:r>
            <a:r>
              <a:rPr lang="en-US" sz="1078" dirty="0">
                <a:solidFill>
                  <a:srgbClr val="000000"/>
                </a:solidFill>
                <a:highlight>
                  <a:srgbClr val="FFFFFF"/>
                </a:highlight>
              </a:rPr>
              <a:t>  </a:t>
            </a:r>
            <a:r>
              <a:rPr lang="en-US" sz="1078" b="1" dirty="0">
                <a:solidFill>
                  <a:srgbClr val="000080"/>
                </a:solidFill>
                <a:highlight>
                  <a:srgbClr val="FFFFFF"/>
                </a:highlight>
              </a:rPr>
              <a:t>-</a:t>
            </a:r>
            <a:r>
              <a:rPr lang="en-US" sz="1078" dirty="0" err="1">
                <a:solidFill>
                  <a:srgbClr val="000000"/>
                </a:solidFill>
                <a:highlight>
                  <a:srgbClr val="FFFFFF"/>
                </a:highlight>
              </a:rPr>
              <a:t>ForegroundColor</a:t>
            </a:r>
            <a:r>
              <a:rPr lang="en-US" sz="1078" dirty="0">
                <a:solidFill>
                  <a:srgbClr val="000000"/>
                </a:solidFill>
                <a:highlight>
                  <a:srgbClr val="FFFFFF"/>
                </a:highlight>
              </a:rPr>
              <a:t> Green</a:t>
            </a:r>
          </a:p>
          <a:p>
            <a:r>
              <a:rPr lang="en-US" sz="1078" b="1" dirty="0">
                <a:solidFill>
                  <a:srgbClr val="0000FF"/>
                </a:solidFill>
                <a:highlight>
                  <a:srgbClr val="FFFFFF"/>
                </a:highlight>
              </a:rPr>
              <a:t>Write-host</a:t>
            </a:r>
            <a:r>
              <a:rPr lang="en-US" sz="1078" dirty="0">
                <a:solidFill>
                  <a:srgbClr val="000000"/>
                </a:solidFill>
                <a:highlight>
                  <a:srgbClr val="FFFFFF"/>
                </a:highlight>
              </a:rPr>
              <a:t> </a:t>
            </a:r>
            <a:r>
              <a:rPr lang="en-US" sz="1078" dirty="0">
                <a:solidFill>
                  <a:srgbClr val="9E182D"/>
                </a:solidFill>
                <a:highlight>
                  <a:srgbClr val="FFFFFF"/>
                </a:highlight>
              </a:rPr>
              <a:t>"The Script being executed is downloaded to:"</a:t>
            </a:r>
            <a:r>
              <a:rPr lang="en-US" sz="1078" dirty="0">
                <a:solidFill>
                  <a:srgbClr val="000000"/>
                </a:solidFill>
                <a:highlight>
                  <a:srgbClr val="FFFFFF"/>
                </a:highlight>
              </a:rPr>
              <a:t> </a:t>
            </a:r>
            <a:r>
              <a:rPr lang="en-US" sz="1078" b="1" dirty="0">
                <a:solidFill>
                  <a:srgbClr val="000080"/>
                </a:solidFill>
                <a:highlight>
                  <a:srgbClr val="FFFFFF"/>
                </a:highlight>
              </a:rPr>
              <a:t>-</a:t>
            </a:r>
            <a:r>
              <a:rPr lang="en-US" sz="1078" dirty="0" err="1">
                <a:solidFill>
                  <a:srgbClr val="000000"/>
                </a:solidFill>
                <a:highlight>
                  <a:srgbClr val="FFFFFF"/>
                </a:highlight>
              </a:rPr>
              <a:t>ForegroundColor</a:t>
            </a:r>
            <a:r>
              <a:rPr lang="en-US" sz="1078" dirty="0">
                <a:solidFill>
                  <a:srgbClr val="000000"/>
                </a:solidFill>
                <a:highlight>
                  <a:srgbClr val="FFFFFF"/>
                </a:highlight>
              </a:rPr>
              <a:t> Green</a:t>
            </a:r>
          </a:p>
          <a:p>
            <a:r>
              <a:rPr lang="en-US" sz="1078" b="1" dirty="0">
                <a:solidFill>
                  <a:srgbClr val="0000FF"/>
                </a:solidFill>
                <a:highlight>
                  <a:srgbClr val="FFFFFF"/>
                </a:highlight>
              </a:rPr>
              <a:t>Write-Host</a:t>
            </a:r>
            <a:r>
              <a:rPr lang="en-US" sz="1078" dirty="0">
                <a:solidFill>
                  <a:srgbClr val="000000"/>
                </a:solidFill>
                <a:highlight>
                  <a:srgbClr val="FFFFFF"/>
                </a:highlight>
              </a:rPr>
              <a:t> </a:t>
            </a:r>
            <a:r>
              <a:rPr lang="en-US" sz="1078" dirty="0">
                <a:solidFill>
                  <a:srgbClr val="9E182D"/>
                </a:solidFill>
                <a:highlight>
                  <a:srgbClr val="FFFFFF"/>
                </a:highlight>
              </a:rPr>
              <a:t>"     C:\Packages\Plugins\Microsoft.Compute.CustomScriptExtension\1.2\Downloads"</a:t>
            </a:r>
            <a:r>
              <a:rPr lang="en-US" sz="1078" dirty="0">
                <a:solidFill>
                  <a:srgbClr val="000000"/>
                </a:solidFill>
                <a:highlight>
                  <a:srgbClr val="FFFFFF"/>
                </a:highlight>
              </a:rPr>
              <a:t> </a:t>
            </a:r>
          </a:p>
        </p:txBody>
      </p:sp>
      <p:sp>
        <p:nvSpPr>
          <p:cNvPr id="6" name="TextBox 5"/>
          <p:cNvSpPr txBox="1"/>
          <p:nvPr/>
        </p:nvSpPr>
        <p:spPr>
          <a:xfrm>
            <a:off x="7664744" y="1879817"/>
            <a:ext cx="3486674" cy="923282"/>
          </a:xfrm>
          <a:prstGeom prst="rect">
            <a:avLst/>
          </a:prstGeom>
          <a:solidFill>
            <a:schemeClr val="bg1"/>
          </a:solidFill>
          <a:ln>
            <a:solidFill>
              <a:schemeClr val="accent1"/>
            </a:solidFill>
          </a:ln>
        </p:spPr>
        <p:txBody>
          <a:bodyPr wrap="square" lIns="179285" tIns="143428" rIns="179285" bIns="143428" rtlCol="0">
            <a:spAutoFit/>
          </a:bodyPr>
          <a:lstStyle/>
          <a:p>
            <a:r>
              <a:rPr lang="en-US" sz="1372" dirty="0">
                <a:solidFill>
                  <a:srgbClr val="000000"/>
                </a:solidFill>
                <a:highlight>
                  <a:srgbClr val="FFFFFF"/>
                </a:highlight>
              </a:rPr>
              <a:t>Access Parameters using </a:t>
            </a:r>
            <a:r>
              <a:rPr lang="en-US" sz="1372" dirty="0">
                <a:solidFill>
                  <a:srgbClr val="DB6D00"/>
                </a:solidFill>
                <a:highlight>
                  <a:srgbClr val="FFFFFF"/>
                </a:highlight>
              </a:rPr>
              <a:t>$</a:t>
            </a:r>
            <a:r>
              <a:rPr lang="en-US" sz="1372" dirty="0" err="1">
                <a:solidFill>
                  <a:srgbClr val="DB6D00"/>
                </a:solidFill>
                <a:highlight>
                  <a:srgbClr val="FFFFFF"/>
                </a:highlight>
              </a:rPr>
              <a:t>args</a:t>
            </a:r>
            <a:r>
              <a:rPr lang="en-US" sz="1372" b="1" dirty="0">
                <a:solidFill>
                  <a:srgbClr val="000080"/>
                </a:solidFill>
                <a:highlight>
                  <a:srgbClr val="FFFFFF"/>
                </a:highlight>
              </a:rPr>
              <a:t>[?]:</a:t>
            </a:r>
            <a:r>
              <a:rPr lang="en-US" sz="1372" dirty="0">
                <a:solidFill>
                  <a:srgbClr val="000000"/>
                </a:solidFill>
                <a:highlight>
                  <a:srgbClr val="FFFFFF"/>
                </a:highlight>
              </a:rPr>
              <a:t> </a:t>
            </a:r>
          </a:p>
          <a:p>
            <a:r>
              <a:rPr lang="en-US" sz="1372" dirty="0">
                <a:solidFill>
                  <a:srgbClr val="DB6D00"/>
                </a:solidFill>
                <a:highlight>
                  <a:srgbClr val="FFFFFF"/>
                </a:highlight>
              </a:rPr>
              <a:t>$MyParam1</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args</a:t>
            </a:r>
            <a:r>
              <a:rPr lang="en-US" sz="1372" b="1" dirty="0">
                <a:solidFill>
                  <a:srgbClr val="000080"/>
                </a:solidFill>
                <a:highlight>
                  <a:srgbClr val="FFFFFF"/>
                </a:highlight>
              </a:rPr>
              <a:t>[</a:t>
            </a:r>
            <a:r>
              <a:rPr lang="en-US" sz="1372" dirty="0">
                <a:solidFill>
                  <a:srgbClr val="FF80C0"/>
                </a:solidFill>
                <a:highlight>
                  <a:srgbClr val="FFFFFF"/>
                </a:highlight>
              </a:rPr>
              <a:t>0</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DB6D00"/>
                </a:solidFill>
                <a:highlight>
                  <a:srgbClr val="FFFFFF"/>
                </a:highlight>
              </a:rPr>
              <a:t>$MyParam2</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args</a:t>
            </a:r>
            <a:r>
              <a:rPr lang="en-US" sz="1372" b="1" dirty="0">
                <a:solidFill>
                  <a:srgbClr val="000080"/>
                </a:solidFill>
                <a:highlight>
                  <a:srgbClr val="FFFFFF"/>
                </a:highlight>
              </a:rPr>
              <a:t>[</a:t>
            </a:r>
            <a:r>
              <a:rPr lang="en-US" sz="1372" dirty="0">
                <a:solidFill>
                  <a:srgbClr val="FF80C0"/>
                </a:solidFill>
                <a:highlight>
                  <a:srgbClr val="FFFFFF"/>
                </a:highlight>
              </a:rPr>
              <a:t>1</a:t>
            </a:r>
            <a:r>
              <a:rPr lang="en-US" sz="1372" b="1" dirty="0">
                <a:solidFill>
                  <a:srgbClr val="000080"/>
                </a:solidFill>
                <a:highlight>
                  <a:srgbClr val="FFFFFF"/>
                </a:highlight>
              </a:rPr>
              <a:t>]</a:t>
            </a:r>
            <a:endParaRPr lang="en-US" sz="1372" dirty="0">
              <a:solidFill>
                <a:srgbClr val="000000"/>
              </a:solidFill>
              <a:highlight>
                <a:srgbClr val="FFFFFF"/>
              </a:highlight>
            </a:endParaRPr>
          </a:p>
        </p:txBody>
      </p:sp>
      <p:sp>
        <p:nvSpPr>
          <p:cNvPr id="7" name="Rectangle 6"/>
          <p:cNvSpPr/>
          <p:nvPr/>
        </p:nvSpPr>
        <p:spPr>
          <a:xfrm>
            <a:off x="4079044" y="4388236"/>
            <a:ext cx="7694313" cy="814661"/>
          </a:xfrm>
          <a:prstGeom prst="rect">
            <a:avLst/>
          </a:prstGeom>
          <a:solidFill>
            <a:srgbClr val="FFFF00"/>
          </a:solidFill>
        </p:spPr>
        <p:txBody>
          <a:bodyPr wrap="square">
            <a:spAutoFit/>
          </a:bodyPr>
          <a:lstStyle/>
          <a:p>
            <a:r>
              <a:rPr lang="en-US" sz="1568" dirty="0">
                <a:solidFill>
                  <a:srgbClr val="000000"/>
                </a:solidFill>
                <a:latin typeface="Segoe UI" panose="020B0502040204020203" pitchFamily="34" charset="0"/>
              </a:rPr>
              <a:t>More on Azure VM Extensions</a:t>
            </a:r>
          </a:p>
          <a:p>
            <a:r>
              <a:rPr lang="en-US" sz="1568" dirty="0">
                <a:solidFill>
                  <a:srgbClr val="000000"/>
                </a:solidFill>
                <a:latin typeface="Segoe UI" panose="020B0502040204020203" pitchFamily="34" charset="0"/>
                <a:hlinkClick r:id="rId2"/>
              </a:rPr>
              <a:t>http://azure.microsoft.com/blog/2014/04/11/vm-agent-and-extensions-part-1/</a:t>
            </a:r>
            <a:endParaRPr lang="en-US" sz="1568" dirty="0">
              <a:solidFill>
                <a:srgbClr val="000000"/>
              </a:solidFill>
              <a:latin typeface="Segoe UI" panose="020B0502040204020203" pitchFamily="34" charset="0"/>
            </a:endParaRPr>
          </a:p>
          <a:p>
            <a:r>
              <a:rPr lang="en-US" sz="1568" dirty="0">
                <a:solidFill>
                  <a:srgbClr val="000000"/>
                </a:solidFill>
                <a:latin typeface="Segoe UI" panose="020B0502040204020203" pitchFamily="34" charset="0"/>
              </a:rPr>
              <a:t>(Reset Password, Fix RDP Settings, </a:t>
            </a:r>
            <a:r>
              <a:rPr lang="en-US" sz="1568" dirty="0" err="1">
                <a:solidFill>
                  <a:srgbClr val="000000"/>
                </a:solidFill>
                <a:latin typeface="Segoe UI" panose="020B0502040204020203" pitchFamily="34" charset="0"/>
              </a:rPr>
              <a:t>etc</a:t>
            </a:r>
            <a:r>
              <a:rPr lang="en-US" sz="1568" dirty="0">
                <a:solidFill>
                  <a:srgbClr val="000000"/>
                </a:solidFill>
                <a:latin typeface="Segoe UI" panose="020B0502040204020203" pitchFamily="34" charset="0"/>
              </a:rPr>
              <a:t>)</a:t>
            </a:r>
            <a:endParaRPr lang="en-US" sz="1568" dirty="0"/>
          </a:p>
        </p:txBody>
      </p:sp>
    </p:spTree>
    <p:extLst>
      <p:ext uri="{BB962C8B-B14F-4D97-AF65-F5344CB8AC3E}">
        <p14:creationId xmlns:p14="http://schemas.microsoft.com/office/powerpoint/2010/main" val="2634038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Wait for Processing… (</a:t>
            </a:r>
            <a:r>
              <a:rPr lang="en-US" dirty="0" err="1"/>
              <a:t>eg</a:t>
            </a:r>
            <a:r>
              <a:rPr lang="en-US" dirty="0"/>
              <a:t>. SQL)</a:t>
            </a:r>
          </a:p>
        </p:txBody>
      </p:sp>
      <p:sp>
        <p:nvSpPr>
          <p:cNvPr id="5" name="Text Placeholder 4"/>
          <p:cNvSpPr>
            <a:spLocks noGrp="1"/>
          </p:cNvSpPr>
          <p:nvPr>
            <p:ph type="body" sz="quarter" idx="10"/>
          </p:nvPr>
        </p:nvSpPr>
        <p:spPr>
          <a:xfrm>
            <a:off x="269241" y="1486746"/>
            <a:ext cx="11655840" cy="4869863"/>
          </a:xfrm>
        </p:spPr>
        <p:txBody>
          <a:bodyPr/>
          <a:lstStyle/>
          <a:p>
            <a:r>
              <a:rPr lang="en-US" dirty="0">
                <a:solidFill>
                  <a:srgbClr val="008000"/>
                </a:solidFill>
                <a:highlight>
                  <a:srgbClr val="FFFFFF"/>
                </a:highlight>
              </a:rPr>
              <a:t>#Write Provision Log</a:t>
            </a:r>
            <a:endParaRPr lang="en-US" dirty="0">
              <a:highlight>
                <a:srgbClr val="FFFFFF"/>
              </a:highlight>
            </a:endParaRPr>
          </a:p>
          <a:p>
            <a:r>
              <a:rPr lang="en-US" dirty="0">
                <a:highlight>
                  <a:srgbClr val="FFFFFF"/>
                </a:highlight>
              </a:rPr>
              <a:t>MD C</a:t>
            </a:r>
            <a:r>
              <a:rPr lang="en-US" b="1" dirty="0">
                <a:solidFill>
                  <a:srgbClr val="000080"/>
                </a:solidFill>
                <a:highlight>
                  <a:srgbClr val="FFFFFF"/>
                </a:highlight>
              </a:rPr>
              <a:t>:</a:t>
            </a:r>
            <a:r>
              <a:rPr lang="en-US" dirty="0">
                <a:highlight>
                  <a:srgbClr val="FFFFFF"/>
                </a:highlight>
              </a:rPr>
              <a:t>\Temp</a:t>
            </a:r>
          </a:p>
          <a:p>
            <a:r>
              <a:rPr lang="en-US" dirty="0">
                <a:solidFill>
                  <a:srgbClr val="DB6D00"/>
                </a:solidFill>
                <a:highlight>
                  <a:srgbClr val="FFFFFF"/>
                </a:highlight>
              </a:rPr>
              <a:t>$</a:t>
            </a:r>
            <a:r>
              <a:rPr lang="en-US" dirty="0" err="1">
                <a:solidFill>
                  <a:srgbClr val="DB6D00"/>
                </a:solidFill>
                <a:highlight>
                  <a:srgbClr val="FFFFFF"/>
                </a:highlight>
              </a:rPr>
              <a:t>MyLog</a:t>
            </a:r>
            <a:r>
              <a:rPr lang="en-US" dirty="0">
                <a:highlight>
                  <a:srgbClr val="FFFFFF"/>
                </a:highlight>
              </a:rPr>
              <a:t> </a:t>
            </a:r>
            <a:r>
              <a:rPr lang="en-US" b="1" dirty="0">
                <a:solidFill>
                  <a:srgbClr val="000080"/>
                </a:solidFill>
                <a:highlight>
                  <a:srgbClr val="FFFFFF"/>
                </a:highlight>
              </a:rPr>
              <a:t>=</a:t>
            </a:r>
            <a:r>
              <a:rPr lang="en-US" dirty="0">
                <a:solidFill>
                  <a:srgbClr val="9E182D"/>
                </a:solidFill>
                <a:highlight>
                  <a:srgbClr val="FFFFFF"/>
                </a:highlight>
              </a:rPr>
              <a:t>"C:\Temp\ProvisionLog.txt"</a:t>
            </a:r>
            <a:endParaRPr lang="en-US" dirty="0">
              <a:solidFill>
                <a:srgbClr val="008000"/>
              </a:solidFill>
              <a:highlight>
                <a:srgbClr val="FFFFFF"/>
              </a:highlight>
              <a:latin typeface="Segoe UI"/>
            </a:endParaRPr>
          </a:p>
          <a:p>
            <a:pPr>
              <a:lnSpc>
                <a:spcPct val="100000"/>
              </a:lnSpc>
              <a:spcBef>
                <a:spcPts val="0"/>
              </a:spcBef>
            </a:pPr>
            <a:r>
              <a:rPr lang="en-US" dirty="0">
                <a:solidFill>
                  <a:srgbClr val="008000"/>
                </a:solidFill>
                <a:highlight>
                  <a:srgbClr val="FFFFFF"/>
                </a:highlight>
                <a:latin typeface="Segoe UI"/>
              </a:rPr>
              <a:t># Wait for SQL Server to start before executing SQL Commands</a:t>
            </a:r>
            <a:endParaRPr lang="en-US" dirty="0">
              <a:highlight>
                <a:srgbClr val="FFFFFF"/>
              </a:highlight>
              <a:latin typeface="Segoe UI"/>
            </a:endParaRPr>
          </a:p>
          <a:p>
            <a:pPr>
              <a:lnSpc>
                <a:spcPct val="100000"/>
              </a:lnSpc>
              <a:spcBef>
                <a:spcPts val="0"/>
              </a:spcBef>
            </a:pPr>
            <a:r>
              <a:rPr lang="en-US" dirty="0">
                <a:solidFill>
                  <a:srgbClr val="DB6D00"/>
                </a:solidFill>
                <a:highlight>
                  <a:srgbClr val="FFFFFF"/>
                </a:highlight>
                <a:latin typeface="Segoe UI"/>
              </a:rPr>
              <a:t>$SQL</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r>
              <a:rPr lang="en-US" b="1" dirty="0">
                <a:solidFill>
                  <a:srgbClr val="0000FF"/>
                </a:solidFill>
                <a:highlight>
                  <a:srgbClr val="FFFFFF"/>
                </a:highlight>
                <a:latin typeface="Segoe UI"/>
              </a:rPr>
              <a:t>Get-Service</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r>
              <a:rPr lang="en-US" b="1" dirty="0">
                <a:solidFill>
                  <a:srgbClr val="0000FF"/>
                </a:solidFill>
                <a:highlight>
                  <a:srgbClr val="FFFFFF"/>
                </a:highlight>
                <a:latin typeface="Segoe UI"/>
              </a:rPr>
              <a:t>where-Object</a:t>
            </a:r>
            <a:r>
              <a:rPr lang="en-US" b="1" dirty="0">
                <a:solidFill>
                  <a:srgbClr val="000080"/>
                </a:solidFill>
                <a:highlight>
                  <a:srgbClr val="FFFFFF"/>
                </a:highlight>
                <a:latin typeface="Segoe UI"/>
              </a:rPr>
              <a:t>{</a:t>
            </a:r>
            <a:r>
              <a:rPr lang="en-US" dirty="0">
                <a:solidFill>
                  <a:srgbClr val="DB6D00"/>
                </a:solidFill>
                <a:highlight>
                  <a:srgbClr val="FFFFFF"/>
                </a:highlight>
                <a:latin typeface="Segoe UI"/>
              </a:rPr>
              <a:t>$_</a:t>
            </a:r>
            <a:r>
              <a:rPr lang="en-US" b="1" dirty="0">
                <a:solidFill>
                  <a:srgbClr val="000080"/>
                </a:solidFill>
                <a:highlight>
                  <a:srgbClr val="FFFFFF"/>
                </a:highlight>
                <a:latin typeface="Segoe UI"/>
              </a:rPr>
              <a:t>.</a:t>
            </a:r>
            <a:r>
              <a:rPr lang="en-US" dirty="0">
                <a:highlight>
                  <a:srgbClr val="FFFFFF"/>
                </a:highlight>
                <a:latin typeface="Segoe UI"/>
              </a:rPr>
              <a:t>name </a:t>
            </a:r>
            <a:r>
              <a:rPr lang="en-US" b="1" dirty="0">
                <a:solidFill>
                  <a:srgbClr val="000080"/>
                </a:solidFill>
                <a:highlight>
                  <a:srgbClr val="FFFFFF"/>
                </a:highlight>
                <a:latin typeface="Segoe UI"/>
              </a:rPr>
              <a:t>-</a:t>
            </a:r>
            <a:r>
              <a:rPr lang="en-US" dirty="0" err="1">
                <a:highlight>
                  <a:srgbClr val="FFFFFF"/>
                </a:highlight>
                <a:latin typeface="Segoe UI"/>
              </a:rPr>
              <a:t>eq</a:t>
            </a:r>
            <a:r>
              <a:rPr lang="en-US" dirty="0">
                <a:highlight>
                  <a:srgbClr val="FFFFFF"/>
                </a:highlight>
                <a:latin typeface="Segoe UI"/>
              </a:rPr>
              <a:t> </a:t>
            </a:r>
            <a:r>
              <a:rPr lang="en-US" dirty="0">
                <a:solidFill>
                  <a:srgbClr val="808080"/>
                </a:solidFill>
                <a:highlight>
                  <a:srgbClr val="FFFFFF"/>
                </a:highlight>
                <a:latin typeface="Segoe UI"/>
              </a:rPr>
              <a:t>'MSSQLSERVER'</a:t>
            </a:r>
            <a:r>
              <a:rPr lang="en-US" b="1" dirty="0">
                <a:solidFill>
                  <a:srgbClr val="000080"/>
                </a:solidFill>
                <a:highlight>
                  <a:srgbClr val="FFFFFF"/>
                </a:highlight>
                <a:latin typeface="Segoe UI"/>
              </a:rPr>
              <a:t>}</a:t>
            </a:r>
            <a:endParaRPr lang="en-US" dirty="0">
              <a:highlight>
                <a:srgbClr val="FFFFFF"/>
              </a:highlight>
              <a:latin typeface="Segoe UI"/>
            </a:endParaRPr>
          </a:p>
          <a:p>
            <a:pPr>
              <a:lnSpc>
                <a:spcPct val="100000"/>
              </a:lnSpc>
              <a:spcBef>
                <a:spcPts val="0"/>
              </a:spcBef>
            </a:pPr>
            <a:r>
              <a:rPr lang="en-US" b="1" dirty="0">
                <a:solidFill>
                  <a:srgbClr val="000080"/>
                </a:solidFill>
                <a:highlight>
                  <a:srgbClr val="FFFFFF"/>
                </a:highlight>
                <a:latin typeface="Segoe UI"/>
              </a:rPr>
              <a:t>(</a:t>
            </a:r>
            <a:r>
              <a:rPr lang="en-US" b="1" dirty="0">
                <a:solidFill>
                  <a:srgbClr val="0000FF"/>
                </a:solidFill>
                <a:highlight>
                  <a:srgbClr val="FFFFFF"/>
                </a:highlight>
                <a:latin typeface="Segoe UI"/>
              </a:rPr>
              <a:t>Get-Date</a:t>
            </a:r>
            <a:r>
              <a:rPr lang="en-US" b="1" dirty="0">
                <a:solidFill>
                  <a:srgbClr val="000080"/>
                </a:solidFill>
                <a:highlight>
                  <a:srgbClr val="FFFFFF"/>
                </a:highlight>
                <a:latin typeface="Segoe UI"/>
              </a:rPr>
              <a:t>).</a:t>
            </a:r>
            <a:r>
              <a:rPr lang="en-US" dirty="0" err="1">
                <a:highlight>
                  <a:srgbClr val="FFFFFF"/>
                </a:highlight>
                <a:latin typeface="Segoe UI"/>
              </a:rPr>
              <a:t>ToString</a:t>
            </a:r>
            <a:r>
              <a:rPr lang="en-US" b="1" dirty="0">
                <a:solidFill>
                  <a:srgbClr val="000080"/>
                </a:solidFill>
                <a:highlight>
                  <a:srgbClr val="FFFFFF"/>
                </a:highlight>
                <a:latin typeface="Segoe UI"/>
              </a:rPr>
              <a:t>()</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r>
              <a:rPr lang="en-US" dirty="0">
                <a:solidFill>
                  <a:srgbClr val="9E182D"/>
                </a:solidFill>
                <a:highlight>
                  <a:srgbClr val="FFFFFF"/>
                </a:highlight>
                <a:latin typeface="Segoe UI"/>
              </a:rPr>
              <a:t>" Checking Status of MSSQLSERVER status ...."</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SQL</a:t>
            </a:r>
            <a:r>
              <a:rPr lang="en-US" b="1" dirty="0" err="1">
                <a:solidFill>
                  <a:srgbClr val="000080"/>
                </a:solidFill>
                <a:highlight>
                  <a:srgbClr val="FFFFFF"/>
                </a:highlight>
                <a:latin typeface="Segoe UI"/>
              </a:rPr>
              <a:t>.</a:t>
            </a:r>
            <a:r>
              <a:rPr lang="en-US" dirty="0" err="1">
                <a:highlight>
                  <a:srgbClr val="FFFFFF"/>
                </a:highlight>
                <a:latin typeface="Segoe UI"/>
              </a:rPr>
              <a:t>Status</a:t>
            </a:r>
            <a:r>
              <a:rPr lang="en-US" dirty="0">
                <a:highlight>
                  <a:srgbClr val="FFFFFF"/>
                </a:highlight>
                <a:latin typeface="Segoe UI"/>
              </a:rPr>
              <a:t>  </a:t>
            </a:r>
            <a:r>
              <a:rPr lang="en-US" b="1" dirty="0">
                <a:solidFill>
                  <a:srgbClr val="000080"/>
                </a:solidFill>
                <a:highlight>
                  <a:srgbClr val="FFFFFF"/>
                </a:highlight>
                <a:latin typeface="Segoe UI"/>
              </a:rPr>
              <a:t>|</a:t>
            </a:r>
            <a:r>
              <a:rPr lang="en-US" b="1" dirty="0">
                <a:solidFill>
                  <a:srgbClr val="0000FF"/>
                </a:solidFill>
                <a:highlight>
                  <a:srgbClr val="FFFFFF"/>
                </a:highlight>
                <a:latin typeface="Segoe UI"/>
              </a:rPr>
              <a:t>Out-File</a:t>
            </a:r>
            <a:r>
              <a:rPr lang="en-US" dirty="0">
                <a:highlight>
                  <a:srgbClr val="FFFFFF"/>
                </a:highlight>
                <a:latin typeface="Segoe UI"/>
              </a:rPr>
              <a:t> </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MyLog</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Append </a:t>
            </a:r>
          </a:p>
          <a:p>
            <a:pPr>
              <a:lnSpc>
                <a:spcPct val="100000"/>
              </a:lnSpc>
              <a:spcBef>
                <a:spcPts val="0"/>
              </a:spcBef>
            </a:pPr>
            <a:r>
              <a:rPr lang="en-US" b="1" dirty="0">
                <a:solidFill>
                  <a:srgbClr val="0000FF"/>
                </a:solidFill>
                <a:highlight>
                  <a:srgbClr val="FFFFFF"/>
                </a:highlight>
                <a:latin typeface="Segoe UI"/>
              </a:rPr>
              <a:t>If</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SQL</a:t>
            </a:r>
            <a:r>
              <a:rPr lang="en-US" b="1" dirty="0" err="1">
                <a:solidFill>
                  <a:srgbClr val="000080"/>
                </a:solidFill>
                <a:highlight>
                  <a:srgbClr val="FFFFFF"/>
                </a:highlight>
                <a:latin typeface="Segoe UI"/>
              </a:rPr>
              <a:t>.</a:t>
            </a:r>
            <a:r>
              <a:rPr lang="en-US" dirty="0" err="1">
                <a:highlight>
                  <a:srgbClr val="FFFFFF"/>
                </a:highlight>
                <a:latin typeface="Segoe UI"/>
              </a:rPr>
              <a:t>Status</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ne </a:t>
            </a:r>
            <a:r>
              <a:rPr lang="en-US" dirty="0">
                <a:solidFill>
                  <a:srgbClr val="9E182D"/>
                </a:solidFill>
                <a:highlight>
                  <a:srgbClr val="FFFFFF"/>
                </a:highlight>
                <a:latin typeface="Segoe UI"/>
              </a:rPr>
              <a:t>"Running"</a:t>
            </a:r>
            <a:r>
              <a:rPr lang="en-US" b="1" dirty="0">
                <a:solidFill>
                  <a:srgbClr val="000080"/>
                </a:solidFill>
                <a:highlight>
                  <a:srgbClr val="FFFFFF"/>
                </a:highlight>
                <a:latin typeface="Segoe UI"/>
              </a:rPr>
              <a:t>){</a:t>
            </a:r>
            <a:endParaRPr lang="en-US" dirty="0">
              <a:highlight>
                <a:srgbClr val="FFFFFF"/>
              </a:highlight>
              <a:latin typeface="Segoe UI"/>
            </a:endParaRPr>
          </a:p>
          <a:p>
            <a:pPr>
              <a:lnSpc>
                <a:spcPct val="100000"/>
              </a:lnSpc>
              <a:spcBef>
                <a:spcPts val="0"/>
              </a:spcBef>
            </a:pPr>
            <a:r>
              <a:rPr lang="en-US" dirty="0">
                <a:highlight>
                  <a:srgbClr val="FFFFFF"/>
                </a:highlight>
                <a:latin typeface="Segoe UI"/>
              </a:rPr>
              <a:t>    </a:t>
            </a:r>
            <a:r>
              <a:rPr lang="en-US" b="1" dirty="0">
                <a:solidFill>
                  <a:srgbClr val="0000FF"/>
                </a:solidFill>
                <a:highlight>
                  <a:srgbClr val="FFFFFF"/>
                </a:highlight>
                <a:latin typeface="Segoe UI"/>
              </a:rPr>
              <a:t>do</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p>
          <a:p>
            <a:pPr>
              <a:lnSpc>
                <a:spcPct val="100000"/>
              </a:lnSpc>
              <a:spcBef>
                <a:spcPts val="0"/>
              </a:spcBef>
            </a:pPr>
            <a:r>
              <a:rPr lang="en-US" dirty="0">
                <a:highlight>
                  <a:srgbClr val="FFFFFF"/>
                </a:highlight>
                <a:latin typeface="Segoe UI"/>
              </a:rPr>
              <a:t>        </a:t>
            </a:r>
            <a:r>
              <a:rPr lang="en-US" b="1" dirty="0">
                <a:solidFill>
                  <a:srgbClr val="0000FF"/>
                </a:solidFill>
                <a:highlight>
                  <a:srgbClr val="FFFFFF"/>
                </a:highlight>
                <a:latin typeface="Segoe UI"/>
              </a:rPr>
              <a:t>Write-host</a:t>
            </a:r>
            <a:r>
              <a:rPr lang="en-US" dirty="0">
                <a:highlight>
                  <a:srgbClr val="FFFFFF"/>
                </a:highlight>
                <a:latin typeface="Segoe UI"/>
              </a:rPr>
              <a:t> </a:t>
            </a:r>
            <a:r>
              <a:rPr lang="en-US" dirty="0">
                <a:solidFill>
                  <a:srgbClr val="9E182D"/>
                </a:solidFill>
                <a:highlight>
                  <a:srgbClr val="FFFFFF"/>
                </a:highlight>
                <a:latin typeface="Segoe UI"/>
              </a:rPr>
              <a:t>"Waiting for MSSQLSERVER to have a 'Running' status ...."</a:t>
            </a:r>
            <a:r>
              <a:rPr lang="en-US" dirty="0">
                <a:highlight>
                  <a:srgbClr val="FFFFFF"/>
                </a:highlight>
                <a:latin typeface="Segoe UI"/>
              </a:rPr>
              <a:t> </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SQL</a:t>
            </a:r>
            <a:r>
              <a:rPr lang="en-US" b="1" dirty="0" err="1">
                <a:solidFill>
                  <a:srgbClr val="000080"/>
                </a:solidFill>
                <a:highlight>
                  <a:srgbClr val="FFFFFF"/>
                </a:highlight>
                <a:latin typeface="Segoe UI"/>
              </a:rPr>
              <a:t>.</a:t>
            </a:r>
            <a:r>
              <a:rPr lang="en-US" dirty="0" err="1">
                <a:highlight>
                  <a:srgbClr val="FFFFFF"/>
                </a:highlight>
                <a:latin typeface="Segoe UI"/>
              </a:rPr>
              <a:t>Status</a:t>
            </a:r>
            <a:r>
              <a:rPr lang="en-US" dirty="0">
                <a:highlight>
                  <a:srgbClr val="FFFFFF"/>
                </a:highlight>
                <a:latin typeface="Segoe UI"/>
              </a:rPr>
              <a:t>   </a:t>
            </a:r>
          </a:p>
          <a:p>
            <a:pPr>
              <a:lnSpc>
                <a:spcPct val="100000"/>
              </a:lnSpc>
              <a:spcBef>
                <a:spcPts val="0"/>
              </a:spcBef>
            </a:pPr>
            <a:r>
              <a:rPr lang="en-US" dirty="0">
                <a:highlight>
                  <a:srgbClr val="FFFFFF"/>
                </a:highlight>
                <a:latin typeface="Segoe UI"/>
              </a:rPr>
              <a:t>	    </a:t>
            </a:r>
            <a:r>
              <a:rPr lang="en-US" dirty="0">
                <a:solidFill>
                  <a:srgbClr val="9E182D"/>
                </a:solidFill>
                <a:highlight>
                  <a:srgbClr val="FFFFFF"/>
                </a:highlight>
                <a:latin typeface="Segoe UI"/>
              </a:rPr>
              <a:t>"     Waiting for MSSQLSERVER to have a 'Running' status ...."</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SQL</a:t>
            </a:r>
            <a:r>
              <a:rPr lang="en-US" b="1" dirty="0" err="1">
                <a:solidFill>
                  <a:srgbClr val="000080"/>
                </a:solidFill>
                <a:highlight>
                  <a:srgbClr val="FFFFFF"/>
                </a:highlight>
                <a:latin typeface="Segoe UI"/>
              </a:rPr>
              <a:t>.</a:t>
            </a:r>
            <a:r>
              <a:rPr lang="en-US" dirty="0" err="1">
                <a:highlight>
                  <a:srgbClr val="FFFFFF"/>
                </a:highlight>
                <a:latin typeface="Segoe UI"/>
              </a:rPr>
              <a:t>Status</a:t>
            </a:r>
            <a:r>
              <a:rPr lang="en-US" dirty="0">
                <a:highlight>
                  <a:srgbClr val="FFFFFF"/>
                </a:highlight>
                <a:latin typeface="Segoe UI"/>
              </a:rPr>
              <a:t> </a:t>
            </a:r>
            <a:r>
              <a:rPr lang="en-US" b="1" dirty="0">
                <a:solidFill>
                  <a:srgbClr val="000080"/>
                </a:solidFill>
                <a:highlight>
                  <a:srgbClr val="FFFFFF"/>
                </a:highlight>
                <a:latin typeface="Segoe UI"/>
              </a:rPr>
              <a:t>|</a:t>
            </a:r>
            <a:r>
              <a:rPr lang="en-US" b="1" dirty="0">
                <a:solidFill>
                  <a:srgbClr val="0000FF"/>
                </a:solidFill>
                <a:highlight>
                  <a:srgbClr val="FFFFFF"/>
                </a:highlight>
                <a:latin typeface="Segoe UI"/>
              </a:rPr>
              <a:t>Out-File</a:t>
            </a:r>
            <a:r>
              <a:rPr lang="en-US" dirty="0">
                <a:highlight>
                  <a:srgbClr val="FFFFFF"/>
                </a:highlight>
                <a:latin typeface="Segoe UI"/>
              </a:rPr>
              <a:t> </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MyLog</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Append</a:t>
            </a:r>
          </a:p>
          <a:p>
            <a:pPr>
              <a:lnSpc>
                <a:spcPct val="100000"/>
              </a:lnSpc>
              <a:spcBef>
                <a:spcPts val="0"/>
              </a:spcBef>
            </a:pPr>
            <a:r>
              <a:rPr lang="en-US" dirty="0">
                <a:highlight>
                  <a:srgbClr val="FFFFFF"/>
                </a:highlight>
                <a:latin typeface="Segoe UI"/>
              </a:rPr>
              <a:t>        </a:t>
            </a:r>
            <a:r>
              <a:rPr lang="en-US" dirty="0">
                <a:solidFill>
                  <a:srgbClr val="008000"/>
                </a:solidFill>
                <a:highlight>
                  <a:srgbClr val="FFFFFF"/>
                </a:highlight>
                <a:latin typeface="Segoe UI"/>
              </a:rPr>
              <a:t>#Wait 5 seconds  </a:t>
            </a:r>
            <a:endParaRPr lang="en-US" dirty="0">
              <a:highlight>
                <a:srgbClr val="FFFFFF"/>
              </a:highlight>
              <a:latin typeface="Segoe UI"/>
            </a:endParaRPr>
          </a:p>
          <a:p>
            <a:pPr>
              <a:lnSpc>
                <a:spcPct val="100000"/>
              </a:lnSpc>
              <a:spcBef>
                <a:spcPts val="0"/>
              </a:spcBef>
            </a:pPr>
            <a:r>
              <a:rPr lang="en-US" dirty="0">
                <a:highlight>
                  <a:srgbClr val="FFFFFF"/>
                </a:highlight>
                <a:latin typeface="Segoe UI"/>
              </a:rPr>
              <a:t>	    </a:t>
            </a:r>
            <a:r>
              <a:rPr lang="en-US" b="1" dirty="0">
                <a:solidFill>
                  <a:srgbClr val="0000FF"/>
                </a:solidFill>
                <a:highlight>
                  <a:srgbClr val="FFFFFF"/>
                </a:highlight>
                <a:latin typeface="Segoe UI"/>
              </a:rPr>
              <a:t>Start-Sleep</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s </a:t>
            </a:r>
            <a:r>
              <a:rPr lang="en-US" dirty="0">
                <a:solidFill>
                  <a:srgbClr val="FF80C0"/>
                </a:solidFill>
                <a:highlight>
                  <a:srgbClr val="FFFFFF"/>
                </a:highlight>
                <a:latin typeface="Segoe UI"/>
              </a:rPr>
              <a:t>5</a:t>
            </a:r>
            <a:r>
              <a:rPr lang="en-US" dirty="0">
                <a:highlight>
                  <a:srgbClr val="FFFFFF"/>
                </a:highlight>
                <a:latin typeface="Segoe UI"/>
              </a:rPr>
              <a:t>  </a:t>
            </a:r>
          </a:p>
          <a:p>
            <a:pPr>
              <a:lnSpc>
                <a:spcPct val="100000"/>
              </a:lnSpc>
              <a:spcBef>
                <a:spcPts val="0"/>
              </a:spcBef>
            </a:pPr>
            <a:r>
              <a:rPr lang="en-US" dirty="0">
                <a:highlight>
                  <a:srgbClr val="FFFFFF"/>
                </a:highlight>
                <a:latin typeface="Segoe UI"/>
              </a:rPr>
              <a:t>	    </a:t>
            </a:r>
            <a:r>
              <a:rPr lang="en-US" dirty="0">
                <a:solidFill>
                  <a:srgbClr val="008000"/>
                </a:solidFill>
                <a:highlight>
                  <a:srgbClr val="FFFFFF"/>
                </a:highlight>
                <a:latin typeface="Segoe UI"/>
              </a:rPr>
              <a:t>#Check the status  </a:t>
            </a:r>
            <a:endParaRPr lang="en-US" dirty="0">
              <a:highlight>
                <a:srgbClr val="FFFFFF"/>
              </a:highlight>
              <a:latin typeface="Segoe UI"/>
            </a:endParaRPr>
          </a:p>
          <a:p>
            <a:pPr>
              <a:lnSpc>
                <a:spcPct val="100000"/>
              </a:lnSpc>
              <a:spcBef>
                <a:spcPts val="0"/>
              </a:spcBef>
            </a:pPr>
            <a:r>
              <a:rPr lang="en-US" dirty="0">
                <a:highlight>
                  <a:srgbClr val="FFFFFF"/>
                </a:highlight>
                <a:latin typeface="Segoe UI"/>
              </a:rPr>
              <a:t>	    </a:t>
            </a:r>
            <a:r>
              <a:rPr lang="en-US" dirty="0">
                <a:solidFill>
                  <a:srgbClr val="DB6D00"/>
                </a:solidFill>
                <a:highlight>
                  <a:srgbClr val="FFFFFF"/>
                </a:highlight>
                <a:latin typeface="Segoe UI"/>
              </a:rPr>
              <a:t>$SQL</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r>
              <a:rPr lang="en-US" b="1" dirty="0">
                <a:solidFill>
                  <a:srgbClr val="0000FF"/>
                </a:solidFill>
                <a:highlight>
                  <a:srgbClr val="FFFFFF"/>
                </a:highlight>
                <a:latin typeface="Segoe UI"/>
              </a:rPr>
              <a:t>Get-Service</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r>
              <a:rPr lang="en-US" b="1" dirty="0">
                <a:solidFill>
                  <a:srgbClr val="0000FF"/>
                </a:solidFill>
                <a:highlight>
                  <a:srgbClr val="FFFFFF"/>
                </a:highlight>
                <a:latin typeface="Segoe UI"/>
              </a:rPr>
              <a:t>where-Object</a:t>
            </a:r>
            <a:r>
              <a:rPr lang="en-US" b="1" dirty="0">
                <a:solidFill>
                  <a:srgbClr val="000080"/>
                </a:solidFill>
                <a:highlight>
                  <a:srgbClr val="FFFFFF"/>
                </a:highlight>
                <a:latin typeface="Segoe UI"/>
              </a:rPr>
              <a:t>{</a:t>
            </a:r>
            <a:r>
              <a:rPr lang="en-US" dirty="0">
                <a:solidFill>
                  <a:srgbClr val="DB6D00"/>
                </a:solidFill>
                <a:highlight>
                  <a:srgbClr val="FFFFFF"/>
                </a:highlight>
                <a:latin typeface="Segoe UI"/>
              </a:rPr>
              <a:t>$_</a:t>
            </a:r>
            <a:r>
              <a:rPr lang="en-US" b="1" dirty="0">
                <a:solidFill>
                  <a:srgbClr val="000080"/>
                </a:solidFill>
                <a:highlight>
                  <a:srgbClr val="FFFFFF"/>
                </a:highlight>
                <a:latin typeface="Segoe UI"/>
              </a:rPr>
              <a:t>.</a:t>
            </a:r>
            <a:r>
              <a:rPr lang="en-US" dirty="0">
                <a:highlight>
                  <a:srgbClr val="FFFFFF"/>
                </a:highlight>
                <a:latin typeface="Segoe UI"/>
              </a:rPr>
              <a:t>name </a:t>
            </a:r>
            <a:r>
              <a:rPr lang="en-US" b="1" dirty="0">
                <a:solidFill>
                  <a:srgbClr val="000080"/>
                </a:solidFill>
                <a:highlight>
                  <a:srgbClr val="FFFFFF"/>
                </a:highlight>
                <a:latin typeface="Segoe UI"/>
              </a:rPr>
              <a:t>-</a:t>
            </a:r>
            <a:r>
              <a:rPr lang="en-US" dirty="0" err="1">
                <a:highlight>
                  <a:srgbClr val="FFFFFF"/>
                </a:highlight>
                <a:latin typeface="Segoe UI"/>
              </a:rPr>
              <a:t>eq</a:t>
            </a:r>
            <a:r>
              <a:rPr lang="en-US" dirty="0">
                <a:highlight>
                  <a:srgbClr val="FFFFFF"/>
                </a:highlight>
                <a:latin typeface="Segoe UI"/>
              </a:rPr>
              <a:t> </a:t>
            </a:r>
            <a:r>
              <a:rPr lang="en-US" dirty="0">
                <a:solidFill>
                  <a:srgbClr val="808080"/>
                </a:solidFill>
                <a:highlight>
                  <a:srgbClr val="FFFFFF"/>
                </a:highlight>
                <a:latin typeface="Segoe UI"/>
              </a:rPr>
              <a:t>'MSSQLSERVER'</a:t>
            </a:r>
            <a:r>
              <a:rPr lang="en-US" b="1" dirty="0">
                <a:solidFill>
                  <a:srgbClr val="000080"/>
                </a:solidFill>
                <a:highlight>
                  <a:srgbClr val="FFFFFF"/>
                </a:highlight>
                <a:latin typeface="Segoe UI"/>
              </a:rPr>
              <a:t>}</a:t>
            </a:r>
            <a:endParaRPr lang="en-US" dirty="0">
              <a:highlight>
                <a:srgbClr val="FFFFFF"/>
              </a:highlight>
              <a:latin typeface="Segoe UI"/>
            </a:endParaRPr>
          </a:p>
          <a:p>
            <a:pPr>
              <a:lnSpc>
                <a:spcPct val="100000"/>
              </a:lnSpc>
              <a:spcBef>
                <a:spcPts val="0"/>
              </a:spcBef>
            </a:pPr>
            <a:r>
              <a:rPr lang="en-US" dirty="0">
                <a:highlight>
                  <a:srgbClr val="FFFFFF"/>
                </a:highlight>
                <a:latin typeface="Segoe UI"/>
              </a:rPr>
              <a:t>	    </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vmStatus</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 </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vm</a:t>
            </a:r>
            <a:r>
              <a:rPr lang="en-US" b="1" dirty="0" err="1">
                <a:solidFill>
                  <a:srgbClr val="000080"/>
                </a:solidFill>
                <a:highlight>
                  <a:srgbClr val="FFFFFF"/>
                </a:highlight>
                <a:latin typeface="Segoe UI"/>
              </a:rPr>
              <a:t>.</a:t>
            </a:r>
            <a:r>
              <a:rPr lang="en-US" dirty="0" err="1">
                <a:highlight>
                  <a:srgbClr val="FFFFFF"/>
                </a:highlight>
                <a:latin typeface="Segoe UI"/>
              </a:rPr>
              <a:t>PowerState</a:t>
            </a:r>
            <a:r>
              <a:rPr lang="en-US" dirty="0">
                <a:highlight>
                  <a:srgbClr val="FFFFFF"/>
                </a:highlight>
                <a:latin typeface="Segoe UI"/>
              </a:rPr>
              <a:t>  </a:t>
            </a:r>
          </a:p>
          <a:p>
            <a:pPr>
              <a:lnSpc>
                <a:spcPct val="100000"/>
              </a:lnSpc>
              <a:spcBef>
                <a:spcPts val="0"/>
              </a:spcBef>
            </a:pPr>
            <a:r>
              <a:rPr lang="en-US" dirty="0">
                <a:highlight>
                  <a:srgbClr val="FFFFFF"/>
                </a:highlight>
                <a:latin typeface="Segoe UI"/>
              </a:rPr>
              <a:t>    </a:t>
            </a:r>
            <a:r>
              <a:rPr lang="en-US" b="1" dirty="0">
                <a:solidFill>
                  <a:srgbClr val="000080"/>
                </a:solidFill>
                <a:highlight>
                  <a:srgbClr val="FFFFFF"/>
                </a:highlight>
                <a:latin typeface="Segoe UI"/>
              </a:rPr>
              <a:t>}</a:t>
            </a:r>
            <a:endParaRPr lang="en-US" dirty="0">
              <a:highlight>
                <a:srgbClr val="FFFFFF"/>
              </a:highlight>
              <a:latin typeface="Segoe UI"/>
            </a:endParaRPr>
          </a:p>
          <a:p>
            <a:pPr>
              <a:lnSpc>
                <a:spcPct val="100000"/>
              </a:lnSpc>
              <a:spcBef>
                <a:spcPts val="0"/>
              </a:spcBef>
            </a:pPr>
            <a:r>
              <a:rPr lang="en-US" dirty="0">
                <a:highlight>
                  <a:srgbClr val="FFFFFF"/>
                </a:highlight>
                <a:latin typeface="Segoe UI"/>
              </a:rPr>
              <a:t>    </a:t>
            </a:r>
            <a:r>
              <a:rPr lang="en-US" b="1" dirty="0">
                <a:solidFill>
                  <a:srgbClr val="0000FF"/>
                </a:solidFill>
                <a:highlight>
                  <a:srgbClr val="FFFFFF"/>
                </a:highlight>
                <a:latin typeface="Segoe UI"/>
              </a:rPr>
              <a:t>until</a:t>
            </a:r>
            <a:r>
              <a:rPr lang="en-US" b="1" dirty="0">
                <a:solidFill>
                  <a:srgbClr val="000080"/>
                </a:solidFill>
                <a:highlight>
                  <a:srgbClr val="FFFFFF"/>
                </a:highlight>
                <a:latin typeface="Segoe UI"/>
              </a:rPr>
              <a:t>(</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SQL</a:t>
            </a:r>
            <a:r>
              <a:rPr lang="en-US" b="1" dirty="0" err="1">
                <a:solidFill>
                  <a:srgbClr val="000080"/>
                </a:solidFill>
                <a:highlight>
                  <a:srgbClr val="FFFFFF"/>
                </a:highlight>
                <a:latin typeface="Segoe UI"/>
              </a:rPr>
              <a:t>.</a:t>
            </a:r>
            <a:r>
              <a:rPr lang="en-US" dirty="0" err="1">
                <a:highlight>
                  <a:srgbClr val="FFFFFF"/>
                </a:highlight>
                <a:latin typeface="Segoe UI"/>
              </a:rPr>
              <a:t>Status</a:t>
            </a:r>
            <a:r>
              <a:rPr lang="en-US" dirty="0">
                <a:highlight>
                  <a:srgbClr val="FFFFFF"/>
                </a:highlight>
                <a:latin typeface="Segoe UI"/>
              </a:rPr>
              <a:t> </a:t>
            </a:r>
            <a:r>
              <a:rPr lang="en-US" b="1" dirty="0">
                <a:solidFill>
                  <a:srgbClr val="000080"/>
                </a:solidFill>
                <a:highlight>
                  <a:srgbClr val="FFFFFF"/>
                </a:highlight>
                <a:latin typeface="Segoe UI"/>
              </a:rPr>
              <a:t>-</a:t>
            </a:r>
            <a:r>
              <a:rPr lang="en-US" dirty="0" err="1">
                <a:highlight>
                  <a:srgbClr val="FFFFFF"/>
                </a:highlight>
                <a:latin typeface="Segoe UI"/>
              </a:rPr>
              <a:t>eq</a:t>
            </a:r>
            <a:r>
              <a:rPr lang="en-US" dirty="0">
                <a:highlight>
                  <a:srgbClr val="FFFFFF"/>
                </a:highlight>
                <a:latin typeface="Segoe UI"/>
              </a:rPr>
              <a:t> </a:t>
            </a:r>
            <a:r>
              <a:rPr lang="en-US" dirty="0">
                <a:solidFill>
                  <a:srgbClr val="9E182D"/>
                </a:solidFill>
                <a:highlight>
                  <a:srgbClr val="FFFFFF"/>
                </a:highlight>
                <a:latin typeface="Segoe UI"/>
              </a:rPr>
              <a:t>"Running"</a:t>
            </a:r>
            <a:r>
              <a:rPr lang="en-US" b="1" dirty="0">
                <a:solidFill>
                  <a:srgbClr val="000080"/>
                </a:solidFill>
                <a:highlight>
                  <a:srgbClr val="FFFFFF"/>
                </a:highlight>
                <a:latin typeface="Segoe UI"/>
              </a:rPr>
              <a:t>)</a:t>
            </a:r>
            <a:r>
              <a:rPr lang="en-US" dirty="0">
                <a:highlight>
                  <a:srgbClr val="FFFFFF"/>
                </a:highlight>
                <a:latin typeface="Segoe UI"/>
              </a:rPr>
              <a:t>  </a:t>
            </a:r>
          </a:p>
          <a:p>
            <a:pPr>
              <a:lnSpc>
                <a:spcPct val="100000"/>
              </a:lnSpc>
              <a:spcBef>
                <a:spcPts val="0"/>
              </a:spcBef>
            </a:pPr>
            <a:r>
              <a:rPr lang="en-US" dirty="0">
                <a:highlight>
                  <a:srgbClr val="FFFFFF"/>
                </a:highlight>
                <a:latin typeface="Segoe UI"/>
              </a:rPr>
              <a:t>    </a:t>
            </a:r>
            <a:r>
              <a:rPr lang="en-US" dirty="0">
                <a:solidFill>
                  <a:srgbClr val="008000"/>
                </a:solidFill>
                <a:highlight>
                  <a:srgbClr val="FFFFFF"/>
                </a:highlight>
                <a:latin typeface="Segoe UI"/>
              </a:rPr>
              <a:t>#We need to delay a bit to let SQL fully load</a:t>
            </a:r>
            <a:endParaRPr lang="en-US" dirty="0">
              <a:highlight>
                <a:srgbClr val="FFFFFF"/>
              </a:highlight>
              <a:latin typeface="Segoe UI"/>
            </a:endParaRPr>
          </a:p>
          <a:p>
            <a:pPr>
              <a:lnSpc>
                <a:spcPct val="100000"/>
              </a:lnSpc>
              <a:spcBef>
                <a:spcPts val="0"/>
              </a:spcBef>
            </a:pPr>
            <a:r>
              <a:rPr lang="en-US" dirty="0">
                <a:highlight>
                  <a:srgbClr val="FFFFFF"/>
                </a:highlight>
                <a:latin typeface="Segoe UI"/>
              </a:rPr>
              <a:t>    </a:t>
            </a:r>
            <a:r>
              <a:rPr lang="en-US" b="1" dirty="0">
                <a:solidFill>
                  <a:srgbClr val="0000FF"/>
                </a:solidFill>
                <a:highlight>
                  <a:srgbClr val="FFFFFF"/>
                </a:highlight>
                <a:latin typeface="Segoe UI"/>
              </a:rPr>
              <a:t>Start-Sleep</a:t>
            </a:r>
            <a:r>
              <a:rPr lang="en-US" dirty="0">
                <a:highlight>
                  <a:srgbClr val="FFFFFF"/>
                </a:highlight>
                <a:latin typeface="Segoe UI"/>
              </a:rPr>
              <a:t> </a:t>
            </a:r>
            <a:r>
              <a:rPr lang="en-US" b="1" dirty="0">
                <a:solidFill>
                  <a:srgbClr val="000080"/>
                </a:solidFill>
                <a:highlight>
                  <a:srgbClr val="FFFFFF"/>
                </a:highlight>
                <a:latin typeface="Segoe UI"/>
              </a:rPr>
              <a:t>-</a:t>
            </a:r>
            <a:r>
              <a:rPr lang="en-US" dirty="0">
                <a:highlight>
                  <a:srgbClr val="FFFFFF"/>
                </a:highlight>
                <a:latin typeface="Segoe UI"/>
              </a:rPr>
              <a:t>Seconds </a:t>
            </a:r>
            <a:r>
              <a:rPr lang="en-US" dirty="0">
                <a:solidFill>
                  <a:srgbClr val="FF80C0"/>
                </a:solidFill>
                <a:highlight>
                  <a:srgbClr val="FFFFFF"/>
                </a:highlight>
                <a:latin typeface="Segoe UI"/>
              </a:rPr>
              <a:t>15</a:t>
            </a:r>
            <a:endParaRPr lang="en-US" dirty="0">
              <a:highlight>
                <a:srgbClr val="FFFFFF"/>
              </a:highlight>
              <a:latin typeface="Segoe UI"/>
            </a:endParaRPr>
          </a:p>
          <a:p>
            <a:pPr>
              <a:lnSpc>
                <a:spcPct val="100000"/>
              </a:lnSpc>
              <a:spcBef>
                <a:spcPts val="0"/>
              </a:spcBef>
            </a:pPr>
            <a:r>
              <a:rPr lang="en-US" b="1" dirty="0">
                <a:solidFill>
                  <a:srgbClr val="000080"/>
                </a:solidFill>
                <a:highlight>
                  <a:srgbClr val="FFFFFF"/>
                </a:highlight>
                <a:latin typeface="Segoe UI"/>
              </a:rPr>
              <a:t>}</a:t>
            </a:r>
            <a:endParaRPr lang="en-US" dirty="0">
              <a:highlight>
                <a:srgbClr val="FFFFFF"/>
              </a:highlight>
              <a:latin typeface="Segoe UI"/>
            </a:endParaRPr>
          </a:p>
          <a:p>
            <a:pPr>
              <a:lnSpc>
                <a:spcPct val="100000"/>
              </a:lnSpc>
              <a:spcBef>
                <a:spcPts val="0"/>
              </a:spcBef>
            </a:pPr>
            <a:r>
              <a:rPr lang="en-US" b="1" dirty="0">
                <a:solidFill>
                  <a:srgbClr val="0000FF"/>
                </a:solidFill>
                <a:highlight>
                  <a:srgbClr val="FFFFFF"/>
                </a:highlight>
                <a:latin typeface="Segoe UI"/>
              </a:rPr>
              <a:t>Write-host</a:t>
            </a:r>
            <a:r>
              <a:rPr lang="en-US" dirty="0">
                <a:highlight>
                  <a:srgbClr val="FFFFFF"/>
                </a:highlight>
                <a:latin typeface="Segoe UI"/>
              </a:rPr>
              <a:t> </a:t>
            </a:r>
            <a:r>
              <a:rPr lang="en-US" dirty="0">
                <a:solidFill>
                  <a:srgbClr val="9E182D"/>
                </a:solidFill>
                <a:highlight>
                  <a:srgbClr val="FFFFFF"/>
                </a:highlight>
                <a:latin typeface="Segoe UI"/>
              </a:rPr>
              <a:t>"MSSQLSERVER is "</a:t>
            </a:r>
            <a:r>
              <a:rPr lang="en-US" dirty="0">
                <a:highlight>
                  <a:srgbClr val="FFFFFF"/>
                </a:highlight>
                <a:latin typeface="Segoe UI"/>
              </a:rPr>
              <a:t> </a:t>
            </a:r>
            <a:r>
              <a:rPr lang="en-US" dirty="0">
                <a:solidFill>
                  <a:srgbClr val="DB6D00"/>
                </a:solidFill>
                <a:highlight>
                  <a:srgbClr val="FFFFFF"/>
                </a:highlight>
                <a:latin typeface="Segoe UI"/>
              </a:rPr>
              <a:t>$</a:t>
            </a:r>
            <a:r>
              <a:rPr lang="en-US" dirty="0" err="1">
                <a:solidFill>
                  <a:srgbClr val="DB6D00"/>
                </a:solidFill>
                <a:highlight>
                  <a:srgbClr val="FFFFFF"/>
                </a:highlight>
                <a:latin typeface="Segoe UI"/>
              </a:rPr>
              <a:t>SQL</a:t>
            </a:r>
            <a:r>
              <a:rPr lang="en-US" b="1" dirty="0" err="1">
                <a:solidFill>
                  <a:srgbClr val="000080"/>
                </a:solidFill>
                <a:highlight>
                  <a:srgbClr val="FFFFFF"/>
                </a:highlight>
                <a:latin typeface="Segoe UI"/>
              </a:rPr>
              <a:t>.</a:t>
            </a:r>
            <a:r>
              <a:rPr lang="en-US" dirty="0" err="1">
                <a:highlight>
                  <a:srgbClr val="FFFFFF"/>
                </a:highlight>
                <a:latin typeface="Segoe UI"/>
              </a:rPr>
              <a:t>Status</a:t>
            </a:r>
            <a:r>
              <a:rPr lang="en-US" dirty="0">
                <a:highlight>
                  <a:srgbClr val="FFFFFF"/>
                </a:highlight>
                <a:latin typeface="Segoe UI"/>
              </a:rPr>
              <a:t>  </a:t>
            </a:r>
          </a:p>
          <a:p>
            <a:endParaRPr lang="en-US" dirty="0"/>
          </a:p>
        </p:txBody>
      </p:sp>
      <p:sp>
        <p:nvSpPr>
          <p:cNvPr id="4" name="Text Placeholder 10"/>
          <p:cNvSpPr>
            <a:spLocks noGrp="1"/>
          </p:cNvSpPr>
          <p:nvPr>
            <p:ph type="body" sz="quarter" idx="4294967295" hasCustomPrompt="1"/>
          </p:nvPr>
        </p:nvSpPr>
        <p:spPr>
          <a:xfrm>
            <a:off x="9009381" y="6459236"/>
            <a:ext cx="3062785" cy="398279"/>
          </a:xfrm>
        </p:spPr>
        <p:txBody>
          <a:bodyPr/>
          <a:lstStyle>
            <a:lvl1pPr marL="0" indent="0">
              <a:buNone/>
              <a:defRPr sz="1600" baseline="0"/>
            </a:lvl1pPr>
          </a:lstStyle>
          <a:p>
            <a:pPr defTabSz="896386">
              <a:buClr>
                <a:srgbClr val="FFFFFF"/>
              </a:buClr>
              <a:defRPr/>
            </a:pPr>
            <a:r>
              <a:rPr lang="en-US" kern="0" dirty="0">
                <a:gradFill>
                  <a:gsLst>
                    <a:gs pos="1250">
                      <a:srgbClr val="FFFFFF"/>
                    </a:gs>
                    <a:gs pos="100000">
                      <a:srgbClr val="FFFFFF"/>
                    </a:gs>
                  </a:gsLst>
                  <a:lin ang="5400000" scaled="0"/>
                </a:gradFill>
              </a:rPr>
              <a:t>@ ITProGuru      #TR21</a:t>
            </a:r>
            <a:r>
              <a:rPr lang="en-US" b="1" dirty="0"/>
              <a:t>WOS404</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3444467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83653"/>
          </a:xfrm>
          <a:solidFill>
            <a:schemeClr val="bg1"/>
          </a:solidFill>
        </p:spPr>
        <p:txBody>
          <a:bodyPr/>
          <a:lstStyle/>
          <a:p>
            <a:r>
              <a:rPr lang="en-US" sz="2353" dirty="0"/>
              <a:t>New-Object </a:t>
            </a:r>
            <a:r>
              <a:rPr lang="en-US" sz="2353" dirty="0" err="1"/>
              <a:t>Microsoft.SqlServer.Management.Smo.Server</a:t>
            </a:r>
            <a:r>
              <a:rPr lang="en-US" sz="2353" dirty="0"/>
              <a:t>($</a:t>
            </a:r>
            <a:r>
              <a:rPr lang="en-US" sz="2353" dirty="0" err="1"/>
              <a:t>env:ComputerName</a:t>
            </a:r>
            <a:r>
              <a:rPr lang="en-US" sz="2353" dirty="0"/>
              <a:t>)</a:t>
            </a:r>
          </a:p>
          <a:p>
            <a:endParaRPr lang="en-US" sz="2353" dirty="0"/>
          </a:p>
          <a:p>
            <a:endParaRPr lang="en-US" sz="2353" dirty="0"/>
          </a:p>
          <a:p>
            <a:endParaRPr lang="en-US" sz="2353" dirty="0"/>
          </a:p>
          <a:p>
            <a:endParaRPr lang="en-US" sz="1176" dirty="0"/>
          </a:p>
          <a:p>
            <a:r>
              <a:rPr lang="en-US" sz="2353" dirty="0"/>
              <a:t>SQL Show Script Button is GREAT! Make changes in Enterprise Manager then click the Show Script Button: Use code to “Invoke-</a:t>
            </a:r>
            <a:r>
              <a:rPr lang="en-US" sz="2353" dirty="0" err="1"/>
              <a:t>Sqlcmd</a:t>
            </a:r>
            <a:r>
              <a:rPr lang="en-US" sz="2353" dirty="0"/>
              <a:t> -Query”</a:t>
            </a:r>
          </a:p>
          <a:p>
            <a:endParaRPr lang="en-US" sz="1568" b="1" u="sng" dirty="0"/>
          </a:p>
          <a:p>
            <a:endParaRPr lang="en-US" sz="1568" b="1" u="sng" dirty="0"/>
          </a:p>
          <a:p>
            <a:endParaRPr lang="en-US" sz="1568" b="1" u="sng" dirty="0"/>
          </a:p>
          <a:p>
            <a:endParaRPr lang="en-US" sz="1568" b="1" u="sng" dirty="0"/>
          </a:p>
          <a:p>
            <a:endParaRPr lang="en-US" sz="1568" b="1" u="sng" dirty="0"/>
          </a:p>
          <a:p>
            <a:endParaRPr lang="en-US" sz="1568" b="1" u="sng" dirty="0"/>
          </a:p>
          <a:p>
            <a:endParaRPr lang="en-US" sz="1568" b="1" u="sng" dirty="0"/>
          </a:p>
        </p:txBody>
      </p:sp>
      <p:sp>
        <p:nvSpPr>
          <p:cNvPr id="3" name="Title 2"/>
          <p:cNvSpPr>
            <a:spLocks noGrp="1"/>
          </p:cNvSpPr>
          <p:nvPr>
            <p:ph type="title"/>
          </p:nvPr>
        </p:nvSpPr>
        <p:spPr>
          <a:solidFill>
            <a:schemeClr val="bg1"/>
          </a:solidFill>
        </p:spPr>
        <p:txBody>
          <a:bodyPr/>
          <a:lstStyle/>
          <a:p>
            <a:r>
              <a:rPr lang="en-US" dirty="0"/>
              <a:t>SQL Server: </a:t>
            </a:r>
            <a:r>
              <a:rPr lang="en-US" sz="3137" dirty="0"/>
              <a:t>SUPER EASY .. Use SQL Enterprise Manager!   </a:t>
            </a:r>
            <a:r>
              <a:rPr lang="en-US" sz="1765" dirty="0"/>
              <a:t>(Part 1)</a:t>
            </a:r>
            <a:endParaRPr lang="en-US" dirty="0"/>
          </a:p>
        </p:txBody>
      </p:sp>
      <p:sp>
        <p:nvSpPr>
          <p:cNvPr id="5" name="TextBox 4"/>
          <p:cNvSpPr txBox="1"/>
          <p:nvPr/>
        </p:nvSpPr>
        <p:spPr>
          <a:xfrm>
            <a:off x="343941" y="1636151"/>
            <a:ext cx="11622849" cy="1345699"/>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 Set Backup Directory Default Location</a:t>
            </a:r>
            <a:endParaRPr lang="en-US" sz="1372" dirty="0">
              <a:solidFill>
                <a:srgbClr val="000000"/>
              </a:solidFill>
              <a:highlight>
                <a:srgbClr val="FFFFFF"/>
              </a:highlight>
            </a:endParaRPr>
          </a:p>
          <a:p>
            <a:r>
              <a:rPr lang="en-US" sz="1372" dirty="0">
                <a:solidFill>
                  <a:srgbClr val="000000"/>
                </a:solidFill>
                <a:highlight>
                  <a:srgbClr val="FFFFFF"/>
                </a:highlight>
              </a:rPr>
              <a:t>Add-Type </a:t>
            </a:r>
            <a:r>
              <a:rPr lang="en-US" sz="1372" b="1" dirty="0">
                <a:solidFill>
                  <a:srgbClr val="000080"/>
                </a:solidFill>
                <a:highlight>
                  <a:srgbClr val="FFFFFF"/>
                </a:highlight>
              </a:rPr>
              <a:t>-</a:t>
            </a:r>
            <a:r>
              <a:rPr lang="en-US" sz="1372" dirty="0" err="1">
                <a:solidFill>
                  <a:srgbClr val="000000"/>
                </a:solidFill>
                <a:highlight>
                  <a:srgbClr val="FFFFFF"/>
                </a:highlight>
              </a:rPr>
              <a:t>AssemblyName</a:t>
            </a:r>
            <a:r>
              <a:rPr lang="en-US" sz="1372" dirty="0">
                <a:solidFill>
                  <a:srgbClr val="000000"/>
                </a:solidFill>
                <a:highlight>
                  <a:srgbClr val="FFFFFF"/>
                </a:highlight>
              </a:rPr>
              <a:t> </a:t>
            </a:r>
            <a:r>
              <a:rPr lang="en-US" sz="1372" dirty="0">
                <a:solidFill>
                  <a:srgbClr val="808080"/>
                </a:solidFill>
                <a:highlight>
                  <a:srgbClr val="FFFFFF"/>
                </a:highlight>
              </a:rPr>
              <a:t>"</a:t>
            </a:r>
            <a:r>
              <a:rPr lang="en-US" sz="1372" dirty="0" err="1">
                <a:solidFill>
                  <a:srgbClr val="808080"/>
                </a:solidFill>
                <a:highlight>
                  <a:srgbClr val="FFFFFF"/>
                </a:highlight>
              </a:rPr>
              <a:t>Microsoft.SqlServer.Smo</a:t>
            </a:r>
            <a:r>
              <a:rPr lang="en-US" sz="1372" dirty="0">
                <a:solidFill>
                  <a:srgbClr val="808080"/>
                </a:solidFill>
                <a:highlight>
                  <a:srgbClr val="FFFFFF"/>
                </a:highlight>
              </a:rPr>
              <a:t>, Version=10.0.0.0, Culture=neutral, </a:t>
            </a:r>
            <a:r>
              <a:rPr lang="en-US" sz="1372" dirty="0" err="1">
                <a:solidFill>
                  <a:srgbClr val="808080"/>
                </a:solidFill>
                <a:highlight>
                  <a:srgbClr val="FFFFFF"/>
                </a:highlight>
              </a:rPr>
              <a:t>PublicKeyToken</a:t>
            </a:r>
            <a:r>
              <a:rPr lang="en-US" sz="1372" dirty="0">
                <a:solidFill>
                  <a:srgbClr val="808080"/>
                </a:solidFill>
                <a:highlight>
                  <a:srgbClr val="FFFFFF"/>
                </a:highlight>
              </a:rPr>
              <a:t>=89845dcd8080cc91"</a:t>
            </a:r>
            <a:endParaRPr lang="en-US" sz="1372" dirty="0">
              <a:solidFill>
                <a:srgbClr val="000000"/>
              </a:solidFill>
              <a:highlight>
                <a:srgbClr val="FFFFFF"/>
              </a:highlight>
            </a:endParaRPr>
          </a:p>
          <a:p>
            <a:r>
              <a:rPr lang="en-US" sz="1372" b="1" dirty="0">
                <a:solidFill>
                  <a:srgbClr val="000000"/>
                </a:solidFill>
                <a:highlight>
                  <a:srgbClr val="FFFFFF"/>
                </a:highlight>
              </a:rPr>
              <a:t>$server</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8000FF"/>
                </a:solidFill>
                <a:highlight>
                  <a:srgbClr val="FFFFFF"/>
                </a:highlight>
              </a:rPr>
              <a:t>New-Object</a:t>
            </a:r>
            <a:r>
              <a:rPr lang="en-US" sz="1372" dirty="0">
                <a:solidFill>
                  <a:srgbClr val="000000"/>
                </a:solidFill>
                <a:highlight>
                  <a:srgbClr val="FFFFFF"/>
                </a:highlight>
              </a:rPr>
              <a:t> </a:t>
            </a:r>
            <a:r>
              <a:rPr lang="en-US" sz="1372" dirty="0" err="1">
                <a:solidFill>
                  <a:srgbClr val="000000"/>
                </a:solidFill>
                <a:highlight>
                  <a:srgbClr val="FFFFFF"/>
                </a:highlight>
              </a:rPr>
              <a:t>Microsoft</a:t>
            </a:r>
            <a:r>
              <a:rPr lang="en-US" sz="1372" b="1" dirty="0" err="1">
                <a:solidFill>
                  <a:srgbClr val="000080"/>
                </a:solidFill>
                <a:highlight>
                  <a:srgbClr val="FFFFFF"/>
                </a:highlight>
              </a:rPr>
              <a:t>.</a:t>
            </a:r>
            <a:r>
              <a:rPr lang="en-US" sz="1372" dirty="0" err="1">
                <a:solidFill>
                  <a:srgbClr val="000000"/>
                </a:solidFill>
                <a:highlight>
                  <a:srgbClr val="FFFFFF"/>
                </a:highlight>
              </a:rPr>
              <a:t>SqlServer</a:t>
            </a:r>
            <a:r>
              <a:rPr lang="en-US" sz="1372" b="1" dirty="0" err="1">
                <a:solidFill>
                  <a:srgbClr val="000080"/>
                </a:solidFill>
                <a:highlight>
                  <a:srgbClr val="FFFFFF"/>
                </a:highlight>
              </a:rPr>
              <a:t>.</a:t>
            </a:r>
            <a:r>
              <a:rPr lang="en-US" sz="1372" dirty="0" err="1">
                <a:solidFill>
                  <a:srgbClr val="000000"/>
                </a:solidFill>
                <a:highlight>
                  <a:srgbClr val="FFFFFF"/>
                </a:highlight>
              </a:rPr>
              <a:t>Management</a:t>
            </a:r>
            <a:r>
              <a:rPr lang="en-US" sz="1372" b="1" dirty="0" err="1">
                <a:solidFill>
                  <a:srgbClr val="000080"/>
                </a:solidFill>
                <a:highlight>
                  <a:srgbClr val="FFFFFF"/>
                </a:highlight>
              </a:rPr>
              <a:t>.</a:t>
            </a:r>
            <a:r>
              <a:rPr lang="en-US" sz="1372" dirty="0" err="1">
                <a:solidFill>
                  <a:srgbClr val="000000"/>
                </a:solidFill>
                <a:highlight>
                  <a:srgbClr val="FFFFFF"/>
                </a:highlight>
              </a:rPr>
              <a:t>Smo</a:t>
            </a:r>
            <a:r>
              <a:rPr lang="en-US" sz="1372" b="1" dirty="0" err="1">
                <a:solidFill>
                  <a:srgbClr val="000080"/>
                </a:solidFill>
                <a:highlight>
                  <a:srgbClr val="FFFFFF"/>
                </a:highlight>
              </a:rPr>
              <a:t>.</a:t>
            </a:r>
            <a:r>
              <a:rPr lang="en-US" sz="1372" dirty="0" err="1">
                <a:solidFill>
                  <a:srgbClr val="000000"/>
                </a:solidFill>
                <a:highlight>
                  <a:srgbClr val="FFFFFF"/>
                </a:highlight>
              </a:rPr>
              <a:t>Server</a:t>
            </a:r>
            <a:r>
              <a:rPr lang="en-US" sz="1372" b="1" dirty="0">
                <a:solidFill>
                  <a:srgbClr val="000080"/>
                </a:solidFill>
                <a:highlight>
                  <a:srgbClr val="FFFFFF"/>
                </a:highlight>
              </a:rPr>
              <a:t>(</a:t>
            </a:r>
            <a:r>
              <a:rPr lang="en-US" sz="1372" b="1" dirty="0">
                <a:solidFill>
                  <a:srgbClr val="000000"/>
                </a:solidFill>
                <a:highlight>
                  <a:srgbClr val="FFFFFF"/>
                </a:highlight>
              </a:rPr>
              <a:t>$</a:t>
            </a:r>
            <a:r>
              <a:rPr lang="en-US" sz="1372" b="1" dirty="0" err="1">
                <a:solidFill>
                  <a:srgbClr val="000000"/>
                </a:solidFill>
                <a:highlight>
                  <a:srgbClr val="FFFFFF"/>
                </a:highlight>
              </a:rPr>
              <a:t>env</a:t>
            </a:r>
            <a:r>
              <a:rPr lang="en-US" sz="1372" b="1" dirty="0" err="1">
                <a:solidFill>
                  <a:srgbClr val="000080"/>
                </a:solidFill>
                <a:highlight>
                  <a:srgbClr val="FFFFFF"/>
                </a:highlight>
              </a:rPr>
              <a:t>:</a:t>
            </a:r>
            <a:r>
              <a:rPr lang="en-US" sz="1372" dirty="0" err="1">
                <a:solidFill>
                  <a:srgbClr val="000000"/>
                </a:solidFill>
                <a:highlight>
                  <a:srgbClr val="FFFFFF"/>
                </a:highlight>
              </a:rPr>
              <a:t>ComputerName</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b="1" dirty="0">
                <a:solidFill>
                  <a:srgbClr val="000000"/>
                </a:solidFill>
                <a:highlight>
                  <a:srgbClr val="FFFFFF"/>
                </a:highlight>
              </a:rPr>
              <a:t>$</a:t>
            </a:r>
            <a:r>
              <a:rPr lang="en-US" sz="1372" b="1" dirty="0" err="1">
                <a:solidFill>
                  <a:srgbClr val="000000"/>
                </a:solidFill>
                <a:highlight>
                  <a:srgbClr val="FFFFFF"/>
                </a:highlight>
              </a:rPr>
              <a:t>server</a:t>
            </a:r>
            <a:r>
              <a:rPr lang="en-US" sz="1372" b="1" dirty="0" err="1">
                <a:solidFill>
                  <a:srgbClr val="000080"/>
                </a:solidFill>
                <a:highlight>
                  <a:srgbClr val="FFFFFF"/>
                </a:highlight>
              </a:rPr>
              <a:t>.</a:t>
            </a:r>
            <a:r>
              <a:rPr lang="en-US" sz="1372" dirty="0" err="1">
                <a:solidFill>
                  <a:srgbClr val="000000"/>
                </a:solidFill>
                <a:highlight>
                  <a:srgbClr val="FFFFFF"/>
                </a:highlight>
              </a:rPr>
              <a:t>Properties</a:t>
            </a:r>
            <a:r>
              <a:rPr lang="en-US" sz="1372" b="1" dirty="0">
                <a:solidFill>
                  <a:srgbClr val="000080"/>
                </a:solidFill>
                <a:highlight>
                  <a:srgbClr val="FFFFFF"/>
                </a:highlight>
              </a:rPr>
              <a:t>[</a:t>
            </a:r>
            <a:r>
              <a:rPr lang="en-US" sz="1372" dirty="0">
                <a:solidFill>
                  <a:srgbClr val="808080"/>
                </a:solidFill>
                <a:highlight>
                  <a:srgbClr val="FFFFFF"/>
                </a:highlight>
              </a:rPr>
              <a:t>"</a:t>
            </a:r>
            <a:r>
              <a:rPr lang="en-US" sz="1372" dirty="0" err="1">
                <a:solidFill>
                  <a:srgbClr val="808080"/>
                </a:solidFill>
                <a:highlight>
                  <a:srgbClr val="FFFFFF"/>
                </a:highlight>
              </a:rPr>
              <a:t>BackupDirectory</a:t>
            </a:r>
            <a:r>
              <a:rPr lang="en-US" sz="1372" dirty="0">
                <a:solidFill>
                  <a:srgbClr val="808080"/>
                </a:solidFill>
                <a:highlight>
                  <a:srgbClr val="FFFFFF"/>
                </a:highlight>
              </a:rPr>
              <a:t>"</a:t>
            </a:r>
            <a:r>
              <a:rPr lang="en-US" sz="1372" b="1" dirty="0">
                <a:solidFill>
                  <a:srgbClr val="000080"/>
                </a:solidFill>
                <a:highlight>
                  <a:srgbClr val="FFFFFF"/>
                </a:highlight>
              </a:rPr>
              <a:t>].</a:t>
            </a:r>
            <a:r>
              <a:rPr lang="en-US" sz="1372" dirty="0">
                <a:solidFill>
                  <a:srgbClr val="000000"/>
                </a:solidFill>
                <a:highlight>
                  <a:srgbClr val="FFFFFF"/>
                </a:highlight>
              </a:rPr>
              <a:t>Value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808080"/>
                </a:solidFill>
                <a:highlight>
                  <a:srgbClr val="FFFFFF"/>
                </a:highlight>
              </a:rPr>
              <a:t>"F:\MSSQL\Backup"</a:t>
            </a:r>
            <a:endParaRPr lang="en-US" sz="1372" dirty="0">
              <a:solidFill>
                <a:srgbClr val="000000"/>
              </a:solidFill>
              <a:highlight>
                <a:srgbClr val="FFFFFF"/>
              </a:highlight>
            </a:endParaRPr>
          </a:p>
          <a:p>
            <a:r>
              <a:rPr lang="en-US" sz="1372" b="1" dirty="0">
                <a:solidFill>
                  <a:srgbClr val="000000"/>
                </a:solidFill>
                <a:highlight>
                  <a:srgbClr val="FFFFFF"/>
                </a:highlight>
              </a:rPr>
              <a:t>$</a:t>
            </a:r>
            <a:r>
              <a:rPr lang="en-US" sz="1372" b="1" dirty="0" err="1">
                <a:solidFill>
                  <a:srgbClr val="000000"/>
                </a:solidFill>
                <a:highlight>
                  <a:srgbClr val="FFFFFF"/>
                </a:highlight>
              </a:rPr>
              <a:t>server</a:t>
            </a:r>
            <a:r>
              <a:rPr lang="en-US" sz="1372" b="1" dirty="0" err="1">
                <a:solidFill>
                  <a:srgbClr val="000080"/>
                </a:solidFill>
                <a:highlight>
                  <a:srgbClr val="FFFFFF"/>
                </a:highlight>
              </a:rPr>
              <a:t>.</a:t>
            </a:r>
            <a:r>
              <a:rPr lang="en-US" sz="1372" dirty="0" err="1">
                <a:solidFill>
                  <a:srgbClr val="000000"/>
                </a:solidFill>
                <a:highlight>
                  <a:srgbClr val="FFFFFF"/>
                </a:highlight>
              </a:rPr>
              <a:t>Alter</a:t>
            </a:r>
            <a:r>
              <a:rPr lang="en-US" sz="1372" b="1" dirty="0">
                <a:solidFill>
                  <a:srgbClr val="000080"/>
                </a:solidFill>
                <a:highlight>
                  <a:srgbClr val="FFFFFF"/>
                </a:highlight>
              </a:rPr>
              <a:t>()</a:t>
            </a:r>
            <a:endParaRPr lang="en-US" sz="1372" dirty="0">
              <a:solidFill>
                <a:srgbClr val="000000"/>
              </a:solidFill>
              <a:highlight>
                <a:srgbClr val="FFFFFF"/>
              </a:highlight>
            </a:endParaRPr>
          </a:p>
        </p:txBody>
      </p:sp>
      <p:sp>
        <p:nvSpPr>
          <p:cNvPr id="7" name="TextBox 6"/>
          <p:cNvSpPr txBox="1"/>
          <p:nvPr/>
        </p:nvSpPr>
        <p:spPr>
          <a:xfrm>
            <a:off x="367385" y="3744208"/>
            <a:ext cx="11622849" cy="1134491"/>
          </a:xfrm>
          <a:prstGeom prst="rect">
            <a:avLst/>
          </a:prstGeom>
          <a:solidFill>
            <a:schemeClr val="bg1"/>
          </a:solidFill>
        </p:spPr>
        <p:txBody>
          <a:bodyPr wrap="square" lIns="179285" tIns="143428" rIns="179285" bIns="143428" rtlCol="0">
            <a:spAutoFit/>
          </a:bodyPr>
          <a:lstStyle/>
          <a:p>
            <a:pPr lvl="0"/>
            <a:r>
              <a:rPr lang="en-US" sz="1372" dirty="0">
                <a:solidFill>
                  <a:srgbClr val="008000"/>
                </a:solidFill>
                <a:highlight>
                  <a:srgbClr val="FFFFFF"/>
                </a:highlight>
              </a:rPr>
              <a:t>#Enable </a:t>
            </a:r>
            <a:r>
              <a:rPr lang="en-US" sz="1372" dirty="0" err="1">
                <a:solidFill>
                  <a:srgbClr val="008000"/>
                </a:solidFill>
                <a:highlight>
                  <a:srgbClr val="FFFFFF"/>
                </a:highlight>
              </a:rPr>
              <a:t>sa</a:t>
            </a:r>
            <a:r>
              <a:rPr lang="en-US" sz="1372" dirty="0">
                <a:solidFill>
                  <a:srgbClr val="008000"/>
                </a:solidFill>
                <a:highlight>
                  <a:srgbClr val="FFFFFF"/>
                </a:highlight>
              </a:rPr>
              <a:t> user</a:t>
            </a:r>
            <a:endParaRPr lang="en-US" sz="1372" dirty="0">
              <a:solidFill>
                <a:srgbClr val="000000"/>
              </a:solidFill>
              <a:highlight>
                <a:srgbClr val="FFFFFF"/>
              </a:highlight>
            </a:endParaRPr>
          </a:p>
          <a:p>
            <a:pPr lvl="0"/>
            <a:r>
              <a:rPr lang="en-US" sz="1372" b="1" dirty="0">
                <a:solidFill>
                  <a:srgbClr val="000000"/>
                </a:solidFill>
                <a:highlight>
                  <a:srgbClr val="FFFFFF"/>
                </a:highlight>
              </a:rPr>
              <a:t>$</a:t>
            </a:r>
            <a:r>
              <a:rPr lang="en-US" sz="1372" b="1" dirty="0" err="1">
                <a:solidFill>
                  <a:srgbClr val="000000"/>
                </a:solidFill>
                <a:highlight>
                  <a:srgbClr val="FFFFFF"/>
                </a:highlight>
              </a:rPr>
              <a:t>AdminPassword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“P@ssw0rd1”</a:t>
            </a:r>
          </a:p>
          <a:p>
            <a:pPr lvl="0"/>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dirty="0">
                <a:solidFill>
                  <a:srgbClr val="808080"/>
                </a:solidFill>
                <a:highlight>
                  <a:srgbClr val="FFFFFF"/>
                </a:highlight>
              </a:rPr>
              <a:t>"ALTER LOGIN </a:t>
            </a:r>
            <a:r>
              <a:rPr lang="en-US" sz="1372" dirty="0" err="1">
                <a:solidFill>
                  <a:srgbClr val="808080"/>
                </a:solidFill>
                <a:highlight>
                  <a:srgbClr val="FFFFFF"/>
                </a:highlight>
              </a:rPr>
              <a:t>sa</a:t>
            </a:r>
            <a:r>
              <a:rPr lang="en-US" sz="1372" dirty="0">
                <a:solidFill>
                  <a:srgbClr val="808080"/>
                </a:solidFill>
                <a:highlight>
                  <a:srgbClr val="FFFFFF"/>
                </a:highlight>
              </a:rPr>
              <a:t> ENABLE"</a:t>
            </a:r>
            <a:r>
              <a:rPr lang="en-US" sz="1372" dirty="0">
                <a:solidFill>
                  <a:srgbClr val="000000"/>
                </a:solidFill>
                <a:highlight>
                  <a:srgbClr val="FFFFFF"/>
                </a:highlight>
              </a:rPr>
              <a:t> </a:t>
            </a:r>
          </a:p>
          <a:p>
            <a:pPr lvl="0"/>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b="1" dirty="0">
                <a:solidFill>
                  <a:srgbClr val="000080"/>
                </a:solidFill>
                <a:highlight>
                  <a:srgbClr val="FFFFFF"/>
                </a:highlight>
              </a:rPr>
              <a:t>(</a:t>
            </a:r>
            <a:r>
              <a:rPr lang="en-US" sz="1372" dirty="0">
                <a:solidFill>
                  <a:srgbClr val="808080"/>
                </a:solidFill>
                <a:highlight>
                  <a:srgbClr val="FFFFFF"/>
                </a:highlight>
              </a:rPr>
              <a:t>"ALTER LOGIN </a:t>
            </a:r>
            <a:r>
              <a:rPr lang="en-US" sz="1372" dirty="0" err="1">
                <a:solidFill>
                  <a:srgbClr val="808080"/>
                </a:solidFill>
                <a:highlight>
                  <a:srgbClr val="FFFFFF"/>
                </a:highlight>
              </a:rPr>
              <a:t>sa</a:t>
            </a:r>
            <a:r>
              <a:rPr lang="en-US" sz="1372" dirty="0">
                <a:solidFill>
                  <a:srgbClr val="808080"/>
                </a:solidFill>
                <a:highlight>
                  <a:srgbClr val="FFFFFF"/>
                </a:highlight>
              </a:rPr>
              <a:t> WITH PASSWORD = '"</a:t>
            </a:r>
            <a:r>
              <a:rPr lang="en-US" sz="1372" b="1" dirty="0">
                <a:solidFill>
                  <a:srgbClr val="000080"/>
                </a:solidFill>
                <a:highlight>
                  <a:srgbClr val="FFFFFF"/>
                </a:highlight>
              </a:rPr>
              <a:t>+</a:t>
            </a:r>
            <a:r>
              <a:rPr lang="en-US" sz="1372" b="1" dirty="0">
                <a:solidFill>
                  <a:srgbClr val="000000"/>
                </a:solidFill>
                <a:highlight>
                  <a:srgbClr val="FFFFFF"/>
                </a:highlight>
              </a:rPr>
              <a:t>$</a:t>
            </a:r>
            <a:r>
              <a:rPr lang="en-US" sz="1372" b="1" dirty="0" err="1">
                <a:solidFill>
                  <a:srgbClr val="000000"/>
                </a:solidFill>
                <a:highlight>
                  <a:srgbClr val="FFFFFF"/>
                </a:highlight>
              </a:rPr>
              <a:t>AdminPassword</a:t>
            </a:r>
            <a:r>
              <a:rPr lang="en-US" sz="1372" b="1" dirty="0">
                <a:solidFill>
                  <a:srgbClr val="000080"/>
                </a:solidFill>
                <a:highlight>
                  <a:srgbClr val="FFFFFF"/>
                </a:highlight>
              </a:rPr>
              <a:t>+</a:t>
            </a:r>
            <a:r>
              <a:rPr lang="en-US" sz="1372" dirty="0">
                <a:solidFill>
                  <a:srgbClr val="808080"/>
                </a:solidFill>
                <a:highlight>
                  <a:srgbClr val="FFFFFF"/>
                </a:highlight>
              </a:rPr>
              <a:t>"'"</a:t>
            </a:r>
            <a:r>
              <a:rPr lang="en-US" sz="1372" b="1" dirty="0">
                <a:solidFill>
                  <a:srgbClr val="000080"/>
                </a:solidFill>
                <a:highlight>
                  <a:srgbClr val="FFFFFF"/>
                </a:highlight>
              </a:rPr>
              <a:t>)</a:t>
            </a:r>
            <a:endParaRPr lang="en-US" sz="1372" dirty="0">
              <a:gradFill>
                <a:gsLst>
                  <a:gs pos="2917">
                    <a:srgbClr val="FFFFFF"/>
                  </a:gs>
                  <a:gs pos="30000">
                    <a:srgbClr val="FFFFFF"/>
                  </a:gs>
                </a:gsLst>
                <a:lin ang="5400000" scaled="0"/>
              </a:gradFill>
            </a:endParaRPr>
          </a:p>
        </p:txBody>
      </p:sp>
      <p:sp>
        <p:nvSpPr>
          <p:cNvPr id="8" name="TextBox 7"/>
          <p:cNvSpPr txBox="1"/>
          <p:nvPr/>
        </p:nvSpPr>
        <p:spPr>
          <a:xfrm>
            <a:off x="367385" y="4997744"/>
            <a:ext cx="11622849" cy="1768117"/>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#Create SQL Login for Local Computer </a:t>
            </a:r>
            <a:r>
              <a:rPr lang="en-US" sz="1372" dirty="0" err="1">
                <a:solidFill>
                  <a:srgbClr val="008000"/>
                </a:solidFill>
                <a:highlight>
                  <a:srgbClr val="FFFFFF"/>
                </a:highlight>
              </a:rPr>
              <a:t>AdminUserName</a:t>
            </a:r>
            <a:endParaRPr lang="en-US" sz="1372" dirty="0">
              <a:solidFill>
                <a:srgbClr val="000000"/>
              </a:solidFill>
              <a:highlight>
                <a:srgbClr val="FFFFFF"/>
              </a:highlight>
            </a:endParaRPr>
          </a:p>
          <a:p>
            <a:r>
              <a:rPr lang="en-US" sz="1372" b="1" dirty="0">
                <a:solidFill>
                  <a:srgbClr val="000000"/>
                </a:solidFill>
                <a:highlight>
                  <a:srgbClr val="FFFFFF"/>
                </a:highlight>
              </a:rPr>
              <a:t>$</a:t>
            </a:r>
            <a:r>
              <a:rPr lang="en-US" sz="1372" b="1" dirty="0" err="1">
                <a:solidFill>
                  <a:srgbClr val="000000"/>
                </a:solidFill>
                <a:highlight>
                  <a:srgbClr val="FFFFFF"/>
                </a:highlight>
              </a:rPr>
              <a:t>MyNewUserName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00"/>
                </a:solidFill>
                <a:highlight>
                  <a:srgbClr val="FFFFFF"/>
                </a:highlight>
              </a:rPr>
              <a:t>$</a:t>
            </a:r>
            <a:r>
              <a:rPr lang="en-US" sz="1372" b="1" dirty="0" err="1">
                <a:solidFill>
                  <a:srgbClr val="000000"/>
                </a:solidFill>
                <a:highlight>
                  <a:srgbClr val="FFFFFF"/>
                </a:highlight>
              </a:rPr>
              <a:t>env</a:t>
            </a:r>
            <a:r>
              <a:rPr lang="en-US" sz="1372" b="1" dirty="0" err="1">
                <a:solidFill>
                  <a:srgbClr val="000080"/>
                </a:solidFill>
                <a:highlight>
                  <a:srgbClr val="FFFFFF"/>
                </a:highlight>
              </a:rPr>
              <a:t>:</a:t>
            </a:r>
            <a:r>
              <a:rPr lang="en-US" sz="1372" dirty="0" err="1">
                <a:solidFill>
                  <a:srgbClr val="000000"/>
                </a:solidFill>
                <a:highlight>
                  <a:srgbClr val="FFFFFF"/>
                </a:highlight>
              </a:rPr>
              <a:t>computername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808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00"/>
                </a:solidFill>
                <a:highlight>
                  <a:srgbClr val="FFFFFF"/>
                </a:highlight>
              </a:rPr>
              <a:t>$</a:t>
            </a:r>
            <a:r>
              <a:rPr lang="en-US" sz="1372" b="1" dirty="0" err="1">
                <a:solidFill>
                  <a:srgbClr val="000000"/>
                </a:solidFill>
                <a:highlight>
                  <a:srgbClr val="FFFFFF"/>
                </a:highlight>
              </a:rPr>
              <a:t>AdminUserName</a:t>
            </a:r>
            <a:endParaRPr lang="en-US" sz="1372"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b="1" dirty="0">
                <a:solidFill>
                  <a:srgbClr val="000080"/>
                </a:solidFill>
                <a:highlight>
                  <a:srgbClr val="FFFFFF"/>
                </a:highlight>
              </a:rPr>
              <a:t>(</a:t>
            </a:r>
            <a:r>
              <a:rPr lang="en-US" sz="1372" dirty="0">
                <a:solidFill>
                  <a:srgbClr val="808080"/>
                </a:solidFill>
                <a:highlight>
                  <a:srgbClr val="FFFFFF"/>
                </a:highlight>
              </a:rPr>
              <a:t>"USE [master]; CREATE LOGIN ["</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00"/>
                </a:solidFill>
                <a:highlight>
                  <a:srgbClr val="FFFFFF"/>
                </a:highlight>
              </a:rPr>
              <a:t>$</a:t>
            </a:r>
            <a:r>
              <a:rPr lang="en-US" sz="1372" b="1" dirty="0" err="1">
                <a:solidFill>
                  <a:srgbClr val="000000"/>
                </a:solidFill>
                <a:highlight>
                  <a:srgbClr val="FFFFFF"/>
                </a:highlight>
              </a:rPr>
              <a:t>MyNewUserName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808080"/>
                </a:solidFill>
                <a:highlight>
                  <a:srgbClr val="FFFFFF"/>
                </a:highlight>
              </a:rPr>
              <a:t>"] FROM WINDOWS WITH DEFAULT_DATABASE=[Test]"</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b="1" dirty="0">
                <a:solidFill>
                  <a:srgbClr val="000080"/>
                </a:solidFill>
                <a:highlight>
                  <a:srgbClr val="FFFFFF"/>
                </a:highlight>
              </a:rPr>
              <a:t>(</a:t>
            </a:r>
            <a:r>
              <a:rPr lang="en-US" sz="1372" dirty="0">
                <a:solidFill>
                  <a:srgbClr val="808080"/>
                </a:solidFill>
                <a:highlight>
                  <a:srgbClr val="FFFFFF"/>
                </a:highlight>
              </a:rPr>
              <a:t>"ALTER SERVER ROLE [</a:t>
            </a:r>
            <a:r>
              <a:rPr lang="en-US" sz="1372" dirty="0" err="1">
                <a:solidFill>
                  <a:srgbClr val="808080"/>
                </a:solidFill>
                <a:highlight>
                  <a:srgbClr val="FFFFFF"/>
                </a:highlight>
              </a:rPr>
              <a:t>securityadmin</a:t>
            </a:r>
            <a:r>
              <a:rPr lang="en-US" sz="1372" dirty="0">
                <a:solidFill>
                  <a:srgbClr val="808080"/>
                </a:solidFill>
                <a:highlight>
                  <a:srgbClr val="FFFFFF"/>
                </a:highlight>
              </a:rPr>
              <a:t>] ADD MEMBER ["</a:t>
            </a:r>
            <a:r>
              <a:rPr lang="en-US" sz="1372" b="1" dirty="0">
                <a:solidFill>
                  <a:srgbClr val="000080"/>
                </a:solidFill>
                <a:highlight>
                  <a:srgbClr val="FFFFFF"/>
                </a:highlight>
              </a:rPr>
              <a:t>+</a:t>
            </a:r>
            <a:r>
              <a:rPr lang="en-US" sz="1372" b="1" dirty="0">
                <a:solidFill>
                  <a:srgbClr val="000000"/>
                </a:solidFill>
                <a:highlight>
                  <a:srgbClr val="FFFFFF"/>
                </a:highlight>
              </a:rPr>
              <a:t>$</a:t>
            </a:r>
            <a:r>
              <a:rPr lang="en-US" sz="1372" b="1" dirty="0" err="1">
                <a:solidFill>
                  <a:srgbClr val="000000"/>
                </a:solidFill>
                <a:highlight>
                  <a:srgbClr val="FFFFFF"/>
                </a:highlight>
              </a:rPr>
              <a:t>MyNewUserName</a:t>
            </a:r>
            <a:r>
              <a:rPr lang="en-US" sz="1372" b="1" dirty="0">
                <a:solidFill>
                  <a:srgbClr val="000080"/>
                </a:solidFill>
                <a:highlight>
                  <a:srgbClr val="FFFFFF"/>
                </a:highlight>
              </a:rPr>
              <a:t>+</a:t>
            </a:r>
            <a:r>
              <a:rPr lang="en-US" sz="1372" dirty="0">
                <a:solidFill>
                  <a:srgbClr val="808080"/>
                </a:solidFill>
                <a:highlight>
                  <a:srgbClr val="FFFFFF"/>
                </a:highlight>
              </a:rPr>
              <a:t>"]"</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b="1" dirty="0">
                <a:solidFill>
                  <a:srgbClr val="000080"/>
                </a:solidFill>
                <a:highlight>
                  <a:srgbClr val="FFFFFF"/>
                </a:highlight>
              </a:rPr>
              <a:t>(</a:t>
            </a:r>
            <a:r>
              <a:rPr lang="en-US" sz="1372" dirty="0">
                <a:solidFill>
                  <a:srgbClr val="808080"/>
                </a:solidFill>
                <a:highlight>
                  <a:srgbClr val="FFFFFF"/>
                </a:highlight>
              </a:rPr>
              <a:t>"ALTER SERVER ROLE [</a:t>
            </a:r>
            <a:r>
              <a:rPr lang="en-US" sz="1372" dirty="0" err="1">
                <a:solidFill>
                  <a:srgbClr val="808080"/>
                </a:solidFill>
                <a:highlight>
                  <a:srgbClr val="FFFFFF"/>
                </a:highlight>
              </a:rPr>
              <a:t>serveradmin</a:t>
            </a:r>
            <a:r>
              <a:rPr lang="en-US" sz="1372" dirty="0">
                <a:solidFill>
                  <a:srgbClr val="808080"/>
                </a:solidFill>
                <a:highlight>
                  <a:srgbClr val="FFFFFF"/>
                </a:highlight>
              </a:rPr>
              <a:t>] ADD MEMBER ["</a:t>
            </a:r>
            <a:r>
              <a:rPr lang="en-US" sz="1372" b="1" dirty="0">
                <a:solidFill>
                  <a:srgbClr val="000080"/>
                </a:solidFill>
                <a:highlight>
                  <a:srgbClr val="FFFFFF"/>
                </a:highlight>
              </a:rPr>
              <a:t>+</a:t>
            </a:r>
            <a:r>
              <a:rPr lang="en-US" sz="1372" b="1" dirty="0">
                <a:solidFill>
                  <a:srgbClr val="000000"/>
                </a:solidFill>
                <a:highlight>
                  <a:srgbClr val="FFFFFF"/>
                </a:highlight>
              </a:rPr>
              <a:t>$</a:t>
            </a:r>
            <a:r>
              <a:rPr lang="en-US" sz="1372" b="1" dirty="0" err="1">
                <a:solidFill>
                  <a:srgbClr val="000000"/>
                </a:solidFill>
                <a:highlight>
                  <a:srgbClr val="FFFFFF"/>
                </a:highlight>
              </a:rPr>
              <a:t>MyNewUserName</a:t>
            </a:r>
            <a:r>
              <a:rPr lang="en-US" sz="1372" b="1" dirty="0">
                <a:solidFill>
                  <a:srgbClr val="000080"/>
                </a:solidFill>
                <a:highlight>
                  <a:srgbClr val="FFFFFF"/>
                </a:highlight>
              </a:rPr>
              <a:t>+</a:t>
            </a:r>
            <a:r>
              <a:rPr lang="en-US" sz="1372" dirty="0">
                <a:solidFill>
                  <a:srgbClr val="808080"/>
                </a:solidFill>
                <a:highlight>
                  <a:srgbClr val="FFFFFF"/>
                </a:highlight>
              </a:rPr>
              <a:t>"]"</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b="1" dirty="0">
                <a:solidFill>
                  <a:srgbClr val="000080"/>
                </a:solidFill>
                <a:highlight>
                  <a:srgbClr val="FFFFFF"/>
                </a:highlight>
              </a:rPr>
              <a:t>(</a:t>
            </a:r>
            <a:r>
              <a:rPr lang="en-US" sz="1372" dirty="0">
                <a:solidFill>
                  <a:srgbClr val="808080"/>
                </a:solidFill>
                <a:highlight>
                  <a:srgbClr val="FFFFFF"/>
                </a:highlight>
              </a:rPr>
              <a:t>"ALTER SERVER ROLE [</a:t>
            </a:r>
            <a:r>
              <a:rPr lang="en-US" sz="1372" dirty="0" err="1">
                <a:solidFill>
                  <a:srgbClr val="808080"/>
                </a:solidFill>
                <a:highlight>
                  <a:srgbClr val="FFFFFF"/>
                </a:highlight>
              </a:rPr>
              <a:t>setupadmin</a:t>
            </a:r>
            <a:r>
              <a:rPr lang="en-US" sz="1372" dirty="0">
                <a:solidFill>
                  <a:srgbClr val="808080"/>
                </a:solidFill>
                <a:highlight>
                  <a:srgbClr val="FFFFFF"/>
                </a:highlight>
              </a:rPr>
              <a:t>] ADD MEMBER ["</a:t>
            </a:r>
            <a:r>
              <a:rPr lang="en-US" sz="1372" b="1" dirty="0">
                <a:solidFill>
                  <a:srgbClr val="000080"/>
                </a:solidFill>
                <a:highlight>
                  <a:srgbClr val="FFFFFF"/>
                </a:highlight>
              </a:rPr>
              <a:t>+</a:t>
            </a:r>
            <a:r>
              <a:rPr lang="en-US" sz="1372" b="1" dirty="0">
                <a:solidFill>
                  <a:srgbClr val="000000"/>
                </a:solidFill>
                <a:highlight>
                  <a:srgbClr val="FFFFFF"/>
                </a:highlight>
              </a:rPr>
              <a:t>$</a:t>
            </a:r>
            <a:r>
              <a:rPr lang="en-US" sz="1372" b="1" dirty="0" err="1">
                <a:solidFill>
                  <a:srgbClr val="000000"/>
                </a:solidFill>
                <a:highlight>
                  <a:srgbClr val="FFFFFF"/>
                </a:highlight>
              </a:rPr>
              <a:t>MyNewUserName</a:t>
            </a:r>
            <a:r>
              <a:rPr lang="en-US" sz="1372" b="1" dirty="0">
                <a:solidFill>
                  <a:srgbClr val="000080"/>
                </a:solidFill>
                <a:highlight>
                  <a:srgbClr val="FFFFFF"/>
                </a:highlight>
              </a:rPr>
              <a:t>+</a:t>
            </a:r>
            <a:r>
              <a:rPr lang="en-US" sz="1372" dirty="0">
                <a:solidFill>
                  <a:srgbClr val="808080"/>
                </a:solidFill>
                <a:highlight>
                  <a:srgbClr val="FFFFFF"/>
                </a:highlight>
              </a:rPr>
              <a:t>"]"</a:t>
            </a:r>
            <a:r>
              <a:rPr lang="en-US" sz="1372" b="1" dirty="0">
                <a:solidFill>
                  <a:srgbClr val="000080"/>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b="1" dirty="0">
                <a:solidFill>
                  <a:srgbClr val="000080"/>
                </a:solidFill>
                <a:highlight>
                  <a:srgbClr val="FFFFFF"/>
                </a:highlight>
              </a:rPr>
              <a:t>(</a:t>
            </a:r>
            <a:r>
              <a:rPr lang="en-US" sz="1372" dirty="0">
                <a:solidFill>
                  <a:srgbClr val="808080"/>
                </a:solidFill>
                <a:highlight>
                  <a:srgbClr val="FFFFFF"/>
                </a:highlight>
              </a:rPr>
              <a:t>"ALTER SERVER ROLE [</a:t>
            </a:r>
            <a:r>
              <a:rPr lang="en-US" sz="1372" dirty="0" err="1">
                <a:solidFill>
                  <a:srgbClr val="808080"/>
                </a:solidFill>
                <a:highlight>
                  <a:srgbClr val="FFFFFF"/>
                </a:highlight>
              </a:rPr>
              <a:t>sysadmin</a:t>
            </a:r>
            <a:r>
              <a:rPr lang="en-US" sz="1372" dirty="0">
                <a:solidFill>
                  <a:srgbClr val="808080"/>
                </a:solidFill>
                <a:highlight>
                  <a:srgbClr val="FFFFFF"/>
                </a:highlight>
              </a:rPr>
              <a:t>] ADD MEMBER ["</a:t>
            </a:r>
            <a:r>
              <a:rPr lang="en-US" sz="1372" b="1" dirty="0">
                <a:solidFill>
                  <a:srgbClr val="000080"/>
                </a:solidFill>
                <a:highlight>
                  <a:srgbClr val="FFFFFF"/>
                </a:highlight>
              </a:rPr>
              <a:t>+</a:t>
            </a:r>
            <a:r>
              <a:rPr lang="en-US" sz="1372" b="1" dirty="0">
                <a:solidFill>
                  <a:srgbClr val="000000"/>
                </a:solidFill>
                <a:highlight>
                  <a:srgbClr val="FFFFFF"/>
                </a:highlight>
              </a:rPr>
              <a:t>$</a:t>
            </a:r>
            <a:r>
              <a:rPr lang="en-US" sz="1372" b="1" dirty="0" err="1">
                <a:solidFill>
                  <a:srgbClr val="000000"/>
                </a:solidFill>
                <a:highlight>
                  <a:srgbClr val="FFFFFF"/>
                </a:highlight>
              </a:rPr>
              <a:t>MyNewUserName</a:t>
            </a:r>
            <a:r>
              <a:rPr lang="en-US" sz="1372" b="1" dirty="0">
                <a:solidFill>
                  <a:srgbClr val="000080"/>
                </a:solidFill>
                <a:highlight>
                  <a:srgbClr val="FFFFFF"/>
                </a:highlight>
              </a:rPr>
              <a:t>+</a:t>
            </a:r>
            <a:r>
              <a:rPr lang="en-US" sz="1372" dirty="0">
                <a:solidFill>
                  <a:srgbClr val="808080"/>
                </a:solidFill>
                <a:highlight>
                  <a:srgbClr val="FFFFFF"/>
                </a:highlight>
              </a:rPr>
              <a:t>"]"</a:t>
            </a:r>
            <a:r>
              <a:rPr lang="en-US" sz="1372" b="1" dirty="0">
                <a:solidFill>
                  <a:srgbClr val="000080"/>
                </a:solidFill>
                <a:highlight>
                  <a:srgbClr val="FFFFFF"/>
                </a:highlight>
              </a:rPr>
              <a:t>)</a:t>
            </a:r>
            <a:endParaRPr lang="en-US" sz="1372" dirty="0">
              <a:solidFill>
                <a:srgbClr val="000000"/>
              </a:solidFill>
              <a:highlight>
                <a:srgbClr val="FFFFFF"/>
              </a:highlight>
            </a:endParaRPr>
          </a:p>
        </p:txBody>
      </p:sp>
    </p:spTree>
    <p:extLst>
      <p:ext uri="{BB962C8B-B14F-4D97-AF65-F5344CB8AC3E}">
        <p14:creationId xmlns:p14="http://schemas.microsoft.com/office/powerpoint/2010/main" val="4271926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5759" y="70287"/>
            <a:ext cx="11655840" cy="899537"/>
          </a:xfrm>
        </p:spPr>
        <p:txBody>
          <a:bodyPr/>
          <a:lstStyle/>
          <a:p>
            <a:r>
              <a:rPr lang="en-US" dirty="0"/>
              <a:t>SQL Server</a:t>
            </a:r>
            <a:r>
              <a:rPr lang="en-US" sz="3137" dirty="0"/>
              <a:t> – Create Database </a:t>
            </a:r>
            <a:endParaRPr lang="en-US" dirty="0"/>
          </a:p>
        </p:txBody>
      </p:sp>
      <p:sp>
        <p:nvSpPr>
          <p:cNvPr id="7" name="TextBox 6"/>
          <p:cNvSpPr txBox="1"/>
          <p:nvPr/>
        </p:nvSpPr>
        <p:spPr>
          <a:xfrm>
            <a:off x="316035" y="2242534"/>
            <a:ext cx="11622849" cy="1647426"/>
          </a:xfrm>
          <a:prstGeom prst="rect">
            <a:avLst/>
          </a:prstGeom>
          <a:solidFill>
            <a:schemeClr val="bg1"/>
          </a:solidFill>
        </p:spPr>
        <p:txBody>
          <a:bodyPr wrap="square" lIns="179285" tIns="143428" rIns="179285" bIns="143428" rtlCol="0">
            <a:spAutoFit/>
          </a:bodyPr>
          <a:lstStyle/>
          <a:p>
            <a:r>
              <a:rPr lang="en-US" sz="1961" dirty="0">
                <a:solidFill>
                  <a:srgbClr val="008000"/>
                </a:solidFill>
                <a:highlight>
                  <a:srgbClr val="FFFFFF"/>
                </a:highlight>
              </a:rPr>
              <a:t>#Create Login for Database User </a:t>
            </a:r>
            <a:r>
              <a:rPr lang="en-US" sz="1961" dirty="0" err="1">
                <a:solidFill>
                  <a:srgbClr val="008000"/>
                </a:solidFill>
                <a:highlight>
                  <a:srgbClr val="FFFFFF"/>
                </a:highlight>
              </a:rPr>
              <a:t>DataManagementApp</a:t>
            </a:r>
            <a:endParaRPr lang="en-US" sz="1961"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dirty="0">
                <a:solidFill>
                  <a:srgbClr val="9E182D"/>
                </a:solidFill>
                <a:highlight>
                  <a:srgbClr val="FFFFFF"/>
                </a:highlight>
              </a:rPr>
              <a:t>"Use Master; CREATE LOGIN [</a:t>
            </a:r>
            <a:r>
              <a:rPr lang="en-US" sz="1372" dirty="0" err="1">
                <a:solidFill>
                  <a:srgbClr val="9E182D"/>
                </a:solidFill>
                <a:highlight>
                  <a:srgbClr val="FFFFFF"/>
                </a:highlight>
              </a:rPr>
              <a:t>DataManagementApp</a:t>
            </a:r>
            <a:r>
              <a:rPr lang="en-US" sz="1372" dirty="0">
                <a:solidFill>
                  <a:srgbClr val="9E182D"/>
                </a:solidFill>
                <a:highlight>
                  <a:srgbClr val="FFFFFF"/>
                </a:highlight>
              </a:rPr>
              <a:t>] WITH PASSWORD=N'Passw0rd!', DEFAULT_DATABASE=[Test], CHECK_EXPIRATION=OFF, CHECK_POLICY=OFF"</a:t>
            </a:r>
            <a:endParaRPr lang="en-US" sz="1372"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dirty="0">
                <a:solidFill>
                  <a:srgbClr val="9E182D"/>
                </a:solidFill>
                <a:highlight>
                  <a:srgbClr val="FFFFFF"/>
                </a:highlight>
              </a:rPr>
              <a:t>"USE [Test]; CREATE USER [</a:t>
            </a:r>
            <a:r>
              <a:rPr lang="en-US" sz="1372" dirty="0" err="1">
                <a:solidFill>
                  <a:srgbClr val="9E182D"/>
                </a:solidFill>
                <a:highlight>
                  <a:srgbClr val="FFFFFF"/>
                </a:highlight>
              </a:rPr>
              <a:t>DataManagementApp</a:t>
            </a:r>
            <a:r>
              <a:rPr lang="en-US" sz="1372" dirty="0">
                <a:solidFill>
                  <a:srgbClr val="9E182D"/>
                </a:solidFill>
                <a:highlight>
                  <a:srgbClr val="FFFFFF"/>
                </a:highlight>
              </a:rPr>
              <a:t>] FOR LOGIN [</a:t>
            </a:r>
            <a:r>
              <a:rPr lang="en-US" sz="1372" dirty="0" err="1">
                <a:solidFill>
                  <a:srgbClr val="9E182D"/>
                </a:solidFill>
                <a:highlight>
                  <a:srgbClr val="FFFFFF"/>
                </a:highlight>
              </a:rPr>
              <a:t>DataManagementApp</a:t>
            </a:r>
            <a:r>
              <a:rPr lang="en-US" sz="1372" dirty="0">
                <a:solidFill>
                  <a:srgbClr val="9E182D"/>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dirty="0">
                <a:solidFill>
                  <a:srgbClr val="9E182D"/>
                </a:solidFill>
                <a:highlight>
                  <a:srgbClr val="FFFFFF"/>
                </a:highlight>
              </a:rPr>
              <a:t>"USE [Test]; ALTER ROLE [</a:t>
            </a:r>
            <a:r>
              <a:rPr lang="en-US" sz="1372" dirty="0" err="1">
                <a:solidFill>
                  <a:srgbClr val="9E182D"/>
                </a:solidFill>
                <a:highlight>
                  <a:srgbClr val="FFFFFF"/>
                </a:highlight>
              </a:rPr>
              <a:t>db_datareader</a:t>
            </a:r>
            <a:r>
              <a:rPr lang="en-US" sz="1372" dirty="0">
                <a:solidFill>
                  <a:srgbClr val="9E182D"/>
                </a:solidFill>
                <a:highlight>
                  <a:srgbClr val="FFFFFF"/>
                </a:highlight>
              </a:rPr>
              <a:t>] ADD MEMBER [</a:t>
            </a:r>
            <a:r>
              <a:rPr lang="en-US" sz="1372" dirty="0" err="1">
                <a:solidFill>
                  <a:srgbClr val="9E182D"/>
                </a:solidFill>
                <a:highlight>
                  <a:srgbClr val="FFFFFF"/>
                </a:highlight>
              </a:rPr>
              <a:t>DataManagementApp</a:t>
            </a:r>
            <a:r>
              <a:rPr lang="en-US" sz="1372" dirty="0">
                <a:solidFill>
                  <a:srgbClr val="9E182D"/>
                </a:solidFill>
                <a:highlight>
                  <a:srgbClr val="FFFFFF"/>
                </a:highlight>
              </a:rPr>
              <a:t>]"</a:t>
            </a:r>
            <a:endParaRPr lang="en-US" sz="1372"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dirty="0">
                <a:solidFill>
                  <a:srgbClr val="9E182D"/>
                </a:solidFill>
                <a:highlight>
                  <a:srgbClr val="FFFFFF"/>
                </a:highlight>
              </a:rPr>
              <a:t>"USE [Test]; ALTER ROLE [</a:t>
            </a:r>
            <a:r>
              <a:rPr lang="en-US" sz="1372" dirty="0" err="1">
                <a:solidFill>
                  <a:srgbClr val="9E182D"/>
                </a:solidFill>
                <a:highlight>
                  <a:srgbClr val="FFFFFF"/>
                </a:highlight>
              </a:rPr>
              <a:t>db_owner</a:t>
            </a:r>
            <a:r>
              <a:rPr lang="en-US" sz="1372" dirty="0">
                <a:solidFill>
                  <a:srgbClr val="9E182D"/>
                </a:solidFill>
                <a:highlight>
                  <a:srgbClr val="FFFFFF"/>
                </a:highlight>
              </a:rPr>
              <a:t>] ADD MEMBER [</a:t>
            </a:r>
            <a:r>
              <a:rPr lang="en-US" sz="1372" dirty="0" err="1">
                <a:solidFill>
                  <a:srgbClr val="9E182D"/>
                </a:solidFill>
                <a:highlight>
                  <a:srgbClr val="FFFFFF"/>
                </a:highlight>
              </a:rPr>
              <a:t>DataManagementApp</a:t>
            </a:r>
            <a:r>
              <a:rPr lang="en-US" sz="1372" dirty="0">
                <a:solidFill>
                  <a:srgbClr val="9E182D"/>
                </a:solidFill>
                <a:highlight>
                  <a:srgbClr val="FFFFFF"/>
                </a:highlight>
              </a:rPr>
              <a:t>]"</a:t>
            </a:r>
            <a:endParaRPr lang="en-US" sz="1372" dirty="0">
              <a:gradFill>
                <a:gsLst>
                  <a:gs pos="2917">
                    <a:srgbClr val="FFFFFF"/>
                  </a:gs>
                  <a:gs pos="30000">
                    <a:srgbClr val="FFFFFF"/>
                  </a:gs>
                </a:gsLst>
                <a:lin ang="5400000" scaled="0"/>
              </a:gradFill>
            </a:endParaRPr>
          </a:p>
        </p:txBody>
      </p:sp>
      <p:sp>
        <p:nvSpPr>
          <p:cNvPr id="8" name="TextBox 7"/>
          <p:cNvSpPr txBox="1"/>
          <p:nvPr/>
        </p:nvSpPr>
        <p:spPr>
          <a:xfrm>
            <a:off x="321210" y="4013965"/>
            <a:ext cx="11622849" cy="772419"/>
          </a:xfrm>
          <a:prstGeom prst="rect">
            <a:avLst/>
          </a:prstGeom>
          <a:solidFill>
            <a:schemeClr val="bg1"/>
          </a:solidFill>
        </p:spPr>
        <p:txBody>
          <a:bodyPr wrap="square" lIns="179285" tIns="143428" rIns="179285" bIns="143428" rtlCol="0">
            <a:spAutoFit/>
          </a:bodyPr>
          <a:lstStyle/>
          <a:p>
            <a:r>
              <a:rPr lang="en-US" sz="1765" dirty="0">
                <a:solidFill>
                  <a:srgbClr val="008000"/>
                </a:solidFill>
                <a:highlight>
                  <a:srgbClr val="FFFFFF"/>
                </a:highlight>
              </a:rPr>
              <a:t>#Grant Access to Test DB for </a:t>
            </a:r>
            <a:r>
              <a:rPr lang="en-US" sz="1765" dirty="0" err="1">
                <a:solidFill>
                  <a:srgbClr val="008000"/>
                </a:solidFill>
                <a:highlight>
                  <a:srgbClr val="FFFFFF"/>
                </a:highlight>
              </a:rPr>
              <a:t>AdminUserName</a:t>
            </a:r>
            <a:endParaRPr lang="en-US" sz="1765"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b="1" dirty="0">
                <a:solidFill>
                  <a:srgbClr val="000080"/>
                </a:solidFill>
                <a:highlight>
                  <a:srgbClr val="FFFFFF"/>
                </a:highlight>
              </a:rPr>
              <a:t>(</a:t>
            </a:r>
            <a:r>
              <a:rPr lang="en-US" sz="1372" dirty="0">
                <a:solidFill>
                  <a:srgbClr val="9E182D"/>
                </a:solidFill>
                <a:highlight>
                  <a:srgbClr val="FFFFFF"/>
                </a:highlight>
              </a:rPr>
              <a:t>"USE [Test] ; CREATE USER ["</a:t>
            </a:r>
            <a:r>
              <a:rPr lang="en-US" sz="1372" b="1" dirty="0">
                <a:solidFill>
                  <a:srgbClr val="000080"/>
                </a:solidFill>
                <a:highlight>
                  <a:srgbClr val="FFFFFF"/>
                </a:highlight>
              </a:rPr>
              <a:t>+</a:t>
            </a:r>
            <a:r>
              <a:rPr lang="en-US" sz="1372" dirty="0">
                <a:solidFill>
                  <a:srgbClr val="DB6D00"/>
                </a:solidFill>
                <a:highlight>
                  <a:srgbClr val="FFFFFF"/>
                </a:highlight>
              </a:rPr>
              <a:t>$</a:t>
            </a:r>
            <a:r>
              <a:rPr lang="en-US" sz="1372" dirty="0" err="1">
                <a:solidFill>
                  <a:srgbClr val="DB6D00"/>
                </a:solidFill>
                <a:highlight>
                  <a:srgbClr val="FFFFFF"/>
                </a:highlight>
              </a:rPr>
              <a:t>MyNewUserName</a:t>
            </a:r>
            <a:r>
              <a:rPr lang="en-US" sz="1372" b="1" dirty="0">
                <a:solidFill>
                  <a:srgbClr val="000080"/>
                </a:solidFill>
                <a:highlight>
                  <a:srgbClr val="FFFFFF"/>
                </a:highlight>
              </a:rPr>
              <a:t>+</a:t>
            </a:r>
            <a:r>
              <a:rPr lang="en-US" sz="1372" dirty="0">
                <a:solidFill>
                  <a:srgbClr val="9E182D"/>
                </a:solidFill>
                <a:highlight>
                  <a:srgbClr val="FFFFFF"/>
                </a:highlight>
              </a:rPr>
              <a:t>"] FOR LOGIN ["</a:t>
            </a:r>
            <a:r>
              <a:rPr lang="en-US" sz="1372" b="1" dirty="0">
                <a:solidFill>
                  <a:srgbClr val="000080"/>
                </a:solidFill>
                <a:highlight>
                  <a:srgbClr val="FFFFFF"/>
                </a:highlight>
              </a:rPr>
              <a:t>+</a:t>
            </a:r>
            <a:r>
              <a:rPr lang="en-US" sz="1372" dirty="0">
                <a:solidFill>
                  <a:srgbClr val="DB6D00"/>
                </a:solidFill>
                <a:highlight>
                  <a:srgbClr val="FFFFFF"/>
                </a:highlight>
              </a:rPr>
              <a:t>$</a:t>
            </a:r>
            <a:r>
              <a:rPr lang="en-US" sz="1372" dirty="0" err="1">
                <a:solidFill>
                  <a:srgbClr val="DB6D00"/>
                </a:solidFill>
                <a:highlight>
                  <a:srgbClr val="FFFFFF"/>
                </a:highlight>
              </a:rPr>
              <a:t>MyNewUserName</a:t>
            </a:r>
            <a:r>
              <a:rPr lang="en-US" sz="1372" b="1" dirty="0">
                <a:solidFill>
                  <a:srgbClr val="000080"/>
                </a:solidFill>
                <a:highlight>
                  <a:srgbClr val="FFFFFF"/>
                </a:highlight>
              </a:rPr>
              <a:t>+</a:t>
            </a:r>
            <a:r>
              <a:rPr lang="en-US" sz="1372" dirty="0">
                <a:solidFill>
                  <a:srgbClr val="9E182D"/>
                </a:solidFill>
                <a:highlight>
                  <a:srgbClr val="FFFFFF"/>
                </a:highlight>
              </a:rPr>
              <a:t>"]"</a:t>
            </a:r>
            <a:r>
              <a:rPr lang="en-US" sz="1372" b="1" dirty="0">
                <a:solidFill>
                  <a:srgbClr val="000080"/>
                </a:solidFill>
                <a:highlight>
                  <a:srgbClr val="FFFFFF"/>
                </a:highlight>
              </a:rPr>
              <a:t>)</a:t>
            </a:r>
            <a:endParaRPr lang="en-US" sz="1372" dirty="0">
              <a:solidFill>
                <a:srgbClr val="000000"/>
              </a:solidFill>
              <a:highlight>
                <a:srgbClr val="FFFFFF"/>
              </a:highlight>
            </a:endParaRPr>
          </a:p>
        </p:txBody>
      </p:sp>
      <p:sp>
        <p:nvSpPr>
          <p:cNvPr id="9" name="TextBox 8"/>
          <p:cNvSpPr txBox="1"/>
          <p:nvPr/>
        </p:nvSpPr>
        <p:spPr>
          <a:xfrm>
            <a:off x="321210" y="4910390"/>
            <a:ext cx="11622849" cy="772419"/>
          </a:xfrm>
          <a:prstGeom prst="rect">
            <a:avLst/>
          </a:prstGeom>
          <a:solidFill>
            <a:schemeClr val="bg1"/>
          </a:solidFill>
        </p:spPr>
        <p:txBody>
          <a:bodyPr wrap="square" lIns="179285" tIns="143428" rIns="179285" bIns="143428" rtlCol="0">
            <a:spAutoFit/>
          </a:bodyPr>
          <a:lstStyle/>
          <a:p>
            <a:r>
              <a:rPr lang="en-US" sz="1765" dirty="0">
                <a:solidFill>
                  <a:srgbClr val="008000"/>
                </a:solidFill>
                <a:highlight>
                  <a:srgbClr val="FFFFFF"/>
                </a:highlight>
              </a:rPr>
              <a:t>#Restart Service</a:t>
            </a:r>
          </a:p>
          <a:p>
            <a:r>
              <a:rPr lang="en-US" sz="1372" b="1" dirty="0">
                <a:solidFill>
                  <a:srgbClr val="0000FF"/>
                </a:solidFill>
                <a:highlight>
                  <a:srgbClr val="FFFFFF"/>
                </a:highlight>
              </a:rPr>
              <a:t>Restart-Service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Force MSSQLSERVER</a:t>
            </a:r>
          </a:p>
        </p:txBody>
      </p:sp>
      <p:sp>
        <p:nvSpPr>
          <p:cNvPr id="10" name="TextBox 9"/>
          <p:cNvSpPr txBox="1"/>
          <p:nvPr/>
        </p:nvSpPr>
        <p:spPr>
          <a:xfrm>
            <a:off x="316035" y="1134901"/>
            <a:ext cx="11622849" cy="983628"/>
          </a:xfrm>
          <a:prstGeom prst="rect">
            <a:avLst/>
          </a:prstGeom>
          <a:solidFill>
            <a:schemeClr val="bg1"/>
          </a:solidFill>
        </p:spPr>
        <p:txBody>
          <a:bodyPr wrap="square" lIns="179285" tIns="143428" rIns="179285" bIns="143428" rtlCol="0">
            <a:spAutoFit/>
          </a:bodyPr>
          <a:lstStyle/>
          <a:p>
            <a:r>
              <a:rPr lang="en-US" sz="1765" dirty="0">
                <a:solidFill>
                  <a:srgbClr val="008000"/>
                </a:solidFill>
                <a:highlight>
                  <a:srgbClr val="FFFFFF"/>
                </a:highlight>
              </a:rPr>
              <a:t>#Create Database (From Export Files)</a:t>
            </a:r>
            <a:endParaRPr lang="en-US" sz="1765" dirty="0">
              <a:solidFill>
                <a:srgbClr val="000000"/>
              </a:solidFill>
              <a:highlight>
                <a:srgbClr val="FFFFFF"/>
              </a:highlight>
            </a:endParaRPr>
          </a:p>
          <a:p>
            <a:r>
              <a:rPr lang="en-US" sz="1372" dirty="0">
                <a:solidFill>
                  <a:srgbClr val="000000"/>
                </a:solidFill>
                <a:highlight>
                  <a:srgbClr val="FFFFFF"/>
                </a:highlight>
              </a:rPr>
              <a:t>Invoke-</a:t>
            </a:r>
            <a:r>
              <a:rPr lang="en-US" sz="1372" dirty="0" err="1">
                <a:solidFill>
                  <a:srgbClr val="000000"/>
                </a:solidFill>
                <a:highlight>
                  <a:srgbClr val="FFFFFF"/>
                </a:highlight>
              </a:rPr>
              <a:t>Sqlcmd</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Query </a:t>
            </a:r>
            <a:r>
              <a:rPr lang="en-US" sz="1372" dirty="0">
                <a:solidFill>
                  <a:srgbClr val="9E182D"/>
                </a:solidFill>
                <a:highlight>
                  <a:srgbClr val="FFFFFF"/>
                </a:highlight>
              </a:rPr>
              <a:t>"Create Database Test on (filename = 'F:\MSSQL\Data\</a:t>
            </a:r>
            <a:r>
              <a:rPr lang="en-US" sz="1372" dirty="0" err="1">
                <a:solidFill>
                  <a:srgbClr val="9E182D"/>
                </a:solidFill>
                <a:highlight>
                  <a:srgbClr val="FFFFFF"/>
                </a:highlight>
              </a:rPr>
              <a:t>adventureworks_data.mdf</a:t>
            </a:r>
            <a:r>
              <a:rPr lang="en-US" sz="1372" dirty="0">
                <a:solidFill>
                  <a:srgbClr val="9E182D"/>
                </a:solidFill>
                <a:highlight>
                  <a:srgbClr val="FFFFFF"/>
                </a:highlight>
              </a:rPr>
              <a:t>'), (filename = 'F:\MSSQL\Data\</a:t>
            </a:r>
            <a:r>
              <a:rPr lang="en-US" sz="1372" dirty="0" err="1">
                <a:solidFill>
                  <a:srgbClr val="9E182D"/>
                </a:solidFill>
                <a:highlight>
                  <a:srgbClr val="FFFFFF"/>
                </a:highlight>
              </a:rPr>
              <a:t>adventureworks_log.ldf</a:t>
            </a:r>
            <a:r>
              <a:rPr lang="en-US" sz="1372" dirty="0">
                <a:solidFill>
                  <a:srgbClr val="9E182D"/>
                </a:solidFill>
                <a:highlight>
                  <a:srgbClr val="FFFFFF"/>
                </a:highlight>
              </a:rPr>
              <a:t>') for attach"</a:t>
            </a:r>
            <a:endParaRPr lang="en-US" sz="1372" dirty="0">
              <a:solidFill>
                <a:srgbClr val="000000"/>
              </a:solidFill>
              <a:highlight>
                <a:srgbClr val="FFFFFF"/>
              </a:highlight>
            </a:endParaRPr>
          </a:p>
        </p:txBody>
      </p:sp>
      <p:sp>
        <p:nvSpPr>
          <p:cNvPr id="11" name="Text Placeholder 10"/>
          <p:cNvSpPr>
            <a:spLocks noGrp="1"/>
          </p:cNvSpPr>
          <p:nvPr>
            <p:ph type="body" sz="quarter" idx="4294967295" hasCustomPrompt="1"/>
          </p:nvPr>
        </p:nvSpPr>
        <p:spPr>
          <a:xfrm>
            <a:off x="9009381" y="6459236"/>
            <a:ext cx="3062785" cy="398279"/>
          </a:xfrm>
          <a:prstGeom prst="rect">
            <a:avLst/>
          </a:prstGeom>
        </p:spPr>
        <p:txBody>
          <a:bodyPr/>
          <a:lstStyle>
            <a:lvl1pPr marL="0" indent="0">
              <a:buNone/>
              <a:defRPr sz="1600" baseline="0"/>
            </a:lvl1pPr>
          </a:lstStyle>
          <a:p>
            <a:pPr defTabSz="896386">
              <a:buClr>
                <a:srgbClr val="FFFFFF"/>
              </a:buClr>
              <a:defRPr/>
            </a:pPr>
            <a:r>
              <a:rPr lang="en-US" kern="0" dirty="0">
                <a:gradFill>
                  <a:gsLst>
                    <a:gs pos="1250">
                      <a:srgbClr val="FFFFFF"/>
                    </a:gs>
                    <a:gs pos="100000">
                      <a:srgbClr val="FFFFFF"/>
                    </a:gs>
                  </a:gsLst>
                  <a:lin ang="5400000" scaled="0"/>
                </a:gradFill>
              </a:rPr>
              <a:t>@ ITProGuru      #TR21</a:t>
            </a:r>
            <a:r>
              <a:rPr lang="en-US" b="1" dirty="0"/>
              <a:t>WOS404</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837191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a:t>
            </a:r>
            <a:r>
              <a:rPr lang="en-US" sz="3137" dirty="0"/>
              <a:t>   </a:t>
            </a:r>
            <a:r>
              <a:rPr lang="en-US" sz="1765" dirty="0"/>
              <a:t>(Part 3)</a:t>
            </a:r>
            <a:endParaRPr lang="en-US" dirty="0"/>
          </a:p>
        </p:txBody>
      </p:sp>
      <p:sp>
        <p:nvSpPr>
          <p:cNvPr id="6" name="Text Placeholder 5"/>
          <p:cNvSpPr>
            <a:spLocks noGrp="1"/>
          </p:cNvSpPr>
          <p:nvPr>
            <p:ph type="body" sz="quarter" idx="10"/>
          </p:nvPr>
        </p:nvSpPr>
        <p:spPr>
          <a:xfrm>
            <a:off x="269241" y="1262641"/>
            <a:ext cx="11655840" cy="1300440"/>
          </a:xfrm>
        </p:spPr>
        <p:txBody>
          <a:bodyPr/>
          <a:lstStyle/>
          <a:p>
            <a:r>
              <a:rPr lang="en-US" sz="2353" b="1" dirty="0">
                <a:solidFill>
                  <a:srgbClr val="008000"/>
                </a:solidFill>
                <a:highlight>
                  <a:srgbClr val="FFFFFF"/>
                </a:highlight>
              </a:rPr>
              <a:t># Enable Mixed Mode</a:t>
            </a:r>
            <a:endParaRPr lang="en-US" sz="2353" b="1" dirty="0">
              <a:highlight>
                <a:srgbClr val="FFFFFF"/>
              </a:highlight>
            </a:endParaRPr>
          </a:p>
          <a:p>
            <a:r>
              <a:rPr lang="en-US" dirty="0">
                <a:highlight>
                  <a:srgbClr val="FFFFFF"/>
                </a:highlight>
              </a:rPr>
              <a:t>Invoke-</a:t>
            </a:r>
            <a:r>
              <a:rPr lang="en-US" dirty="0" err="1">
                <a:highlight>
                  <a:srgbClr val="FFFFFF"/>
                </a:highlight>
              </a:rPr>
              <a:t>Sqlcmd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Query </a:t>
            </a:r>
            <a:r>
              <a:rPr lang="en-US" dirty="0">
                <a:solidFill>
                  <a:srgbClr val="9E182D"/>
                </a:solidFill>
                <a:highlight>
                  <a:srgbClr val="FFFFFF"/>
                </a:highlight>
              </a:rPr>
              <a:t>"EXEC </a:t>
            </a:r>
            <a:r>
              <a:rPr lang="en-US" dirty="0" err="1">
                <a:solidFill>
                  <a:srgbClr val="9E182D"/>
                </a:solidFill>
                <a:highlight>
                  <a:srgbClr val="FFFFFF"/>
                </a:highlight>
              </a:rPr>
              <a:t>xp_instance_regwrite</a:t>
            </a:r>
            <a:r>
              <a:rPr lang="en-US" dirty="0">
                <a:solidFill>
                  <a:srgbClr val="9E182D"/>
                </a:solidFill>
                <a:highlight>
                  <a:srgbClr val="FFFFFF"/>
                </a:highlight>
              </a:rPr>
              <a:t> N'HKEY_LOCAL_MACHINE', </a:t>
            </a:r>
            <a:r>
              <a:rPr lang="en-US" dirty="0" err="1">
                <a:solidFill>
                  <a:srgbClr val="9E182D"/>
                </a:solidFill>
                <a:highlight>
                  <a:srgbClr val="FFFFFF"/>
                </a:highlight>
              </a:rPr>
              <a:t>N'Software</a:t>
            </a:r>
            <a:r>
              <a:rPr lang="en-US" dirty="0">
                <a:solidFill>
                  <a:srgbClr val="9E182D"/>
                </a:solidFill>
                <a:highlight>
                  <a:srgbClr val="FFFFFF"/>
                </a:highlight>
              </a:rPr>
              <a:t>\Microsoft\</a:t>
            </a:r>
            <a:r>
              <a:rPr lang="en-US" dirty="0" err="1">
                <a:solidFill>
                  <a:srgbClr val="9E182D"/>
                </a:solidFill>
                <a:highlight>
                  <a:srgbClr val="FFFFFF"/>
                </a:highlight>
              </a:rPr>
              <a:t>MSSQLServer</a:t>
            </a:r>
            <a:r>
              <a:rPr lang="en-US" dirty="0">
                <a:solidFill>
                  <a:srgbClr val="9E182D"/>
                </a:solidFill>
                <a:highlight>
                  <a:srgbClr val="FFFFFF"/>
                </a:highlight>
              </a:rPr>
              <a:t>\</a:t>
            </a:r>
            <a:r>
              <a:rPr lang="en-US" dirty="0" err="1">
                <a:solidFill>
                  <a:srgbClr val="9E182D"/>
                </a:solidFill>
                <a:highlight>
                  <a:srgbClr val="FFFFFF"/>
                </a:highlight>
              </a:rPr>
              <a:t>MSSQLServer</a:t>
            </a:r>
            <a:r>
              <a:rPr lang="en-US" dirty="0">
                <a:solidFill>
                  <a:srgbClr val="9E182D"/>
                </a:solidFill>
                <a:highlight>
                  <a:srgbClr val="FFFFFF"/>
                </a:highlight>
              </a:rPr>
              <a:t>', </a:t>
            </a:r>
            <a:r>
              <a:rPr lang="en-US" dirty="0" err="1">
                <a:solidFill>
                  <a:srgbClr val="9E182D"/>
                </a:solidFill>
                <a:highlight>
                  <a:srgbClr val="FFFFFF"/>
                </a:highlight>
              </a:rPr>
              <a:t>N'LoginMode</a:t>
            </a:r>
            <a:r>
              <a:rPr lang="en-US" dirty="0">
                <a:solidFill>
                  <a:srgbClr val="9E182D"/>
                </a:solidFill>
                <a:highlight>
                  <a:srgbClr val="FFFFFF"/>
                </a:highlight>
              </a:rPr>
              <a:t>', REG_DWORD, 2"</a:t>
            </a:r>
            <a:endParaRPr lang="en-US" dirty="0">
              <a:highlight>
                <a:srgbClr val="FFFFFF"/>
              </a:highlight>
            </a:endParaRPr>
          </a:p>
          <a:p>
            <a:r>
              <a:rPr lang="en-US" dirty="0">
                <a:highlight>
                  <a:srgbClr val="FFFFFF"/>
                </a:highlight>
              </a:rPr>
              <a:t>    </a:t>
            </a:r>
            <a:r>
              <a:rPr lang="en-US" dirty="0">
                <a:solidFill>
                  <a:srgbClr val="008000"/>
                </a:solidFill>
                <a:highlight>
                  <a:srgbClr val="FFFFFF"/>
                </a:highlight>
              </a:rPr>
              <a:t>#-Username $</a:t>
            </a:r>
            <a:r>
              <a:rPr lang="en-US" dirty="0" err="1">
                <a:solidFill>
                  <a:srgbClr val="008000"/>
                </a:solidFill>
                <a:highlight>
                  <a:srgbClr val="FFFFFF"/>
                </a:highlight>
              </a:rPr>
              <a:t>AdminUserName</a:t>
            </a:r>
            <a:r>
              <a:rPr lang="en-US" dirty="0">
                <a:solidFill>
                  <a:srgbClr val="008000"/>
                </a:solidFill>
                <a:highlight>
                  <a:srgbClr val="FFFFFF"/>
                </a:highlight>
              </a:rPr>
              <a:t> -Password $</a:t>
            </a:r>
            <a:r>
              <a:rPr lang="en-US" dirty="0" err="1">
                <a:solidFill>
                  <a:srgbClr val="008000"/>
                </a:solidFill>
                <a:highlight>
                  <a:srgbClr val="FFFFFF"/>
                </a:highlight>
              </a:rPr>
              <a:t>AdminPassword</a:t>
            </a:r>
            <a:r>
              <a:rPr lang="en-US" dirty="0">
                <a:solidFill>
                  <a:srgbClr val="008000"/>
                </a:solidFill>
                <a:highlight>
                  <a:srgbClr val="FFFFFF"/>
                </a:highlight>
              </a:rPr>
              <a:t>  </a:t>
            </a:r>
            <a:endParaRPr lang="en-US" dirty="0">
              <a:highlight>
                <a:srgbClr val="FFFFFF"/>
              </a:highlight>
            </a:endParaRPr>
          </a:p>
          <a:p>
            <a:endParaRPr lang="en-US" dirty="0"/>
          </a:p>
        </p:txBody>
      </p:sp>
      <p:sp>
        <p:nvSpPr>
          <p:cNvPr id="7" name="TextBox 6"/>
          <p:cNvSpPr txBox="1"/>
          <p:nvPr/>
        </p:nvSpPr>
        <p:spPr>
          <a:xfrm>
            <a:off x="262255" y="2756682"/>
            <a:ext cx="11622849" cy="1073783"/>
          </a:xfrm>
          <a:prstGeom prst="rect">
            <a:avLst/>
          </a:prstGeom>
          <a:solidFill>
            <a:schemeClr val="bg1"/>
          </a:solidFill>
        </p:spPr>
        <p:txBody>
          <a:bodyPr wrap="square" lIns="179285" tIns="143428" rIns="179285" bIns="143428" rtlCol="0">
            <a:spAutoFit/>
          </a:bodyPr>
          <a:lstStyle/>
          <a:p>
            <a:r>
              <a:rPr lang="en-US" sz="1568" b="1" dirty="0">
                <a:solidFill>
                  <a:srgbClr val="008000"/>
                </a:solidFill>
                <a:highlight>
                  <a:srgbClr val="FFFFFF"/>
                </a:highlight>
              </a:rPr>
              <a:t># Change Default Folders</a:t>
            </a:r>
            <a:endParaRPr lang="en-US" sz="1568" b="1" dirty="0">
              <a:solidFill>
                <a:srgbClr val="000000"/>
              </a:solidFill>
              <a:highlight>
                <a:srgbClr val="FFFFFF"/>
              </a:highlight>
            </a:endParaRPr>
          </a:p>
          <a:p>
            <a:r>
              <a:rPr lang="en-US" sz="1176" dirty="0">
                <a:solidFill>
                  <a:srgbClr val="000000"/>
                </a:solidFill>
                <a:highlight>
                  <a:srgbClr val="FFFFFF"/>
                </a:highlight>
              </a:rPr>
              <a:t>Invoke-</a:t>
            </a:r>
            <a:r>
              <a:rPr lang="en-US" sz="1176" dirty="0" err="1">
                <a:solidFill>
                  <a:srgbClr val="000000"/>
                </a:solidFill>
                <a:highlight>
                  <a:srgbClr val="FFFFFF"/>
                </a:highlight>
              </a:rPr>
              <a:t>Sqlcmd</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Query </a:t>
            </a:r>
            <a:r>
              <a:rPr lang="en-US" sz="1176" dirty="0">
                <a:solidFill>
                  <a:srgbClr val="9E182D"/>
                </a:solidFill>
                <a:highlight>
                  <a:srgbClr val="FFFFFF"/>
                </a:highlight>
              </a:rPr>
              <a:t>"EXEC </a:t>
            </a:r>
            <a:r>
              <a:rPr lang="en-US" sz="1176" dirty="0" err="1">
                <a:solidFill>
                  <a:srgbClr val="9E182D"/>
                </a:solidFill>
                <a:highlight>
                  <a:srgbClr val="FFFFFF"/>
                </a:highlight>
              </a:rPr>
              <a:t>xp_instance_regwrite</a:t>
            </a:r>
            <a:r>
              <a:rPr lang="en-US" sz="1176" dirty="0">
                <a:solidFill>
                  <a:srgbClr val="9E182D"/>
                </a:solidFill>
                <a:highlight>
                  <a:srgbClr val="FFFFFF"/>
                </a:highlight>
              </a:rPr>
              <a:t> N'HKEY_LOCAL_MACHINE', </a:t>
            </a:r>
            <a:r>
              <a:rPr lang="en-US" sz="1176" dirty="0" err="1">
                <a:solidFill>
                  <a:srgbClr val="9E182D"/>
                </a:solidFill>
                <a:highlight>
                  <a:srgbClr val="FFFFFF"/>
                </a:highlight>
              </a:rPr>
              <a:t>N'Software</a:t>
            </a:r>
            <a:r>
              <a:rPr lang="en-US" sz="1176" dirty="0">
                <a:solidFill>
                  <a:srgbClr val="9E182D"/>
                </a:solidFill>
                <a:highlight>
                  <a:srgbClr val="FFFFFF"/>
                </a:highlight>
              </a:rPr>
              <a:t>\Microsoft\</a:t>
            </a:r>
            <a:r>
              <a:rPr lang="en-US" sz="1176" dirty="0" err="1">
                <a:solidFill>
                  <a:srgbClr val="9E182D"/>
                </a:solidFill>
                <a:highlight>
                  <a:srgbClr val="FFFFFF"/>
                </a:highlight>
              </a:rPr>
              <a:t>MSSQLServer</a:t>
            </a:r>
            <a:r>
              <a:rPr lang="en-US" sz="1176" dirty="0">
                <a:solidFill>
                  <a:srgbClr val="9E182D"/>
                </a:solidFill>
                <a:highlight>
                  <a:srgbClr val="FFFFFF"/>
                </a:highlight>
              </a:rPr>
              <a:t>\</a:t>
            </a:r>
            <a:r>
              <a:rPr lang="en-US" sz="1176" dirty="0" err="1">
                <a:solidFill>
                  <a:srgbClr val="9E182D"/>
                </a:solidFill>
                <a:highlight>
                  <a:srgbClr val="FFFFFF"/>
                </a:highlight>
              </a:rPr>
              <a:t>MSSQLServer</a:t>
            </a:r>
            <a:r>
              <a:rPr lang="en-US" sz="1176" dirty="0">
                <a:solidFill>
                  <a:srgbClr val="9E182D"/>
                </a:solidFill>
                <a:highlight>
                  <a:srgbClr val="FFFFFF"/>
                </a:highlight>
              </a:rPr>
              <a:t>', </a:t>
            </a:r>
            <a:r>
              <a:rPr lang="en-US" sz="1176" dirty="0" err="1">
                <a:solidFill>
                  <a:srgbClr val="9E182D"/>
                </a:solidFill>
                <a:highlight>
                  <a:srgbClr val="FFFFFF"/>
                </a:highlight>
              </a:rPr>
              <a:t>N'DefaultData</a:t>
            </a:r>
            <a:r>
              <a:rPr lang="en-US" sz="1176" dirty="0">
                <a:solidFill>
                  <a:srgbClr val="9E182D"/>
                </a:solidFill>
                <a:highlight>
                  <a:srgbClr val="FFFFFF"/>
                </a:highlight>
              </a:rPr>
              <a:t>', REG_SZ, N'F:\MSSQL\Data'"</a:t>
            </a:r>
            <a:endParaRPr lang="en-US" sz="1176" dirty="0">
              <a:solidFill>
                <a:srgbClr val="000000"/>
              </a:solidFill>
              <a:highlight>
                <a:srgbClr val="FFFFFF"/>
              </a:highlight>
            </a:endParaRPr>
          </a:p>
          <a:p>
            <a:r>
              <a:rPr lang="en-US" sz="1176" dirty="0">
                <a:solidFill>
                  <a:srgbClr val="000000"/>
                </a:solidFill>
                <a:highlight>
                  <a:srgbClr val="FFFFFF"/>
                </a:highlight>
              </a:rPr>
              <a:t>Invoke-</a:t>
            </a:r>
            <a:r>
              <a:rPr lang="en-US" sz="1176" dirty="0" err="1">
                <a:solidFill>
                  <a:srgbClr val="000000"/>
                </a:solidFill>
                <a:highlight>
                  <a:srgbClr val="FFFFFF"/>
                </a:highlight>
              </a:rPr>
              <a:t>Sqlcmd</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Query </a:t>
            </a:r>
            <a:r>
              <a:rPr lang="en-US" sz="1176" dirty="0">
                <a:solidFill>
                  <a:srgbClr val="9E182D"/>
                </a:solidFill>
                <a:highlight>
                  <a:srgbClr val="FFFFFF"/>
                </a:highlight>
              </a:rPr>
              <a:t>"EXEC </a:t>
            </a:r>
            <a:r>
              <a:rPr lang="en-US" sz="1176" dirty="0" err="1">
                <a:solidFill>
                  <a:srgbClr val="9E182D"/>
                </a:solidFill>
                <a:highlight>
                  <a:srgbClr val="FFFFFF"/>
                </a:highlight>
              </a:rPr>
              <a:t>xp_instance_regwrite</a:t>
            </a:r>
            <a:r>
              <a:rPr lang="en-US" sz="1176" dirty="0">
                <a:solidFill>
                  <a:srgbClr val="9E182D"/>
                </a:solidFill>
                <a:highlight>
                  <a:srgbClr val="FFFFFF"/>
                </a:highlight>
              </a:rPr>
              <a:t> N'HKEY_LOCAL_MACHINE', </a:t>
            </a:r>
            <a:r>
              <a:rPr lang="en-US" sz="1176" dirty="0" err="1">
                <a:solidFill>
                  <a:srgbClr val="9E182D"/>
                </a:solidFill>
                <a:highlight>
                  <a:srgbClr val="FFFFFF"/>
                </a:highlight>
              </a:rPr>
              <a:t>N'Software</a:t>
            </a:r>
            <a:r>
              <a:rPr lang="en-US" sz="1176" dirty="0">
                <a:solidFill>
                  <a:srgbClr val="9E182D"/>
                </a:solidFill>
                <a:highlight>
                  <a:srgbClr val="FFFFFF"/>
                </a:highlight>
              </a:rPr>
              <a:t>\Microsoft\</a:t>
            </a:r>
            <a:r>
              <a:rPr lang="en-US" sz="1176" dirty="0" err="1">
                <a:solidFill>
                  <a:srgbClr val="9E182D"/>
                </a:solidFill>
                <a:highlight>
                  <a:srgbClr val="FFFFFF"/>
                </a:highlight>
              </a:rPr>
              <a:t>MSSQLServer</a:t>
            </a:r>
            <a:r>
              <a:rPr lang="en-US" sz="1176" dirty="0">
                <a:solidFill>
                  <a:srgbClr val="9E182D"/>
                </a:solidFill>
                <a:highlight>
                  <a:srgbClr val="FFFFFF"/>
                </a:highlight>
              </a:rPr>
              <a:t>\</a:t>
            </a:r>
            <a:r>
              <a:rPr lang="en-US" sz="1176" dirty="0" err="1">
                <a:solidFill>
                  <a:srgbClr val="9E182D"/>
                </a:solidFill>
                <a:highlight>
                  <a:srgbClr val="FFFFFF"/>
                </a:highlight>
              </a:rPr>
              <a:t>MSSQLServer</a:t>
            </a:r>
            <a:r>
              <a:rPr lang="en-US" sz="1176" dirty="0">
                <a:solidFill>
                  <a:srgbClr val="9E182D"/>
                </a:solidFill>
                <a:highlight>
                  <a:srgbClr val="FFFFFF"/>
                </a:highlight>
              </a:rPr>
              <a:t>', </a:t>
            </a:r>
            <a:r>
              <a:rPr lang="en-US" sz="1176" dirty="0" err="1">
                <a:solidFill>
                  <a:srgbClr val="9E182D"/>
                </a:solidFill>
                <a:highlight>
                  <a:srgbClr val="FFFFFF"/>
                </a:highlight>
              </a:rPr>
              <a:t>N'DefaultLog</a:t>
            </a:r>
            <a:r>
              <a:rPr lang="en-US" sz="1176" dirty="0">
                <a:solidFill>
                  <a:srgbClr val="9E182D"/>
                </a:solidFill>
                <a:highlight>
                  <a:srgbClr val="FFFFFF"/>
                </a:highlight>
              </a:rPr>
              <a:t>', REG_SZ, N'F:\MSSQL\Logs'"</a:t>
            </a:r>
            <a:endParaRPr lang="en-US" sz="1176" dirty="0">
              <a:solidFill>
                <a:srgbClr val="000000"/>
              </a:solidFill>
              <a:highlight>
                <a:srgbClr val="FFFFFF"/>
              </a:highlight>
            </a:endParaRPr>
          </a:p>
          <a:p>
            <a:r>
              <a:rPr lang="en-US" sz="1176" dirty="0">
                <a:solidFill>
                  <a:srgbClr val="000000"/>
                </a:solidFill>
                <a:highlight>
                  <a:srgbClr val="FFFFFF"/>
                </a:highlight>
              </a:rPr>
              <a:t>Invoke-</a:t>
            </a:r>
            <a:r>
              <a:rPr lang="en-US" sz="1176" dirty="0" err="1">
                <a:solidFill>
                  <a:srgbClr val="000000"/>
                </a:solidFill>
                <a:highlight>
                  <a:srgbClr val="FFFFFF"/>
                </a:highlight>
              </a:rPr>
              <a:t>Sqlcmd</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Query </a:t>
            </a:r>
            <a:r>
              <a:rPr lang="en-US" sz="1176" dirty="0">
                <a:solidFill>
                  <a:srgbClr val="9E182D"/>
                </a:solidFill>
                <a:highlight>
                  <a:srgbClr val="FFFFFF"/>
                </a:highlight>
              </a:rPr>
              <a:t>"EXEC </a:t>
            </a:r>
            <a:r>
              <a:rPr lang="en-US" sz="1176" dirty="0" err="1">
                <a:solidFill>
                  <a:srgbClr val="9E182D"/>
                </a:solidFill>
                <a:highlight>
                  <a:srgbClr val="FFFFFF"/>
                </a:highlight>
              </a:rPr>
              <a:t>xp_instance_regwrite</a:t>
            </a:r>
            <a:r>
              <a:rPr lang="en-US" sz="1176" dirty="0">
                <a:solidFill>
                  <a:srgbClr val="9E182D"/>
                </a:solidFill>
                <a:highlight>
                  <a:srgbClr val="FFFFFF"/>
                </a:highlight>
              </a:rPr>
              <a:t> N'HKEY_LOCAL_MACHINE', </a:t>
            </a:r>
            <a:r>
              <a:rPr lang="en-US" sz="1176" dirty="0" err="1">
                <a:solidFill>
                  <a:srgbClr val="9E182D"/>
                </a:solidFill>
                <a:highlight>
                  <a:srgbClr val="FFFFFF"/>
                </a:highlight>
              </a:rPr>
              <a:t>N'Software</a:t>
            </a:r>
            <a:r>
              <a:rPr lang="en-US" sz="1176" dirty="0">
                <a:solidFill>
                  <a:srgbClr val="9E182D"/>
                </a:solidFill>
                <a:highlight>
                  <a:srgbClr val="FFFFFF"/>
                </a:highlight>
              </a:rPr>
              <a:t>\Microsoft\</a:t>
            </a:r>
            <a:r>
              <a:rPr lang="en-US" sz="1176" dirty="0" err="1">
                <a:solidFill>
                  <a:srgbClr val="9E182D"/>
                </a:solidFill>
                <a:highlight>
                  <a:srgbClr val="FFFFFF"/>
                </a:highlight>
              </a:rPr>
              <a:t>MSSQLServer</a:t>
            </a:r>
            <a:r>
              <a:rPr lang="en-US" sz="1176" dirty="0">
                <a:solidFill>
                  <a:srgbClr val="9E182D"/>
                </a:solidFill>
                <a:highlight>
                  <a:srgbClr val="FFFFFF"/>
                </a:highlight>
              </a:rPr>
              <a:t>\</a:t>
            </a:r>
            <a:r>
              <a:rPr lang="en-US" sz="1176" dirty="0" err="1">
                <a:solidFill>
                  <a:srgbClr val="9E182D"/>
                </a:solidFill>
                <a:highlight>
                  <a:srgbClr val="FFFFFF"/>
                </a:highlight>
              </a:rPr>
              <a:t>MSSQLServer</a:t>
            </a:r>
            <a:r>
              <a:rPr lang="en-US" sz="1176" dirty="0">
                <a:solidFill>
                  <a:srgbClr val="9E182D"/>
                </a:solidFill>
                <a:highlight>
                  <a:srgbClr val="FFFFFF"/>
                </a:highlight>
              </a:rPr>
              <a:t>', </a:t>
            </a:r>
            <a:r>
              <a:rPr lang="en-US" sz="1176" dirty="0" err="1">
                <a:solidFill>
                  <a:srgbClr val="9E182D"/>
                </a:solidFill>
                <a:highlight>
                  <a:srgbClr val="FFFFFF"/>
                </a:highlight>
              </a:rPr>
              <a:t>N'BackupDirectory</a:t>
            </a:r>
            <a:r>
              <a:rPr lang="en-US" sz="1176" dirty="0">
                <a:solidFill>
                  <a:srgbClr val="9E182D"/>
                </a:solidFill>
                <a:highlight>
                  <a:srgbClr val="FFFFFF"/>
                </a:highlight>
              </a:rPr>
              <a:t>', REG_SZ, N'F:\MSSQL\Backup'"</a:t>
            </a:r>
            <a:endParaRPr lang="en-US" sz="1176" dirty="0">
              <a:solidFill>
                <a:srgbClr val="000000"/>
              </a:solidFill>
              <a:highlight>
                <a:srgbClr val="FFFFFF"/>
              </a:highlight>
            </a:endParaRPr>
          </a:p>
        </p:txBody>
      </p:sp>
    </p:spTree>
    <p:extLst>
      <p:ext uri="{BB962C8B-B14F-4D97-AF65-F5344CB8AC3E}">
        <p14:creationId xmlns:p14="http://schemas.microsoft.com/office/powerpoint/2010/main" val="37718951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137" dirty="0"/>
              <a:t>Session Objectives And Takeaways</a:t>
            </a:r>
          </a:p>
        </p:txBody>
      </p:sp>
      <p:sp>
        <p:nvSpPr>
          <p:cNvPr id="5" name="Text Placeholder 4"/>
          <p:cNvSpPr>
            <a:spLocks noGrp="1"/>
          </p:cNvSpPr>
          <p:nvPr>
            <p:ph type="body" sz="quarter" idx="11"/>
          </p:nvPr>
        </p:nvSpPr>
        <p:spPr>
          <a:xfrm>
            <a:off x="269241" y="1189494"/>
            <a:ext cx="6723184" cy="4266411"/>
          </a:xfrm>
        </p:spPr>
        <p:txBody>
          <a:bodyPr/>
          <a:lstStyle/>
          <a:p>
            <a:r>
              <a:rPr lang="en-US" sz="3137" dirty="0"/>
              <a:t>Session Objective(s): </a:t>
            </a:r>
          </a:p>
          <a:p>
            <a:pPr lvl="2"/>
            <a:r>
              <a:rPr lang="en-US" dirty="0"/>
              <a:t>use various pop-up GUI technologies</a:t>
            </a:r>
          </a:p>
          <a:p>
            <a:pPr lvl="2"/>
            <a:r>
              <a:rPr lang="en-US" dirty="0"/>
              <a:t>very simply perform very complex actions like looping</a:t>
            </a:r>
          </a:p>
          <a:p>
            <a:pPr lvl="2"/>
            <a:r>
              <a:rPr lang="en-US" dirty="0"/>
              <a:t>use PowerShell to build entire environment</a:t>
            </a:r>
          </a:p>
          <a:p>
            <a:pPr lvl="1"/>
            <a:endParaRPr lang="en-US" sz="2745" dirty="0">
              <a:latin typeface="+mj-lt"/>
            </a:endParaRPr>
          </a:p>
          <a:p>
            <a:pPr lvl="1"/>
            <a:r>
              <a:rPr lang="en-US" sz="2745" dirty="0">
                <a:latin typeface="+mj-lt"/>
              </a:rPr>
              <a:t>Key Takeaways </a:t>
            </a:r>
          </a:p>
          <a:p>
            <a:pPr lvl="1"/>
            <a:r>
              <a:rPr lang="en-US" sz="2353" dirty="0">
                <a:latin typeface="+mj-lt"/>
              </a:rPr>
              <a:t>Automation is easy with BING!</a:t>
            </a:r>
            <a:endParaRPr lang="en-US" sz="2745" dirty="0">
              <a:latin typeface="+mj-lt"/>
            </a:endParaRPr>
          </a:p>
          <a:p>
            <a:r>
              <a:rPr lang="en-US" sz="2353" dirty="0"/>
              <a:t>PowerShell; much more than a command-line tool</a:t>
            </a:r>
            <a:endParaRPr lang="en-US" sz="2745" dirty="0"/>
          </a:p>
          <a:p>
            <a:r>
              <a:rPr lang="en-US" sz="2353" dirty="0"/>
              <a:t>PowerShell can SAVE TIME and Aggravation</a:t>
            </a:r>
            <a:endParaRPr lang="en-US" sz="2745" dirty="0"/>
          </a:p>
          <a:p>
            <a:r>
              <a:rPr lang="en-US" sz="2353" dirty="0"/>
              <a:t>PowerShell and Azure are Great Together</a:t>
            </a:r>
            <a:endParaRPr lang="en-US" sz="2745" dirty="0"/>
          </a:p>
        </p:txBody>
      </p:sp>
      <p:sp>
        <p:nvSpPr>
          <p:cNvPr id="9" name="Snip Same Side Corner Rectangle 8"/>
          <p:cNvSpPr/>
          <p:nvPr/>
        </p:nvSpPr>
        <p:spPr bwMode="auto">
          <a:xfrm>
            <a:off x="269241" y="5595360"/>
            <a:ext cx="6573780" cy="1195233"/>
          </a:xfrm>
          <a:prstGeom prst="snip2Same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3137" dirty="0">
                <a:gradFill>
                  <a:gsLst>
                    <a:gs pos="0">
                      <a:srgbClr val="FFFFFF"/>
                    </a:gs>
                    <a:gs pos="100000">
                      <a:srgbClr val="FFFFFF"/>
                    </a:gs>
                  </a:gsLst>
                  <a:lin ang="5400000" scaled="0"/>
                </a:gradFill>
              </a:rPr>
              <a:t>400 Level: Deep Fast</a:t>
            </a:r>
          </a:p>
          <a:p>
            <a:pPr algn="ctr" defTabSz="914102" fontAlgn="base">
              <a:spcBef>
                <a:spcPct val="0"/>
              </a:spcBef>
              <a:spcAft>
                <a:spcPct val="0"/>
              </a:spcAft>
            </a:pPr>
            <a:r>
              <a:rPr lang="en-US" sz="3137" dirty="0">
                <a:gradFill>
                  <a:gsLst>
                    <a:gs pos="0">
                      <a:srgbClr val="FFFFFF"/>
                    </a:gs>
                    <a:gs pos="100000">
                      <a:srgbClr val="FFFFFF"/>
                    </a:gs>
                  </a:gsLst>
                  <a:lin ang="5400000" scaled="0"/>
                </a:gradFill>
              </a:rPr>
              <a:t>But even if your new, stick around!</a:t>
            </a:r>
          </a:p>
        </p:txBody>
      </p:sp>
      <p:sp>
        <p:nvSpPr>
          <p:cNvPr id="10" name="Text Placeholder 10"/>
          <p:cNvSpPr txBox="1">
            <a:spLocks/>
          </p:cNvSpPr>
          <p:nvPr/>
        </p:nvSpPr>
        <p:spPr>
          <a:xfrm>
            <a:off x="9723664" y="6459236"/>
            <a:ext cx="2348502" cy="398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96386">
              <a:buClr>
                <a:srgbClr val="FFFFFF"/>
              </a:buClr>
              <a:defRPr/>
            </a:pPr>
            <a:r>
              <a:rPr lang="en-US" b="1"/>
              <a:t>@ITProGuru #PSinAction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173550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a:t>
            </a:r>
            <a:r>
              <a:rPr lang="en-US" dirty="0" err="1"/>
              <a:t>Misc</a:t>
            </a:r>
            <a:r>
              <a:rPr lang="en-US" dirty="0"/>
              <a:t> Configuration</a:t>
            </a:r>
          </a:p>
        </p:txBody>
      </p:sp>
      <p:sp>
        <p:nvSpPr>
          <p:cNvPr id="4" name="Text Placeholder 3"/>
          <p:cNvSpPr>
            <a:spLocks noGrp="1"/>
          </p:cNvSpPr>
          <p:nvPr>
            <p:ph type="body" sz="quarter" idx="10"/>
          </p:nvPr>
        </p:nvSpPr>
        <p:spPr>
          <a:xfrm>
            <a:off x="305687" y="1174764"/>
            <a:ext cx="11655840" cy="1507216"/>
          </a:xfrm>
        </p:spPr>
        <p:txBody>
          <a:bodyPr/>
          <a:lstStyle/>
          <a:p>
            <a:r>
              <a:rPr lang="en-US" sz="1765" dirty="0">
                <a:solidFill>
                  <a:srgbClr val="008000"/>
                </a:solidFill>
                <a:highlight>
                  <a:srgbClr val="FFFFFF"/>
                </a:highlight>
              </a:rPr>
              <a:t># Firewall Rules</a:t>
            </a:r>
            <a:endParaRPr lang="en-US" sz="1765" dirty="0">
              <a:highlight>
                <a:srgbClr val="FFFFFF"/>
              </a:highlight>
            </a:endParaRP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t>
            </a:r>
            <a:r>
              <a:rPr lang="en-US" dirty="0" err="1">
                <a:solidFill>
                  <a:srgbClr val="808080"/>
                </a:solidFill>
                <a:highlight>
                  <a:srgbClr val="FFFFFF"/>
                </a:highlight>
              </a:rPr>
              <a:t>Allow_SQL</a:t>
            </a:r>
            <a:r>
              <a:rPr lang="en-US" dirty="0">
                <a:solidFill>
                  <a:srgbClr val="808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808080"/>
                </a:solidFill>
                <a:highlight>
                  <a:srgbClr val="FFFFFF"/>
                </a:highlight>
              </a:rPr>
              <a:t>'Allow SQL Server'</a:t>
            </a:r>
            <a:r>
              <a:rPr lang="en-US" dirty="0">
                <a:highlight>
                  <a:srgbClr val="FFFFFF"/>
                </a:highlight>
              </a:rPr>
              <a:t> </a:t>
            </a:r>
            <a:r>
              <a:rPr lang="en-US" b="1" dirty="0">
                <a:solidFill>
                  <a:srgbClr val="000080"/>
                </a:solidFill>
                <a:highlight>
                  <a:srgbClr val="FFFFFF"/>
                </a:highlight>
              </a:rPr>
              <a:t>-</a:t>
            </a:r>
            <a:r>
              <a:rPr lang="en-US" dirty="0">
                <a:highlight>
                  <a:srgbClr val="FFFFFF"/>
                </a:highlight>
              </a:rPr>
              <a:t>Direction </a:t>
            </a:r>
            <a:r>
              <a:rPr lang="en-US" dirty="0">
                <a:solidFill>
                  <a:srgbClr val="808080"/>
                </a:solidFill>
                <a:highlight>
                  <a:srgbClr val="FFFFFF"/>
                </a:highlight>
              </a:rPr>
              <a:t>'Inbound'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9E182D"/>
                </a:solidFill>
                <a:highlight>
                  <a:srgbClr val="FFFFFF"/>
                </a:highlight>
              </a:rPr>
              <a:t>"TCP"</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LocalPort</a:t>
            </a:r>
            <a:r>
              <a:rPr lang="en-US" dirty="0">
                <a:highlight>
                  <a:srgbClr val="FFFFFF"/>
                </a:highlight>
              </a:rPr>
              <a:t> </a:t>
            </a:r>
            <a:r>
              <a:rPr lang="en-US" dirty="0">
                <a:solidFill>
                  <a:srgbClr val="9E182D"/>
                </a:solidFill>
                <a:highlight>
                  <a:srgbClr val="FFFFFF"/>
                </a:highlight>
              </a:rPr>
              <a:t>"1433"</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9E182D"/>
                </a:solidFill>
                <a:highlight>
                  <a:srgbClr val="FFFFFF"/>
                </a:highlight>
              </a:rPr>
              <a:t>"allow"</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9E182D"/>
                </a:solidFill>
                <a:highlight>
                  <a:srgbClr val="FFFFFF"/>
                </a:highlight>
              </a:rPr>
              <a:t>"Any"</a:t>
            </a:r>
            <a:r>
              <a:rPr lang="en-US" dirty="0">
                <a:highlight>
                  <a:srgbClr val="FFFFFF"/>
                </a:highlight>
              </a:rPr>
              <a:t> </a:t>
            </a: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t>
            </a:r>
            <a:r>
              <a:rPr lang="en-US" dirty="0" err="1">
                <a:solidFill>
                  <a:srgbClr val="808080"/>
                </a:solidFill>
                <a:highlight>
                  <a:srgbClr val="FFFFFF"/>
                </a:highlight>
              </a:rPr>
              <a:t>Allow_SQL_Browser</a:t>
            </a:r>
            <a:r>
              <a:rPr lang="en-US" dirty="0">
                <a:solidFill>
                  <a:srgbClr val="808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808080"/>
                </a:solidFill>
                <a:highlight>
                  <a:srgbClr val="FFFFFF"/>
                </a:highlight>
              </a:rPr>
              <a:t>'Allow SQL Browser'</a:t>
            </a:r>
            <a:r>
              <a:rPr lang="en-US" dirty="0">
                <a:highlight>
                  <a:srgbClr val="FFFFFF"/>
                </a:highlight>
              </a:rPr>
              <a:t> </a:t>
            </a:r>
            <a:r>
              <a:rPr lang="en-US" b="1" dirty="0">
                <a:solidFill>
                  <a:srgbClr val="000080"/>
                </a:solidFill>
                <a:highlight>
                  <a:srgbClr val="FFFFFF"/>
                </a:highlight>
              </a:rPr>
              <a:t>-</a:t>
            </a:r>
            <a:r>
              <a:rPr lang="en-US" dirty="0">
                <a:highlight>
                  <a:srgbClr val="FFFFFF"/>
                </a:highlight>
              </a:rPr>
              <a:t>Direction </a:t>
            </a:r>
            <a:r>
              <a:rPr lang="en-US" dirty="0">
                <a:solidFill>
                  <a:srgbClr val="808080"/>
                </a:solidFill>
                <a:highlight>
                  <a:srgbClr val="FFFFFF"/>
                </a:highlight>
              </a:rPr>
              <a:t>'Inbound'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9E182D"/>
                </a:solidFill>
                <a:highlight>
                  <a:srgbClr val="FFFFFF"/>
                </a:highlight>
              </a:rPr>
              <a:t>"TCP"</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LocalPort</a:t>
            </a:r>
            <a:r>
              <a:rPr lang="en-US" dirty="0">
                <a:highlight>
                  <a:srgbClr val="FFFFFF"/>
                </a:highlight>
              </a:rPr>
              <a:t> </a:t>
            </a:r>
            <a:r>
              <a:rPr lang="en-US" dirty="0">
                <a:solidFill>
                  <a:srgbClr val="9E182D"/>
                </a:solidFill>
                <a:highlight>
                  <a:srgbClr val="FFFFFF"/>
                </a:highlight>
              </a:rPr>
              <a:t>"2382"</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9E182D"/>
                </a:solidFill>
                <a:highlight>
                  <a:srgbClr val="FFFFFF"/>
                </a:highlight>
              </a:rPr>
              <a:t>"allow"</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9E182D"/>
                </a:solidFill>
                <a:highlight>
                  <a:srgbClr val="FFFFFF"/>
                </a:highlight>
              </a:rPr>
              <a:t>"Any"</a:t>
            </a:r>
            <a:r>
              <a:rPr lang="en-US" dirty="0">
                <a:highlight>
                  <a:srgbClr val="FFFFFF"/>
                </a:highlight>
              </a:rPr>
              <a:t> </a:t>
            </a: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t>
            </a:r>
            <a:r>
              <a:rPr lang="en-US" dirty="0" err="1">
                <a:solidFill>
                  <a:srgbClr val="808080"/>
                </a:solidFill>
                <a:highlight>
                  <a:srgbClr val="FFFFFF"/>
                </a:highlight>
              </a:rPr>
              <a:t>Allow_Ping</a:t>
            </a:r>
            <a:r>
              <a:rPr lang="en-US" dirty="0">
                <a:solidFill>
                  <a:srgbClr val="808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9E182D"/>
                </a:solidFill>
                <a:highlight>
                  <a:srgbClr val="FFFFFF"/>
                </a:highlight>
              </a:rPr>
              <a:t>"Allow Ping"</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9E182D"/>
                </a:solidFill>
                <a:highlight>
                  <a:srgbClr val="FFFFFF"/>
                </a:highlight>
              </a:rPr>
              <a:t>"ICMPv4"</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IcmpType</a:t>
            </a:r>
            <a:r>
              <a:rPr lang="en-US" dirty="0">
                <a:highlight>
                  <a:srgbClr val="FFFFFF"/>
                </a:highlight>
              </a:rPr>
              <a:t> </a:t>
            </a:r>
            <a:r>
              <a:rPr lang="en-US" dirty="0">
                <a:solidFill>
                  <a:srgbClr val="9E182D"/>
                </a:solidFill>
                <a:highlight>
                  <a:srgbClr val="FFFFFF"/>
                </a:highlight>
              </a:rPr>
              <a:t>"8"</a:t>
            </a:r>
            <a:r>
              <a:rPr lang="en-US" dirty="0">
                <a:highlight>
                  <a:srgbClr val="FFFFFF"/>
                </a:highlight>
              </a:rPr>
              <a:t> </a:t>
            </a:r>
            <a:r>
              <a:rPr lang="en-US" b="1" dirty="0">
                <a:solidFill>
                  <a:srgbClr val="000080"/>
                </a:solidFill>
                <a:highlight>
                  <a:srgbClr val="FFFFFF"/>
                </a:highlight>
              </a:rPr>
              <a:t>-</a:t>
            </a:r>
            <a:r>
              <a:rPr lang="en-US" dirty="0">
                <a:highlight>
                  <a:srgbClr val="FFFFFF"/>
                </a:highlight>
              </a:rPr>
              <a:t>Enabled </a:t>
            </a:r>
            <a:r>
              <a:rPr lang="en-US" dirty="0">
                <a:solidFill>
                  <a:srgbClr val="9E182D"/>
                </a:solidFill>
                <a:highlight>
                  <a:srgbClr val="FFFFFF"/>
                </a:highlight>
              </a:rPr>
              <a:t>"True"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9E182D"/>
                </a:solidFill>
                <a:highlight>
                  <a:srgbClr val="FFFFFF"/>
                </a:highlight>
              </a:rPr>
              <a:t>"Any"</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9E182D"/>
                </a:solidFill>
                <a:highlight>
                  <a:srgbClr val="FFFFFF"/>
                </a:highlight>
              </a:rPr>
              <a:t>"Allow"</a:t>
            </a:r>
            <a:r>
              <a:rPr lang="en-US" dirty="0">
                <a:highlight>
                  <a:srgbClr val="FFFFFF"/>
                </a:highlight>
              </a:rPr>
              <a:t> </a:t>
            </a:r>
            <a:endParaRPr lang="en-US" dirty="0"/>
          </a:p>
        </p:txBody>
      </p:sp>
      <p:sp>
        <p:nvSpPr>
          <p:cNvPr id="6" name="Text Placeholder 3"/>
          <p:cNvSpPr txBox="1">
            <a:spLocks/>
          </p:cNvSpPr>
          <p:nvPr/>
        </p:nvSpPr>
        <p:spPr>
          <a:xfrm>
            <a:off x="305687" y="2804824"/>
            <a:ext cx="11655841" cy="1819410"/>
          </a:xfrm>
          <a:prstGeom prst="rect">
            <a:avLst/>
          </a:prstGeom>
          <a:solidFill>
            <a:srgbClr val="FFFFFF"/>
          </a:solidFill>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4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dirty="0">
                <a:solidFill>
                  <a:srgbClr val="008000"/>
                </a:solidFill>
                <a:highlight>
                  <a:srgbClr val="FFFFFF"/>
                </a:highlight>
              </a:rPr>
              <a:t># Download a File</a:t>
            </a:r>
          </a:p>
          <a:p>
            <a:r>
              <a:rPr lang="en-US" sz="1372" dirty="0">
                <a:solidFill>
                  <a:srgbClr val="DB6D00"/>
                </a:solidFill>
                <a:highlight>
                  <a:srgbClr val="FFFFFF"/>
                </a:highlight>
              </a:rPr>
              <a:t>$Username</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 ; </a:t>
            </a:r>
            <a:r>
              <a:rPr lang="en-US" sz="1372" dirty="0">
                <a:solidFill>
                  <a:srgbClr val="DB6D00"/>
                </a:solidFill>
                <a:highlight>
                  <a:srgbClr val="FFFFFF"/>
                </a:highlight>
              </a:rPr>
              <a:t>$Password</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a:t>
            </a:r>
            <a:endParaRPr lang="en-US" sz="1372" dirty="0">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WebClient</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b="1" dirty="0">
                <a:solidFill>
                  <a:srgbClr val="0000FF"/>
                </a:solidFill>
                <a:highlight>
                  <a:srgbClr val="FFFFFF"/>
                </a:highlight>
              </a:rPr>
              <a:t>New-Object</a:t>
            </a:r>
            <a:r>
              <a:rPr lang="en-US" sz="1372" dirty="0">
                <a:highlight>
                  <a:srgbClr val="FFFFFF"/>
                </a:highlight>
              </a:rPr>
              <a:t> </a:t>
            </a:r>
            <a:r>
              <a:rPr lang="en-US" sz="1372" dirty="0" err="1">
                <a:highlight>
                  <a:srgbClr val="FFFFFF"/>
                </a:highlight>
              </a:rPr>
              <a:t>System</a:t>
            </a:r>
            <a:r>
              <a:rPr lang="en-US" sz="1372" b="1" dirty="0" err="1">
                <a:solidFill>
                  <a:srgbClr val="000080"/>
                </a:solidFill>
                <a:highlight>
                  <a:srgbClr val="FFFFFF"/>
                </a:highlight>
              </a:rPr>
              <a:t>.</a:t>
            </a:r>
            <a:r>
              <a:rPr lang="en-US" sz="1372" dirty="0" err="1">
                <a:highlight>
                  <a:srgbClr val="FFFFFF"/>
                </a:highlight>
              </a:rPr>
              <a:t>Net</a:t>
            </a:r>
            <a:r>
              <a:rPr lang="en-US" sz="1372" b="1" dirty="0" err="1">
                <a:solidFill>
                  <a:srgbClr val="000080"/>
                </a:solidFill>
                <a:highlight>
                  <a:srgbClr val="FFFFFF"/>
                </a:highlight>
              </a:rPr>
              <a:t>.</a:t>
            </a:r>
            <a:r>
              <a:rPr lang="en-US" sz="1372" dirty="0" err="1">
                <a:highlight>
                  <a:srgbClr val="FFFFFF"/>
                </a:highlight>
              </a:rPr>
              <a:t>WebClient</a:t>
            </a:r>
            <a:endParaRPr lang="en-US" sz="1372" dirty="0">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WebClient</a:t>
            </a:r>
            <a:r>
              <a:rPr lang="en-US" sz="1372" b="1" dirty="0" err="1">
                <a:solidFill>
                  <a:srgbClr val="000080"/>
                </a:solidFill>
                <a:highlight>
                  <a:srgbClr val="FFFFFF"/>
                </a:highlight>
              </a:rPr>
              <a:t>.</a:t>
            </a:r>
            <a:r>
              <a:rPr lang="en-US" sz="1372" dirty="0" err="1">
                <a:highlight>
                  <a:srgbClr val="FFFFFF"/>
                </a:highlight>
              </a:rPr>
              <a:t>Credentials</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b="1" dirty="0">
                <a:solidFill>
                  <a:srgbClr val="0000FF"/>
                </a:solidFill>
                <a:highlight>
                  <a:srgbClr val="FFFFFF"/>
                </a:highlight>
              </a:rPr>
              <a:t>New-Object</a:t>
            </a:r>
            <a:r>
              <a:rPr lang="en-US" sz="1372" dirty="0">
                <a:highlight>
                  <a:srgbClr val="FFFFFF"/>
                </a:highlight>
              </a:rPr>
              <a:t> </a:t>
            </a:r>
            <a:r>
              <a:rPr lang="en-US" sz="1372" dirty="0" err="1">
                <a:highlight>
                  <a:srgbClr val="FFFFFF"/>
                </a:highlight>
              </a:rPr>
              <a:t>System</a:t>
            </a:r>
            <a:r>
              <a:rPr lang="en-US" sz="1372" b="1" dirty="0" err="1">
                <a:solidFill>
                  <a:srgbClr val="000080"/>
                </a:solidFill>
                <a:highlight>
                  <a:srgbClr val="FFFFFF"/>
                </a:highlight>
              </a:rPr>
              <a:t>.</a:t>
            </a:r>
            <a:r>
              <a:rPr lang="en-US" sz="1372" dirty="0" err="1">
                <a:highlight>
                  <a:srgbClr val="FFFFFF"/>
                </a:highlight>
              </a:rPr>
              <a:t>Net</a:t>
            </a:r>
            <a:r>
              <a:rPr lang="en-US" sz="1372" b="1" dirty="0" err="1">
                <a:solidFill>
                  <a:srgbClr val="000080"/>
                </a:solidFill>
                <a:highlight>
                  <a:srgbClr val="FFFFFF"/>
                </a:highlight>
              </a:rPr>
              <a:t>.</a:t>
            </a:r>
            <a:r>
              <a:rPr lang="en-US" sz="1372" dirty="0" err="1">
                <a:highlight>
                  <a:srgbClr val="FFFFFF"/>
                </a:highlight>
              </a:rPr>
              <a:t>Networkcredential</a:t>
            </a:r>
            <a:r>
              <a:rPr lang="en-US" sz="1372" b="1" dirty="0">
                <a:solidFill>
                  <a:srgbClr val="000080"/>
                </a:solidFill>
                <a:highlight>
                  <a:srgbClr val="FFFFFF"/>
                </a:highlight>
              </a:rPr>
              <a:t>(</a:t>
            </a:r>
            <a:r>
              <a:rPr lang="en-US" sz="1372" dirty="0">
                <a:solidFill>
                  <a:srgbClr val="DB6D00"/>
                </a:solidFill>
                <a:highlight>
                  <a:srgbClr val="FFFFFF"/>
                </a:highlight>
              </a:rPr>
              <a:t>$Username</a:t>
            </a:r>
            <a:r>
              <a:rPr lang="en-US" sz="1372" b="1" dirty="0">
                <a:solidFill>
                  <a:srgbClr val="000080"/>
                </a:solidFill>
                <a:highlight>
                  <a:srgbClr val="FFFFFF"/>
                </a:highlight>
              </a:rPr>
              <a:t>,</a:t>
            </a:r>
            <a:r>
              <a:rPr lang="en-US" sz="1372" dirty="0">
                <a:highlight>
                  <a:srgbClr val="FFFFFF"/>
                </a:highlight>
              </a:rPr>
              <a:t> </a:t>
            </a:r>
            <a:r>
              <a:rPr lang="en-US" sz="1372" dirty="0">
                <a:solidFill>
                  <a:srgbClr val="DB6D00"/>
                </a:solidFill>
                <a:highlight>
                  <a:srgbClr val="FFFFFF"/>
                </a:highlight>
              </a:rPr>
              <a:t>$Password</a:t>
            </a:r>
            <a:r>
              <a:rPr lang="en-US" sz="1372" b="1" dirty="0">
                <a:solidFill>
                  <a:srgbClr val="000080"/>
                </a:solidFill>
                <a:highlight>
                  <a:srgbClr val="FFFFFF"/>
                </a:highlight>
              </a:rPr>
              <a:t>)</a:t>
            </a:r>
            <a:endParaRPr lang="en-US" sz="1372" dirty="0">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Url</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a:t>
            </a:r>
            <a:r>
              <a:rPr lang="en-US" sz="1372" u="sng" dirty="0">
                <a:solidFill>
                  <a:srgbClr val="9E182D"/>
                </a:solidFill>
                <a:highlight>
                  <a:srgbClr val="FFFFFF"/>
                </a:highlight>
              </a:rPr>
              <a:t>https://itcmaster.blob.core.windows.net/fy15q3/SQLProvisionScript.ps1</a:t>
            </a:r>
            <a:r>
              <a:rPr lang="en-US" sz="1372" dirty="0">
                <a:solidFill>
                  <a:srgbClr val="9E182D"/>
                </a:solidFill>
                <a:highlight>
                  <a:srgbClr val="FFFFFF"/>
                </a:highlight>
              </a:rPr>
              <a:t>"</a:t>
            </a:r>
            <a:endParaRPr lang="en-US" sz="1372" dirty="0">
              <a:highlight>
                <a:srgbClr val="FFFFFF"/>
              </a:highlight>
            </a:endParaRPr>
          </a:p>
          <a:p>
            <a:r>
              <a:rPr lang="en-US" sz="1372" dirty="0">
                <a:highlight>
                  <a:srgbClr val="FFFFFF"/>
                </a:highlight>
              </a:rPr>
              <a:t>	</a:t>
            </a:r>
            <a:r>
              <a:rPr lang="en-US" sz="1372" dirty="0">
                <a:solidFill>
                  <a:srgbClr val="DB6D00"/>
                </a:solidFill>
                <a:highlight>
                  <a:srgbClr val="FFFFFF"/>
                </a:highlight>
              </a:rPr>
              <a:t>$Path</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"C:\Temp\SQLProvisionScript.ps1"</a:t>
            </a:r>
            <a:endParaRPr lang="en-US" sz="1372" dirty="0">
              <a:highlight>
                <a:srgbClr val="FFFFFF"/>
              </a:highlight>
            </a:endParaRPr>
          </a:p>
          <a:p>
            <a:r>
              <a:rPr lang="en-US" sz="1372" dirty="0">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WebClient</a:t>
            </a:r>
            <a:r>
              <a:rPr lang="en-US" sz="1372" b="1" dirty="0" err="1">
                <a:solidFill>
                  <a:srgbClr val="000080"/>
                </a:solidFill>
                <a:highlight>
                  <a:srgbClr val="FFFFFF"/>
                </a:highlight>
              </a:rPr>
              <a:t>.</a:t>
            </a:r>
            <a:r>
              <a:rPr lang="en-US" sz="1372" dirty="0" err="1">
                <a:highlight>
                  <a:srgbClr val="FFFFFF"/>
                </a:highlight>
              </a:rPr>
              <a:t>DownloadFile</a:t>
            </a:r>
            <a:r>
              <a:rPr lang="en-US" sz="1372" b="1" dirty="0">
                <a:solidFill>
                  <a:srgbClr val="000080"/>
                </a:solidFill>
                <a:highlight>
                  <a:srgbClr val="FFFFFF"/>
                </a:highlight>
              </a:rPr>
              <a:t>(</a:t>
            </a:r>
            <a:r>
              <a:rPr lang="en-US" sz="1372" dirty="0">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url</a:t>
            </a:r>
            <a:r>
              <a:rPr lang="en-US" sz="1372" b="1" dirty="0">
                <a:solidFill>
                  <a:srgbClr val="000080"/>
                </a:solidFill>
                <a:highlight>
                  <a:srgbClr val="FFFFFF"/>
                </a:highlight>
              </a:rPr>
              <a:t>,</a:t>
            </a:r>
            <a:r>
              <a:rPr lang="en-US" sz="1372" dirty="0">
                <a:highlight>
                  <a:srgbClr val="FFFFFF"/>
                </a:highlight>
              </a:rPr>
              <a:t> </a:t>
            </a:r>
            <a:r>
              <a:rPr lang="en-US" sz="1372" dirty="0">
                <a:solidFill>
                  <a:srgbClr val="DB6D00"/>
                </a:solidFill>
                <a:highlight>
                  <a:srgbClr val="FFFFFF"/>
                </a:highlight>
              </a:rPr>
              <a:t>$path</a:t>
            </a:r>
            <a:r>
              <a:rPr lang="en-US" sz="1372" dirty="0">
                <a:highlight>
                  <a:srgbClr val="FFFFFF"/>
                </a:highlight>
              </a:rPr>
              <a:t> </a:t>
            </a:r>
            <a:r>
              <a:rPr lang="en-US" sz="1372" b="1" dirty="0">
                <a:solidFill>
                  <a:srgbClr val="000080"/>
                </a:solidFill>
                <a:highlight>
                  <a:srgbClr val="FFFFFF"/>
                </a:highlight>
              </a:rPr>
              <a:t>)</a:t>
            </a:r>
            <a:endParaRPr lang="en-US" sz="1372" dirty="0">
              <a:highlight>
                <a:srgbClr val="FFFFFF"/>
              </a:highlight>
            </a:endParaRPr>
          </a:p>
        </p:txBody>
      </p:sp>
      <p:sp>
        <p:nvSpPr>
          <p:cNvPr id="5" name="Text Placeholder 10"/>
          <p:cNvSpPr>
            <a:spLocks noGrp="1"/>
          </p:cNvSpPr>
          <p:nvPr>
            <p:ph type="body" sz="quarter" idx="4294967295" hasCustomPrompt="1"/>
          </p:nvPr>
        </p:nvSpPr>
        <p:spPr>
          <a:xfrm>
            <a:off x="9009381" y="6459236"/>
            <a:ext cx="3062785" cy="398279"/>
          </a:xfrm>
        </p:spPr>
        <p:txBody>
          <a:bodyPr/>
          <a:lstStyle>
            <a:lvl1pPr marL="0" indent="0">
              <a:buNone/>
              <a:defRPr sz="1600" baseline="0"/>
            </a:lvl1pPr>
          </a:lstStyle>
          <a:p>
            <a:pPr defTabSz="896386">
              <a:buClr>
                <a:srgbClr val="FFFFFF"/>
              </a:buClr>
              <a:defRPr/>
            </a:pPr>
            <a:r>
              <a:rPr lang="en-US" kern="0" dirty="0">
                <a:gradFill>
                  <a:gsLst>
                    <a:gs pos="1250">
                      <a:srgbClr val="FFFFFF"/>
                    </a:gs>
                    <a:gs pos="100000">
                      <a:srgbClr val="FFFFFF"/>
                    </a:gs>
                  </a:gsLst>
                  <a:lin ang="5400000" scaled="0"/>
                </a:gradFill>
              </a:rPr>
              <a:t>@ ITProGuru      #TR21</a:t>
            </a:r>
            <a:r>
              <a:rPr lang="en-US" b="1" dirty="0"/>
              <a:t>WOS404</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0140544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Webserver </a:t>
            </a:r>
            <a:r>
              <a:rPr lang="en-US" dirty="0" err="1"/>
              <a:t>Misc</a:t>
            </a:r>
            <a:r>
              <a:rPr lang="en-US" dirty="0"/>
              <a:t>…</a:t>
            </a:r>
          </a:p>
        </p:txBody>
      </p:sp>
      <p:sp>
        <p:nvSpPr>
          <p:cNvPr id="3" name="Text Placeholder 2"/>
          <p:cNvSpPr>
            <a:spLocks noGrp="1"/>
          </p:cNvSpPr>
          <p:nvPr>
            <p:ph type="body" sz="quarter" idx="10"/>
          </p:nvPr>
        </p:nvSpPr>
        <p:spPr>
          <a:xfrm>
            <a:off x="269240" y="1216457"/>
            <a:ext cx="11578819" cy="2009497"/>
          </a:xfrm>
        </p:spPr>
        <p:txBody>
          <a:bodyPr>
            <a:normAutofit fontScale="47500" lnSpcReduction="20000"/>
          </a:bodyPr>
          <a:lstStyle/>
          <a:p>
            <a:r>
              <a:rPr lang="en-US" sz="1765" b="1" dirty="0">
                <a:solidFill>
                  <a:srgbClr val="008000"/>
                </a:solidFill>
                <a:highlight>
                  <a:srgbClr val="FFFFFF"/>
                </a:highlight>
              </a:rPr>
              <a:t># Firewall Rules</a:t>
            </a:r>
            <a:endParaRPr lang="en-US" sz="1765" b="1" dirty="0">
              <a:highlight>
                <a:srgbClr val="FFFFFF"/>
              </a:highlight>
            </a:endParaRP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t>
            </a:r>
            <a:r>
              <a:rPr lang="en-US" dirty="0" err="1">
                <a:solidFill>
                  <a:srgbClr val="808080"/>
                </a:solidFill>
                <a:highlight>
                  <a:srgbClr val="FFFFFF"/>
                </a:highlight>
              </a:rPr>
              <a:t>Allow_http</a:t>
            </a:r>
            <a:r>
              <a:rPr lang="en-US" dirty="0">
                <a:solidFill>
                  <a:srgbClr val="808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808080"/>
                </a:solidFill>
                <a:highlight>
                  <a:srgbClr val="FFFFFF"/>
                </a:highlight>
              </a:rPr>
              <a:t>'Allow http'</a:t>
            </a:r>
            <a:r>
              <a:rPr lang="en-US" dirty="0">
                <a:highlight>
                  <a:srgbClr val="FFFFFF"/>
                </a:highlight>
              </a:rPr>
              <a:t> </a:t>
            </a:r>
            <a:r>
              <a:rPr lang="en-US" b="1" dirty="0">
                <a:solidFill>
                  <a:srgbClr val="000080"/>
                </a:solidFill>
                <a:highlight>
                  <a:srgbClr val="FFFFFF"/>
                </a:highlight>
              </a:rPr>
              <a:t>-</a:t>
            </a:r>
            <a:r>
              <a:rPr lang="en-US" dirty="0">
                <a:highlight>
                  <a:srgbClr val="FFFFFF"/>
                </a:highlight>
              </a:rPr>
              <a:t>Direction </a:t>
            </a:r>
            <a:r>
              <a:rPr lang="en-US" dirty="0">
                <a:solidFill>
                  <a:srgbClr val="808080"/>
                </a:solidFill>
                <a:highlight>
                  <a:srgbClr val="FFFFFF"/>
                </a:highlight>
              </a:rPr>
              <a:t>'Inbound'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808080"/>
                </a:solidFill>
                <a:highlight>
                  <a:srgbClr val="FFFFFF"/>
                </a:highlight>
              </a:rPr>
              <a:t>'TCP'</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LocalPort</a:t>
            </a:r>
            <a:r>
              <a:rPr lang="en-US" dirty="0">
                <a:highlight>
                  <a:srgbClr val="FFFFFF"/>
                </a:highlight>
              </a:rPr>
              <a:t> </a:t>
            </a:r>
            <a:r>
              <a:rPr lang="en-US" dirty="0">
                <a:solidFill>
                  <a:srgbClr val="808080"/>
                </a:solidFill>
                <a:highlight>
                  <a:srgbClr val="FFFFFF"/>
                </a:highlight>
              </a:rPr>
              <a:t>'80'</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808080"/>
                </a:solidFill>
                <a:highlight>
                  <a:srgbClr val="FFFFFF"/>
                </a:highlight>
              </a:rPr>
              <a:t>'allow'</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808080"/>
                </a:solidFill>
                <a:highlight>
                  <a:srgbClr val="FFFFFF"/>
                </a:highlight>
              </a:rPr>
              <a:t>'Any'</a:t>
            </a:r>
            <a:endParaRPr lang="en-US" dirty="0">
              <a:highlight>
                <a:srgbClr val="FFFFFF"/>
              </a:highlight>
            </a:endParaRP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'Allow_http8080'</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808080"/>
                </a:solidFill>
                <a:highlight>
                  <a:srgbClr val="FFFFFF"/>
                </a:highlight>
              </a:rPr>
              <a:t>'Allow http 8080'</a:t>
            </a:r>
            <a:r>
              <a:rPr lang="en-US" dirty="0">
                <a:highlight>
                  <a:srgbClr val="FFFFFF"/>
                </a:highlight>
              </a:rPr>
              <a:t> </a:t>
            </a:r>
            <a:r>
              <a:rPr lang="en-US" b="1" dirty="0">
                <a:solidFill>
                  <a:srgbClr val="000080"/>
                </a:solidFill>
                <a:highlight>
                  <a:srgbClr val="FFFFFF"/>
                </a:highlight>
              </a:rPr>
              <a:t>-</a:t>
            </a:r>
            <a:r>
              <a:rPr lang="en-US" dirty="0">
                <a:highlight>
                  <a:srgbClr val="FFFFFF"/>
                </a:highlight>
              </a:rPr>
              <a:t>Direction </a:t>
            </a:r>
            <a:r>
              <a:rPr lang="en-US" dirty="0">
                <a:solidFill>
                  <a:srgbClr val="808080"/>
                </a:solidFill>
                <a:highlight>
                  <a:srgbClr val="FFFFFF"/>
                </a:highlight>
              </a:rPr>
              <a:t>'Inbound'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808080"/>
                </a:solidFill>
                <a:highlight>
                  <a:srgbClr val="FFFFFF"/>
                </a:highlight>
              </a:rPr>
              <a:t>'TCP'</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LocalPort</a:t>
            </a:r>
            <a:r>
              <a:rPr lang="en-US" dirty="0">
                <a:highlight>
                  <a:srgbClr val="FFFFFF"/>
                </a:highlight>
              </a:rPr>
              <a:t> </a:t>
            </a:r>
            <a:r>
              <a:rPr lang="en-US" dirty="0">
                <a:solidFill>
                  <a:srgbClr val="808080"/>
                </a:solidFill>
                <a:highlight>
                  <a:srgbClr val="FFFFFF"/>
                </a:highlight>
              </a:rPr>
              <a:t>'8080'</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808080"/>
                </a:solidFill>
                <a:highlight>
                  <a:srgbClr val="FFFFFF"/>
                </a:highlight>
              </a:rPr>
              <a:t>'allow'</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808080"/>
                </a:solidFill>
                <a:highlight>
                  <a:srgbClr val="FFFFFF"/>
                </a:highlight>
              </a:rPr>
              <a:t>'Any'</a:t>
            </a:r>
            <a:endParaRPr lang="en-US" dirty="0">
              <a:highlight>
                <a:srgbClr val="FFFFFF"/>
              </a:highlight>
            </a:endParaRP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t>
            </a:r>
            <a:r>
              <a:rPr lang="en-US" dirty="0" err="1">
                <a:solidFill>
                  <a:srgbClr val="808080"/>
                </a:solidFill>
                <a:highlight>
                  <a:srgbClr val="FFFFFF"/>
                </a:highlight>
              </a:rPr>
              <a:t>Allow_https</a:t>
            </a:r>
            <a:r>
              <a:rPr lang="en-US" dirty="0">
                <a:solidFill>
                  <a:srgbClr val="808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808080"/>
                </a:solidFill>
                <a:highlight>
                  <a:srgbClr val="FFFFFF"/>
                </a:highlight>
              </a:rPr>
              <a:t>'Allow </a:t>
            </a:r>
            <a:r>
              <a:rPr lang="en-US" dirty="0" err="1">
                <a:solidFill>
                  <a:srgbClr val="808080"/>
                </a:solidFill>
                <a:highlight>
                  <a:srgbClr val="FFFFFF"/>
                </a:highlight>
              </a:rPr>
              <a:t>https'</a:t>
            </a:r>
            <a:r>
              <a:rPr lang="en-US" dirty="0">
                <a:highlight>
                  <a:srgbClr val="FFFFFF"/>
                </a:highlight>
              </a:rPr>
              <a:t> </a:t>
            </a:r>
            <a:r>
              <a:rPr lang="en-US" b="1" dirty="0">
                <a:solidFill>
                  <a:srgbClr val="000080"/>
                </a:solidFill>
                <a:highlight>
                  <a:srgbClr val="FFFFFF"/>
                </a:highlight>
              </a:rPr>
              <a:t>-</a:t>
            </a:r>
            <a:r>
              <a:rPr lang="en-US" dirty="0">
                <a:highlight>
                  <a:srgbClr val="FFFFFF"/>
                </a:highlight>
              </a:rPr>
              <a:t>Direction </a:t>
            </a:r>
            <a:r>
              <a:rPr lang="en-US" dirty="0">
                <a:solidFill>
                  <a:srgbClr val="808080"/>
                </a:solidFill>
                <a:highlight>
                  <a:srgbClr val="FFFFFF"/>
                </a:highlight>
              </a:rPr>
              <a:t>'Inbound'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808080"/>
                </a:solidFill>
                <a:highlight>
                  <a:srgbClr val="FFFFFF"/>
                </a:highlight>
              </a:rPr>
              <a:t>'TCP'</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LocalPort</a:t>
            </a:r>
            <a:r>
              <a:rPr lang="en-US" dirty="0">
                <a:highlight>
                  <a:srgbClr val="FFFFFF"/>
                </a:highlight>
              </a:rPr>
              <a:t> </a:t>
            </a:r>
            <a:r>
              <a:rPr lang="en-US" dirty="0">
                <a:solidFill>
                  <a:srgbClr val="808080"/>
                </a:solidFill>
                <a:highlight>
                  <a:srgbClr val="FFFFFF"/>
                </a:highlight>
              </a:rPr>
              <a:t>'443'</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808080"/>
                </a:solidFill>
                <a:highlight>
                  <a:srgbClr val="FFFFFF"/>
                </a:highlight>
              </a:rPr>
              <a:t>'allow'</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808080"/>
                </a:solidFill>
                <a:highlight>
                  <a:srgbClr val="FFFFFF"/>
                </a:highlight>
              </a:rPr>
              <a:t>'Any'</a:t>
            </a:r>
            <a:endParaRPr lang="en-US" dirty="0">
              <a:highlight>
                <a:srgbClr val="FFFFFF"/>
              </a:highlight>
            </a:endParaRP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'Allow_5000'</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808080"/>
                </a:solidFill>
                <a:highlight>
                  <a:srgbClr val="FFFFFF"/>
                </a:highlight>
              </a:rPr>
              <a:t>'Allow 5000'</a:t>
            </a:r>
            <a:r>
              <a:rPr lang="en-US" dirty="0">
                <a:highlight>
                  <a:srgbClr val="FFFFFF"/>
                </a:highlight>
              </a:rPr>
              <a:t> </a:t>
            </a:r>
            <a:r>
              <a:rPr lang="en-US" b="1" dirty="0">
                <a:solidFill>
                  <a:srgbClr val="000080"/>
                </a:solidFill>
                <a:highlight>
                  <a:srgbClr val="FFFFFF"/>
                </a:highlight>
              </a:rPr>
              <a:t>-</a:t>
            </a:r>
            <a:r>
              <a:rPr lang="en-US" dirty="0">
                <a:highlight>
                  <a:srgbClr val="FFFFFF"/>
                </a:highlight>
              </a:rPr>
              <a:t>Direction </a:t>
            </a:r>
            <a:r>
              <a:rPr lang="en-US" dirty="0">
                <a:solidFill>
                  <a:srgbClr val="808080"/>
                </a:solidFill>
                <a:highlight>
                  <a:srgbClr val="FFFFFF"/>
                </a:highlight>
              </a:rPr>
              <a:t>'Inbound'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808080"/>
                </a:solidFill>
                <a:highlight>
                  <a:srgbClr val="FFFFFF"/>
                </a:highlight>
              </a:rPr>
              <a:t>'TCP'</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LocalPort</a:t>
            </a:r>
            <a:r>
              <a:rPr lang="en-US" dirty="0">
                <a:highlight>
                  <a:srgbClr val="FFFFFF"/>
                </a:highlight>
              </a:rPr>
              <a:t> </a:t>
            </a:r>
            <a:r>
              <a:rPr lang="en-US" dirty="0">
                <a:solidFill>
                  <a:srgbClr val="808080"/>
                </a:solidFill>
                <a:highlight>
                  <a:srgbClr val="FFFFFF"/>
                </a:highlight>
              </a:rPr>
              <a:t>'5000'</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808080"/>
                </a:solidFill>
                <a:highlight>
                  <a:srgbClr val="FFFFFF"/>
                </a:highlight>
              </a:rPr>
              <a:t>'allow'</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808080"/>
                </a:solidFill>
                <a:highlight>
                  <a:srgbClr val="FFFFFF"/>
                </a:highlight>
              </a:rPr>
              <a:t>'Any'</a:t>
            </a:r>
            <a:endParaRPr lang="en-US" dirty="0">
              <a:highlight>
                <a:srgbClr val="FFFFFF"/>
              </a:highlight>
            </a:endParaRP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'Allow_5001'</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808080"/>
                </a:solidFill>
                <a:highlight>
                  <a:srgbClr val="FFFFFF"/>
                </a:highlight>
              </a:rPr>
              <a:t>'Allow 5001'</a:t>
            </a:r>
            <a:r>
              <a:rPr lang="en-US" dirty="0">
                <a:highlight>
                  <a:srgbClr val="FFFFFF"/>
                </a:highlight>
              </a:rPr>
              <a:t> </a:t>
            </a:r>
            <a:r>
              <a:rPr lang="en-US" b="1" dirty="0">
                <a:solidFill>
                  <a:srgbClr val="000080"/>
                </a:solidFill>
                <a:highlight>
                  <a:srgbClr val="FFFFFF"/>
                </a:highlight>
              </a:rPr>
              <a:t>-</a:t>
            </a:r>
            <a:r>
              <a:rPr lang="en-US" dirty="0">
                <a:highlight>
                  <a:srgbClr val="FFFFFF"/>
                </a:highlight>
              </a:rPr>
              <a:t>Direction </a:t>
            </a:r>
            <a:r>
              <a:rPr lang="en-US" dirty="0">
                <a:solidFill>
                  <a:srgbClr val="808080"/>
                </a:solidFill>
                <a:highlight>
                  <a:srgbClr val="FFFFFF"/>
                </a:highlight>
              </a:rPr>
              <a:t>'Inbound'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808080"/>
                </a:solidFill>
                <a:highlight>
                  <a:srgbClr val="FFFFFF"/>
                </a:highlight>
              </a:rPr>
              <a:t>'TCP'</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LocalPort</a:t>
            </a:r>
            <a:r>
              <a:rPr lang="en-US" dirty="0">
                <a:highlight>
                  <a:srgbClr val="FFFFFF"/>
                </a:highlight>
              </a:rPr>
              <a:t> </a:t>
            </a:r>
            <a:r>
              <a:rPr lang="en-US" dirty="0">
                <a:solidFill>
                  <a:srgbClr val="808080"/>
                </a:solidFill>
                <a:highlight>
                  <a:srgbClr val="FFFFFF"/>
                </a:highlight>
              </a:rPr>
              <a:t>'5001'</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808080"/>
                </a:solidFill>
                <a:highlight>
                  <a:srgbClr val="FFFFFF"/>
                </a:highlight>
              </a:rPr>
              <a:t>'allow'</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808080"/>
                </a:solidFill>
                <a:highlight>
                  <a:srgbClr val="FFFFFF"/>
                </a:highlight>
              </a:rPr>
              <a:t>'Any'</a:t>
            </a:r>
            <a:endParaRPr lang="en-US" dirty="0">
              <a:highlight>
                <a:srgbClr val="FFFFFF"/>
              </a:highlight>
            </a:endParaRPr>
          </a:p>
          <a:p>
            <a:r>
              <a:rPr lang="en-US" dirty="0">
                <a:highlight>
                  <a:srgbClr val="FFFFFF"/>
                </a:highlight>
              </a:rPr>
              <a:t>New-</a:t>
            </a:r>
            <a:r>
              <a:rPr lang="en-US" dirty="0" err="1">
                <a:highlight>
                  <a:srgbClr val="FFFFFF"/>
                </a:highlight>
              </a:rPr>
              <a:t>NetFirewallRule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t>
            </a:r>
            <a:r>
              <a:rPr lang="en-US" dirty="0">
                <a:solidFill>
                  <a:srgbClr val="808080"/>
                </a:solidFill>
                <a:highlight>
                  <a:srgbClr val="FFFFFF"/>
                </a:highlight>
              </a:rPr>
              <a:t>'</a:t>
            </a:r>
            <a:r>
              <a:rPr lang="en-US" dirty="0" err="1">
                <a:solidFill>
                  <a:srgbClr val="808080"/>
                </a:solidFill>
                <a:highlight>
                  <a:srgbClr val="FFFFFF"/>
                </a:highlight>
              </a:rPr>
              <a:t>Allow_Ping</a:t>
            </a:r>
            <a:r>
              <a:rPr lang="en-US" dirty="0">
                <a:solidFill>
                  <a:srgbClr val="808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DisplayName</a:t>
            </a:r>
            <a:r>
              <a:rPr lang="en-US" dirty="0">
                <a:highlight>
                  <a:srgbClr val="FFFFFF"/>
                </a:highlight>
              </a:rPr>
              <a:t> </a:t>
            </a:r>
            <a:r>
              <a:rPr lang="en-US" dirty="0">
                <a:solidFill>
                  <a:srgbClr val="808080"/>
                </a:solidFill>
                <a:highlight>
                  <a:srgbClr val="FFFFFF"/>
                </a:highlight>
              </a:rPr>
              <a:t>'Allow Ping'</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Protocol </a:t>
            </a:r>
            <a:r>
              <a:rPr lang="en-US" dirty="0">
                <a:solidFill>
                  <a:srgbClr val="808080"/>
                </a:solidFill>
                <a:highlight>
                  <a:srgbClr val="FFFFFF"/>
                </a:highlight>
              </a:rPr>
              <a:t>'ICMPv4'</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IcmpType</a:t>
            </a:r>
            <a:r>
              <a:rPr lang="en-US" dirty="0">
                <a:highlight>
                  <a:srgbClr val="FFFFFF"/>
                </a:highlight>
              </a:rPr>
              <a:t> </a:t>
            </a:r>
            <a:r>
              <a:rPr lang="en-US" dirty="0">
                <a:solidFill>
                  <a:srgbClr val="808080"/>
                </a:solidFill>
                <a:highlight>
                  <a:srgbClr val="FFFFFF"/>
                </a:highlight>
              </a:rPr>
              <a:t>'8'</a:t>
            </a:r>
            <a:r>
              <a:rPr lang="en-US" dirty="0">
                <a:highlight>
                  <a:srgbClr val="FFFFFF"/>
                </a:highlight>
              </a:rPr>
              <a:t> </a:t>
            </a:r>
            <a:r>
              <a:rPr lang="en-US" b="1" dirty="0">
                <a:solidFill>
                  <a:srgbClr val="000080"/>
                </a:solidFill>
                <a:highlight>
                  <a:srgbClr val="FFFFFF"/>
                </a:highlight>
              </a:rPr>
              <a:t>-</a:t>
            </a:r>
            <a:r>
              <a:rPr lang="en-US" dirty="0">
                <a:highlight>
                  <a:srgbClr val="FFFFFF"/>
                </a:highlight>
              </a:rPr>
              <a:t>Enabled </a:t>
            </a:r>
            <a:r>
              <a:rPr lang="en-US" dirty="0">
                <a:solidFill>
                  <a:srgbClr val="808080"/>
                </a:solidFill>
                <a:highlight>
                  <a:srgbClr val="FFFFFF"/>
                </a:highlight>
              </a:rPr>
              <a:t>'True'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Action </a:t>
            </a:r>
            <a:r>
              <a:rPr lang="en-US" dirty="0">
                <a:solidFill>
                  <a:srgbClr val="808080"/>
                </a:solidFill>
                <a:highlight>
                  <a:srgbClr val="FFFFFF"/>
                </a:highlight>
              </a:rPr>
              <a:t>'Allow'</a:t>
            </a:r>
            <a:r>
              <a:rPr lang="en-US" dirty="0">
                <a:highlight>
                  <a:srgbClr val="FFFFFF"/>
                </a:highlight>
              </a:rPr>
              <a:t> </a:t>
            </a:r>
            <a:r>
              <a:rPr lang="en-US" b="1" dirty="0">
                <a:solidFill>
                  <a:srgbClr val="000080"/>
                </a:solidFill>
                <a:highlight>
                  <a:srgbClr val="FFFFFF"/>
                </a:highlight>
              </a:rPr>
              <a:t>-</a:t>
            </a:r>
            <a:r>
              <a:rPr lang="en-US" dirty="0">
                <a:highlight>
                  <a:srgbClr val="FFFFFF"/>
                </a:highlight>
              </a:rPr>
              <a:t>Profile </a:t>
            </a:r>
            <a:r>
              <a:rPr lang="en-US" dirty="0">
                <a:solidFill>
                  <a:srgbClr val="808080"/>
                </a:solidFill>
                <a:highlight>
                  <a:srgbClr val="FFFFFF"/>
                </a:highlight>
              </a:rPr>
              <a:t>'Any'</a:t>
            </a:r>
            <a:endParaRPr lang="en-US" dirty="0"/>
          </a:p>
        </p:txBody>
      </p:sp>
      <p:sp>
        <p:nvSpPr>
          <p:cNvPr id="4" name="Text Placeholder 2"/>
          <p:cNvSpPr txBox="1">
            <a:spLocks/>
          </p:cNvSpPr>
          <p:nvPr/>
        </p:nvSpPr>
        <p:spPr>
          <a:xfrm>
            <a:off x="269240" y="3257298"/>
            <a:ext cx="11578819" cy="657763"/>
          </a:xfrm>
          <a:prstGeom prst="rect">
            <a:avLst/>
          </a:prstGeom>
          <a:solidFill>
            <a:srgbClr val="FFFFFF"/>
          </a:solidFill>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4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rgbClr val="008000"/>
                </a:solidFill>
                <a:highlight>
                  <a:srgbClr val="FFFFFF"/>
                </a:highlight>
              </a:rPr>
              <a:t># Add-Windows Feature Web-Server</a:t>
            </a:r>
          </a:p>
          <a:p>
            <a:r>
              <a:rPr lang="en-US" sz="1372" dirty="0">
                <a:highlight>
                  <a:srgbClr val="FFFFFF"/>
                </a:highlight>
              </a:rPr>
              <a:t>Get-</a:t>
            </a:r>
            <a:r>
              <a:rPr lang="en-US" sz="1372" dirty="0" err="1">
                <a:highlight>
                  <a:srgbClr val="FFFFFF"/>
                </a:highlight>
              </a:rPr>
              <a:t>WindowsFeature</a:t>
            </a:r>
            <a:r>
              <a:rPr lang="en-US" sz="1372" dirty="0">
                <a:highlight>
                  <a:srgbClr val="FFFFFF"/>
                </a:highlight>
              </a:rPr>
              <a:t> Web-Server </a:t>
            </a:r>
            <a:r>
              <a:rPr lang="en-US" sz="1372" b="1" dirty="0">
                <a:solidFill>
                  <a:srgbClr val="000080"/>
                </a:solidFill>
                <a:highlight>
                  <a:srgbClr val="FFFFFF"/>
                </a:highlight>
              </a:rPr>
              <a:t>|</a:t>
            </a:r>
            <a:r>
              <a:rPr lang="en-US" sz="1372" dirty="0">
                <a:highlight>
                  <a:srgbClr val="FFFFFF"/>
                </a:highlight>
              </a:rPr>
              <a:t> Add-</a:t>
            </a:r>
            <a:r>
              <a:rPr lang="en-US" sz="1372" dirty="0" err="1">
                <a:highlight>
                  <a:srgbClr val="FFFFFF"/>
                </a:highlight>
              </a:rPr>
              <a:t>WindowsFeature</a:t>
            </a:r>
            <a:r>
              <a:rPr lang="en-US" sz="1372" dirty="0">
                <a:highlight>
                  <a:srgbClr val="FFFFFF"/>
                </a:highlight>
              </a:rPr>
              <a:t> –</a:t>
            </a:r>
            <a:r>
              <a:rPr lang="en-US" sz="1372" dirty="0" err="1">
                <a:highlight>
                  <a:srgbClr val="FFFFFF"/>
                </a:highlight>
              </a:rPr>
              <a:t>IncludeAllSubfeature</a:t>
            </a:r>
            <a:r>
              <a:rPr lang="en-US" sz="1372" dirty="0">
                <a:highlight>
                  <a:srgbClr val="FFFFFF"/>
                </a:highlight>
              </a:rPr>
              <a:t> </a:t>
            </a:r>
            <a:endParaRPr lang="en-US" sz="1372" b="1" dirty="0">
              <a:solidFill>
                <a:srgbClr val="008000"/>
              </a:solidFill>
              <a:highlight>
                <a:srgbClr val="FFFFFF"/>
              </a:highlight>
            </a:endParaRPr>
          </a:p>
        </p:txBody>
      </p:sp>
      <p:sp>
        <p:nvSpPr>
          <p:cNvPr id="5" name="Text Placeholder 2"/>
          <p:cNvSpPr txBox="1">
            <a:spLocks/>
          </p:cNvSpPr>
          <p:nvPr/>
        </p:nvSpPr>
        <p:spPr>
          <a:xfrm>
            <a:off x="269240" y="3952148"/>
            <a:ext cx="11578819" cy="2748726"/>
          </a:xfrm>
          <a:prstGeom prst="rect">
            <a:avLst/>
          </a:prstGeom>
          <a:solidFill>
            <a:srgbClr val="FFFFFF"/>
          </a:solidFill>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4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rgbClr val="008000"/>
                </a:solidFill>
                <a:highlight>
                  <a:srgbClr val="FFFFFF"/>
                </a:highlight>
              </a:rPr>
              <a:t># Download and Extract .ZIP file</a:t>
            </a:r>
          </a:p>
          <a:p>
            <a:r>
              <a:rPr lang="en-US" sz="1372" dirty="0">
                <a:solidFill>
                  <a:srgbClr val="008000"/>
                </a:solidFill>
                <a:highlight>
                  <a:srgbClr val="FFFFFF"/>
                </a:highlight>
              </a:rPr>
              <a:t># Download some files that will be needed</a:t>
            </a:r>
            <a:endParaRPr lang="en-US" sz="1372" dirty="0">
              <a:highlight>
                <a:srgbClr val="FFFFFF"/>
              </a:highlight>
            </a:endParaRPr>
          </a:p>
          <a:p>
            <a:r>
              <a:rPr lang="en-US" sz="1372" dirty="0">
                <a:solidFill>
                  <a:srgbClr val="DB6D00"/>
                </a:solidFill>
                <a:highlight>
                  <a:srgbClr val="FFFFFF"/>
                </a:highlight>
              </a:rPr>
              <a:t>$Username</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 ; </a:t>
            </a:r>
            <a:r>
              <a:rPr lang="en-US" sz="1372" dirty="0">
                <a:solidFill>
                  <a:srgbClr val="DB6D00"/>
                </a:solidFill>
                <a:highlight>
                  <a:srgbClr val="FFFFFF"/>
                </a:highlight>
              </a:rPr>
              <a:t>$Password</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 ; </a:t>
            </a:r>
            <a:r>
              <a:rPr lang="en-US" sz="1372" dirty="0">
                <a:solidFill>
                  <a:srgbClr val="DB6D00"/>
                </a:solidFill>
                <a:highlight>
                  <a:srgbClr val="FFFFFF"/>
                </a:highlight>
              </a:rPr>
              <a:t>$</a:t>
            </a:r>
            <a:r>
              <a:rPr lang="en-US" sz="1372" dirty="0" err="1">
                <a:solidFill>
                  <a:srgbClr val="DB6D00"/>
                </a:solidFill>
                <a:highlight>
                  <a:srgbClr val="FFFFFF"/>
                </a:highlight>
              </a:rPr>
              <a:t>WebClient</a:t>
            </a:r>
            <a:r>
              <a:rPr lang="en-US" sz="1372" b="1" dirty="0" err="1">
                <a:solidFill>
                  <a:srgbClr val="000080"/>
                </a:solidFill>
                <a:highlight>
                  <a:srgbClr val="FFFFFF"/>
                </a:highlight>
              </a:rPr>
              <a:t>.</a:t>
            </a:r>
            <a:r>
              <a:rPr lang="en-US" sz="1372" dirty="0" err="1">
                <a:highlight>
                  <a:srgbClr val="FFFFFF"/>
                </a:highlight>
              </a:rPr>
              <a:t>Credentials</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b="1" dirty="0">
                <a:solidFill>
                  <a:srgbClr val="0000FF"/>
                </a:solidFill>
                <a:highlight>
                  <a:srgbClr val="FFFFFF"/>
                </a:highlight>
              </a:rPr>
              <a:t>New-Object</a:t>
            </a:r>
            <a:r>
              <a:rPr lang="en-US" sz="1372" dirty="0">
                <a:highlight>
                  <a:srgbClr val="FFFFFF"/>
                </a:highlight>
              </a:rPr>
              <a:t> </a:t>
            </a:r>
            <a:r>
              <a:rPr lang="en-US" sz="1372" dirty="0" err="1">
                <a:highlight>
                  <a:srgbClr val="FFFFFF"/>
                </a:highlight>
              </a:rPr>
              <a:t>System</a:t>
            </a:r>
            <a:r>
              <a:rPr lang="en-US" sz="1372" b="1" dirty="0" err="1">
                <a:solidFill>
                  <a:srgbClr val="000080"/>
                </a:solidFill>
                <a:highlight>
                  <a:srgbClr val="FFFFFF"/>
                </a:highlight>
              </a:rPr>
              <a:t>.</a:t>
            </a:r>
            <a:r>
              <a:rPr lang="en-US" sz="1372" dirty="0" err="1">
                <a:highlight>
                  <a:srgbClr val="FFFFFF"/>
                </a:highlight>
              </a:rPr>
              <a:t>Net</a:t>
            </a:r>
            <a:r>
              <a:rPr lang="en-US" sz="1372" b="1" dirty="0" err="1">
                <a:solidFill>
                  <a:srgbClr val="000080"/>
                </a:solidFill>
                <a:highlight>
                  <a:srgbClr val="FFFFFF"/>
                </a:highlight>
              </a:rPr>
              <a:t>.</a:t>
            </a:r>
            <a:r>
              <a:rPr lang="en-US" sz="1372" dirty="0" err="1">
                <a:highlight>
                  <a:srgbClr val="FFFFFF"/>
                </a:highlight>
              </a:rPr>
              <a:t>Networkcredential</a:t>
            </a:r>
            <a:r>
              <a:rPr lang="en-US" sz="1372" b="1" dirty="0">
                <a:solidFill>
                  <a:srgbClr val="000080"/>
                </a:solidFill>
                <a:highlight>
                  <a:srgbClr val="FFFFFF"/>
                </a:highlight>
              </a:rPr>
              <a:t>(</a:t>
            </a:r>
            <a:r>
              <a:rPr lang="en-US" sz="1372" dirty="0">
                <a:solidFill>
                  <a:srgbClr val="DB6D00"/>
                </a:solidFill>
                <a:highlight>
                  <a:srgbClr val="FFFFFF"/>
                </a:highlight>
              </a:rPr>
              <a:t>$Username</a:t>
            </a:r>
            <a:r>
              <a:rPr lang="en-US" sz="1372" b="1" dirty="0">
                <a:solidFill>
                  <a:srgbClr val="000080"/>
                </a:solidFill>
                <a:highlight>
                  <a:srgbClr val="FFFFFF"/>
                </a:highlight>
              </a:rPr>
              <a:t>,</a:t>
            </a:r>
            <a:r>
              <a:rPr lang="en-US" sz="1372" dirty="0">
                <a:highlight>
                  <a:srgbClr val="FFFFFF"/>
                </a:highlight>
              </a:rPr>
              <a:t> </a:t>
            </a:r>
            <a:r>
              <a:rPr lang="en-US" sz="1372" dirty="0">
                <a:solidFill>
                  <a:srgbClr val="DB6D00"/>
                </a:solidFill>
                <a:highlight>
                  <a:srgbClr val="FFFFFF"/>
                </a:highlight>
              </a:rPr>
              <a:t>$Password</a:t>
            </a:r>
            <a:r>
              <a:rPr lang="en-US" sz="1372" b="1" dirty="0">
                <a:solidFill>
                  <a:srgbClr val="000080"/>
                </a:solidFill>
                <a:highlight>
                  <a:srgbClr val="FFFFFF"/>
                </a:highlight>
              </a:rPr>
              <a:t>)</a:t>
            </a:r>
            <a:endParaRPr lang="en-US" sz="1372" dirty="0">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WebClient</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b="1" dirty="0">
                <a:solidFill>
                  <a:srgbClr val="0000FF"/>
                </a:solidFill>
                <a:highlight>
                  <a:srgbClr val="FFFFFF"/>
                </a:highlight>
              </a:rPr>
              <a:t>New-Object</a:t>
            </a:r>
            <a:r>
              <a:rPr lang="en-US" sz="1372" dirty="0">
                <a:highlight>
                  <a:srgbClr val="FFFFFF"/>
                </a:highlight>
              </a:rPr>
              <a:t> </a:t>
            </a:r>
            <a:r>
              <a:rPr lang="en-US" sz="1372" dirty="0" err="1">
                <a:highlight>
                  <a:srgbClr val="FFFFFF"/>
                </a:highlight>
              </a:rPr>
              <a:t>System</a:t>
            </a:r>
            <a:r>
              <a:rPr lang="en-US" sz="1372" b="1" dirty="0" err="1">
                <a:solidFill>
                  <a:srgbClr val="000080"/>
                </a:solidFill>
                <a:highlight>
                  <a:srgbClr val="FFFFFF"/>
                </a:highlight>
              </a:rPr>
              <a:t>.</a:t>
            </a:r>
            <a:r>
              <a:rPr lang="en-US" sz="1372" dirty="0" err="1">
                <a:highlight>
                  <a:srgbClr val="FFFFFF"/>
                </a:highlight>
              </a:rPr>
              <a:t>Net</a:t>
            </a:r>
            <a:r>
              <a:rPr lang="en-US" sz="1372" b="1" dirty="0" err="1">
                <a:solidFill>
                  <a:srgbClr val="000080"/>
                </a:solidFill>
                <a:highlight>
                  <a:srgbClr val="FFFFFF"/>
                </a:highlight>
              </a:rPr>
              <a:t>.</a:t>
            </a:r>
            <a:r>
              <a:rPr lang="en-US" sz="1372" dirty="0" err="1">
                <a:highlight>
                  <a:srgbClr val="FFFFFF"/>
                </a:highlight>
              </a:rPr>
              <a:t>WebClient</a:t>
            </a:r>
            <a:endParaRPr lang="en-US" sz="1372" dirty="0">
              <a:highlight>
                <a:srgbClr val="FFFFFF"/>
              </a:highlight>
            </a:endParaRPr>
          </a:p>
          <a:p>
            <a:r>
              <a:rPr lang="en-US" sz="1372" dirty="0">
                <a:solidFill>
                  <a:srgbClr val="DB6D00"/>
                </a:solidFill>
                <a:highlight>
                  <a:srgbClr val="FFFFFF"/>
                </a:highlight>
              </a:rPr>
              <a:t>$</a:t>
            </a:r>
            <a:r>
              <a:rPr lang="en-US" sz="1372" dirty="0" err="1">
                <a:solidFill>
                  <a:srgbClr val="DB6D00"/>
                </a:solidFill>
                <a:highlight>
                  <a:srgbClr val="FFFFFF"/>
                </a:highlight>
              </a:rPr>
              <a:t>Url</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a:t>
            </a:r>
            <a:r>
              <a:rPr lang="en-US" sz="1372" u="sng" dirty="0">
                <a:solidFill>
                  <a:srgbClr val="9E182D"/>
                </a:solidFill>
                <a:highlight>
                  <a:srgbClr val="FFFFFF"/>
                </a:highlight>
              </a:rPr>
              <a:t>https://itcmaster.blob.core.windows.net/fy15q3/ContosoDataWebsite.zip</a:t>
            </a:r>
            <a:r>
              <a:rPr lang="en-US" sz="1372" dirty="0">
                <a:solidFill>
                  <a:srgbClr val="9E182D"/>
                </a:solidFill>
                <a:highlight>
                  <a:srgbClr val="FFFFFF"/>
                </a:highlight>
              </a:rPr>
              <a:t>"</a:t>
            </a:r>
            <a:endParaRPr lang="en-US" sz="1372" dirty="0">
              <a:highlight>
                <a:srgbClr val="FFFFFF"/>
              </a:highlight>
            </a:endParaRPr>
          </a:p>
          <a:p>
            <a:r>
              <a:rPr lang="en-US" sz="1372" dirty="0">
                <a:highlight>
                  <a:srgbClr val="FFFFFF"/>
                </a:highlight>
              </a:rPr>
              <a:t>	</a:t>
            </a:r>
            <a:r>
              <a:rPr lang="en-US" sz="1372" dirty="0">
                <a:solidFill>
                  <a:srgbClr val="DB6D00"/>
                </a:solidFill>
                <a:highlight>
                  <a:srgbClr val="FFFFFF"/>
                </a:highlight>
              </a:rPr>
              <a:t>$Path</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9E182D"/>
                </a:solidFill>
                <a:highlight>
                  <a:srgbClr val="FFFFFF"/>
                </a:highlight>
              </a:rPr>
              <a:t>"C:\AzureManagement\website.zip“; </a:t>
            </a:r>
            <a:r>
              <a:rPr lang="en-US" sz="1372" dirty="0">
                <a:solidFill>
                  <a:srgbClr val="DB6D00"/>
                </a:solidFill>
                <a:highlight>
                  <a:srgbClr val="FFFFFF"/>
                </a:highlight>
              </a:rPr>
              <a:t>$</a:t>
            </a:r>
            <a:r>
              <a:rPr lang="en-US" sz="1372" dirty="0" err="1">
                <a:solidFill>
                  <a:srgbClr val="DB6D00"/>
                </a:solidFill>
                <a:highlight>
                  <a:srgbClr val="FFFFFF"/>
                </a:highlight>
              </a:rPr>
              <a:t>WebClient</a:t>
            </a:r>
            <a:r>
              <a:rPr lang="en-US" sz="1372" b="1" dirty="0" err="1">
                <a:solidFill>
                  <a:srgbClr val="000080"/>
                </a:solidFill>
                <a:highlight>
                  <a:srgbClr val="FFFFFF"/>
                </a:highlight>
              </a:rPr>
              <a:t>.</a:t>
            </a:r>
            <a:r>
              <a:rPr lang="en-US" sz="1372" dirty="0" err="1">
                <a:highlight>
                  <a:srgbClr val="FFFFFF"/>
                </a:highlight>
              </a:rPr>
              <a:t>DownloadFile</a:t>
            </a:r>
            <a:r>
              <a:rPr lang="en-US" sz="1372" b="1" dirty="0">
                <a:solidFill>
                  <a:srgbClr val="000080"/>
                </a:solidFill>
                <a:highlight>
                  <a:srgbClr val="FFFFFF"/>
                </a:highlight>
              </a:rPr>
              <a:t>(</a:t>
            </a:r>
            <a:r>
              <a:rPr lang="en-US" sz="1372" dirty="0">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url</a:t>
            </a:r>
            <a:r>
              <a:rPr lang="en-US" sz="1372" b="1" dirty="0">
                <a:solidFill>
                  <a:srgbClr val="000080"/>
                </a:solidFill>
                <a:highlight>
                  <a:srgbClr val="FFFFFF"/>
                </a:highlight>
              </a:rPr>
              <a:t>,</a:t>
            </a:r>
            <a:r>
              <a:rPr lang="en-US" sz="1372" dirty="0">
                <a:highlight>
                  <a:srgbClr val="FFFFFF"/>
                </a:highlight>
              </a:rPr>
              <a:t> </a:t>
            </a:r>
            <a:r>
              <a:rPr lang="en-US" sz="1372" dirty="0">
                <a:solidFill>
                  <a:srgbClr val="DB6D00"/>
                </a:solidFill>
                <a:highlight>
                  <a:srgbClr val="FFFFFF"/>
                </a:highlight>
              </a:rPr>
              <a:t>$path</a:t>
            </a:r>
            <a:r>
              <a:rPr lang="en-US" sz="1372" dirty="0">
                <a:highlight>
                  <a:srgbClr val="FFFFFF"/>
                </a:highlight>
              </a:rPr>
              <a:t> </a:t>
            </a:r>
            <a:r>
              <a:rPr lang="en-US" sz="1372" b="1" dirty="0">
                <a:solidFill>
                  <a:srgbClr val="000080"/>
                </a:solidFill>
                <a:highlight>
                  <a:srgbClr val="FFFFFF"/>
                </a:highlight>
              </a:rPr>
              <a:t>)</a:t>
            </a:r>
            <a:endParaRPr lang="en-US" sz="1372" dirty="0">
              <a:highlight>
                <a:srgbClr val="FFFFFF"/>
              </a:highlight>
            </a:endParaRPr>
          </a:p>
          <a:p>
            <a:r>
              <a:rPr lang="en-US" sz="1372" dirty="0">
                <a:highlight>
                  <a:srgbClr val="FFFFFF"/>
                </a:highlight>
              </a:rPr>
              <a:t>	</a:t>
            </a:r>
            <a:r>
              <a:rPr lang="en-US" sz="1372" dirty="0">
                <a:solidFill>
                  <a:srgbClr val="008000"/>
                </a:solidFill>
                <a:highlight>
                  <a:srgbClr val="FFFFFF"/>
                </a:highlight>
              </a:rPr>
              <a:t># Extract the Zip file</a:t>
            </a:r>
            <a:endParaRPr lang="en-US" sz="1372" dirty="0">
              <a:highlight>
                <a:srgbClr val="FFFFFF"/>
              </a:highlight>
            </a:endParaRPr>
          </a:p>
          <a:p>
            <a:r>
              <a:rPr lang="en-US" sz="1372" dirty="0">
                <a:highlight>
                  <a:srgbClr val="FFFFFF"/>
                </a:highlight>
              </a:rPr>
              <a:t>	</a:t>
            </a:r>
            <a:r>
              <a:rPr lang="en-US" sz="1372" dirty="0">
                <a:solidFill>
                  <a:srgbClr val="DB6D00"/>
                </a:solidFill>
                <a:highlight>
                  <a:srgbClr val="FFFFFF"/>
                </a:highlight>
              </a:rPr>
              <a:t>$shell</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b="1" dirty="0">
                <a:solidFill>
                  <a:srgbClr val="0000FF"/>
                </a:solidFill>
                <a:highlight>
                  <a:srgbClr val="FFFFFF"/>
                </a:highlight>
              </a:rPr>
              <a:t>new-object</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com </a:t>
            </a:r>
            <a:r>
              <a:rPr lang="en-US" sz="1372" dirty="0" err="1">
                <a:highlight>
                  <a:srgbClr val="FFFFFF"/>
                </a:highlight>
              </a:rPr>
              <a:t>shell</a:t>
            </a:r>
            <a:r>
              <a:rPr lang="en-US" sz="1372" b="1" dirty="0" err="1">
                <a:solidFill>
                  <a:srgbClr val="000080"/>
                </a:solidFill>
                <a:highlight>
                  <a:srgbClr val="FFFFFF"/>
                </a:highlight>
              </a:rPr>
              <a:t>.</a:t>
            </a:r>
            <a:r>
              <a:rPr lang="en-US" sz="1372" dirty="0" err="1">
                <a:highlight>
                  <a:srgbClr val="FFFFFF"/>
                </a:highlight>
              </a:rPr>
              <a:t>application</a:t>
            </a:r>
            <a:endParaRPr lang="en-US" sz="1372" dirty="0">
              <a:highlight>
                <a:srgbClr val="FFFFFF"/>
              </a:highlight>
            </a:endParaRPr>
          </a:p>
          <a:p>
            <a:r>
              <a:rPr lang="en-US" sz="1372" dirty="0">
                <a:highlight>
                  <a:srgbClr val="FFFFFF"/>
                </a:highlight>
              </a:rPr>
              <a:t>	</a:t>
            </a:r>
            <a:r>
              <a:rPr lang="en-US" sz="1372" dirty="0">
                <a:solidFill>
                  <a:srgbClr val="DB6D00"/>
                </a:solidFill>
                <a:highlight>
                  <a:srgbClr val="FFFFFF"/>
                </a:highlight>
              </a:rPr>
              <a:t>$zip</a:t>
            </a:r>
            <a:r>
              <a:rPr lang="en-US" sz="1372" dirty="0">
                <a:highlight>
                  <a:srgbClr val="FFFFFF"/>
                </a:highlight>
              </a:rPr>
              <a:t> </a:t>
            </a:r>
            <a:r>
              <a:rPr lang="en-US" sz="1372" b="1" dirty="0">
                <a:solidFill>
                  <a:srgbClr val="000080"/>
                </a:solidFill>
                <a:highlight>
                  <a:srgbClr val="FFFFFF"/>
                </a:highlight>
              </a:rPr>
              <a:t>=</a:t>
            </a:r>
            <a:r>
              <a:rPr lang="en-US" sz="1372" dirty="0">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shell</a:t>
            </a:r>
            <a:r>
              <a:rPr lang="en-US" sz="1372" b="1" dirty="0" err="1">
                <a:solidFill>
                  <a:srgbClr val="000080"/>
                </a:solidFill>
                <a:highlight>
                  <a:srgbClr val="FFFFFF"/>
                </a:highlight>
              </a:rPr>
              <a:t>.</a:t>
            </a:r>
            <a:r>
              <a:rPr lang="en-US" sz="1372" dirty="0" err="1">
                <a:highlight>
                  <a:srgbClr val="FFFFFF"/>
                </a:highlight>
              </a:rPr>
              <a:t>NameSpace</a:t>
            </a:r>
            <a:r>
              <a:rPr lang="en-US" sz="1372" b="1" dirty="0">
                <a:solidFill>
                  <a:srgbClr val="000080"/>
                </a:solidFill>
                <a:highlight>
                  <a:srgbClr val="FFFFFF"/>
                </a:highlight>
              </a:rPr>
              <a:t>(</a:t>
            </a:r>
            <a:r>
              <a:rPr lang="en-US" sz="1372" dirty="0">
                <a:solidFill>
                  <a:srgbClr val="DB6D00"/>
                </a:solidFill>
                <a:highlight>
                  <a:srgbClr val="FFFFFF"/>
                </a:highlight>
              </a:rPr>
              <a:t>$Path</a:t>
            </a:r>
            <a:r>
              <a:rPr lang="en-US" sz="1372" b="1" dirty="0">
                <a:solidFill>
                  <a:srgbClr val="000080"/>
                </a:solidFill>
                <a:highlight>
                  <a:srgbClr val="FFFFFF"/>
                </a:highlight>
              </a:rPr>
              <a:t>)</a:t>
            </a:r>
            <a:r>
              <a:rPr lang="en-US" sz="1372" dirty="0">
                <a:highlight>
                  <a:srgbClr val="FFFFFF"/>
                </a:highlight>
              </a:rPr>
              <a:t>  </a:t>
            </a:r>
            <a:r>
              <a:rPr lang="en-US" sz="1372" dirty="0">
                <a:solidFill>
                  <a:srgbClr val="008000"/>
                </a:solidFill>
                <a:highlight>
                  <a:srgbClr val="FFFFFF"/>
                </a:highlight>
              </a:rPr>
              <a:t>#file must exist</a:t>
            </a:r>
            <a:endParaRPr lang="en-US" sz="1372" dirty="0">
              <a:highlight>
                <a:srgbClr val="FFFFFF"/>
              </a:highlight>
            </a:endParaRPr>
          </a:p>
          <a:p>
            <a:r>
              <a:rPr lang="en-US" sz="1372" dirty="0">
                <a:highlight>
                  <a:srgbClr val="FFFFFF"/>
                </a:highlight>
              </a:rPr>
              <a:t>	</a:t>
            </a:r>
            <a:r>
              <a:rPr lang="en-US" sz="1372" b="1" dirty="0" err="1">
                <a:solidFill>
                  <a:srgbClr val="0000FF"/>
                </a:solidFill>
                <a:highlight>
                  <a:srgbClr val="FFFFFF"/>
                </a:highlight>
              </a:rPr>
              <a:t>foreach</a:t>
            </a:r>
            <a:r>
              <a:rPr lang="en-US" sz="1372" b="1" dirty="0">
                <a:solidFill>
                  <a:srgbClr val="000080"/>
                </a:solidFill>
                <a:highlight>
                  <a:srgbClr val="FFFFFF"/>
                </a:highlight>
              </a:rPr>
              <a:t>(</a:t>
            </a:r>
            <a:r>
              <a:rPr lang="en-US" sz="1372" dirty="0">
                <a:solidFill>
                  <a:srgbClr val="DB6D00"/>
                </a:solidFill>
                <a:highlight>
                  <a:srgbClr val="FFFFFF"/>
                </a:highlight>
              </a:rPr>
              <a:t>$item</a:t>
            </a:r>
            <a:r>
              <a:rPr lang="en-US" sz="1372" dirty="0">
                <a:highlight>
                  <a:srgbClr val="FFFFFF"/>
                </a:highlight>
              </a:rPr>
              <a:t> </a:t>
            </a:r>
            <a:r>
              <a:rPr lang="en-US" sz="1372" b="1" dirty="0">
                <a:solidFill>
                  <a:srgbClr val="0000FF"/>
                </a:solidFill>
                <a:highlight>
                  <a:srgbClr val="FFFFFF"/>
                </a:highlight>
              </a:rPr>
              <a:t>in</a:t>
            </a:r>
            <a:r>
              <a:rPr lang="en-US" sz="1372" dirty="0">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zip</a:t>
            </a:r>
            <a:r>
              <a:rPr lang="en-US" sz="1372" b="1" dirty="0" err="1">
                <a:solidFill>
                  <a:srgbClr val="000080"/>
                </a:solidFill>
                <a:highlight>
                  <a:srgbClr val="FFFFFF"/>
                </a:highlight>
              </a:rPr>
              <a:t>.</a:t>
            </a:r>
            <a:r>
              <a:rPr lang="en-US" sz="1372" dirty="0" err="1">
                <a:highlight>
                  <a:srgbClr val="FFFFFF"/>
                </a:highlight>
              </a:rPr>
              <a:t>items</a:t>
            </a:r>
            <a:r>
              <a:rPr lang="en-US" sz="1372" b="1" dirty="0">
                <a:solidFill>
                  <a:srgbClr val="000080"/>
                </a:solidFill>
                <a:highlight>
                  <a:srgbClr val="FFFFFF"/>
                </a:highlight>
              </a:rPr>
              <a:t>())</a:t>
            </a:r>
            <a:r>
              <a:rPr lang="en-US" sz="1372" dirty="0">
                <a:highlight>
                  <a:srgbClr val="FFFFFF"/>
                </a:highlight>
              </a:rPr>
              <a:t> </a:t>
            </a:r>
            <a:r>
              <a:rPr lang="en-US" sz="1372" b="1" dirty="0">
                <a:solidFill>
                  <a:srgbClr val="000080"/>
                </a:solidFill>
                <a:highlight>
                  <a:srgbClr val="FFFFFF"/>
                </a:highlight>
              </a:rPr>
              <a:t>{</a:t>
            </a:r>
            <a:endParaRPr lang="en-US" sz="1372" dirty="0">
              <a:highlight>
                <a:srgbClr val="FFFFFF"/>
              </a:highlight>
            </a:endParaRPr>
          </a:p>
          <a:p>
            <a:r>
              <a:rPr lang="en-US" sz="1372" dirty="0">
                <a:highlight>
                  <a:srgbClr val="FFFFFF"/>
                </a:highlight>
              </a:rPr>
              <a:t>	   </a:t>
            </a:r>
            <a:r>
              <a:rPr lang="en-US" sz="1372" dirty="0">
                <a:solidFill>
                  <a:srgbClr val="DB6D00"/>
                </a:solidFill>
                <a:highlight>
                  <a:srgbClr val="FFFFFF"/>
                </a:highlight>
              </a:rPr>
              <a:t>$</a:t>
            </a:r>
            <a:r>
              <a:rPr lang="en-US" sz="1372" dirty="0" err="1">
                <a:solidFill>
                  <a:srgbClr val="DB6D00"/>
                </a:solidFill>
                <a:highlight>
                  <a:srgbClr val="FFFFFF"/>
                </a:highlight>
              </a:rPr>
              <a:t>shell</a:t>
            </a:r>
            <a:r>
              <a:rPr lang="en-US" sz="1372" b="1" dirty="0" err="1">
                <a:solidFill>
                  <a:srgbClr val="000080"/>
                </a:solidFill>
                <a:highlight>
                  <a:srgbClr val="FFFFFF"/>
                </a:highlight>
              </a:rPr>
              <a:t>.</a:t>
            </a:r>
            <a:r>
              <a:rPr lang="en-US" sz="1372" dirty="0" err="1">
                <a:highlight>
                  <a:srgbClr val="FFFFFF"/>
                </a:highlight>
              </a:rPr>
              <a:t>Namespace</a:t>
            </a:r>
            <a:r>
              <a:rPr lang="en-US" sz="1372" b="1" dirty="0">
                <a:solidFill>
                  <a:srgbClr val="000080"/>
                </a:solidFill>
                <a:highlight>
                  <a:srgbClr val="FFFFFF"/>
                </a:highlight>
              </a:rPr>
              <a:t>(</a:t>
            </a:r>
            <a:r>
              <a:rPr lang="en-US" sz="1372" dirty="0">
                <a:solidFill>
                  <a:srgbClr val="9E182D"/>
                </a:solidFill>
                <a:highlight>
                  <a:srgbClr val="FFFFFF"/>
                </a:highlight>
              </a:rPr>
              <a:t>"C:\inetpub\wwwroot\"</a:t>
            </a:r>
            <a:r>
              <a:rPr lang="en-US" sz="1372" b="1" dirty="0">
                <a:solidFill>
                  <a:srgbClr val="000080"/>
                </a:solidFill>
                <a:highlight>
                  <a:srgbClr val="FFFFFF"/>
                </a:highlight>
              </a:rPr>
              <a:t>).</a:t>
            </a:r>
            <a:r>
              <a:rPr lang="en-US" sz="1372" dirty="0">
                <a:highlight>
                  <a:srgbClr val="FFFFFF"/>
                </a:highlight>
              </a:rPr>
              <a:t>copyhere</a:t>
            </a:r>
            <a:r>
              <a:rPr lang="en-US" sz="1372" b="1" dirty="0">
                <a:solidFill>
                  <a:srgbClr val="000080"/>
                </a:solidFill>
                <a:highlight>
                  <a:srgbClr val="FFFFFF"/>
                </a:highlight>
              </a:rPr>
              <a:t>(</a:t>
            </a:r>
            <a:r>
              <a:rPr lang="en-US" sz="1372" dirty="0">
                <a:solidFill>
                  <a:srgbClr val="DB6D00"/>
                </a:solidFill>
                <a:highlight>
                  <a:srgbClr val="FFFFFF"/>
                </a:highlight>
              </a:rPr>
              <a:t>$item</a:t>
            </a:r>
            <a:r>
              <a:rPr lang="en-US" sz="1372" b="1" dirty="0">
                <a:solidFill>
                  <a:srgbClr val="000080"/>
                </a:solidFill>
                <a:highlight>
                  <a:srgbClr val="FFFFFF"/>
                </a:highlight>
              </a:rPr>
              <a:t>,</a:t>
            </a:r>
            <a:r>
              <a:rPr lang="en-US" sz="1372" dirty="0">
                <a:solidFill>
                  <a:srgbClr val="FF80C0"/>
                </a:solidFill>
                <a:highlight>
                  <a:srgbClr val="FFFFFF"/>
                </a:highlight>
              </a:rPr>
              <a:t>16</a:t>
            </a:r>
            <a:r>
              <a:rPr lang="en-US" sz="1372" b="1" dirty="0">
                <a:solidFill>
                  <a:srgbClr val="000080"/>
                </a:solidFill>
                <a:highlight>
                  <a:srgbClr val="FFFFFF"/>
                </a:highlight>
              </a:rPr>
              <a:t>)</a:t>
            </a:r>
            <a:r>
              <a:rPr lang="en-US" sz="1372" dirty="0">
                <a:highlight>
                  <a:srgbClr val="FFFFFF"/>
                </a:highlight>
              </a:rPr>
              <a:t> } </a:t>
            </a:r>
            <a:r>
              <a:rPr lang="en-US" sz="1372" dirty="0">
                <a:solidFill>
                  <a:srgbClr val="008000"/>
                </a:solidFill>
                <a:highlight>
                  <a:srgbClr val="FFFFFF"/>
                </a:highlight>
              </a:rPr>
              <a:t># Folder must exist</a:t>
            </a:r>
            <a:endParaRPr lang="en-US" sz="1372" dirty="0">
              <a:highlight>
                <a:srgbClr val="FFFFFF"/>
              </a:highlight>
            </a:endParaRPr>
          </a:p>
        </p:txBody>
      </p:sp>
      <p:sp>
        <p:nvSpPr>
          <p:cNvPr id="6" name="Text Placeholder 2"/>
          <p:cNvSpPr txBox="1">
            <a:spLocks/>
          </p:cNvSpPr>
          <p:nvPr/>
        </p:nvSpPr>
        <p:spPr>
          <a:xfrm>
            <a:off x="7590042" y="252870"/>
            <a:ext cx="2606790" cy="657763"/>
          </a:xfrm>
          <a:prstGeom prst="rect">
            <a:avLst/>
          </a:prstGeom>
          <a:solidFill>
            <a:srgbClr val="FFFFFF"/>
          </a:solidFill>
          <a:ln>
            <a:solidFill>
              <a:schemeClr val="accent1"/>
            </a:solidFill>
          </a:ln>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4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rgbClr val="008000"/>
                </a:solidFill>
                <a:highlight>
                  <a:srgbClr val="FFFFFF"/>
                </a:highlight>
              </a:rPr>
              <a:t># Restart IIS</a:t>
            </a:r>
          </a:p>
          <a:p>
            <a:r>
              <a:rPr lang="en-US" sz="1372" dirty="0" err="1">
                <a:highlight>
                  <a:srgbClr val="FFFFFF"/>
                </a:highlight>
              </a:rPr>
              <a:t>iisreset</a:t>
            </a:r>
            <a:endParaRPr lang="en-US" sz="1372" b="1" dirty="0">
              <a:solidFill>
                <a:srgbClr val="008000"/>
              </a:solidFill>
              <a:highlight>
                <a:srgbClr val="FFFFFF"/>
              </a:highlight>
            </a:endParaRPr>
          </a:p>
        </p:txBody>
      </p:sp>
      <p:sp>
        <p:nvSpPr>
          <p:cNvPr id="7" name="Text Placeholder 2"/>
          <p:cNvSpPr txBox="1">
            <a:spLocks/>
          </p:cNvSpPr>
          <p:nvPr/>
        </p:nvSpPr>
        <p:spPr>
          <a:xfrm>
            <a:off x="8785275" y="5326512"/>
            <a:ext cx="2606790" cy="657763"/>
          </a:xfrm>
          <a:prstGeom prst="rect">
            <a:avLst/>
          </a:prstGeom>
          <a:solidFill>
            <a:srgbClr val="FFFFFF"/>
          </a:solidFill>
          <a:ln>
            <a:solidFill>
              <a:schemeClr val="accent1"/>
            </a:solidFill>
          </a:ln>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4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1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rgbClr val="008000"/>
                </a:solidFill>
                <a:highlight>
                  <a:srgbClr val="FFFFFF"/>
                </a:highlight>
              </a:rPr>
              <a:t># Restart IIS</a:t>
            </a:r>
          </a:p>
          <a:p>
            <a:r>
              <a:rPr lang="en-US" sz="1372" dirty="0" err="1">
                <a:highlight>
                  <a:srgbClr val="FFFFFF"/>
                </a:highlight>
              </a:rPr>
              <a:t>iisreset</a:t>
            </a:r>
            <a:endParaRPr lang="en-US" sz="1372" b="1" dirty="0">
              <a:solidFill>
                <a:srgbClr val="008000"/>
              </a:solidFill>
              <a:highlight>
                <a:srgbClr val="FFFFFF"/>
              </a:highlight>
            </a:endParaRPr>
          </a:p>
        </p:txBody>
      </p:sp>
    </p:spTree>
    <p:extLst>
      <p:ext uri="{BB962C8B-B14F-4D97-AF65-F5344CB8AC3E}">
        <p14:creationId xmlns:p14="http://schemas.microsoft.com/office/powerpoint/2010/main" val="907189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495"/>
            <a:ext cx="11653523" cy="4536050"/>
          </a:xfrm>
        </p:spPr>
        <p:txBody>
          <a:bodyPr/>
          <a:lstStyle/>
          <a:p>
            <a:pPr marL="0" indent="0" fontAlgn="ctr">
              <a:lnSpc>
                <a:spcPct val="107000"/>
              </a:lnSpc>
              <a:spcBef>
                <a:spcPts val="0"/>
              </a:spcBef>
              <a:spcAft>
                <a:spcPts val="784"/>
              </a:spcAft>
              <a:buNone/>
            </a:pPr>
            <a:r>
              <a:rPr lang="en-US" dirty="0">
                <a:latin typeface="Arial" panose="020B0604020202020204" pitchFamily="34" charset="0"/>
                <a:ea typeface="Calibri" panose="020F0502020204030204" pitchFamily="34" charset="0"/>
                <a:cs typeface="Times New Roman" panose="02020603050405020304" pitchFamily="18" charset="0"/>
              </a:rPr>
              <a:t>Change Website </a:t>
            </a:r>
            <a:r>
              <a:rPr lang="en-US" dirty="0" err="1">
                <a:latin typeface="Arial" panose="020B0604020202020204" pitchFamily="34" charset="0"/>
                <a:ea typeface="Calibri" panose="020F0502020204030204" pitchFamily="34" charset="0"/>
                <a:cs typeface="Times New Roman" panose="02020603050405020304" pitchFamily="18" charset="0"/>
              </a:rPr>
              <a:t>Config</a:t>
            </a:r>
            <a:r>
              <a:rPr lang="en-US" dirty="0">
                <a:latin typeface="Arial" panose="020B0604020202020204" pitchFamily="34" charset="0"/>
                <a:ea typeface="Calibri" panose="020F0502020204030204" pitchFamily="34" charset="0"/>
                <a:cs typeface="Times New Roman" panose="02020603050405020304" pitchFamily="18" charset="0"/>
              </a:rPr>
              <a:t> From…</a:t>
            </a:r>
          </a:p>
          <a:p>
            <a:pPr marL="0" indent="0" fontAlgn="ctr">
              <a:lnSpc>
                <a:spcPct val="107000"/>
              </a:lnSpc>
              <a:spcBef>
                <a:spcPts val="0"/>
              </a:spcBef>
              <a:spcAft>
                <a:spcPts val="784"/>
              </a:spcAft>
              <a:buNone/>
            </a:pPr>
            <a:endParaRPr lang="en-US" dirty="0">
              <a:latin typeface="Arial" panose="020B0604020202020204" pitchFamily="34" charset="0"/>
              <a:cs typeface="Times New Roman" panose="02020603050405020304" pitchFamily="18" charset="0"/>
            </a:endParaRPr>
          </a:p>
          <a:p>
            <a:pPr marL="0" indent="0" fontAlgn="ctr">
              <a:lnSpc>
                <a:spcPct val="107000"/>
              </a:lnSpc>
              <a:spcBef>
                <a:spcPts val="0"/>
              </a:spcBef>
              <a:spcAft>
                <a:spcPts val="784"/>
              </a:spcAft>
              <a:buNone/>
            </a:pPr>
            <a:endParaRPr lang="en-US" sz="4313" dirty="0">
              <a:latin typeface="Arial" panose="020B0604020202020204" pitchFamily="34" charset="0"/>
              <a:cs typeface="Times New Roman" panose="02020603050405020304" pitchFamily="18" charset="0"/>
            </a:endParaRPr>
          </a:p>
          <a:p>
            <a:pPr marL="0" indent="0" fontAlgn="ctr">
              <a:lnSpc>
                <a:spcPct val="107000"/>
              </a:lnSpc>
              <a:spcBef>
                <a:spcPts val="0"/>
              </a:spcBef>
              <a:spcAft>
                <a:spcPts val="784"/>
              </a:spcAft>
              <a:buNone/>
            </a:pPr>
            <a:r>
              <a:rPr lang="en-US" dirty="0"/>
              <a:t>To:</a:t>
            </a:r>
          </a:p>
          <a:p>
            <a:pPr marL="0" indent="0" fontAlgn="ctr">
              <a:lnSpc>
                <a:spcPct val="107000"/>
              </a:lnSpc>
              <a:spcBef>
                <a:spcPts val="0"/>
              </a:spcBef>
              <a:spcAft>
                <a:spcPts val="784"/>
              </a:spcAft>
              <a:buNone/>
            </a:pPr>
            <a:endParaRPr lang="en-US" dirty="0"/>
          </a:p>
          <a:p>
            <a:pPr marL="0" indent="0" fontAlgn="ctr">
              <a:lnSpc>
                <a:spcPct val="107000"/>
              </a:lnSpc>
              <a:spcBef>
                <a:spcPts val="0"/>
              </a:spcBef>
              <a:spcAft>
                <a:spcPts val="784"/>
              </a:spcAft>
              <a:buNone/>
            </a:pPr>
            <a:endParaRPr lang="en-US" dirty="0"/>
          </a:p>
          <a:p>
            <a:pPr marL="0" indent="0" fontAlgn="ctr">
              <a:lnSpc>
                <a:spcPct val="107000"/>
              </a:lnSpc>
              <a:spcBef>
                <a:spcPts val="0"/>
              </a:spcBef>
              <a:spcAft>
                <a:spcPts val="784"/>
              </a:spcAft>
              <a:buNone/>
            </a:pPr>
            <a:endParaRPr lang="en-US" sz="2353" dirty="0"/>
          </a:p>
          <a:p>
            <a:pPr marL="0" indent="0" fontAlgn="ctr">
              <a:lnSpc>
                <a:spcPct val="107000"/>
              </a:lnSpc>
              <a:spcBef>
                <a:spcPts val="0"/>
              </a:spcBef>
              <a:spcAft>
                <a:spcPts val="784"/>
              </a:spcAft>
              <a:buNone/>
            </a:pPr>
            <a:r>
              <a:rPr lang="en-US" sz="1961" dirty="0"/>
              <a:t>Enhancement:</a:t>
            </a:r>
            <a:r>
              <a:rPr lang="en-US" sz="1372" dirty="0"/>
              <a:t> </a:t>
            </a:r>
            <a:r>
              <a:rPr lang="en-US" sz="1568" dirty="0"/>
              <a:t>http://blogs.msdn.com/b/sonam_rastogi_blogs/archive/2014/05/14/update-xml-file-using-powershell.aspx</a:t>
            </a:r>
            <a:endParaRPr lang="en-US" dirty="0"/>
          </a:p>
        </p:txBody>
      </p:sp>
      <p:sp>
        <p:nvSpPr>
          <p:cNvPr id="6" name="Title 5"/>
          <p:cNvSpPr>
            <a:spLocks noGrp="1"/>
          </p:cNvSpPr>
          <p:nvPr>
            <p:ph type="title"/>
          </p:nvPr>
        </p:nvSpPr>
        <p:spPr/>
        <p:txBody>
          <a:bodyPr>
            <a:normAutofit fontScale="90000"/>
          </a:bodyPr>
          <a:lstStyle/>
          <a:p>
            <a:pPr>
              <a:lnSpc>
                <a:spcPct val="107000"/>
              </a:lnSpc>
              <a:spcBef>
                <a:spcPts val="196"/>
              </a:spcBef>
            </a:pPr>
            <a:r>
              <a:rPr lang="en-US" sz="4313" b="1" u="sng" dirty="0">
                <a:latin typeface="Calibri Light" panose="020F0302020204030204" pitchFamily="34" charset="0"/>
                <a:ea typeface="Times New Roman" panose="02020603050405020304" pitchFamily="18" charset="0"/>
                <a:cs typeface="Times New Roman" panose="02020603050405020304" pitchFamily="18" charset="0"/>
              </a:rPr>
              <a:t>Deploy and test the Contoso Data Access sample site</a:t>
            </a:r>
            <a:endParaRPr lang="en-US" sz="4313" b="1" dirty="0">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1"/>
          </p:nvPr>
        </p:nvSpPr>
        <p:spPr>
          <a:xfrm>
            <a:off x="269241" y="2009661"/>
            <a:ext cx="11655841" cy="1680867"/>
          </a:xfrm>
        </p:spPr>
        <p:txBody>
          <a:bodyPr/>
          <a:lstStyle/>
          <a:p>
            <a:pPr fontAlgn="ctr">
              <a:lnSpc>
                <a:spcPct val="107000"/>
              </a:lnSpc>
              <a:spcBef>
                <a:spcPts val="0"/>
              </a:spcBef>
              <a:spcAft>
                <a:spcPts val="784"/>
              </a:spcAft>
            </a:pPr>
            <a:r>
              <a:rPr lang="en-US" sz="1568" dirty="0">
                <a:latin typeface="Arial" panose="020B0604020202020204" pitchFamily="34" charset="0"/>
                <a:ea typeface="Calibri" panose="020F0502020204030204" pitchFamily="34" charset="0"/>
                <a:cs typeface="Times New Roman" panose="02020603050405020304" pitchFamily="18" charset="0"/>
              </a:rPr>
              <a:t>&lt;</a:t>
            </a:r>
            <a:r>
              <a:rPr lang="en-US" sz="1568" dirty="0" err="1">
                <a:latin typeface="Arial" panose="020B0604020202020204" pitchFamily="34" charset="0"/>
                <a:ea typeface="Calibri" panose="020F0502020204030204" pitchFamily="34" charset="0"/>
                <a:cs typeface="Times New Roman" panose="02020603050405020304" pitchFamily="18" charset="0"/>
              </a:rPr>
              <a:t>connectionStrings</a:t>
            </a:r>
            <a:r>
              <a:rPr lang="en-US" sz="1568" dirty="0">
                <a:latin typeface="Arial" panose="020B0604020202020204" pitchFamily="34" charset="0"/>
                <a:ea typeface="Calibri" panose="020F0502020204030204" pitchFamily="34" charset="0"/>
                <a:cs typeface="Times New Roman" panose="02020603050405020304" pitchFamily="18" charset="0"/>
              </a:rPr>
              <a:t>&gt;</a:t>
            </a:r>
            <a:endParaRPr lang="en-US" sz="1568" dirty="0">
              <a:latin typeface="Calibri" panose="020F0502020204030204" pitchFamily="34" charset="0"/>
              <a:ea typeface="Calibri" panose="020F0502020204030204" pitchFamily="34" charset="0"/>
              <a:cs typeface="Times New Roman" panose="02020603050405020304" pitchFamily="18" charset="0"/>
            </a:endParaRPr>
          </a:p>
          <a:p>
            <a:pPr fontAlgn="ctr">
              <a:lnSpc>
                <a:spcPct val="107000"/>
              </a:lnSpc>
              <a:spcBef>
                <a:spcPts val="0"/>
              </a:spcBef>
              <a:spcAft>
                <a:spcPts val="784"/>
              </a:spcAft>
            </a:pPr>
            <a:r>
              <a:rPr lang="en-US" sz="1568" dirty="0">
                <a:latin typeface="Arial" panose="020B0604020202020204" pitchFamily="34" charset="0"/>
                <a:ea typeface="Calibri" panose="020F0502020204030204" pitchFamily="34" charset="0"/>
                <a:cs typeface="Times New Roman" panose="02020603050405020304" pitchFamily="18" charset="0"/>
              </a:rPr>
              <a:t>&lt;add name="</a:t>
            </a:r>
            <a:r>
              <a:rPr lang="en-US" sz="1568" dirty="0" err="1">
                <a:latin typeface="Arial" panose="020B0604020202020204" pitchFamily="34" charset="0"/>
                <a:ea typeface="Calibri" panose="020F0502020204030204" pitchFamily="34" charset="0"/>
                <a:cs typeface="Times New Roman" panose="02020603050405020304" pitchFamily="18" charset="0"/>
              </a:rPr>
              <a:t>AdventureWorksConnection</a:t>
            </a:r>
            <a:r>
              <a:rPr lang="en-US" sz="1568" dirty="0">
                <a:latin typeface="Arial" panose="020B0604020202020204" pitchFamily="34" charset="0"/>
                <a:ea typeface="Calibri" panose="020F0502020204030204" pitchFamily="34" charset="0"/>
                <a:cs typeface="Times New Roman" panose="02020603050405020304" pitchFamily="18" charset="0"/>
              </a:rPr>
              <a:t>" </a:t>
            </a:r>
            <a:r>
              <a:rPr lang="en-US" sz="1568" dirty="0" err="1">
                <a:latin typeface="Arial" panose="020B0604020202020204" pitchFamily="34" charset="0"/>
                <a:ea typeface="Calibri" panose="020F0502020204030204" pitchFamily="34" charset="0"/>
                <a:cs typeface="Times New Roman" panose="02020603050405020304" pitchFamily="18" charset="0"/>
              </a:rPr>
              <a:t>connectionString</a:t>
            </a:r>
            <a:r>
              <a:rPr lang="en-US" sz="1568" dirty="0">
                <a:latin typeface="Arial" panose="020B0604020202020204" pitchFamily="34" charset="0"/>
                <a:ea typeface="Calibri" panose="020F0502020204030204" pitchFamily="34" charset="0"/>
                <a:cs typeface="Times New Roman" panose="02020603050405020304" pitchFamily="18" charset="0"/>
              </a:rPr>
              <a:t>="data source=.\MSSQL14;initial catalog=</a:t>
            </a:r>
            <a:r>
              <a:rPr lang="en-US" sz="1568" dirty="0" err="1">
                <a:latin typeface="Arial" panose="020B0604020202020204" pitchFamily="34" charset="0"/>
                <a:ea typeface="Calibri" panose="020F0502020204030204" pitchFamily="34" charset="0"/>
                <a:cs typeface="Times New Roman" panose="02020603050405020304" pitchFamily="18" charset="0"/>
              </a:rPr>
              <a:t>AdventureWorks;</a:t>
            </a:r>
            <a:r>
              <a:rPr lang="en-US" sz="1568" b="1" i="1" dirty="0" err="1">
                <a:highlight>
                  <a:srgbClr val="FF0000"/>
                </a:highlight>
                <a:latin typeface="Arial" panose="020B0604020202020204" pitchFamily="34" charset="0"/>
                <a:ea typeface="Calibri" panose="020F0502020204030204" pitchFamily="34" charset="0"/>
                <a:cs typeface="Times New Roman" panose="02020603050405020304" pitchFamily="18" charset="0"/>
              </a:rPr>
              <a:t>integrated</a:t>
            </a:r>
            <a:r>
              <a:rPr lang="en-US" sz="1568" b="1" i="1" dirty="0">
                <a:highlight>
                  <a:srgbClr val="FF0000"/>
                </a:highlight>
                <a:latin typeface="Arial" panose="020B0604020202020204" pitchFamily="34" charset="0"/>
                <a:ea typeface="Calibri" panose="020F0502020204030204" pitchFamily="34" charset="0"/>
                <a:cs typeface="Times New Roman" panose="02020603050405020304" pitchFamily="18" charset="0"/>
              </a:rPr>
              <a:t> security=True</a:t>
            </a:r>
            <a:r>
              <a:rPr lang="en-US" sz="1568" dirty="0">
                <a:latin typeface="Arial" panose="020B0604020202020204" pitchFamily="34" charset="0"/>
                <a:ea typeface="Calibri" panose="020F0502020204030204" pitchFamily="34" charset="0"/>
                <a:cs typeface="Times New Roman" panose="02020603050405020304" pitchFamily="18" charset="0"/>
              </a:rPr>
              <a:t>; </a:t>
            </a:r>
            <a:r>
              <a:rPr lang="en-US" sz="1568" dirty="0" err="1">
                <a:latin typeface="Arial" panose="020B0604020202020204" pitchFamily="34" charset="0"/>
                <a:ea typeface="Calibri" panose="020F0502020204030204" pitchFamily="34" charset="0"/>
                <a:cs typeface="Times New Roman" panose="02020603050405020304" pitchFamily="18" charset="0"/>
              </a:rPr>
              <a:t>multipleactiveresultsets</a:t>
            </a:r>
            <a:r>
              <a:rPr lang="en-US" sz="1568" dirty="0">
                <a:latin typeface="Arial" panose="020B0604020202020204" pitchFamily="34" charset="0"/>
                <a:ea typeface="Calibri" panose="020F0502020204030204" pitchFamily="34" charset="0"/>
                <a:cs typeface="Times New Roman" panose="02020603050405020304" pitchFamily="18" charset="0"/>
              </a:rPr>
              <a:t>=</a:t>
            </a:r>
            <a:r>
              <a:rPr lang="en-US" sz="1568" dirty="0" err="1">
                <a:latin typeface="Arial" panose="020B0604020202020204" pitchFamily="34" charset="0"/>
                <a:ea typeface="Calibri" panose="020F0502020204030204" pitchFamily="34" charset="0"/>
                <a:cs typeface="Times New Roman" panose="02020603050405020304" pitchFamily="18" charset="0"/>
              </a:rPr>
              <a:t>True;application</a:t>
            </a:r>
            <a:r>
              <a:rPr lang="en-US" sz="1568" dirty="0">
                <a:latin typeface="Arial" panose="020B0604020202020204" pitchFamily="34" charset="0"/>
                <a:ea typeface="Calibri" panose="020F0502020204030204" pitchFamily="34" charset="0"/>
                <a:cs typeface="Times New Roman" panose="02020603050405020304" pitchFamily="18" charset="0"/>
              </a:rPr>
              <a:t> name=</a:t>
            </a:r>
            <a:r>
              <a:rPr lang="en-US" sz="1568" dirty="0" err="1">
                <a:latin typeface="Arial" panose="020B0604020202020204" pitchFamily="34" charset="0"/>
                <a:ea typeface="Calibri" panose="020F0502020204030204" pitchFamily="34" charset="0"/>
                <a:cs typeface="Times New Roman" panose="02020603050405020304" pitchFamily="18" charset="0"/>
              </a:rPr>
              <a:t>EntityFramework</a:t>
            </a:r>
            <a:r>
              <a:rPr lang="en-US" sz="1568" dirty="0">
                <a:latin typeface="Arial" panose="020B0604020202020204" pitchFamily="34" charset="0"/>
                <a:ea typeface="Calibri" panose="020F0502020204030204" pitchFamily="34" charset="0"/>
                <a:cs typeface="Times New Roman" panose="02020603050405020304" pitchFamily="18" charset="0"/>
              </a:rPr>
              <a:t>" </a:t>
            </a:r>
            <a:r>
              <a:rPr lang="en-US" sz="1568" dirty="0" err="1">
                <a:latin typeface="Arial" panose="020B0604020202020204" pitchFamily="34" charset="0"/>
                <a:ea typeface="Calibri" panose="020F0502020204030204" pitchFamily="34" charset="0"/>
                <a:cs typeface="Times New Roman" panose="02020603050405020304" pitchFamily="18" charset="0"/>
              </a:rPr>
              <a:t>providerName</a:t>
            </a:r>
            <a:r>
              <a:rPr lang="en-US" sz="1568" dirty="0">
                <a:latin typeface="Arial" panose="020B0604020202020204" pitchFamily="34" charset="0"/>
                <a:ea typeface="Calibri" panose="020F0502020204030204" pitchFamily="34" charset="0"/>
                <a:cs typeface="Times New Roman" panose="02020603050405020304" pitchFamily="18" charset="0"/>
              </a:rPr>
              <a:t>="</a:t>
            </a:r>
            <a:r>
              <a:rPr lang="en-US" sz="1568" dirty="0" err="1">
                <a:latin typeface="Arial" panose="020B0604020202020204" pitchFamily="34" charset="0"/>
                <a:ea typeface="Calibri" panose="020F0502020204030204" pitchFamily="34" charset="0"/>
                <a:cs typeface="Times New Roman" panose="02020603050405020304" pitchFamily="18" charset="0"/>
              </a:rPr>
              <a:t>System.Data.SqlClient</a:t>
            </a:r>
            <a:r>
              <a:rPr lang="en-US" sz="1568" dirty="0">
                <a:latin typeface="Arial" panose="020B0604020202020204" pitchFamily="34" charset="0"/>
                <a:ea typeface="Calibri" panose="020F0502020204030204" pitchFamily="34" charset="0"/>
                <a:cs typeface="Times New Roman" panose="02020603050405020304" pitchFamily="18" charset="0"/>
              </a:rPr>
              <a:t>" /&gt;</a:t>
            </a:r>
            <a:endParaRPr lang="en-US" sz="1568" dirty="0">
              <a:latin typeface="Calibri" panose="020F0502020204030204" pitchFamily="34" charset="0"/>
              <a:ea typeface="Calibri" panose="020F0502020204030204" pitchFamily="34" charset="0"/>
              <a:cs typeface="Times New Roman" panose="02020603050405020304" pitchFamily="18" charset="0"/>
            </a:endParaRPr>
          </a:p>
          <a:p>
            <a:r>
              <a:rPr lang="en-US" sz="1568" dirty="0">
                <a:latin typeface="Arial" panose="020B0604020202020204" pitchFamily="34" charset="0"/>
                <a:ea typeface="Calibri" panose="020F0502020204030204" pitchFamily="34" charset="0"/>
              </a:rPr>
              <a:t>&lt;/</a:t>
            </a:r>
            <a:r>
              <a:rPr lang="en-US" sz="1568" dirty="0" err="1">
                <a:latin typeface="Arial" panose="020B0604020202020204" pitchFamily="34" charset="0"/>
                <a:ea typeface="Calibri" panose="020F0502020204030204" pitchFamily="34" charset="0"/>
              </a:rPr>
              <a:t>connectionStrings</a:t>
            </a:r>
            <a:r>
              <a:rPr lang="en-US" sz="1568" dirty="0">
                <a:latin typeface="Arial" panose="020B0604020202020204" pitchFamily="34" charset="0"/>
                <a:ea typeface="Calibri" panose="020F0502020204030204" pitchFamily="34" charset="0"/>
              </a:rPr>
              <a:t>&gt;</a:t>
            </a:r>
            <a:endParaRPr lang="en-US" sz="1568" dirty="0"/>
          </a:p>
        </p:txBody>
      </p:sp>
      <p:sp>
        <p:nvSpPr>
          <p:cNvPr id="8" name="Text Placeholder 6"/>
          <p:cNvSpPr txBox="1">
            <a:spLocks/>
          </p:cNvSpPr>
          <p:nvPr/>
        </p:nvSpPr>
        <p:spPr>
          <a:xfrm>
            <a:off x="232722" y="4250723"/>
            <a:ext cx="11655841" cy="1939094"/>
          </a:xfrm>
          <a:prstGeom prst="rect">
            <a:avLst/>
          </a:prstGeom>
          <a:solidFill>
            <a:srgbClr val="FFFFFF"/>
          </a:solidFill>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4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lnSpc>
                <a:spcPct val="107000"/>
              </a:lnSpc>
              <a:spcBef>
                <a:spcPts val="0"/>
              </a:spcBef>
              <a:spcAft>
                <a:spcPts val="784"/>
              </a:spcAft>
            </a:pPr>
            <a:r>
              <a:rPr lang="en-US" sz="1568" dirty="0">
                <a:latin typeface="Arial" panose="020B0604020202020204" pitchFamily="34" charset="0"/>
                <a:ea typeface="Calibri" panose="020F0502020204030204" pitchFamily="34" charset="0"/>
                <a:cs typeface="Times New Roman" panose="02020603050405020304" pitchFamily="18" charset="0"/>
              </a:rPr>
              <a:t>&lt;</a:t>
            </a:r>
            <a:r>
              <a:rPr lang="en-US" sz="1568" dirty="0" err="1">
                <a:latin typeface="Arial" panose="020B0604020202020204" pitchFamily="34" charset="0"/>
                <a:ea typeface="Calibri" panose="020F0502020204030204" pitchFamily="34" charset="0"/>
                <a:cs typeface="Times New Roman" panose="02020603050405020304" pitchFamily="18" charset="0"/>
              </a:rPr>
              <a:t>connectionStrings</a:t>
            </a:r>
            <a:r>
              <a:rPr lang="en-US" sz="1568" dirty="0">
                <a:latin typeface="Arial" panose="020B0604020202020204" pitchFamily="34" charset="0"/>
                <a:ea typeface="Calibri" panose="020F0502020204030204" pitchFamily="34" charset="0"/>
                <a:cs typeface="Times New Roman" panose="02020603050405020304" pitchFamily="18" charset="0"/>
              </a:rPr>
              <a:t>&gt;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fontAlgn="ctr">
              <a:lnSpc>
                <a:spcPct val="107000"/>
              </a:lnSpc>
              <a:spcBef>
                <a:spcPts val="0"/>
              </a:spcBef>
              <a:spcAft>
                <a:spcPts val="784"/>
              </a:spcAft>
            </a:pPr>
            <a:r>
              <a:rPr lang="en-US" sz="1568" dirty="0">
                <a:latin typeface="Arial" panose="020B0604020202020204" pitchFamily="34" charset="0"/>
                <a:ea typeface="Calibri" panose="020F0502020204030204" pitchFamily="34" charset="0"/>
                <a:cs typeface="Times New Roman" panose="02020603050405020304" pitchFamily="18" charset="0"/>
              </a:rPr>
              <a:t>&lt;add name="</a:t>
            </a:r>
            <a:r>
              <a:rPr lang="en-US" sz="1568" dirty="0" err="1">
                <a:latin typeface="Arial" panose="020B0604020202020204" pitchFamily="34" charset="0"/>
                <a:ea typeface="Calibri" panose="020F0502020204030204" pitchFamily="34" charset="0"/>
                <a:cs typeface="Times New Roman" panose="02020603050405020304" pitchFamily="18" charset="0"/>
              </a:rPr>
              <a:t>AdventureWorksConnection</a:t>
            </a:r>
            <a:r>
              <a:rPr lang="en-US" sz="1568" dirty="0">
                <a:latin typeface="Arial" panose="020B0604020202020204" pitchFamily="34" charset="0"/>
                <a:ea typeface="Calibri" panose="020F0502020204030204" pitchFamily="34" charset="0"/>
                <a:cs typeface="Times New Roman" panose="02020603050405020304" pitchFamily="18" charset="0"/>
              </a:rPr>
              <a:t>" </a:t>
            </a:r>
            <a:r>
              <a:rPr lang="en-US" sz="1568" dirty="0" err="1">
                <a:latin typeface="Arial" panose="020B0604020202020204" pitchFamily="34" charset="0"/>
                <a:ea typeface="Calibri" panose="020F0502020204030204" pitchFamily="34" charset="0"/>
                <a:cs typeface="Times New Roman" panose="02020603050405020304" pitchFamily="18" charset="0"/>
              </a:rPr>
              <a:t>connectionString</a:t>
            </a:r>
            <a:r>
              <a:rPr lang="en-US" sz="1568" dirty="0">
                <a:latin typeface="Arial" panose="020B0604020202020204" pitchFamily="34" charset="0"/>
                <a:ea typeface="Calibri" panose="020F0502020204030204" pitchFamily="34" charset="0"/>
                <a:cs typeface="Times New Roman" panose="02020603050405020304" pitchFamily="18" charset="0"/>
              </a:rPr>
              <a:t>="</a:t>
            </a:r>
            <a:r>
              <a:rPr lang="en-US" sz="2353" b="1" i="1" dirty="0">
                <a:highlight>
                  <a:srgbClr val="FFFF00"/>
                </a:highlight>
                <a:latin typeface="Arial" panose="020B0604020202020204" pitchFamily="34" charset="0"/>
                <a:ea typeface="Calibri" panose="020F0502020204030204" pitchFamily="34" charset="0"/>
                <a:cs typeface="Times New Roman" panose="02020603050405020304" pitchFamily="18" charset="0"/>
              </a:rPr>
              <a:t>data source=SQL01</a:t>
            </a:r>
            <a:r>
              <a:rPr lang="en-US" sz="1568" dirty="0">
                <a:latin typeface="Arial" panose="020B0604020202020204" pitchFamily="34" charset="0"/>
                <a:ea typeface="Calibri" panose="020F0502020204030204" pitchFamily="34" charset="0"/>
                <a:cs typeface="Times New Roman" panose="02020603050405020304" pitchFamily="18" charset="0"/>
              </a:rPr>
              <a:t>;initial catalog=</a:t>
            </a:r>
            <a:r>
              <a:rPr lang="en-US" sz="2353" b="1" i="1" dirty="0" err="1">
                <a:highlight>
                  <a:srgbClr val="FFFF00"/>
                </a:highlight>
                <a:latin typeface="Arial" panose="020B0604020202020204" pitchFamily="34" charset="0"/>
                <a:ea typeface="Calibri" panose="020F0502020204030204" pitchFamily="34" charset="0"/>
                <a:cs typeface="Times New Roman" panose="02020603050405020304" pitchFamily="18" charset="0"/>
              </a:rPr>
              <a:t>test;</a:t>
            </a:r>
            <a:r>
              <a:rPr lang="en-US" sz="2353" b="1" i="1" dirty="0" err="1">
                <a:highlight>
                  <a:srgbClr val="00FF00"/>
                </a:highlight>
                <a:latin typeface="Arial" panose="020B0604020202020204" pitchFamily="34" charset="0"/>
                <a:ea typeface="Calibri" panose="020F0502020204030204" pitchFamily="34" charset="0"/>
                <a:cs typeface="Times New Roman" panose="02020603050405020304" pitchFamily="18" charset="0"/>
              </a:rPr>
              <a:t>user</a:t>
            </a:r>
            <a:r>
              <a:rPr lang="en-US" sz="2353" b="1" i="1" dirty="0">
                <a:highlight>
                  <a:srgbClr val="00FF00"/>
                </a:highlight>
                <a:latin typeface="Arial" panose="020B0604020202020204" pitchFamily="34" charset="0"/>
                <a:ea typeface="Calibri" panose="020F0502020204030204" pitchFamily="34" charset="0"/>
                <a:cs typeface="Times New Roman" panose="02020603050405020304" pitchFamily="18" charset="0"/>
              </a:rPr>
              <a:t> id=</a:t>
            </a:r>
            <a:r>
              <a:rPr lang="en-US" sz="2353" b="1" i="1" dirty="0" err="1">
                <a:highlight>
                  <a:srgbClr val="00FF00"/>
                </a:highlight>
                <a:latin typeface="Arial" panose="020B0604020202020204" pitchFamily="34" charset="0"/>
                <a:ea typeface="Calibri" panose="020F0502020204030204" pitchFamily="34" charset="0"/>
                <a:cs typeface="Times New Roman" panose="02020603050405020304" pitchFamily="18" charset="0"/>
              </a:rPr>
              <a:t>DataManagementApp</a:t>
            </a:r>
            <a:r>
              <a:rPr lang="en-US" sz="2353" b="1" i="1" dirty="0">
                <a:highlight>
                  <a:srgbClr val="00FF00"/>
                </a:highlight>
                <a:latin typeface="Arial" panose="020B0604020202020204" pitchFamily="34" charset="0"/>
                <a:ea typeface="Calibri" panose="020F0502020204030204" pitchFamily="34" charset="0"/>
                <a:cs typeface="Times New Roman" panose="02020603050405020304" pitchFamily="18" charset="0"/>
              </a:rPr>
              <a:t>; password=Passw0rd!;  </a:t>
            </a:r>
            <a:r>
              <a:rPr lang="en-US" sz="1568" dirty="0" err="1">
                <a:latin typeface="Arial" panose="020B0604020202020204" pitchFamily="34" charset="0"/>
                <a:ea typeface="Calibri" panose="020F0502020204030204" pitchFamily="34" charset="0"/>
                <a:cs typeface="Times New Roman" panose="02020603050405020304" pitchFamily="18" charset="0"/>
              </a:rPr>
              <a:t>multipleactiveresultsets</a:t>
            </a:r>
            <a:r>
              <a:rPr lang="en-US" sz="1568" dirty="0">
                <a:latin typeface="Arial" panose="020B0604020202020204" pitchFamily="34" charset="0"/>
                <a:ea typeface="Calibri" panose="020F0502020204030204" pitchFamily="34" charset="0"/>
                <a:cs typeface="Times New Roman" panose="02020603050405020304" pitchFamily="18" charset="0"/>
              </a:rPr>
              <a:t>=</a:t>
            </a:r>
            <a:r>
              <a:rPr lang="en-US" sz="1568" dirty="0" err="1">
                <a:latin typeface="Arial" panose="020B0604020202020204" pitchFamily="34" charset="0"/>
                <a:ea typeface="Calibri" panose="020F0502020204030204" pitchFamily="34" charset="0"/>
                <a:cs typeface="Times New Roman" panose="02020603050405020304" pitchFamily="18" charset="0"/>
              </a:rPr>
              <a:t>True;application</a:t>
            </a:r>
            <a:r>
              <a:rPr lang="en-US" sz="1568" dirty="0">
                <a:latin typeface="Arial" panose="020B0604020202020204" pitchFamily="34" charset="0"/>
                <a:ea typeface="Calibri" panose="020F0502020204030204" pitchFamily="34" charset="0"/>
                <a:cs typeface="Times New Roman" panose="02020603050405020304" pitchFamily="18" charset="0"/>
              </a:rPr>
              <a:t> name=</a:t>
            </a:r>
            <a:r>
              <a:rPr lang="en-US" sz="1568" dirty="0" err="1">
                <a:latin typeface="Arial" panose="020B0604020202020204" pitchFamily="34" charset="0"/>
                <a:ea typeface="Calibri" panose="020F0502020204030204" pitchFamily="34" charset="0"/>
                <a:cs typeface="Times New Roman" panose="02020603050405020304" pitchFamily="18" charset="0"/>
              </a:rPr>
              <a:t>EntityFramework</a:t>
            </a:r>
            <a:r>
              <a:rPr lang="en-US" sz="1568" dirty="0">
                <a:latin typeface="Arial" panose="020B0604020202020204" pitchFamily="34" charset="0"/>
                <a:ea typeface="Calibri" panose="020F0502020204030204" pitchFamily="34" charset="0"/>
                <a:cs typeface="Times New Roman" panose="02020603050405020304" pitchFamily="18" charset="0"/>
              </a:rPr>
              <a:t>" </a:t>
            </a:r>
            <a:r>
              <a:rPr lang="en-US" sz="1568" dirty="0" err="1">
                <a:latin typeface="Arial" panose="020B0604020202020204" pitchFamily="34" charset="0"/>
                <a:ea typeface="Calibri" panose="020F0502020204030204" pitchFamily="34" charset="0"/>
                <a:cs typeface="Times New Roman" panose="02020603050405020304" pitchFamily="18" charset="0"/>
              </a:rPr>
              <a:t>providerName</a:t>
            </a:r>
            <a:r>
              <a:rPr lang="en-US" sz="1568" dirty="0">
                <a:latin typeface="Arial" panose="020B0604020202020204" pitchFamily="34" charset="0"/>
                <a:ea typeface="Calibri" panose="020F0502020204030204" pitchFamily="34" charset="0"/>
                <a:cs typeface="Times New Roman" panose="02020603050405020304" pitchFamily="18" charset="0"/>
              </a:rPr>
              <a:t>="</a:t>
            </a:r>
            <a:r>
              <a:rPr lang="en-US" sz="1568" dirty="0" err="1">
                <a:latin typeface="Arial" panose="020B0604020202020204" pitchFamily="34" charset="0"/>
                <a:ea typeface="Calibri" panose="020F0502020204030204" pitchFamily="34" charset="0"/>
                <a:cs typeface="Times New Roman" panose="02020603050405020304" pitchFamily="18" charset="0"/>
              </a:rPr>
              <a:t>System.Data.SqlClient</a:t>
            </a:r>
            <a:r>
              <a:rPr lang="en-US" sz="1568" dirty="0">
                <a:latin typeface="Arial" panose="020B0604020202020204" pitchFamily="34" charset="0"/>
                <a:ea typeface="Calibri" panose="020F0502020204030204" pitchFamily="34" charset="0"/>
                <a:cs typeface="Times New Roman" panose="02020603050405020304" pitchFamily="18" charset="0"/>
              </a:rPr>
              <a:t>" /&gt;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r>
              <a:rPr lang="en-US" sz="1568" dirty="0">
                <a:latin typeface="Arial" panose="020B0604020202020204" pitchFamily="34" charset="0"/>
                <a:ea typeface="Calibri" panose="020F0502020204030204" pitchFamily="34" charset="0"/>
              </a:rPr>
              <a:t>&lt;/</a:t>
            </a:r>
            <a:r>
              <a:rPr lang="en-US" sz="1568" dirty="0" err="1">
                <a:latin typeface="Arial" panose="020B0604020202020204" pitchFamily="34" charset="0"/>
                <a:ea typeface="Calibri" panose="020F0502020204030204" pitchFamily="34" charset="0"/>
              </a:rPr>
              <a:t>connectionStrings</a:t>
            </a:r>
            <a:r>
              <a:rPr lang="en-US" sz="1568" dirty="0">
                <a:latin typeface="Arial" panose="020B0604020202020204" pitchFamily="34" charset="0"/>
                <a:ea typeface="Calibri" panose="020F0502020204030204" pitchFamily="34" charset="0"/>
              </a:rPr>
              <a:t>&gt;</a:t>
            </a:r>
            <a:endParaRPr lang="en-US" sz="1568" dirty="0"/>
          </a:p>
        </p:txBody>
      </p:sp>
      <p:sp>
        <p:nvSpPr>
          <p:cNvPr id="9" name="TextBox 8"/>
          <p:cNvSpPr txBox="1"/>
          <p:nvPr/>
        </p:nvSpPr>
        <p:spPr>
          <a:xfrm>
            <a:off x="2659705" y="3762673"/>
            <a:ext cx="8590738"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rgbClr val="FFFF00"/>
                </a:solidFill>
              </a:rPr>
              <a:t>Step-by-step See Notes or http://itproguru.com/AZLab2 </a:t>
            </a:r>
          </a:p>
        </p:txBody>
      </p:sp>
      <p:sp>
        <p:nvSpPr>
          <p:cNvPr id="10" name="Text Placeholder 10"/>
          <p:cNvSpPr>
            <a:spLocks noGrp="1"/>
          </p:cNvSpPr>
          <p:nvPr>
            <p:ph type="body" sz="quarter" idx="4294967295" hasCustomPrompt="1"/>
          </p:nvPr>
        </p:nvSpPr>
        <p:spPr>
          <a:xfrm>
            <a:off x="9009381" y="6459236"/>
            <a:ext cx="3062785" cy="398279"/>
          </a:xfrm>
        </p:spPr>
        <p:txBody>
          <a:bodyPr/>
          <a:lstStyle>
            <a:lvl1pPr marL="0" indent="0">
              <a:buNone/>
              <a:defRPr sz="1600" baseline="0"/>
            </a:lvl1pPr>
          </a:lstStyle>
          <a:p>
            <a:pPr defTabSz="896386">
              <a:buClr>
                <a:srgbClr val="FFFFFF"/>
              </a:buClr>
              <a:defRPr/>
            </a:pPr>
            <a:r>
              <a:rPr lang="en-US" kern="0" dirty="0">
                <a:gradFill>
                  <a:gsLst>
                    <a:gs pos="1250">
                      <a:srgbClr val="FFFFFF"/>
                    </a:gs>
                    <a:gs pos="100000">
                      <a:srgbClr val="FFFFFF"/>
                    </a:gs>
                  </a:gsLst>
                  <a:lin ang="5400000" scaled="0"/>
                </a:gradFill>
              </a:rPr>
              <a:t>@ ITProGuru      #TR21</a:t>
            </a:r>
            <a:r>
              <a:rPr lang="en-US" b="1" dirty="0"/>
              <a:t>WOS404</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0811693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Logging:</a:t>
            </a:r>
            <a:br>
              <a:rPr lang="en-US" dirty="0"/>
            </a:br>
            <a:r>
              <a:rPr lang="en-US" dirty="0"/>
              <a:t>Out To File</a:t>
            </a:r>
          </a:p>
        </p:txBody>
      </p:sp>
      <p:sp>
        <p:nvSpPr>
          <p:cNvPr id="2" name="Text Placeholder 1"/>
          <p:cNvSpPr>
            <a:spLocks noGrp="1"/>
          </p:cNvSpPr>
          <p:nvPr>
            <p:ph type="body" sz="quarter" idx="10"/>
          </p:nvPr>
        </p:nvSpPr>
        <p:spPr>
          <a:xfrm>
            <a:off x="343941" y="2009661"/>
            <a:ext cx="4633846" cy="4049167"/>
          </a:xfrm>
          <a:solidFill>
            <a:schemeClr val="bg1"/>
          </a:solidFill>
        </p:spPr>
        <p:txBody>
          <a:bodyPr>
            <a:normAutofit fontScale="92500" lnSpcReduction="20000"/>
          </a:bodyPr>
          <a:lstStyle/>
          <a:p>
            <a:r>
              <a:rPr lang="en-US" sz="1568" dirty="0"/>
              <a:t>$</a:t>
            </a:r>
            <a:r>
              <a:rPr lang="en-US" sz="1568" dirty="0" err="1"/>
              <a:t>LogFilePath</a:t>
            </a:r>
            <a:r>
              <a:rPr lang="en-US" sz="1568" dirty="0"/>
              <a:t> = Get-Location</a:t>
            </a:r>
          </a:p>
          <a:p>
            <a:r>
              <a:rPr lang="en-US" sz="1568" dirty="0"/>
              <a:t>$</a:t>
            </a:r>
            <a:r>
              <a:rPr lang="en-US" sz="1568" dirty="0" err="1"/>
              <a:t>LogFileName</a:t>
            </a:r>
            <a:r>
              <a:rPr lang="en-US" sz="1568" dirty="0"/>
              <a:t> = "ITProGuru-LogIt.log" </a:t>
            </a:r>
          </a:p>
          <a:p>
            <a:r>
              <a:rPr lang="en-US" sz="1568" dirty="0"/>
              <a:t>$</a:t>
            </a:r>
            <a:r>
              <a:rPr lang="en-US" sz="1568" dirty="0" err="1"/>
              <a:t>myLog</a:t>
            </a:r>
            <a:r>
              <a:rPr lang="en-US" sz="1568" dirty="0"/>
              <a:t>= "$</a:t>
            </a:r>
            <a:r>
              <a:rPr lang="en-US" sz="1568" dirty="0" err="1"/>
              <a:t>LogFilePath</a:t>
            </a:r>
            <a:r>
              <a:rPr lang="en-US" sz="1568" dirty="0"/>
              <a:t>\$</a:t>
            </a:r>
            <a:r>
              <a:rPr lang="en-US" sz="1568" dirty="0" err="1"/>
              <a:t>LogFileName</a:t>
            </a:r>
            <a:r>
              <a:rPr lang="en-US" sz="1568" dirty="0"/>
              <a:t>"</a:t>
            </a:r>
          </a:p>
          <a:p>
            <a:r>
              <a:rPr lang="en-US" sz="1568" dirty="0"/>
              <a:t>$</a:t>
            </a:r>
            <a:r>
              <a:rPr lang="en-US" sz="1568" dirty="0" err="1"/>
              <a:t>myLog</a:t>
            </a:r>
            <a:endParaRPr lang="en-US" sz="1568" dirty="0"/>
          </a:p>
          <a:p>
            <a:r>
              <a:rPr lang="en-US" sz="1568" dirty="0"/>
              <a:t> </a:t>
            </a:r>
          </a:p>
          <a:p>
            <a:endParaRPr lang="en-US" sz="1568" dirty="0"/>
          </a:p>
          <a:p>
            <a:r>
              <a:rPr lang="en-US" sz="1568" dirty="0"/>
              <a:t> </a:t>
            </a:r>
            <a:r>
              <a:rPr lang="en-US" sz="2745" dirty="0"/>
              <a:t>#Examples: </a:t>
            </a:r>
          </a:p>
          <a:p>
            <a:r>
              <a:rPr lang="en-US" sz="1568" dirty="0"/>
              <a:t>logit (</a:t>
            </a:r>
            <a:r>
              <a:rPr lang="en-US" sz="1568" dirty="0" err="1"/>
              <a:t>HostName</a:t>
            </a:r>
            <a:r>
              <a:rPr lang="en-US" sz="1568" dirty="0"/>
              <a:t>) "Write this to screen" </a:t>
            </a:r>
          </a:p>
          <a:p>
            <a:endParaRPr lang="en-US" sz="1568" dirty="0"/>
          </a:p>
          <a:p>
            <a:r>
              <a:rPr lang="en-US" sz="1568" dirty="0"/>
              <a:t>logit "Subject" "Write to My Log File!" -</a:t>
            </a:r>
            <a:r>
              <a:rPr lang="en-US" sz="1568" dirty="0" err="1"/>
              <a:t>ForeGroundColor</a:t>
            </a:r>
            <a:r>
              <a:rPr lang="en-US" sz="1568" dirty="0"/>
              <a:t> Red -</a:t>
            </a:r>
            <a:r>
              <a:rPr lang="en-US" sz="1568" dirty="0" err="1"/>
              <a:t>LogToFile</a:t>
            </a:r>
            <a:r>
              <a:rPr lang="en-US" sz="1568" dirty="0"/>
              <a:t> -</a:t>
            </a:r>
            <a:r>
              <a:rPr lang="en-US" sz="1568" dirty="0" err="1"/>
              <a:t>LogToFileName</a:t>
            </a:r>
            <a:r>
              <a:rPr lang="en-US" sz="1568" dirty="0"/>
              <a:t> $</a:t>
            </a:r>
            <a:r>
              <a:rPr lang="en-US" sz="1568" dirty="0" err="1"/>
              <a:t>MyLog</a:t>
            </a:r>
            <a:endParaRPr lang="en-US" sz="1568" dirty="0"/>
          </a:p>
          <a:p>
            <a:endParaRPr lang="en-US" sz="1568" dirty="0"/>
          </a:p>
          <a:p>
            <a:r>
              <a:rPr lang="en-US" sz="1568" dirty="0"/>
              <a:t>logit (</a:t>
            </a:r>
            <a:r>
              <a:rPr lang="en-US" sz="1568" dirty="0" err="1"/>
              <a:t>HostName</a:t>
            </a:r>
            <a:r>
              <a:rPr lang="en-US" sz="1568" dirty="0"/>
              <a:t>) "Write to default Log File!" -</a:t>
            </a:r>
            <a:r>
              <a:rPr lang="en-US" sz="1568" dirty="0" err="1"/>
              <a:t>ForeGroundColor</a:t>
            </a:r>
            <a:r>
              <a:rPr lang="en-US" sz="1568" dirty="0"/>
              <a:t> Red -</a:t>
            </a:r>
            <a:r>
              <a:rPr lang="en-US" sz="1568" dirty="0" err="1"/>
              <a:t>LogToFile</a:t>
            </a:r>
            <a:r>
              <a:rPr lang="en-US" sz="1568" dirty="0"/>
              <a:t> </a:t>
            </a:r>
          </a:p>
          <a:p>
            <a:endParaRPr lang="en-US" sz="1568" dirty="0"/>
          </a:p>
          <a:p>
            <a:endParaRPr lang="en-US" sz="1568" dirty="0"/>
          </a:p>
        </p:txBody>
      </p:sp>
      <p:sp>
        <p:nvSpPr>
          <p:cNvPr id="6" name="Text Placeholder 5"/>
          <p:cNvSpPr>
            <a:spLocks noGrp="1"/>
          </p:cNvSpPr>
          <p:nvPr>
            <p:ph type="body" sz="quarter" idx="4294967295"/>
          </p:nvPr>
        </p:nvSpPr>
        <p:spPr>
          <a:xfrm>
            <a:off x="9009380" y="6459665"/>
            <a:ext cx="3062785" cy="398335"/>
          </a:xfrm>
        </p:spPr>
        <p:txBody>
          <a:bodyPr>
            <a:normAutofit fontScale="92500" lnSpcReduction="20000"/>
          </a:bodyPr>
          <a:lstStyle/>
          <a:p>
            <a:endParaRPr lang="en-US"/>
          </a:p>
        </p:txBody>
      </p:sp>
      <p:sp>
        <p:nvSpPr>
          <p:cNvPr id="4" name="Text Placeholder 1"/>
          <p:cNvSpPr txBox="1">
            <a:spLocks/>
          </p:cNvSpPr>
          <p:nvPr/>
        </p:nvSpPr>
        <p:spPr>
          <a:xfrm>
            <a:off x="5050171" y="243683"/>
            <a:ext cx="6618915" cy="5885930"/>
          </a:xfrm>
          <a:prstGeom prst="rect">
            <a:avLst/>
          </a:prstGeom>
          <a:solidFill>
            <a:schemeClr val="bg1"/>
          </a:solidFill>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78" dirty="0">
                <a:solidFill>
                  <a:schemeClr val="tx1"/>
                </a:solidFill>
              </a:rPr>
              <a:t>function Logit ([string]$</a:t>
            </a:r>
            <a:r>
              <a:rPr lang="en-US" sz="1078" dirty="0" err="1">
                <a:solidFill>
                  <a:schemeClr val="tx1"/>
                </a:solidFill>
              </a:rPr>
              <a:t>TopicName</a:t>
            </a:r>
            <a:r>
              <a:rPr lang="en-US" sz="1078" dirty="0">
                <a:solidFill>
                  <a:schemeClr val="tx1"/>
                </a:solidFill>
              </a:rPr>
              <a:t>, </a:t>
            </a:r>
          </a:p>
          <a:p>
            <a:pPr marL="0" indent="0">
              <a:buNone/>
            </a:pPr>
            <a:r>
              <a:rPr lang="en-US" sz="1078" dirty="0">
                <a:solidFill>
                  <a:schemeClr val="tx1"/>
                </a:solidFill>
              </a:rPr>
              <a:t> [string]$message,    [string]$</a:t>
            </a:r>
            <a:r>
              <a:rPr lang="en-US" sz="1078" dirty="0" err="1">
                <a:solidFill>
                  <a:schemeClr val="tx1"/>
                </a:solidFill>
              </a:rPr>
              <a:t>ForeGroundColor</a:t>
            </a:r>
            <a:r>
              <a:rPr lang="en-US" sz="1078" dirty="0">
                <a:solidFill>
                  <a:schemeClr val="tx1"/>
                </a:solidFill>
              </a:rPr>
              <a:t>="Green", </a:t>
            </a:r>
          </a:p>
          <a:p>
            <a:pPr marL="0" indent="0">
              <a:buNone/>
            </a:pPr>
            <a:r>
              <a:rPr lang="en-US" sz="1078" dirty="0">
                <a:solidFill>
                  <a:schemeClr val="tx1"/>
                </a:solidFill>
              </a:rPr>
              <a:t> [switch]$</a:t>
            </a:r>
            <a:r>
              <a:rPr lang="en-US" sz="1078" dirty="0" err="1">
                <a:solidFill>
                  <a:schemeClr val="tx1"/>
                </a:solidFill>
              </a:rPr>
              <a:t>LogToFile</a:t>
            </a:r>
            <a:r>
              <a:rPr lang="en-US" sz="1078" dirty="0">
                <a:solidFill>
                  <a:schemeClr val="tx1"/>
                </a:solidFill>
              </a:rPr>
              <a:t>,  [string]$</a:t>
            </a:r>
            <a:r>
              <a:rPr lang="en-US" sz="1078" dirty="0" err="1">
                <a:solidFill>
                  <a:schemeClr val="tx1"/>
                </a:solidFill>
              </a:rPr>
              <a:t>LogToFileName</a:t>
            </a:r>
            <a:r>
              <a:rPr lang="en-US" sz="1078" dirty="0">
                <a:solidFill>
                  <a:schemeClr val="tx1"/>
                </a:solidFill>
              </a:rPr>
              <a:t>="PSLog.log")</a:t>
            </a:r>
          </a:p>
          <a:p>
            <a:pPr marL="0" indent="0">
              <a:buNone/>
            </a:pPr>
            <a:r>
              <a:rPr lang="en-US" sz="1078" dirty="0">
                <a:solidFill>
                  <a:schemeClr val="tx1"/>
                </a:solidFill>
              </a:rPr>
              <a:t>    {# Function for displaying formatted log messages and optionally writing them out to a text log file</a:t>
            </a:r>
          </a:p>
          <a:p>
            <a:pPr marL="0" indent="0">
              <a:buNone/>
            </a:pPr>
            <a:r>
              <a:rPr lang="en-US" sz="1078" dirty="0">
                <a:solidFill>
                  <a:schemeClr val="tx1"/>
                </a:solidFill>
              </a:rPr>
              <a:t>        #</a:t>
            </a:r>
            <a:r>
              <a:rPr lang="en-US" sz="1078" dirty="0" err="1">
                <a:solidFill>
                  <a:schemeClr val="tx1"/>
                </a:solidFill>
              </a:rPr>
              <a:t>TopicName</a:t>
            </a:r>
            <a:r>
              <a:rPr lang="en-US" sz="1078" dirty="0">
                <a:solidFill>
                  <a:schemeClr val="tx1"/>
                </a:solidFill>
              </a:rPr>
              <a:t>      : Classification or short subject of message</a:t>
            </a:r>
          </a:p>
          <a:p>
            <a:pPr marL="0" indent="0">
              <a:buNone/>
            </a:pPr>
            <a:r>
              <a:rPr lang="en-US" sz="1078" dirty="0">
                <a:solidFill>
                  <a:schemeClr val="tx1"/>
                </a:solidFill>
              </a:rPr>
              <a:t>        #message        : Message to log</a:t>
            </a:r>
          </a:p>
          <a:p>
            <a:pPr marL="0" indent="0">
              <a:buNone/>
            </a:pPr>
            <a:r>
              <a:rPr lang="en-US" sz="1078" dirty="0">
                <a:solidFill>
                  <a:schemeClr val="tx1"/>
                </a:solidFill>
              </a:rPr>
              <a:t>        #</a:t>
            </a:r>
            <a:r>
              <a:rPr lang="en-US" sz="1078" dirty="0" err="1">
                <a:solidFill>
                  <a:schemeClr val="tx1"/>
                </a:solidFill>
              </a:rPr>
              <a:t>ForeGroundColor</a:t>
            </a:r>
            <a:r>
              <a:rPr lang="en-US" sz="1078" dirty="0">
                <a:solidFill>
                  <a:schemeClr val="tx1"/>
                </a:solidFill>
              </a:rPr>
              <a:t>: Identifies the color of the $message  [default =Green]</a:t>
            </a:r>
          </a:p>
          <a:p>
            <a:pPr marL="0" indent="0">
              <a:buNone/>
            </a:pPr>
            <a:r>
              <a:rPr lang="en-US" sz="1078" dirty="0">
                <a:solidFill>
                  <a:schemeClr val="tx1"/>
                </a:solidFill>
              </a:rPr>
              <a:t>        #</a:t>
            </a:r>
            <a:r>
              <a:rPr lang="en-US" sz="1078" dirty="0" err="1">
                <a:solidFill>
                  <a:schemeClr val="tx1"/>
                </a:solidFill>
              </a:rPr>
              <a:t>LogToFile</a:t>
            </a:r>
            <a:r>
              <a:rPr lang="en-US" sz="1078" dirty="0">
                <a:solidFill>
                  <a:schemeClr val="tx1"/>
                </a:solidFill>
              </a:rPr>
              <a:t>      : Boolean Write log to file [default = $false]</a:t>
            </a:r>
          </a:p>
          <a:p>
            <a:pPr marL="0" indent="0">
              <a:buNone/>
            </a:pPr>
            <a:r>
              <a:rPr lang="en-US" sz="1078" dirty="0">
                <a:solidFill>
                  <a:schemeClr val="tx1"/>
                </a:solidFill>
              </a:rPr>
              <a:t>        #</a:t>
            </a:r>
            <a:r>
              <a:rPr lang="en-US" sz="1078" dirty="0" err="1">
                <a:solidFill>
                  <a:schemeClr val="tx1"/>
                </a:solidFill>
              </a:rPr>
              <a:t>LogToFileName</a:t>
            </a:r>
            <a:r>
              <a:rPr lang="en-US" sz="1078" dirty="0">
                <a:solidFill>
                  <a:schemeClr val="tx1"/>
                </a:solidFill>
              </a:rPr>
              <a:t>  : File to create if writing to file [default ="PSLog.log"]</a:t>
            </a:r>
          </a:p>
          <a:p>
            <a:pPr marL="0" indent="0">
              <a:buNone/>
            </a:pPr>
            <a:r>
              <a:rPr lang="en-US" sz="1078" dirty="0">
                <a:solidFill>
                  <a:schemeClr val="tx1"/>
                </a:solidFill>
              </a:rPr>
              <a:t>     </a:t>
            </a:r>
          </a:p>
          <a:p>
            <a:pPr marL="0" indent="0">
              <a:buNone/>
            </a:pPr>
            <a:r>
              <a:rPr lang="en-US" sz="1078" dirty="0">
                <a:solidFill>
                  <a:schemeClr val="tx1"/>
                </a:solidFill>
              </a:rPr>
              <a:t>     write-host (Get-Date).</a:t>
            </a:r>
            <a:r>
              <a:rPr lang="en-US" sz="1078" dirty="0" err="1">
                <a:solidFill>
                  <a:schemeClr val="tx1"/>
                </a:solidFill>
              </a:rPr>
              <a:t>ToShortTimeString</a:t>
            </a:r>
            <a:r>
              <a:rPr lang="en-US" sz="1078" dirty="0">
                <a:solidFill>
                  <a:schemeClr val="tx1"/>
                </a:solidFill>
              </a:rPr>
              <a:t>() -</a:t>
            </a:r>
            <a:r>
              <a:rPr lang="en-US" sz="1078" dirty="0" err="1">
                <a:solidFill>
                  <a:schemeClr val="tx1"/>
                </a:solidFill>
              </a:rPr>
              <a:t>ForegroundColor</a:t>
            </a:r>
            <a:r>
              <a:rPr lang="en-US" sz="1078" dirty="0">
                <a:solidFill>
                  <a:schemeClr val="tx1"/>
                </a:solidFill>
              </a:rPr>
              <a:t> Cyan -</a:t>
            </a:r>
            <a:r>
              <a:rPr lang="en-US" sz="1078" dirty="0" err="1">
                <a:solidFill>
                  <a:schemeClr val="tx1"/>
                </a:solidFill>
              </a:rPr>
              <a:t>NoNewline</a:t>
            </a:r>
            <a:endParaRPr lang="en-US" sz="1078" dirty="0">
              <a:solidFill>
                <a:schemeClr val="tx1"/>
              </a:solidFill>
            </a:endParaRPr>
          </a:p>
          <a:p>
            <a:pPr marL="0" indent="0">
              <a:buNone/>
            </a:pPr>
            <a:r>
              <a:rPr lang="en-US" sz="1078" dirty="0">
                <a:solidFill>
                  <a:schemeClr val="tx1"/>
                </a:solidFill>
              </a:rPr>
              <a:t>     write-host " - [" -</a:t>
            </a:r>
            <a:r>
              <a:rPr lang="en-US" sz="1078" dirty="0" err="1">
                <a:solidFill>
                  <a:schemeClr val="tx1"/>
                </a:solidFill>
              </a:rPr>
              <a:t>ForegroundColor</a:t>
            </a:r>
            <a:r>
              <a:rPr lang="en-US" sz="1078" dirty="0">
                <a:solidFill>
                  <a:schemeClr val="tx1"/>
                </a:solidFill>
              </a:rPr>
              <a:t> White -</a:t>
            </a:r>
            <a:r>
              <a:rPr lang="en-US" sz="1078" dirty="0" err="1">
                <a:solidFill>
                  <a:schemeClr val="tx1"/>
                </a:solidFill>
              </a:rPr>
              <a:t>NoNewline</a:t>
            </a:r>
            <a:endParaRPr lang="en-US" sz="1078" dirty="0">
              <a:solidFill>
                <a:schemeClr val="tx1"/>
              </a:solidFill>
            </a:endParaRPr>
          </a:p>
          <a:p>
            <a:pPr marL="0" indent="0">
              <a:buNone/>
            </a:pPr>
            <a:r>
              <a:rPr lang="en-US" sz="1078" dirty="0">
                <a:solidFill>
                  <a:schemeClr val="tx1"/>
                </a:solidFill>
              </a:rPr>
              <a:t>     write-host $</a:t>
            </a:r>
            <a:r>
              <a:rPr lang="en-US" sz="1078" dirty="0" err="1">
                <a:solidFill>
                  <a:schemeClr val="tx1"/>
                </a:solidFill>
              </a:rPr>
              <a:t>TopicName</a:t>
            </a:r>
            <a:r>
              <a:rPr lang="en-US" sz="1078" dirty="0">
                <a:solidFill>
                  <a:schemeClr val="tx1"/>
                </a:solidFill>
              </a:rPr>
              <a:t> -</a:t>
            </a:r>
            <a:r>
              <a:rPr lang="en-US" sz="1078" dirty="0" err="1">
                <a:solidFill>
                  <a:schemeClr val="tx1"/>
                </a:solidFill>
              </a:rPr>
              <a:t>ForegroundColor</a:t>
            </a:r>
            <a:r>
              <a:rPr lang="en-US" sz="1078" dirty="0">
                <a:solidFill>
                  <a:schemeClr val="tx1"/>
                </a:solidFill>
              </a:rPr>
              <a:t> Yellow -</a:t>
            </a:r>
            <a:r>
              <a:rPr lang="en-US" sz="1078" dirty="0" err="1">
                <a:solidFill>
                  <a:schemeClr val="tx1"/>
                </a:solidFill>
              </a:rPr>
              <a:t>NoNewline</a:t>
            </a:r>
            <a:endParaRPr lang="en-US" sz="1078" dirty="0">
              <a:solidFill>
                <a:schemeClr val="tx1"/>
              </a:solidFill>
            </a:endParaRPr>
          </a:p>
          <a:p>
            <a:pPr marL="0" indent="0">
              <a:buNone/>
            </a:pPr>
            <a:r>
              <a:rPr lang="en-US" sz="1078" dirty="0">
                <a:solidFill>
                  <a:schemeClr val="tx1"/>
                </a:solidFill>
              </a:rPr>
              <a:t>     write-Host "]:: " -</a:t>
            </a:r>
            <a:r>
              <a:rPr lang="en-US" sz="1078" dirty="0" err="1">
                <a:solidFill>
                  <a:schemeClr val="tx1"/>
                </a:solidFill>
              </a:rPr>
              <a:t>ForegroundColor</a:t>
            </a:r>
            <a:r>
              <a:rPr lang="en-US" sz="1078" dirty="0">
                <a:solidFill>
                  <a:schemeClr val="tx1"/>
                </a:solidFill>
              </a:rPr>
              <a:t> White -</a:t>
            </a:r>
            <a:r>
              <a:rPr lang="en-US" sz="1078" dirty="0" err="1">
                <a:solidFill>
                  <a:schemeClr val="tx1"/>
                </a:solidFill>
              </a:rPr>
              <a:t>NoNewline</a:t>
            </a:r>
            <a:endParaRPr lang="en-US" sz="1078" dirty="0">
              <a:solidFill>
                <a:schemeClr val="tx1"/>
              </a:solidFill>
            </a:endParaRPr>
          </a:p>
          <a:p>
            <a:pPr marL="0" indent="0">
              <a:buNone/>
            </a:pPr>
            <a:r>
              <a:rPr lang="en-US" sz="1078" dirty="0">
                <a:solidFill>
                  <a:schemeClr val="tx1"/>
                </a:solidFill>
              </a:rPr>
              <a:t>     Write-host $($message) -</a:t>
            </a:r>
            <a:r>
              <a:rPr lang="en-US" sz="1078" dirty="0" err="1">
                <a:solidFill>
                  <a:schemeClr val="tx1"/>
                </a:solidFill>
              </a:rPr>
              <a:t>ForegroundColor</a:t>
            </a:r>
            <a:r>
              <a:rPr lang="en-US" sz="1078" dirty="0">
                <a:solidFill>
                  <a:schemeClr val="tx1"/>
                </a:solidFill>
              </a:rPr>
              <a:t> $</a:t>
            </a:r>
            <a:r>
              <a:rPr lang="en-US" sz="1078" dirty="0" err="1">
                <a:solidFill>
                  <a:schemeClr val="tx1"/>
                </a:solidFill>
              </a:rPr>
              <a:t>ForeGroundColor</a:t>
            </a:r>
            <a:endParaRPr lang="en-US" sz="1078" dirty="0">
              <a:solidFill>
                <a:schemeClr val="tx1"/>
              </a:solidFill>
            </a:endParaRPr>
          </a:p>
          <a:p>
            <a:pPr marL="0" indent="0">
              <a:buNone/>
            </a:pPr>
            <a:r>
              <a:rPr lang="en-US" sz="1078" dirty="0">
                <a:solidFill>
                  <a:schemeClr val="tx1"/>
                </a:solidFill>
              </a:rPr>
              <a:t>     If ($</a:t>
            </a:r>
            <a:r>
              <a:rPr lang="en-US" sz="1078" dirty="0" err="1">
                <a:solidFill>
                  <a:schemeClr val="tx1"/>
                </a:solidFill>
              </a:rPr>
              <a:t>LogToFile</a:t>
            </a:r>
            <a:r>
              <a:rPr lang="en-US" sz="1078" dirty="0">
                <a:solidFill>
                  <a:schemeClr val="tx1"/>
                </a:solidFill>
              </a:rPr>
              <a:t>) {</a:t>
            </a:r>
          </a:p>
          <a:p>
            <a:pPr marL="0" indent="0">
              <a:buNone/>
            </a:pPr>
            <a:r>
              <a:rPr lang="en-US" sz="1078" dirty="0">
                <a:solidFill>
                  <a:schemeClr val="tx1"/>
                </a:solidFill>
              </a:rPr>
              <a:t>         If ($</a:t>
            </a:r>
            <a:r>
              <a:rPr lang="en-US" sz="1078" dirty="0" err="1">
                <a:solidFill>
                  <a:schemeClr val="tx1"/>
                </a:solidFill>
              </a:rPr>
              <a:t>LogToFileName</a:t>
            </a:r>
            <a:r>
              <a:rPr lang="en-US" sz="1078" dirty="0">
                <a:solidFill>
                  <a:schemeClr val="tx1"/>
                </a:solidFill>
              </a:rPr>
              <a:t> -Like "PSLog.log") {}  # standard </a:t>
            </a:r>
            <a:r>
              <a:rPr lang="en-US" sz="1078" dirty="0" err="1">
                <a:solidFill>
                  <a:schemeClr val="tx1"/>
                </a:solidFill>
              </a:rPr>
              <a:t>logfile</a:t>
            </a:r>
            <a:r>
              <a:rPr lang="en-US" sz="1078" dirty="0">
                <a:solidFill>
                  <a:schemeClr val="tx1"/>
                </a:solidFill>
              </a:rPr>
              <a:t> being used; do we want to do anything??? }   </a:t>
            </a:r>
          </a:p>
          <a:p>
            <a:pPr marL="0" indent="0">
              <a:buNone/>
            </a:pPr>
            <a:r>
              <a:rPr lang="en-US" sz="1078" dirty="0">
                <a:solidFill>
                  <a:schemeClr val="tx1"/>
                </a:solidFill>
              </a:rPr>
              <a:t>            If (Test-Path $</a:t>
            </a:r>
            <a:r>
              <a:rPr lang="en-US" sz="1078" dirty="0" err="1">
                <a:solidFill>
                  <a:schemeClr val="tx1"/>
                </a:solidFill>
              </a:rPr>
              <a:t>LogToFileName</a:t>
            </a:r>
            <a:r>
              <a:rPr lang="en-US" sz="1078" dirty="0">
                <a:solidFill>
                  <a:schemeClr val="tx1"/>
                </a:solidFill>
              </a:rPr>
              <a:t>)  #Test to see if the log file already exists       {</a:t>
            </a:r>
          </a:p>
          <a:p>
            <a:pPr marL="0" indent="0">
              <a:buNone/>
            </a:pPr>
            <a:r>
              <a:rPr lang="en-US" sz="1078" dirty="0">
                <a:solidFill>
                  <a:schemeClr val="tx1"/>
                </a:solidFill>
              </a:rPr>
              <a:t>                # Log File already exists... We will just append to existing file</a:t>
            </a:r>
          </a:p>
          <a:p>
            <a:pPr marL="0" indent="0">
              <a:buNone/>
            </a:pPr>
            <a:r>
              <a:rPr lang="en-US" sz="1078" dirty="0">
                <a:solidFill>
                  <a:schemeClr val="tx1"/>
                </a:solidFill>
              </a:rPr>
              <a:t>                Write-Host (Get-Date).</a:t>
            </a:r>
            <a:r>
              <a:rPr lang="en-US" sz="1078" dirty="0" err="1">
                <a:solidFill>
                  <a:schemeClr val="tx1"/>
                </a:solidFill>
              </a:rPr>
              <a:t>ToString</a:t>
            </a:r>
            <a:r>
              <a:rPr lang="en-US" sz="1078" dirty="0">
                <a:solidFill>
                  <a:schemeClr val="tx1"/>
                </a:solidFill>
              </a:rPr>
              <a:t>() " Opening Log " $</a:t>
            </a:r>
            <a:r>
              <a:rPr lang="en-US" sz="1078" dirty="0" err="1">
                <a:solidFill>
                  <a:schemeClr val="tx1"/>
                </a:solidFill>
              </a:rPr>
              <a:t>LogToFileName</a:t>
            </a:r>
            <a:r>
              <a:rPr lang="en-US" sz="1078" dirty="0">
                <a:solidFill>
                  <a:schemeClr val="tx1"/>
                </a:solidFill>
              </a:rPr>
              <a:t> -</a:t>
            </a:r>
            <a:r>
              <a:rPr lang="en-US" sz="1078" dirty="0" err="1">
                <a:solidFill>
                  <a:schemeClr val="tx1"/>
                </a:solidFill>
              </a:rPr>
              <a:t>ForegroundColor</a:t>
            </a:r>
            <a:r>
              <a:rPr lang="en-US" sz="1078" dirty="0">
                <a:solidFill>
                  <a:schemeClr val="tx1"/>
                </a:solidFill>
              </a:rPr>
              <a:t> Green  # REMOVE/REMARK</a:t>
            </a:r>
          </a:p>
          <a:p>
            <a:pPr marL="0" indent="0">
              <a:buNone/>
            </a:pPr>
            <a:r>
              <a:rPr lang="en-US" sz="1078" dirty="0">
                <a:solidFill>
                  <a:schemeClr val="tx1"/>
                </a:solidFill>
              </a:rPr>
              <a:t>                (Get-Date).</a:t>
            </a:r>
            <a:r>
              <a:rPr lang="en-US" sz="1078" dirty="0" err="1">
                <a:solidFill>
                  <a:schemeClr val="tx1"/>
                </a:solidFill>
              </a:rPr>
              <a:t>ToShortTimeString</a:t>
            </a:r>
            <a:r>
              <a:rPr lang="en-US" sz="1078" dirty="0">
                <a:solidFill>
                  <a:schemeClr val="tx1"/>
                </a:solidFill>
              </a:rPr>
              <a:t>() + " - [" + $</a:t>
            </a:r>
            <a:r>
              <a:rPr lang="en-US" sz="1078" dirty="0" err="1">
                <a:solidFill>
                  <a:schemeClr val="tx1"/>
                </a:solidFill>
              </a:rPr>
              <a:t>TopicName</a:t>
            </a:r>
            <a:r>
              <a:rPr lang="en-US" sz="1078" dirty="0">
                <a:solidFill>
                  <a:schemeClr val="tx1"/>
                </a:solidFill>
              </a:rPr>
              <a:t> + "]::" + $message |Out-File $</a:t>
            </a:r>
            <a:r>
              <a:rPr lang="en-US" sz="1078" dirty="0" err="1">
                <a:solidFill>
                  <a:schemeClr val="tx1"/>
                </a:solidFill>
              </a:rPr>
              <a:t>LogToFileName</a:t>
            </a:r>
            <a:r>
              <a:rPr lang="en-US" sz="1078" dirty="0">
                <a:solidFill>
                  <a:schemeClr val="tx1"/>
                </a:solidFill>
              </a:rPr>
              <a:t> -Append</a:t>
            </a:r>
          </a:p>
          <a:p>
            <a:pPr marL="0" indent="0">
              <a:buNone/>
            </a:pPr>
            <a:r>
              <a:rPr lang="en-US" sz="1078" dirty="0">
                <a:solidFill>
                  <a:schemeClr val="tx1"/>
                </a:solidFill>
              </a:rPr>
              <a:t>            }</a:t>
            </a:r>
          </a:p>
          <a:p>
            <a:pPr marL="0" indent="0">
              <a:buNone/>
            </a:pPr>
            <a:r>
              <a:rPr lang="en-US" sz="1078" dirty="0">
                <a:solidFill>
                  <a:schemeClr val="tx1"/>
                </a:solidFill>
              </a:rPr>
              <a:t>            Else   {</a:t>
            </a:r>
          </a:p>
          <a:p>
            <a:pPr marL="0" indent="0">
              <a:buNone/>
            </a:pPr>
            <a:r>
              <a:rPr lang="en-US" sz="1078" dirty="0">
                <a:solidFill>
                  <a:schemeClr val="tx1"/>
                </a:solidFill>
              </a:rPr>
              <a:t>                # Create the log file   # Need to add some error checking here!!!</a:t>
            </a:r>
          </a:p>
          <a:p>
            <a:pPr marL="0" indent="0">
              <a:buNone/>
            </a:pPr>
            <a:r>
              <a:rPr lang="en-US" sz="1078" dirty="0">
                <a:solidFill>
                  <a:schemeClr val="tx1"/>
                </a:solidFill>
              </a:rPr>
              <a:t>                Write-Host (Get-Date).</a:t>
            </a:r>
            <a:r>
              <a:rPr lang="en-US" sz="1078" dirty="0" err="1">
                <a:solidFill>
                  <a:schemeClr val="tx1"/>
                </a:solidFill>
              </a:rPr>
              <a:t>ToString</a:t>
            </a:r>
            <a:r>
              <a:rPr lang="en-US" sz="1078" dirty="0">
                <a:solidFill>
                  <a:schemeClr val="tx1"/>
                </a:solidFill>
              </a:rPr>
              <a:t>() " Creating Log " $</a:t>
            </a:r>
            <a:r>
              <a:rPr lang="en-US" sz="1078" dirty="0" err="1">
                <a:solidFill>
                  <a:schemeClr val="tx1"/>
                </a:solidFill>
              </a:rPr>
              <a:t>LogToFileName</a:t>
            </a:r>
            <a:r>
              <a:rPr lang="en-US" sz="1078" dirty="0">
                <a:solidFill>
                  <a:schemeClr val="tx1"/>
                </a:solidFill>
              </a:rPr>
              <a:t> -</a:t>
            </a:r>
            <a:r>
              <a:rPr lang="en-US" sz="1078" dirty="0" err="1">
                <a:solidFill>
                  <a:schemeClr val="tx1"/>
                </a:solidFill>
              </a:rPr>
              <a:t>ForegroundColor</a:t>
            </a:r>
            <a:r>
              <a:rPr lang="en-US" sz="1078" dirty="0">
                <a:solidFill>
                  <a:schemeClr val="tx1"/>
                </a:solidFill>
              </a:rPr>
              <a:t> Green  </a:t>
            </a:r>
          </a:p>
          <a:p>
            <a:pPr marL="0" indent="0">
              <a:buNone/>
            </a:pPr>
            <a:r>
              <a:rPr lang="en-US" sz="1078" dirty="0">
                <a:solidFill>
                  <a:schemeClr val="tx1"/>
                </a:solidFill>
              </a:rPr>
              <a:t>                (Get-Date).</a:t>
            </a:r>
            <a:r>
              <a:rPr lang="en-US" sz="1078" dirty="0" err="1">
                <a:solidFill>
                  <a:schemeClr val="tx1"/>
                </a:solidFill>
              </a:rPr>
              <a:t>ToShortTimeString</a:t>
            </a:r>
            <a:r>
              <a:rPr lang="en-US" sz="1078" dirty="0">
                <a:solidFill>
                  <a:schemeClr val="tx1"/>
                </a:solidFill>
              </a:rPr>
              <a:t>() + " - [" + $</a:t>
            </a:r>
            <a:r>
              <a:rPr lang="en-US" sz="1078" dirty="0" err="1">
                <a:solidFill>
                  <a:schemeClr val="tx1"/>
                </a:solidFill>
              </a:rPr>
              <a:t>TopicName</a:t>
            </a:r>
            <a:r>
              <a:rPr lang="en-US" sz="1078" dirty="0">
                <a:solidFill>
                  <a:schemeClr val="tx1"/>
                </a:solidFill>
              </a:rPr>
              <a:t> + "]::" + $message |Out-File $</a:t>
            </a:r>
            <a:r>
              <a:rPr lang="en-US" sz="1078" dirty="0" err="1">
                <a:solidFill>
                  <a:schemeClr val="tx1"/>
                </a:solidFill>
              </a:rPr>
              <a:t>LogToFileName</a:t>
            </a:r>
            <a:r>
              <a:rPr lang="en-US" sz="1078" dirty="0">
                <a:solidFill>
                  <a:schemeClr val="tx1"/>
                </a:solidFill>
              </a:rPr>
              <a:t> -Append</a:t>
            </a:r>
          </a:p>
          <a:p>
            <a:pPr marL="0" indent="0">
              <a:buNone/>
            </a:pPr>
            <a:r>
              <a:rPr lang="en-US" sz="1078" dirty="0">
                <a:solidFill>
                  <a:schemeClr val="tx1"/>
                </a:solidFill>
              </a:rPr>
              <a:t>            }</a:t>
            </a:r>
          </a:p>
          <a:p>
            <a:pPr marL="0" indent="0">
              <a:buNone/>
            </a:pPr>
            <a:r>
              <a:rPr lang="en-US" sz="1078" dirty="0">
                <a:solidFill>
                  <a:schemeClr val="tx1"/>
                </a:solidFill>
              </a:rPr>
              <a:t>        }</a:t>
            </a:r>
          </a:p>
          <a:p>
            <a:pPr marL="0" indent="0">
              <a:buNone/>
            </a:pPr>
            <a:r>
              <a:rPr lang="en-US" sz="1078" dirty="0">
                <a:solidFill>
                  <a:schemeClr val="tx1"/>
                </a:solidFill>
              </a:rPr>
              <a:t>   }</a:t>
            </a:r>
          </a:p>
        </p:txBody>
      </p:sp>
      <p:sp>
        <p:nvSpPr>
          <p:cNvPr id="5" name="Text Placeholder 10"/>
          <p:cNvSpPr txBox="1">
            <a:spLocks/>
          </p:cNvSpPr>
          <p:nvPr/>
        </p:nvSpPr>
        <p:spPr>
          <a:xfrm>
            <a:off x="9009381" y="6459236"/>
            <a:ext cx="3062785" cy="398279"/>
          </a:xfrm>
          <a:prstGeom prst="rect">
            <a:avLst/>
          </a:prstGeom>
        </p:spPr>
        <p:txBody>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buClr>
                <a:srgbClr val="FFFFFF"/>
              </a:buClr>
              <a:defRPr/>
            </a:pPr>
            <a:r>
              <a:rPr lang="en-US" sz="1568" kern="0">
                <a:gradFill>
                  <a:gsLst>
                    <a:gs pos="1250">
                      <a:srgbClr val="FFFFFF"/>
                    </a:gs>
                    <a:gs pos="100000">
                      <a:srgbClr val="FFFFFF"/>
                    </a:gs>
                  </a:gsLst>
                  <a:lin ang="5400000" scaled="0"/>
                </a:gradFill>
              </a:rPr>
              <a:t>@ ITProGuru      #TR21</a:t>
            </a:r>
            <a:r>
              <a:rPr lang="en-US" sz="1568" b="1"/>
              <a:t>WOS404</a:t>
            </a:r>
            <a:endParaRPr lang="en-US" sz="1568"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28574381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839690"/>
          </a:xfrm>
        </p:spPr>
        <p:txBody>
          <a:bodyPr/>
          <a:lstStyle/>
          <a:p>
            <a:r>
              <a:rPr lang="en-US" dirty="0" err="1"/>
              <a:t>LogIt</a:t>
            </a:r>
            <a:r>
              <a:rPr lang="en-US" dirty="0"/>
              <a:t>() Function</a:t>
            </a:r>
          </a:p>
          <a:p>
            <a:endParaRPr lang="en-US" dirty="0"/>
          </a:p>
          <a:p>
            <a:endParaRPr lang="en-US" dirty="0"/>
          </a:p>
          <a:p>
            <a:endParaRPr lang="en-US" dirty="0"/>
          </a:p>
          <a:p>
            <a:r>
              <a:rPr lang="en-US" dirty="0"/>
              <a:t>Logging Function Library: </a:t>
            </a:r>
          </a:p>
          <a:p>
            <a:r>
              <a:rPr lang="en-US" sz="2353" dirty="0"/>
              <a:t>http://9to5it.com/powershell-logging-function-library/</a:t>
            </a:r>
            <a:endParaRPr lang="en-US" sz="4313" dirty="0"/>
          </a:p>
          <a:p>
            <a:r>
              <a:rPr lang="en-US" dirty="0"/>
              <a:t>PowerShell Looking-Interface with NLOG (.NET DLL)</a:t>
            </a:r>
          </a:p>
          <a:p>
            <a:r>
              <a:rPr lang="en-US" sz="2353" dirty="0"/>
              <a:t>https://gallery.technet.microsoft.com/PowerShell-Logging-0c8f1c50</a:t>
            </a:r>
          </a:p>
        </p:txBody>
      </p:sp>
      <p:sp>
        <p:nvSpPr>
          <p:cNvPr id="3" name="Title 2"/>
          <p:cNvSpPr>
            <a:spLocks noGrp="1"/>
          </p:cNvSpPr>
          <p:nvPr>
            <p:ph type="title"/>
          </p:nvPr>
        </p:nvSpPr>
        <p:spPr/>
        <p:txBody>
          <a:bodyPr/>
          <a:lstStyle/>
          <a:p>
            <a:r>
              <a:rPr lang="en-US" dirty="0"/>
              <a:t>More Logging</a:t>
            </a:r>
          </a:p>
        </p:txBody>
      </p:sp>
      <p:sp>
        <p:nvSpPr>
          <p:cNvPr id="4" name="Text Placeholder 10"/>
          <p:cNvSpPr txBox="1">
            <a:spLocks/>
          </p:cNvSpPr>
          <p:nvPr/>
        </p:nvSpPr>
        <p:spPr>
          <a:xfrm>
            <a:off x="9009381" y="6459236"/>
            <a:ext cx="3062785" cy="398279"/>
          </a:xfrm>
          <a:prstGeom prst="rect">
            <a:avLst/>
          </a:prstGeom>
        </p:spPr>
        <p:txBody>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buClr>
                <a:srgbClr val="FFFFFF"/>
              </a:buClr>
              <a:defRPr/>
            </a:pPr>
            <a:r>
              <a:rPr lang="en-US" sz="1568" kern="0">
                <a:gradFill>
                  <a:gsLst>
                    <a:gs pos="1250">
                      <a:srgbClr val="FFFFFF"/>
                    </a:gs>
                    <a:gs pos="100000">
                      <a:srgbClr val="FFFFFF"/>
                    </a:gs>
                  </a:gsLst>
                  <a:lin ang="5400000" scaled="0"/>
                </a:gradFill>
              </a:rPr>
              <a:t>@ ITProGuru      #TR21</a:t>
            </a:r>
            <a:r>
              <a:rPr lang="en-US" sz="1568" b="1"/>
              <a:t>WOS404</a:t>
            </a:r>
            <a:endParaRPr lang="en-US" sz="1568"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078708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2051739"/>
          </a:xfrm>
        </p:spPr>
        <p:txBody>
          <a:bodyPr/>
          <a:lstStyle/>
          <a:p>
            <a:endParaRPr lang="en-US" dirty="0"/>
          </a:p>
          <a:p>
            <a:endParaRPr lang="en-US" dirty="0"/>
          </a:p>
          <a:p>
            <a:endParaRPr lang="en-US" dirty="0"/>
          </a:p>
        </p:txBody>
      </p:sp>
      <p:sp>
        <p:nvSpPr>
          <p:cNvPr id="3" name="Title 2"/>
          <p:cNvSpPr>
            <a:spLocks noGrp="1"/>
          </p:cNvSpPr>
          <p:nvPr>
            <p:ph type="title"/>
          </p:nvPr>
        </p:nvSpPr>
        <p:spPr>
          <a:xfrm>
            <a:off x="305036" y="127072"/>
            <a:ext cx="10515600" cy="1325563"/>
          </a:xfrm>
        </p:spPr>
        <p:txBody>
          <a:bodyPr/>
          <a:lstStyle/>
          <a:p>
            <a:r>
              <a:rPr lang="en-US" dirty="0" err="1"/>
              <a:t>LogIt</a:t>
            </a:r>
            <a:r>
              <a:rPr lang="en-US" dirty="0"/>
              <a:t>() Function</a:t>
            </a:r>
          </a:p>
        </p:txBody>
      </p:sp>
      <p:sp>
        <p:nvSpPr>
          <p:cNvPr id="4" name="Text Placeholder 10"/>
          <p:cNvSpPr txBox="1">
            <a:spLocks/>
          </p:cNvSpPr>
          <p:nvPr/>
        </p:nvSpPr>
        <p:spPr>
          <a:xfrm>
            <a:off x="9009381" y="6459236"/>
            <a:ext cx="3062785" cy="398279"/>
          </a:xfrm>
          <a:prstGeom prst="rect">
            <a:avLst/>
          </a:prstGeom>
        </p:spPr>
        <p:txBody>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buClr>
                <a:srgbClr val="FFFFFF"/>
              </a:buClr>
              <a:defRPr/>
            </a:pPr>
            <a:r>
              <a:rPr lang="en-US" sz="1568" kern="0">
                <a:gradFill>
                  <a:gsLst>
                    <a:gs pos="1250">
                      <a:srgbClr val="FFFFFF"/>
                    </a:gs>
                    <a:gs pos="100000">
                      <a:srgbClr val="FFFFFF"/>
                    </a:gs>
                  </a:gsLst>
                  <a:lin ang="5400000" scaled="0"/>
                </a:gradFill>
              </a:rPr>
              <a:t>@ ITProGuru      #TR21</a:t>
            </a:r>
            <a:r>
              <a:rPr lang="en-US" sz="1568" b="1"/>
              <a:t>WOS404</a:t>
            </a:r>
            <a:endParaRPr lang="en-US" sz="1568" kern="0" dirty="0">
              <a:gradFill>
                <a:gsLst>
                  <a:gs pos="1250">
                    <a:srgbClr val="FFFFFF"/>
                  </a:gs>
                  <a:gs pos="100000">
                    <a:srgbClr val="FFFFFF"/>
                  </a:gs>
                </a:gsLst>
                <a:lin ang="5400000" scaled="0"/>
              </a:gradFill>
            </a:endParaRPr>
          </a:p>
        </p:txBody>
      </p:sp>
      <p:sp>
        <p:nvSpPr>
          <p:cNvPr id="5" name="Rectangle 4"/>
          <p:cNvSpPr/>
          <p:nvPr/>
        </p:nvSpPr>
        <p:spPr>
          <a:xfrm>
            <a:off x="305036" y="1262641"/>
            <a:ext cx="5417454" cy="4616007"/>
          </a:xfrm>
          <a:prstGeom prst="rect">
            <a:avLst/>
          </a:prstGeom>
          <a:solidFill>
            <a:schemeClr val="bg1"/>
          </a:solidFill>
        </p:spPr>
        <p:txBody>
          <a:bodyPr wrap="square">
            <a:spAutoFit/>
          </a:bodyPr>
          <a:lstStyle/>
          <a:p>
            <a:r>
              <a:rPr lang="en-US" sz="1176" dirty="0">
                <a:solidFill>
                  <a:srgbClr val="DB6D00"/>
                </a:solidFill>
                <a:highlight>
                  <a:srgbClr val="FFFFFF"/>
                </a:highlight>
              </a:rPr>
              <a:t>$</a:t>
            </a:r>
            <a:r>
              <a:rPr lang="en-US" sz="1176" dirty="0" err="1">
                <a:solidFill>
                  <a:srgbClr val="DB6D00"/>
                </a:solidFill>
                <a:highlight>
                  <a:srgbClr val="FFFFFF"/>
                </a:highlight>
              </a:rPr>
              <a:t>LogFilePath</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FF"/>
                </a:solidFill>
                <a:highlight>
                  <a:srgbClr val="FFFFFF"/>
                </a:highlight>
              </a:rPr>
              <a:t>Get-Location</a:t>
            </a:r>
            <a:endParaRPr lang="en-US" sz="1176" dirty="0">
              <a:solidFill>
                <a:srgbClr val="000000"/>
              </a:solidFill>
              <a:highlight>
                <a:srgbClr val="FFFFFF"/>
              </a:highlight>
            </a:endParaRPr>
          </a:p>
          <a:p>
            <a:r>
              <a:rPr lang="en-US" sz="1176" dirty="0">
                <a:solidFill>
                  <a:srgbClr val="DB6D00"/>
                </a:solidFill>
                <a:highlight>
                  <a:srgbClr val="FFFFFF"/>
                </a:highlight>
              </a:rPr>
              <a:t>$</a:t>
            </a:r>
            <a:r>
              <a:rPr lang="en-US" sz="1176" dirty="0" err="1">
                <a:solidFill>
                  <a:srgbClr val="DB6D00"/>
                </a:solidFill>
                <a:highlight>
                  <a:srgbClr val="FFFFFF"/>
                </a:highlight>
              </a:rPr>
              <a:t>LogFileName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"ITProGuru-LogIt.log"</a:t>
            </a:r>
            <a:r>
              <a:rPr lang="en-US" sz="1176" dirty="0">
                <a:solidFill>
                  <a:srgbClr val="000000"/>
                </a:solidFill>
                <a:highlight>
                  <a:srgbClr val="FFFFFF"/>
                </a:highlight>
              </a:rPr>
              <a:t> </a:t>
            </a:r>
          </a:p>
          <a:p>
            <a:r>
              <a:rPr lang="en-US" sz="1176" dirty="0">
                <a:solidFill>
                  <a:srgbClr val="DB6D00"/>
                </a:solidFill>
                <a:highlight>
                  <a:srgbClr val="FFFFFF"/>
                </a:highlight>
              </a:rPr>
              <a:t>$</a:t>
            </a:r>
            <a:r>
              <a:rPr lang="en-US" sz="1176" dirty="0" err="1">
                <a:solidFill>
                  <a:srgbClr val="DB6D00"/>
                </a:solidFill>
                <a:highlight>
                  <a:srgbClr val="FFFFFF"/>
                </a:highlight>
              </a:rPr>
              <a:t>myLog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a:t>
            </a:r>
            <a:r>
              <a:rPr lang="en-US" sz="1176" dirty="0" err="1">
                <a:solidFill>
                  <a:srgbClr val="9E182D"/>
                </a:solidFill>
                <a:highlight>
                  <a:srgbClr val="FFFFFF"/>
                </a:highlight>
              </a:rPr>
              <a:t>LogFilePath</a:t>
            </a:r>
            <a:r>
              <a:rPr lang="en-US" sz="1176" dirty="0">
                <a:solidFill>
                  <a:srgbClr val="9E182D"/>
                </a:solidFill>
                <a:highlight>
                  <a:srgbClr val="FFFFFF"/>
                </a:highlight>
              </a:rPr>
              <a:t>\$</a:t>
            </a:r>
            <a:r>
              <a:rPr lang="en-US" sz="1176" dirty="0" err="1">
                <a:solidFill>
                  <a:srgbClr val="9E182D"/>
                </a:solidFill>
                <a:highlight>
                  <a:srgbClr val="FFFFFF"/>
                </a:highlight>
              </a:rPr>
              <a:t>LogFileName</a:t>
            </a:r>
            <a:r>
              <a:rPr lang="en-US" sz="1176" dirty="0">
                <a:solidFill>
                  <a:srgbClr val="9E182D"/>
                </a:solidFill>
                <a:highlight>
                  <a:srgbClr val="FFFFFF"/>
                </a:highlight>
              </a:rPr>
              <a:t>"</a:t>
            </a:r>
            <a:endParaRPr lang="en-US" sz="1176" dirty="0">
              <a:solidFill>
                <a:srgbClr val="000000"/>
              </a:solidFill>
              <a:highlight>
                <a:srgbClr val="FFFFFF"/>
              </a:highlight>
            </a:endParaRPr>
          </a:p>
          <a:p>
            <a:r>
              <a:rPr lang="en-US" sz="1176" dirty="0">
                <a:solidFill>
                  <a:srgbClr val="DB6D00"/>
                </a:solidFill>
                <a:highlight>
                  <a:srgbClr val="FFFFFF"/>
                </a:highlight>
              </a:rPr>
              <a:t>$</a:t>
            </a:r>
            <a:r>
              <a:rPr lang="en-US" sz="1176" dirty="0" err="1">
                <a:solidFill>
                  <a:srgbClr val="DB6D00"/>
                </a:solidFill>
                <a:highlight>
                  <a:srgbClr val="FFFFFF"/>
                </a:highlight>
              </a:rPr>
              <a:t>myLog</a:t>
            </a:r>
            <a:endParaRPr lang="en-US" sz="1176" dirty="0">
              <a:solidFill>
                <a:srgbClr val="000000"/>
              </a:solidFill>
              <a:highlight>
                <a:srgbClr val="FFFFFF"/>
              </a:highlight>
            </a:endParaRPr>
          </a:p>
          <a:p>
            <a:endParaRPr lang="en-US" sz="1176" dirty="0">
              <a:solidFill>
                <a:srgbClr val="000000"/>
              </a:solidFill>
              <a:highlight>
                <a:srgbClr val="FFFFFF"/>
              </a:highlight>
            </a:endParaRPr>
          </a:p>
          <a:p>
            <a:endParaRPr lang="en-US" sz="1176" dirty="0">
              <a:solidFill>
                <a:srgbClr val="000000"/>
              </a:solidFill>
              <a:highlight>
                <a:srgbClr val="FFFFFF"/>
              </a:highlight>
            </a:endParaRPr>
          </a:p>
          <a:p>
            <a:r>
              <a:rPr lang="en-US" sz="1176" b="1" dirty="0">
                <a:solidFill>
                  <a:srgbClr val="0000FF"/>
                </a:solidFill>
                <a:highlight>
                  <a:srgbClr val="FFFFFF"/>
                </a:highlight>
              </a:rPr>
              <a:t>function</a:t>
            </a:r>
            <a:r>
              <a:rPr lang="en-US" sz="1176" dirty="0">
                <a:solidFill>
                  <a:srgbClr val="000000"/>
                </a:solidFill>
                <a:highlight>
                  <a:srgbClr val="FFFFFF"/>
                </a:highlight>
              </a:rPr>
              <a:t> Logit </a:t>
            </a:r>
            <a:r>
              <a:rPr lang="en-US" sz="1176" b="1" dirty="0">
                <a:solidFill>
                  <a:srgbClr val="000080"/>
                </a:solidFill>
                <a:highlight>
                  <a:srgbClr val="FFFFFF"/>
                </a:highlight>
              </a:rPr>
              <a:t>([</a:t>
            </a:r>
            <a:r>
              <a:rPr lang="en-US" sz="1176" dirty="0">
                <a:solidFill>
                  <a:srgbClr val="000000"/>
                </a:solidFill>
                <a:highlight>
                  <a:srgbClr val="FFFFFF"/>
                </a:highlight>
              </a:rPr>
              <a:t>string</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TopicName</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string</a:t>
            </a:r>
            <a:r>
              <a:rPr lang="en-US" sz="1176" b="1" dirty="0">
                <a:solidFill>
                  <a:srgbClr val="000080"/>
                </a:solidFill>
                <a:highlight>
                  <a:srgbClr val="FFFFFF"/>
                </a:highlight>
              </a:rPr>
              <a:t>]</a:t>
            </a:r>
            <a:r>
              <a:rPr lang="en-US" sz="1176" dirty="0">
                <a:solidFill>
                  <a:srgbClr val="DB6D00"/>
                </a:solidFill>
                <a:highlight>
                  <a:srgbClr val="FFFFFF"/>
                </a:highlight>
              </a:rPr>
              <a:t>$message</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string</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ForeGroundColor</a:t>
            </a:r>
            <a:r>
              <a:rPr lang="en-US" sz="1176" b="1" dirty="0">
                <a:solidFill>
                  <a:srgbClr val="000080"/>
                </a:solidFill>
                <a:highlight>
                  <a:srgbClr val="FFFFFF"/>
                </a:highlight>
              </a:rPr>
              <a:t>=</a:t>
            </a:r>
            <a:r>
              <a:rPr lang="en-US" sz="1176" dirty="0">
                <a:solidFill>
                  <a:srgbClr val="9E182D"/>
                </a:solidFill>
                <a:highlight>
                  <a:srgbClr val="FFFFFF"/>
                </a:highlight>
              </a:rPr>
              <a:t>"Green"</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switch</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LogToFile</a:t>
            </a:r>
            <a:r>
              <a:rPr lang="en-US" sz="1176" b="1" dirty="0">
                <a:solidFill>
                  <a:srgbClr val="000080"/>
                </a:solidFill>
                <a:highlight>
                  <a:srgbClr val="FFFFFF"/>
                </a:highlight>
              </a:rPr>
              <a:t>,</a:t>
            </a:r>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string</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LogToFileName</a:t>
            </a:r>
            <a:r>
              <a:rPr lang="en-US" sz="1176" b="1" dirty="0">
                <a:solidFill>
                  <a:srgbClr val="000080"/>
                </a:solidFill>
                <a:highlight>
                  <a:srgbClr val="FFFFFF"/>
                </a:highlight>
              </a:rPr>
              <a:t>=</a:t>
            </a:r>
            <a:r>
              <a:rPr lang="en-US" sz="1176" dirty="0">
                <a:solidFill>
                  <a:srgbClr val="9E182D"/>
                </a:solidFill>
                <a:highlight>
                  <a:srgbClr val="FFFFFF"/>
                </a:highlight>
              </a:rPr>
              <a:t>"PSLog.log"</a:t>
            </a:r>
            <a:r>
              <a:rPr lang="en-US" sz="1176" b="1" dirty="0">
                <a:solidFill>
                  <a:srgbClr val="000080"/>
                </a:solidFill>
                <a:highlight>
                  <a:srgbClr val="FFFFFF"/>
                </a:highlight>
              </a:rPr>
              <a:t>)</a:t>
            </a:r>
            <a:endParaRPr lang="en-US" sz="1176" dirty="0">
              <a:solidFill>
                <a:srgbClr val="000000"/>
              </a:solidFill>
              <a:highlight>
                <a:srgbClr val="FFFFFF"/>
              </a:highlight>
            </a:endParaRPr>
          </a:p>
          <a:p>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8000"/>
                </a:solidFill>
                <a:highlight>
                  <a:srgbClr val="FFFFFF"/>
                </a:highlight>
              </a:rPr>
              <a:t># Function for displaying formatted log messages and optionally writing them out to a text log file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a:t>
            </a:r>
            <a:r>
              <a:rPr lang="en-US" sz="1176" dirty="0" err="1">
                <a:solidFill>
                  <a:srgbClr val="008000"/>
                </a:solidFill>
                <a:highlight>
                  <a:srgbClr val="FFFFFF"/>
                </a:highlight>
              </a:rPr>
              <a:t>TopicName</a:t>
            </a:r>
            <a:r>
              <a:rPr lang="en-US" sz="1176" dirty="0">
                <a:solidFill>
                  <a:srgbClr val="008000"/>
                </a:solidFill>
                <a:highlight>
                  <a:srgbClr val="FFFFFF"/>
                </a:highlight>
              </a:rPr>
              <a:t>      : Classification or short subject of message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#message        : Message to log</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a:t>
            </a:r>
            <a:r>
              <a:rPr lang="en-US" sz="1176" dirty="0" err="1">
                <a:solidFill>
                  <a:srgbClr val="008000"/>
                </a:solidFill>
                <a:highlight>
                  <a:srgbClr val="FFFFFF"/>
                </a:highlight>
              </a:rPr>
              <a:t>ForeGroundColor</a:t>
            </a:r>
            <a:r>
              <a:rPr lang="en-US" sz="1176" dirty="0">
                <a:solidFill>
                  <a:srgbClr val="008000"/>
                </a:solidFill>
                <a:highlight>
                  <a:srgbClr val="FFFFFF"/>
                </a:highlight>
              </a:rPr>
              <a:t>: Identifies the color of the $message  [default =Green]</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a:t>
            </a:r>
            <a:r>
              <a:rPr lang="en-US" sz="1176" dirty="0" err="1">
                <a:solidFill>
                  <a:srgbClr val="008000"/>
                </a:solidFill>
                <a:highlight>
                  <a:srgbClr val="FFFFFF"/>
                </a:highlight>
              </a:rPr>
              <a:t>LogToFile</a:t>
            </a:r>
            <a:r>
              <a:rPr lang="en-US" sz="1176" dirty="0">
                <a:solidFill>
                  <a:srgbClr val="008000"/>
                </a:solidFill>
                <a:highlight>
                  <a:srgbClr val="FFFFFF"/>
                </a:highlight>
              </a:rPr>
              <a:t>      : Boolean Write log to file [default = $false]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a:t>
            </a:r>
            <a:r>
              <a:rPr lang="en-US" sz="1176" dirty="0" err="1">
                <a:solidFill>
                  <a:srgbClr val="008000"/>
                </a:solidFill>
                <a:highlight>
                  <a:srgbClr val="FFFFFF"/>
                </a:highlight>
              </a:rPr>
              <a:t>LogToFileName</a:t>
            </a:r>
            <a:r>
              <a:rPr lang="en-US" sz="1176" dirty="0">
                <a:solidFill>
                  <a:srgbClr val="008000"/>
                </a:solidFill>
                <a:highlight>
                  <a:srgbClr val="FFFFFF"/>
                </a:highlight>
              </a:rPr>
              <a:t>  : File to create if writing to file [default ="PSLog.log"]</a:t>
            </a:r>
            <a:endParaRPr lang="en-US" sz="1176" dirty="0">
              <a:solidFill>
                <a:srgbClr val="000000"/>
              </a:solidFill>
              <a:highlight>
                <a:srgbClr val="FFFFFF"/>
              </a:highlight>
            </a:endParaRPr>
          </a:p>
          <a:p>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Get-Date</a:t>
            </a:r>
            <a:r>
              <a:rPr lang="en-US" sz="1176" b="1" dirty="0">
                <a:solidFill>
                  <a:srgbClr val="000080"/>
                </a:solidFill>
                <a:highlight>
                  <a:srgbClr val="FFFFFF"/>
                </a:highlight>
              </a:rPr>
              <a:t>).</a:t>
            </a:r>
            <a:r>
              <a:rPr lang="en-US" sz="1176" dirty="0" err="1">
                <a:solidFill>
                  <a:srgbClr val="000000"/>
                </a:solidFill>
                <a:highlight>
                  <a:srgbClr val="FFFFFF"/>
                </a:highlight>
              </a:rPr>
              <a:t>ToShortTimeString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Cyan </a:t>
            </a:r>
            <a:r>
              <a:rPr lang="en-US" sz="1176" b="1" dirty="0">
                <a:solidFill>
                  <a:srgbClr val="000080"/>
                </a:solidFill>
                <a:highlight>
                  <a:srgbClr val="FFFFFF"/>
                </a:highlight>
              </a:rPr>
              <a:t>-</a:t>
            </a:r>
            <a:r>
              <a:rPr lang="en-US" sz="1176" dirty="0" err="1">
                <a:solidFill>
                  <a:srgbClr val="000000"/>
                </a:solidFill>
                <a:highlight>
                  <a:srgbClr val="FFFFFF"/>
                </a:highlight>
              </a:rPr>
              <a:t>NoNewline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 - ["</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White </a:t>
            </a:r>
            <a:r>
              <a:rPr lang="en-US" sz="1176" b="1" dirty="0">
                <a:solidFill>
                  <a:srgbClr val="000080"/>
                </a:solidFill>
                <a:highlight>
                  <a:srgbClr val="FFFFFF"/>
                </a:highlight>
              </a:rPr>
              <a:t>-</a:t>
            </a:r>
            <a:r>
              <a:rPr lang="en-US" sz="1176" dirty="0" err="1">
                <a:solidFill>
                  <a:srgbClr val="000000"/>
                </a:solidFill>
                <a:highlight>
                  <a:srgbClr val="FFFFFF"/>
                </a:highlight>
              </a:rPr>
              <a:t>NoNewline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TopicName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Yellow </a:t>
            </a:r>
            <a:r>
              <a:rPr lang="en-US" sz="1176" b="1" dirty="0">
                <a:solidFill>
                  <a:srgbClr val="000080"/>
                </a:solidFill>
                <a:highlight>
                  <a:srgbClr val="FFFFFF"/>
                </a:highlight>
              </a:rPr>
              <a:t>-</a:t>
            </a:r>
            <a:r>
              <a:rPr lang="en-US" sz="1176" dirty="0" err="1">
                <a:solidFill>
                  <a:srgbClr val="000000"/>
                </a:solidFill>
                <a:highlight>
                  <a:srgbClr val="FFFFFF"/>
                </a:highlight>
              </a:rPr>
              <a:t>NoNewline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9E182D"/>
                </a:solidFill>
                <a:highlight>
                  <a:srgbClr val="FFFFFF"/>
                </a:highlight>
              </a:rPr>
              <a:t>"]:: "</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White </a:t>
            </a:r>
            <a:r>
              <a:rPr lang="en-US" sz="1176" b="1" dirty="0">
                <a:solidFill>
                  <a:srgbClr val="000080"/>
                </a:solidFill>
                <a:highlight>
                  <a:srgbClr val="FFFFFF"/>
                </a:highlight>
              </a:rPr>
              <a:t>-</a:t>
            </a:r>
            <a:r>
              <a:rPr lang="en-US" sz="1176" dirty="0" err="1">
                <a:solidFill>
                  <a:srgbClr val="000000"/>
                </a:solidFill>
                <a:highlight>
                  <a:srgbClr val="FFFFFF"/>
                </a:highlight>
              </a:rPr>
              <a:t>NoNewline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b="1" dirty="0">
                <a:solidFill>
                  <a:srgbClr val="000080"/>
                </a:solidFill>
                <a:highlight>
                  <a:srgbClr val="FFFFFF"/>
                </a:highlight>
              </a:rPr>
              <a:t>(</a:t>
            </a:r>
            <a:r>
              <a:rPr lang="en-US" sz="1176" dirty="0">
                <a:solidFill>
                  <a:srgbClr val="DB6D00"/>
                </a:solidFill>
                <a:highlight>
                  <a:srgbClr val="FFFFFF"/>
                </a:highlight>
              </a:rPr>
              <a:t>$message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ForeGroundColor</a:t>
            </a:r>
            <a:endParaRPr lang="en-US" sz="1176" dirty="0">
              <a:solidFill>
                <a:srgbClr val="000000"/>
              </a:solidFill>
              <a:highlight>
                <a:srgbClr val="FFFFFF"/>
              </a:highlight>
            </a:endParaRPr>
          </a:p>
        </p:txBody>
      </p:sp>
      <p:sp>
        <p:nvSpPr>
          <p:cNvPr id="6" name="Rectangle 5"/>
          <p:cNvSpPr/>
          <p:nvPr/>
        </p:nvSpPr>
        <p:spPr>
          <a:xfrm>
            <a:off x="5856850" y="1262641"/>
            <a:ext cx="6094444" cy="4796954"/>
          </a:xfrm>
          <a:prstGeom prst="rect">
            <a:avLst/>
          </a:prstGeom>
          <a:solidFill>
            <a:schemeClr val="bg1"/>
          </a:solidFill>
        </p:spPr>
        <p:txBody>
          <a:bodyPr>
            <a:spAutoFit/>
          </a:bodyPr>
          <a:lstStyle/>
          <a:p>
            <a:r>
              <a:rPr lang="en-US" sz="1176" b="1" dirty="0">
                <a:solidFill>
                  <a:srgbClr val="0000FF"/>
                </a:solidFill>
                <a:highlight>
                  <a:srgbClr val="FFFFFF"/>
                </a:highlight>
              </a:rPr>
              <a:t>If</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LogToFile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If</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DB6D00"/>
                </a:solidFill>
                <a:highlight>
                  <a:srgbClr val="FFFFFF"/>
                </a:highlight>
              </a:rPr>
              <a:t>$</a:t>
            </a:r>
            <a:r>
              <a:rPr lang="en-US" sz="1176" dirty="0" err="1">
                <a:solidFill>
                  <a:srgbClr val="DB6D00"/>
                </a:solidFill>
                <a:highlight>
                  <a:srgbClr val="FFFFFF"/>
                </a:highlight>
              </a:rPr>
              <a:t>LogToFileName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Like </a:t>
            </a:r>
            <a:r>
              <a:rPr lang="en-US" sz="1176" dirty="0">
                <a:solidFill>
                  <a:srgbClr val="9E182D"/>
                </a:solidFill>
                <a:highlight>
                  <a:srgbClr val="FFFFFF"/>
                </a:highlight>
              </a:rPr>
              <a:t>"PSLog.log"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 standard </a:t>
            </a:r>
            <a:r>
              <a:rPr lang="en-US" sz="1176" dirty="0" err="1">
                <a:solidFill>
                  <a:srgbClr val="008000"/>
                </a:solidFill>
                <a:highlight>
                  <a:srgbClr val="FFFFFF"/>
                </a:highlight>
              </a:rPr>
              <a:t>logfile</a:t>
            </a:r>
            <a:r>
              <a:rPr lang="en-US" sz="1176" dirty="0">
                <a:solidFill>
                  <a:srgbClr val="008000"/>
                </a:solidFill>
                <a:highlight>
                  <a:srgbClr val="FFFFFF"/>
                </a:highlight>
              </a:rPr>
              <a:t> being used; do we want to do anything??? }   </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If</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Test-Path</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LogToFileName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008000"/>
                </a:solidFill>
                <a:highlight>
                  <a:srgbClr val="FFFFFF"/>
                </a:highlight>
              </a:rPr>
              <a:t>#Test to see if the log file already exists</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 Log File already exists... We will just append to existing file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Get-Date</a:t>
            </a:r>
            <a:r>
              <a:rPr lang="en-US" sz="1176" b="1" dirty="0">
                <a:solidFill>
                  <a:srgbClr val="000080"/>
                </a:solidFill>
                <a:highlight>
                  <a:srgbClr val="FFFFFF"/>
                </a:highlight>
              </a:rPr>
              <a:t>).</a:t>
            </a:r>
            <a:r>
              <a:rPr lang="en-US" sz="1176" dirty="0" err="1">
                <a:solidFill>
                  <a:srgbClr val="000000"/>
                </a:solidFill>
                <a:highlight>
                  <a:srgbClr val="FFFFFF"/>
                </a:highlight>
              </a:rPr>
              <a:t>ToString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 Opening Log "</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LogToFileName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Green  </a:t>
            </a:r>
            <a:r>
              <a:rPr lang="en-US" sz="1176" dirty="0">
                <a:solidFill>
                  <a:srgbClr val="008000"/>
                </a:solidFill>
                <a:highlight>
                  <a:srgbClr val="FFFFFF"/>
                </a:highlight>
              </a:rPr>
              <a:t># REMOVE/REMARK</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Get-Date</a:t>
            </a:r>
            <a:r>
              <a:rPr lang="en-US" sz="1176" b="1" dirty="0">
                <a:solidFill>
                  <a:srgbClr val="000080"/>
                </a:solidFill>
                <a:highlight>
                  <a:srgbClr val="FFFFFF"/>
                </a:highlight>
              </a:rPr>
              <a:t>).</a:t>
            </a:r>
            <a:r>
              <a:rPr lang="en-US" sz="1176" dirty="0" err="1">
                <a:solidFill>
                  <a:srgbClr val="000000"/>
                </a:solidFill>
                <a:highlight>
                  <a:srgbClr val="FFFFFF"/>
                </a:highlight>
              </a:rPr>
              <a:t>ToShortTimeString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 - ["</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TopicName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$message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Out-File</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LogToFileName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Append</a:t>
            </a:r>
          </a:p>
          <a:p>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Else</a:t>
            </a:r>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dirty="0">
                <a:solidFill>
                  <a:srgbClr val="008000"/>
                </a:solidFill>
                <a:highlight>
                  <a:srgbClr val="FFFFFF"/>
                </a:highlight>
              </a:rPr>
              <a:t># Create the log file   # Need to add some error checking here!!!</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FF"/>
                </a:solidFill>
                <a:highlight>
                  <a:srgbClr val="FFFFFF"/>
                </a:highlight>
              </a:rPr>
              <a:t>Write-Host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Get-Date</a:t>
            </a:r>
            <a:r>
              <a:rPr lang="en-US" sz="1176" b="1" dirty="0">
                <a:solidFill>
                  <a:srgbClr val="000080"/>
                </a:solidFill>
                <a:highlight>
                  <a:srgbClr val="FFFFFF"/>
                </a:highlight>
              </a:rPr>
              <a:t>).</a:t>
            </a:r>
            <a:r>
              <a:rPr lang="en-US" sz="1176" dirty="0" err="1">
                <a:solidFill>
                  <a:srgbClr val="000000"/>
                </a:solidFill>
                <a:highlight>
                  <a:srgbClr val="FFFFFF"/>
                </a:highlight>
              </a:rPr>
              <a:t>ToString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 Creating Log "</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LogToFileName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Green  </a:t>
            </a:r>
          </a:p>
          <a:p>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Get-Date</a:t>
            </a:r>
            <a:r>
              <a:rPr lang="en-US" sz="1176" b="1" dirty="0">
                <a:solidFill>
                  <a:srgbClr val="000080"/>
                </a:solidFill>
                <a:highlight>
                  <a:srgbClr val="FFFFFF"/>
                </a:highlight>
              </a:rPr>
              <a:t>).</a:t>
            </a:r>
            <a:r>
              <a:rPr lang="en-US" sz="1176" dirty="0" err="1">
                <a:solidFill>
                  <a:srgbClr val="000000"/>
                </a:solidFill>
                <a:highlight>
                  <a:srgbClr val="FFFFFF"/>
                </a:highlight>
              </a:rPr>
              <a:t>ToShortTimeString</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 - ["</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TopicName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DB6D00"/>
                </a:solidFill>
                <a:highlight>
                  <a:srgbClr val="FFFFFF"/>
                </a:highlight>
              </a:rPr>
              <a:t>$message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b="1" dirty="0">
                <a:solidFill>
                  <a:srgbClr val="0000FF"/>
                </a:solidFill>
                <a:highlight>
                  <a:srgbClr val="FFFFFF"/>
                </a:highlight>
              </a:rPr>
              <a:t>Out-File</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LogToFileName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a:solidFill>
                  <a:srgbClr val="000000"/>
                </a:solidFill>
                <a:highlight>
                  <a:srgbClr val="FFFFFF"/>
                </a:highlight>
              </a:rPr>
              <a:t>Append</a:t>
            </a:r>
          </a:p>
          <a:p>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r>
              <a:rPr lang="en-US" sz="1176" b="1" dirty="0">
                <a:solidFill>
                  <a:srgbClr val="000080"/>
                </a:solidFill>
                <a:highlight>
                  <a:srgbClr val="FFFFFF"/>
                </a:highlight>
              </a:rPr>
              <a:t>}</a:t>
            </a:r>
            <a:endParaRPr lang="en-US" sz="1176" dirty="0">
              <a:solidFill>
                <a:srgbClr val="000000"/>
              </a:solidFill>
              <a:highlight>
                <a:srgbClr val="FFFFFF"/>
              </a:highlight>
            </a:endParaRPr>
          </a:p>
          <a:p>
            <a:r>
              <a:rPr lang="en-US" sz="1176" dirty="0">
                <a:solidFill>
                  <a:srgbClr val="000000"/>
                </a:solidFill>
                <a:highlight>
                  <a:srgbClr val="FFFFFF"/>
                </a:highlight>
              </a:rPr>
              <a:t> </a:t>
            </a:r>
          </a:p>
          <a:p>
            <a:r>
              <a:rPr lang="en-US" sz="1176" dirty="0">
                <a:solidFill>
                  <a:srgbClr val="000000"/>
                </a:solidFill>
                <a:highlight>
                  <a:srgbClr val="FFFFFF"/>
                </a:highlight>
              </a:rPr>
              <a:t>  </a:t>
            </a:r>
            <a:r>
              <a:rPr lang="en-US" sz="1176" dirty="0">
                <a:solidFill>
                  <a:srgbClr val="008000"/>
                </a:solidFill>
                <a:highlight>
                  <a:srgbClr val="FFFFFF"/>
                </a:highlight>
              </a:rPr>
              <a:t>#Examples: </a:t>
            </a:r>
            <a:endParaRPr lang="en-US" sz="1176" dirty="0">
              <a:solidFill>
                <a:srgbClr val="000000"/>
              </a:solidFill>
              <a:highlight>
                <a:srgbClr val="FFFFFF"/>
              </a:highlight>
            </a:endParaRPr>
          </a:p>
          <a:p>
            <a:r>
              <a:rPr lang="en-US" sz="1176" dirty="0">
                <a:solidFill>
                  <a:srgbClr val="000000"/>
                </a:solidFill>
                <a:highlight>
                  <a:srgbClr val="FFFFFF"/>
                </a:highlight>
              </a:rPr>
              <a:t>  logit </a:t>
            </a:r>
            <a:r>
              <a:rPr lang="en-US" sz="1176" b="1" dirty="0">
                <a:solidFill>
                  <a:srgbClr val="000080"/>
                </a:solidFill>
                <a:highlight>
                  <a:srgbClr val="FFFFFF"/>
                </a:highlight>
              </a:rPr>
              <a:t>(</a:t>
            </a:r>
            <a:r>
              <a:rPr lang="en-US" sz="1176" dirty="0" err="1">
                <a:solidFill>
                  <a:srgbClr val="000000"/>
                </a:solidFill>
                <a:highlight>
                  <a:srgbClr val="FFFFFF"/>
                </a:highlight>
              </a:rPr>
              <a:t>HostName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"Write this to screen"</a:t>
            </a:r>
            <a:r>
              <a:rPr lang="en-US" sz="1176" dirty="0">
                <a:solidFill>
                  <a:srgbClr val="000000"/>
                </a:solidFill>
                <a:highlight>
                  <a:srgbClr val="FFFFFF"/>
                </a:highlight>
              </a:rPr>
              <a:t> </a:t>
            </a:r>
          </a:p>
          <a:p>
            <a:r>
              <a:rPr lang="en-US" sz="1176" dirty="0">
                <a:solidFill>
                  <a:srgbClr val="000000"/>
                </a:solidFill>
                <a:highlight>
                  <a:srgbClr val="FFFFFF"/>
                </a:highlight>
              </a:rPr>
              <a:t>  logit </a:t>
            </a:r>
            <a:r>
              <a:rPr lang="en-US" sz="1176" dirty="0">
                <a:solidFill>
                  <a:srgbClr val="9E182D"/>
                </a:solidFill>
                <a:highlight>
                  <a:srgbClr val="FFFFFF"/>
                </a:highlight>
              </a:rPr>
              <a:t>"Subject"</a:t>
            </a:r>
            <a:r>
              <a:rPr lang="en-US" sz="1176" dirty="0">
                <a:solidFill>
                  <a:srgbClr val="000000"/>
                </a:solidFill>
                <a:highlight>
                  <a:srgbClr val="FFFFFF"/>
                </a:highlight>
              </a:rPr>
              <a:t> </a:t>
            </a:r>
            <a:r>
              <a:rPr lang="en-US" sz="1176" dirty="0">
                <a:solidFill>
                  <a:srgbClr val="9E182D"/>
                </a:solidFill>
                <a:highlight>
                  <a:srgbClr val="FFFFFF"/>
                </a:highlight>
              </a:rPr>
              <a:t>"Write to My Log File!"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Red </a:t>
            </a:r>
            <a:r>
              <a:rPr lang="en-US" sz="1176" b="1" dirty="0">
                <a:solidFill>
                  <a:srgbClr val="000080"/>
                </a:solidFill>
                <a:highlight>
                  <a:srgbClr val="FFFFFF"/>
                </a:highlight>
              </a:rPr>
              <a:t>-</a:t>
            </a:r>
            <a:r>
              <a:rPr lang="en-US" sz="1176" dirty="0" err="1">
                <a:solidFill>
                  <a:srgbClr val="000000"/>
                </a:solidFill>
                <a:highlight>
                  <a:srgbClr val="FFFFFF"/>
                </a:highlight>
              </a:rPr>
              <a:t>LogToFile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LogToFileName</a:t>
            </a:r>
            <a:r>
              <a:rPr lang="en-US" sz="1176" dirty="0">
                <a:solidFill>
                  <a:srgbClr val="000000"/>
                </a:solidFill>
                <a:highlight>
                  <a:srgbClr val="FFFFFF"/>
                </a:highlight>
              </a:rPr>
              <a:t> </a:t>
            </a:r>
            <a:r>
              <a:rPr lang="en-US" sz="1176" dirty="0">
                <a:solidFill>
                  <a:srgbClr val="DB6D00"/>
                </a:solidFill>
                <a:highlight>
                  <a:srgbClr val="FFFFFF"/>
                </a:highlight>
              </a:rPr>
              <a:t>$</a:t>
            </a:r>
            <a:r>
              <a:rPr lang="en-US" sz="1176" dirty="0" err="1">
                <a:solidFill>
                  <a:srgbClr val="DB6D00"/>
                </a:solidFill>
                <a:highlight>
                  <a:srgbClr val="FFFFFF"/>
                </a:highlight>
              </a:rPr>
              <a:t>MyLog</a:t>
            </a:r>
            <a:endParaRPr lang="en-US" sz="1176" dirty="0">
              <a:solidFill>
                <a:srgbClr val="000000"/>
              </a:solidFill>
              <a:highlight>
                <a:srgbClr val="FFFFFF"/>
              </a:highlight>
            </a:endParaRPr>
          </a:p>
          <a:p>
            <a:r>
              <a:rPr lang="en-US" sz="1176" dirty="0">
                <a:solidFill>
                  <a:srgbClr val="000000"/>
                </a:solidFill>
                <a:highlight>
                  <a:srgbClr val="FFFFFF"/>
                </a:highlight>
              </a:rPr>
              <a:t>  logit </a:t>
            </a:r>
            <a:r>
              <a:rPr lang="en-US" sz="1176" b="1" dirty="0">
                <a:solidFill>
                  <a:srgbClr val="000080"/>
                </a:solidFill>
                <a:highlight>
                  <a:srgbClr val="FFFFFF"/>
                </a:highlight>
              </a:rPr>
              <a:t>(</a:t>
            </a:r>
            <a:r>
              <a:rPr lang="en-US" sz="1176" dirty="0" err="1">
                <a:solidFill>
                  <a:srgbClr val="000000"/>
                </a:solidFill>
                <a:highlight>
                  <a:srgbClr val="FFFFFF"/>
                </a:highlight>
              </a:rPr>
              <a:t>HostName</a:t>
            </a:r>
            <a:r>
              <a:rPr lang="en-US" sz="1176" b="1" dirty="0">
                <a:solidFill>
                  <a:srgbClr val="000080"/>
                </a:solidFill>
                <a:highlight>
                  <a:srgbClr val="FFFFFF"/>
                </a:highlight>
              </a:rPr>
              <a:t>)</a:t>
            </a:r>
            <a:r>
              <a:rPr lang="en-US" sz="1176" dirty="0">
                <a:solidFill>
                  <a:srgbClr val="000000"/>
                </a:solidFill>
                <a:highlight>
                  <a:srgbClr val="FFFFFF"/>
                </a:highlight>
              </a:rPr>
              <a:t> </a:t>
            </a:r>
            <a:r>
              <a:rPr lang="en-US" sz="1176" dirty="0">
                <a:solidFill>
                  <a:srgbClr val="9E182D"/>
                </a:solidFill>
                <a:highlight>
                  <a:srgbClr val="FFFFFF"/>
                </a:highlight>
              </a:rPr>
              <a:t>"Write to default Log File!"</a:t>
            </a:r>
            <a:r>
              <a:rPr lang="en-US" sz="1176" dirty="0">
                <a:solidFill>
                  <a:srgbClr val="000000"/>
                </a:solidFill>
                <a:highlight>
                  <a:srgbClr val="FFFFFF"/>
                </a:highlight>
              </a:rPr>
              <a:t> </a:t>
            </a:r>
            <a:r>
              <a:rPr lang="en-US" sz="1176" b="1" dirty="0">
                <a:solidFill>
                  <a:srgbClr val="000080"/>
                </a:solidFill>
                <a:highlight>
                  <a:srgbClr val="FFFFFF"/>
                </a:highlight>
              </a:rPr>
              <a:t>-</a:t>
            </a:r>
            <a:r>
              <a:rPr lang="en-US" sz="1176" dirty="0" err="1">
                <a:solidFill>
                  <a:srgbClr val="000000"/>
                </a:solidFill>
                <a:highlight>
                  <a:srgbClr val="FFFFFF"/>
                </a:highlight>
              </a:rPr>
              <a:t>ForeGroundColor</a:t>
            </a:r>
            <a:r>
              <a:rPr lang="en-US" sz="1176" dirty="0">
                <a:solidFill>
                  <a:srgbClr val="000000"/>
                </a:solidFill>
                <a:highlight>
                  <a:srgbClr val="FFFFFF"/>
                </a:highlight>
              </a:rPr>
              <a:t> Red </a:t>
            </a:r>
            <a:r>
              <a:rPr lang="en-US" sz="1176" b="1" dirty="0">
                <a:solidFill>
                  <a:srgbClr val="000080"/>
                </a:solidFill>
                <a:highlight>
                  <a:srgbClr val="FFFFFF"/>
                </a:highlight>
              </a:rPr>
              <a:t>-</a:t>
            </a:r>
            <a:r>
              <a:rPr lang="en-US" sz="1176" dirty="0" err="1">
                <a:solidFill>
                  <a:srgbClr val="000000"/>
                </a:solidFill>
                <a:highlight>
                  <a:srgbClr val="FFFFFF"/>
                </a:highlight>
              </a:rPr>
              <a:t>LogToFile</a:t>
            </a:r>
            <a:endParaRPr lang="en-US" sz="1176" dirty="0"/>
          </a:p>
        </p:txBody>
      </p:sp>
    </p:spTree>
    <p:extLst>
      <p:ext uri="{BB962C8B-B14F-4D97-AF65-F5344CB8AC3E}">
        <p14:creationId xmlns:p14="http://schemas.microsoft.com/office/powerpoint/2010/main" val="3817696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Connect</a:t>
            </a:r>
          </a:p>
        </p:txBody>
      </p:sp>
      <p:sp>
        <p:nvSpPr>
          <p:cNvPr id="2" name="Text Placeholder 1"/>
          <p:cNvSpPr>
            <a:spLocks noGrp="1"/>
          </p:cNvSpPr>
          <p:nvPr>
            <p:ph type="body" sz="quarter" idx="10"/>
          </p:nvPr>
        </p:nvSpPr>
        <p:spPr>
          <a:xfrm>
            <a:off x="269241" y="1189494"/>
            <a:ext cx="11655840" cy="5503489"/>
          </a:xfrm>
        </p:spPr>
        <p:txBody>
          <a:bodyPr>
            <a:normAutofit fontScale="92500" lnSpcReduction="20000"/>
          </a:bodyPr>
          <a:lstStyle/>
          <a:p>
            <a:r>
              <a:rPr lang="en-US" sz="1765" dirty="0"/>
              <a:t># Get URI of server (Azure)</a:t>
            </a:r>
          </a:p>
          <a:p>
            <a:r>
              <a:rPr lang="en-US" sz="1765" dirty="0"/>
              <a:t>$</a:t>
            </a:r>
            <a:r>
              <a:rPr lang="en-US" sz="1765" dirty="0" err="1"/>
              <a:t>uri</a:t>
            </a:r>
            <a:r>
              <a:rPr lang="en-US" sz="1765" dirty="0"/>
              <a:t> = </a:t>
            </a:r>
            <a:r>
              <a:rPr lang="en-US" sz="1765" b="1" dirty="0"/>
              <a:t>Get-</a:t>
            </a:r>
            <a:r>
              <a:rPr lang="en-US" sz="1765" b="1" dirty="0" err="1"/>
              <a:t>AzureWinRMUri</a:t>
            </a:r>
            <a:r>
              <a:rPr lang="en-US" sz="1765" dirty="0"/>
              <a:t> </a:t>
            </a:r>
            <a:r>
              <a:rPr lang="en-US" sz="1765" dirty="0">
                <a:solidFill>
                  <a:srgbClr val="FFC000"/>
                </a:solidFill>
              </a:rPr>
              <a:t>-</a:t>
            </a:r>
            <a:r>
              <a:rPr lang="en-US" sz="1765" dirty="0" err="1">
                <a:solidFill>
                  <a:srgbClr val="FFC000"/>
                </a:solidFill>
              </a:rPr>
              <a:t>ServiceName</a:t>
            </a:r>
            <a:r>
              <a:rPr lang="en-US" sz="1765" dirty="0"/>
              <a:t> </a:t>
            </a:r>
            <a:r>
              <a:rPr lang="en-US" sz="1765" dirty="0">
                <a:solidFill>
                  <a:srgbClr val="00B050"/>
                </a:solidFill>
              </a:rPr>
              <a:t>$</a:t>
            </a:r>
            <a:r>
              <a:rPr lang="en-US" sz="1765" dirty="0" err="1">
                <a:solidFill>
                  <a:srgbClr val="00B050"/>
                </a:solidFill>
              </a:rPr>
              <a:t>domainCloudService</a:t>
            </a:r>
            <a:r>
              <a:rPr lang="en-US" sz="1765" dirty="0">
                <a:solidFill>
                  <a:srgbClr val="00B050"/>
                </a:solidFill>
              </a:rPr>
              <a:t> </a:t>
            </a:r>
            <a:r>
              <a:rPr lang="en-US" sz="1765" dirty="0">
                <a:solidFill>
                  <a:srgbClr val="FFC000"/>
                </a:solidFill>
              </a:rPr>
              <a:t>-Name</a:t>
            </a:r>
            <a:r>
              <a:rPr lang="en-US" sz="1765" dirty="0"/>
              <a:t> </a:t>
            </a:r>
            <a:r>
              <a:rPr lang="en-US" sz="1765" dirty="0">
                <a:solidFill>
                  <a:srgbClr val="00B050"/>
                </a:solidFill>
              </a:rPr>
              <a:t>$</a:t>
            </a:r>
            <a:r>
              <a:rPr lang="en-US" sz="1765" dirty="0" err="1">
                <a:solidFill>
                  <a:srgbClr val="00B050"/>
                </a:solidFill>
              </a:rPr>
              <a:t>secondDC</a:t>
            </a:r>
            <a:r>
              <a:rPr lang="en-US" sz="1765" dirty="0">
                <a:solidFill>
                  <a:srgbClr val="00B050"/>
                </a:solidFill>
              </a:rPr>
              <a:t> </a:t>
            </a:r>
          </a:p>
          <a:p>
            <a:pPr lvl="0">
              <a:buClr>
                <a:srgbClr val="FFFFFF"/>
              </a:buClr>
            </a:pPr>
            <a:r>
              <a:rPr lang="en-US" sz="1765" dirty="0"/>
              <a:t># Get Credentials</a:t>
            </a:r>
          </a:p>
          <a:p>
            <a:pPr lvl="0">
              <a:buClr>
                <a:srgbClr val="FFFFFF"/>
              </a:buClr>
            </a:pPr>
            <a:r>
              <a:rPr lang="en-US" sz="1765" dirty="0"/>
              <a:t>$cred = Get-Credential      # Popup box for credentials  </a:t>
            </a:r>
          </a:p>
          <a:p>
            <a:pPr lvl="0">
              <a:buClr>
                <a:srgbClr val="FFFFFF"/>
              </a:buClr>
            </a:pPr>
            <a:endParaRPr lang="en-US" sz="1765" dirty="0"/>
          </a:p>
          <a:p>
            <a:pPr lvl="0">
              <a:buClr>
                <a:srgbClr val="FFFFFF"/>
              </a:buClr>
            </a:pPr>
            <a:r>
              <a:rPr lang="en-US" sz="1765" dirty="0"/>
              <a:t>#Remote Connect</a:t>
            </a:r>
          </a:p>
          <a:p>
            <a:pPr lvl="0">
              <a:buClr>
                <a:srgbClr val="FFFFFF"/>
              </a:buClr>
            </a:pPr>
            <a:r>
              <a:rPr lang="en-US" sz="1765" dirty="0"/>
              <a:t>Computer on network: </a:t>
            </a:r>
            <a:r>
              <a:rPr lang="en-US" sz="1765" b="1" dirty="0"/>
              <a:t>Enter-</a:t>
            </a:r>
            <a:r>
              <a:rPr lang="en-US" sz="1765" b="1" dirty="0" err="1"/>
              <a:t>PSSession</a:t>
            </a:r>
            <a:r>
              <a:rPr lang="en-US" sz="1765" dirty="0"/>
              <a:t> </a:t>
            </a:r>
            <a:r>
              <a:rPr lang="en-US" sz="1765" dirty="0">
                <a:solidFill>
                  <a:srgbClr val="FFC000"/>
                </a:solidFill>
              </a:rPr>
              <a:t>-Computer</a:t>
            </a:r>
            <a:r>
              <a:rPr lang="en-US" sz="1765" dirty="0"/>
              <a:t> </a:t>
            </a:r>
            <a:r>
              <a:rPr lang="en-US" sz="1765" dirty="0">
                <a:solidFill>
                  <a:srgbClr val="00B050"/>
                </a:solidFill>
              </a:rPr>
              <a:t>Server01</a:t>
            </a:r>
          </a:p>
          <a:p>
            <a:pPr lvl="0">
              <a:buClr>
                <a:srgbClr val="FFFFFF"/>
              </a:buClr>
            </a:pPr>
            <a:r>
              <a:rPr lang="en-US" sz="1765" dirty="0"/>
              <a:t>Azure Computer: </a:t>
            </a:r>
            <a:r>
              <a:rPr lang="en-US" sz="1765" b="1" dirty="0"/>
              <a:t>Enter-</a:t>
            </a:r>
            <a:r>
              <a:rPr lang="en-US" sz="1765" b="1" dirty="0" err="1"/>
              <a:t>PSSession</a:t>
            </a:r>
            <a:r>
              <a:rPr lang="en-US" sz="1765" dirty="0"/>
              <a:t> </a:t>
            </a:r>
            <a:r>
              <a:rPr lang="en-US" sz="1765" dirty="0">
                <a:solidFill>
                  <a:srgbClr val="FFC000"/>
                </a:solidFill>
              </a:rPr>
              <a:t>-</a:t>
            </a:r>
            <a:r>
              <a:rPr lang="en-US" sz="1765" dirty="0" err="1">
                <a:solidFill>
                  <a:srgbClr val="FFC000"/>
                </a:solidFill>
              </a:rPr>
              <a:t>ConnectionUri</a:t>
            </a:r>
            <a:r>
              <a:rPr lang="en-US" sz="1765" dirty="0">
                <a:solidFill>
                  <a:srgbClr val="FFC000"/>
                </a:solidFill>
              </a:rPr>
              <a:t> </a:t>
            </a:r>
            <a:r>
              <a:rPr lang="en-US" sz="1765" dirty="0">
                <a:solidFill>
                  <a:srgbClr val="00B050"/>
                </a:solidFill>
              </a:rPr>
              <a:t>$</a:t>
            </a:r>
            <a:r>
              <a:rPr lang="en-US" sz="1765" dirty="0" err="1">
                <a:solidFill>
                  <a:srgbClr val="00B050"/>
                </a:solidFill>
              </a:rPr>
              <a:t>uri</a:t>
            </a:r>
            <a:r>
              <a:rPr lang="en-US" sz="1765" dirty="0">
                <a:solidFill>
                  <a:srgbClr val="00B050"/>
                </a:solidFill>
              </a:rPr>
              <a:t> </a:t>
            </a:r>
            <a:r>
              <a:rPr lang="en-US" sz="1765" dirty="0">
                <a:solidFill>
                  <a:srgbClr val="FFC000"/>
                </a:solidFill>
              </a:rPr>
              <a:t>-Credential </a:t>
            </a:r>
            <a:r>
              <a:rPr lang="en-US" sz="1765" dirty="0">
                <a:solidFill>
                  <a:srgbClr val="00B050"/>
                </a:solidFill>
              </a:rPr>
              <a:t>$cred </a:t>
            </a:r>
          </a:p>
          <a:p>
            <a:pPr lvl="0">
              <a:buClr>
                <a:srgbClr val="FFFFFF"/>
              </a:buClr>
            </a:pPr>
            <a:endParaRPr lang="en-US" sz="1765" dirty="0"/>
          </a:p>
          <a:p>
            <a:pPr lvl="0">
              <a:buClr>
                <a:srgbClr val="FFFFFF"/>
              </a:buClr>
            </a:pPr>
            <a:r>
              <a:rPr lang="en-US" sz="1765" dirty="0"/>
              <a:t># Do Something…</a:t>
            </a:r>
          </a:p>
          <a:p>
            <a:pPr lvl="0">
              <a:buClr>
                <a:srgbClr val="FFFFFF"/>
              </a:buClr>
            </a:pPr>
            <a:r>
              <a:rPr lang="en-US" sz="1765" dirty="0"/>
              <a:t>Add-</a:t>
            </a:r>
            <a:r>
              <a:rPr lang="en-US" sz="1765" dirty="0" err="1"/>
              <a:t>WindowsFeature</a:t>
            </a:r>
            <a:r>
              <a:rPr lang="en-US" sz="1765" dirty="0"/>
              <a:t> -name </a:t>
            </a:r>
            <a:r>
              <a:rPr lang="en-US" sz="1765" dirty="0" err="1"/>
              <a:t>WindowsFeatureName</a:t>
            </a:r>
            <a:r>
              <a:rPr lang="en-US" sz="1765" dirty="0"/>
              <a:t> –switches    # Add Roles/Features:</a:t>
            </a:r>
          </a:p>
          <a:p>
            <a:pPr lvl="0">
              <a:buClr>
                <a:srgbClr val="FFFFFF"/>
              </a:buClr>
            </a:pPr>
            <a:r>
              <a:rPr lang="en-US" sz="1765" dirty="0"/>
              <a:t>md C:\ps-temp						# Make a </a:t>
            </a:r>
            <a:r>
              <a:rPr lang="en-US" sz="1765" dirty="0" err="1"/>
              <a:t>direcory</a:t>
            </a:r>
            <a:endParaRPr lang="en-US" sz="1765" dirty="0"/>
          </a:p>
          <a:p>
            <a:pPr lvl="0">
              <a:buClr>
                <a:srgbClr val="FFFFFF"/>
              </a:buClr>
            </a:pPr>
            <a:r>
              <a:rPr lang="en-US" sz="1765" dirty="0"/>
              <a:t>Get-Process </a:t>
            </a:r>
            <a:r>
              <a:rPr lang="en-US" sz="1765" dirty="0" err="1"/>
              <a:t>Powershell</a:t>
            </a:r>
            <a:r>
              <a:rPr lang="en-US" sz="1765" dirty="0"/>
              <a:t> &gt; C:\ps-temp\Process.txt    		#Get List of processes and export to text file</a:t>
            </a:r>
          </a:p>
          <a:p>
            <a:pPr lvl="0">
              <a:buClr>
                <a:srgbClr val="FFFFFF"/>
              </a:buClr>
            </a:pPr>
            <a:r>
              <a:rPr lang="en-US" sz="1765" dirty="0"/>
              <a:t>Remove-</a:t>
            </a:r>
            <a:r>
              <a:rPr lang="en-US" sz="1765" dirty="0" err="1"/>
              <a:t>WindowsFeature</a:t>
            </a:r>
            <a:r>
              <a:rPr lang="en-US" sz="1765" dirty="0"/>
              <a:t> -name User-Interfaces-Infra   	# Remove a feature</a:t>
            </a:r>
          </a:p>
          <a:p>
            <a:pPr lvl="0">
              <a:buClr>
                <a:srgbClr val="FFFFFF"/>
              </a:buClr>
            </a:pPr>
            <a:r>
              <a:rPr lang="en-US" sz="1765" dirty="0"/>
              <a:t>Restart-Computer					# Restart</a:t>
            </a:r>
          </a:p>
          <a:p>
            <a:pPr lvl="0">
              <a:buClr>
                <a:srgbClr val="FFFFFF"/>
              </a:buClr>
            </a:pPr>
            <a:endParaRPr lang="en-US" sz="1765" dirty="0"/>
          </a:p>
          <a:p>
            <a:pPr lvl="0">
              <a:buClr>
                <a:srgbClr val="FFFFFF"/>
              </a:buClr>
            </a:pPr>
            <a:r>
              <a:rPr lang="en-US" sz="1765" dirty="0"/>
              <a:t># Exit Remote Connect</a:t>
            </a:r>
          </a:p>
          <a:p>
            <a:pPr lvl="0">
              <a:buClr>
                <a:srgbClr val="FFFFFF"/>
              </a:buClr>
            </a:pPr>
            <a:r>
              <a:rPr lang="en-US" sz="1765" dirty="0"/>
              <a:t>Exit</a:t>
            </a:r>
          </a:p>
        </p:txBody>
      </p:sp>
      <p:sp>
        <p:nvSpPr>
          <p:cNvPr id="5" name="Text Placeholder 4"/>
          <p:cNvSpPr>
            <a:spLocks noGrp="1"/>
          </p:cNvSpPr>
          <p:nvPr>
            <p:ph type="body" sz="quarter" idx="4294967295"/>
          </p:nvPr>
        </p:nvSpPr>
        <p:spPr>
          <a:xfrm>
            <a:off x="9009380" y="6459665"/>
            <a:ext cx="3062785" cy="398335"/>
          </a:xfrm>
        </p:spPr>
        <p:txBody>
          <a:bodyPr>
            <a:normAutofit fontScale="92500" lnSpcReduction="20000"/>
          </a:bodyPr>
          <a:lstStyle/>
          <a:p>
            <a:endParaRPr lang="en-US"/>
          </a:p>
        </p:txBody>
      </p:sp>
      <p:sp>
        <p:nvSpPr>
          <p:cNvPr id="4" name="Text Placeholder 10"/>
          <p:cNvSpPr txBox="1">
            <a:spLocks/>
          </p:cNvSpPr>
          <p:nvPr/>
        </p:nvSpPr>
        <p:spPr>
          <a:xfrm>
            <a:off x="9009381" y="6459236"/>
            <a:ext cx="3062785" cy="398279"/>
          </a:xfrm>
          <a:prstGeom prst="rect">
            <a:avLst/>
          </a:prstGeom>
        </p:spPr>
        <p:txBody>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buClr>
                <a:srgbClr val="FFFFFF"/>
              </a:buClr>
              <a:defRPr/>
            </a:pPr>
            <a:r>
              <a:rPr lang="en-US" sz="1568" kern="0">
                <a:gradFill>
                  <a:gsLst>
                    <a:gs pos="1250">
                      <a:srgbClr val="FFFFFF"/>
                    </a:gs>
                    <a:gs pos="100000">
                      <a:srgbClr val="FFFFFF"/>
                    </a:gs>
                  </a:gsLst>
                  <a:lin ang="5400000" scaled="0"/>
                </a:gradFill>
              </a:rPr>
              <a:t>@ ITProGuru      #TR21</a:t>
            </a:r>
            <a:r>
              <a:rPr lang="en-US" sz="1568" b="1"/>
              <a:t>WOS404</a:t>
            </a:r>
            <a:endParaRPr lang="en-US" sz="1568"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3146843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5310384"/>
          </a:xfrm>
        </p:spPr>
        <p:txBody>
          <a:bodyPr/>
          <a:lstStyle/>
          <a:p>
            <a:r>
              <a:rPr lang="en-US" dirty="0"/>
              <a:t>PowerShell Gallery</a:t>
            </a:r>
          </a:p>
          <a:p>
            <a:r>
              <a:rPr lang="en-US" sz="1568" dirty="0"/>
              <a:t>https://gallery.technet.microsoft.com/site/search?f%5B0%5D.Type=ProgrammingLanguage&amp;f%5B0%5D.Value=PowerShell5881 </a:t>
            </a:r>
            <a:br>
              <a:rPr lang="en-US" sz="1568" dirty="0"/>
            </a:br>
            <a:r>
              <a:rPr lang="en-US" sz="1961" dirty="0"/>
              <a:t>Scripts available for download!!!</a:t>
            </a:r>
          </a:p>
          <a:p>
            <a:r>
              <a:rPr lang="en-US" dirty="0"/>
              <a:t>ITProGuru Blog</a:t>
            </a:r>
          </a:p>
          <a:p>
            <a:r>
              <a:rPr lang="en-US" sz="1961" dirty="0"/>
              <a:t>http://ITProGuru.com</a:t>
            </a:r>
          </a:p>
          <a:p>
            <a:r>
              <a:rPr lang="en-US" dirty="0"/>
              <a:t>Scripts used today</a:t>
            </a:r>
          </a:p>
          <a:p>
            <a:r>
              <a:rPr lang="en-US" sz="1961" dirty="0"/>
              <a:t>http://itproguru.com/scripts</a:t>
            </a:r>
          </a:p>
          <a:p>
            <a:r>
              <a:rPr lang="en-US" dirty="0"/>
              <a:t>Public Version of Deck</a:t>
            </a:r>
          </a:p>
          <a:p>
            <a:r>
              <a:rPr lang="en-US" sz="1961" dirty="0"/>
              <a:t>http://itproguru.com/scripts</a:t>
            </a:r>
          </a:p>
          <a:p>
            <a:r>
              <a:rPr lang="en-US" dirty="0"/>
              <a:t>Hybrid Cloud Automation (MVA)</a:t>
            </a:r>
          </a:p>
          <a:p>
            <a:r>
              <a:rPr lang="en-US" sz="1961" dirty="0"/>
              <a:t>http://www.microsoftvirtualacademy.com/training-topics/hybrid-cloud-automation</a:t>
            </a:r>
          </a:p>
        </p:txBody>
      </p:sp>
      <p:sp>
        <p:nvSpPr>
          <p:cNvPr id="3" name="Title 2"/>
          <p:cNvSpPr>
            <a:spLocks noGrp="1"/>
          </p:cNvSpPr>
          <p:nvPr>
            <p:ph type="title"/>
          </p:nvPr>
        </p:nvSpPr>
        <p:spPr/>
        <p:txBody>
          <a:bodyPr/>
          <a:lstStyle/>
          <a:p>
            <a:r>
              <a:rPr lang="en-US" dirty="0"/>
              <a:t>Resources	</a:t>
            </a:r>
          </a:p>
        </p:txBody>
      </p:sp>
      <p:sp>
        <p:nvSpPr>
          <p:cNvPr id="4" name="Text Placeholder 10"/>
          <p:cNvSpPr txBox="1">
            <a:spLocks/>
          </p:cNvSpPr>
          <p:nvPr/>
        </p:nvSpPr>
        <p:spPr>
          <a:xfrm>
            <a:off x="9009381" y="6459236"/>
            <a:ext cx="3062785" cy="398279"/>
          </a:xfrm>
          <a:prstGeom prst="rect">
            <a:avLst/>
          </a:prstGeom>
        </p:spPr>
        <p:txBody>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buClr>
                <a:srgbClr val="FFFFFF"/>
              </a:buClr>
              <a:defRPr/>
            </a:pPr>
            <a:r>
              <a:rPr lang="en-US" sz="1568" kern="0">
                <a:gradFill>
                  <a:gsLst>
                    <a:gs pos="1250">
                      <a:srgbClr val="FFFFFF"/>
                    </a:gs>
                    <a:gs pos="100000">
                      <a:srgbClr val="FFFFFF"/>
                    </a:gs>
                  </a:gsLst>
                  <a:lin ang="5400000" scaled="0"/>
                </a:gradFill>
              </a:rPr>
              <a:t>@ ITProGuru      #TR21</a:t>
            </a:r>
            <a:r>
              <a:rPr lang="en-US" sz="1568" b="1"/>
              <a:t>WOS404</a:t>
            </a:r>
            <a:endParaRPr lang="en-US" sz="1568"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114818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69239" y="1189495"/>
            <a:ext cx="11653523" cy="608885"/>
          </a:xfrm>
        </p:spPr>
        <p:txBody>
          <a:bodyPr/>
          <a:lstStyle/>
          <a:p>
            <a:pPr>
              <a:lnSpc>
                <a:spcPct val="107000"/>
              </a:lnSpc>
              <a:spcBef>
                <a:spcPts val="196"/>
              </a:spcBef>
            </a:pPr>
            <a:r>
              <a:rPr lang="en-US" sz="3137" b="1" dirty="0">
                <a:latin typeface="Calibri Light" panose="020F0302020204030204" pitchFamily="34" charset="0"/>
                <a:ea typeface="Times New Roman" panose="02020603050405020304" pitchFamily="18" charset="0"/>
                <a:cs typeface="Times New Roman" panose="02020603050405020304" pitchFamily="18" charset="0"/>
              </a:rPr>
              <a:t>Install Active Directory on Server using PowerShell </a:t>
            </a:r>
            <a:r>
              <a:rPr lang="en-US" sz="2353" b="1" dirty="0">
                <a:latin typeface="Calibri Light" panose="020F0302020204030204" pitchFamily="34" charset="0"/>
                <a:ea typeface="Times New Roman" panose="02020603050405020304" pitchFamily="18" charset="0"/>
                <a:cs typeface="Times New Roman" panose="02020603050405020304" pitchFamily="18" charset="0"/>
              </a:rPr>
              <a:t>(from inside the VM)</a:t>
            </a:r>
            <a:endParaRPr lang="en-US" sz="3137" b="1" dirty="0">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Bonus: Install Active Directory</a:t>
            </a:r>
          </a:p>
        </p:txBody>
      </p:sp>
      <p:sp>
        <p:nvSpPr>
          <p:cNvPr id="9" name="Text Placeholder 8"/>
          <p:cNvSpPr>
            <a:spLocks noGrp="1"/>
          </p:cNvSpPr>
          <p:nvPr>
            <p:ph type="body" sz="quarter" idx="11"/>
          </p:nvPr>
        </p:nvSpPr>
        <p:spPr>
          <a:xfrm>
            <a:off x="269240" y="1861784"/>
            <a:ext cx="11655841" cy="3856062"/>
          </a:xfrm>
        </p:spPr>
        <p:txBody>
          <a:bodyPr>
            <a:normAutofit fontScale="70000" lnSpcReduction="20000"/>
          </a:bodyPr>
          <a:lstStyle/>
          <a:p>
            <a:r>
              <a:rPr lang="en-US" dirty="0">
                <a:solidFill>
                  <a:srgbClr val="008000"/>
                </a:solidFill>
                <a:highlight>
                  <a:srgbClr val="FFFFFF"/>
                </a:highlight>
              </a:rPr>
              <a:t>$</a:t>
            </a:r>
            <a:r>
              <a:rPr lang="en-US" dirty="0" err="1">
                <a:solidFill>
                  <a:srgbClr val="008000"/>
                </a:solidFill>
                <a:highlight>
                  <a:srgbClr val="FFFFFF"/>
                </a:highlight>
              </a:rPr>
              <a:t>domainName</a:t>
            </a:r>
            <a:r>
              <a:rPr lang="en-US" dirty="0">
                <a:solidFill>
                  <a:srgbClr val="008000"/>
                </a:solidFill>
                <a:highlight>
                  <a:srgbClr val="FFFFFF"/>
                </a:highlight>
              </a:rPr>
              <a:t> = "ContosoAzure.com"</a:t>
            </a:r>
            <a:endParaRPr lang="en-US" dirty="0">
              <a:highlight>
                <a:srgbClr val="FFFFFF"/>
              </a:highlight>
            </a:endParaRPr>
          </a:p>
          <a:p>
            <a:r>
              <a:rPr lang="en-US" dirty="0">
                <a:solidFill>
                  <a:srgbClr val="008000"/>
                </a:solidFill>
                <a:highlight>
                  <a:srgbClr val="FFFFFF"/>
                </a:highlight>
              </a:rPr>
              <a:t>$</a:t>
            </a:r>
            <a:r>
              <a:rPr lang="en-US" dirty="0" err="1">
                <a:solidFill>
                  <a:srgbClr val="008000"/>
                </a:solidFill>
                <a:highlight>
                  <a:srgbClr val="FFFFFF"/>
                </a:highlight>
              </a:rPr>
              <a:t>AdminPassword</a:t>
            </a:r>
            <a:r>
              <a:rPr lang="en-US" dirty="0">
                <a:solidFill>
                  <a:srgbClr val="008000"/>
                </a:solidFill>
                <a:highlight>
                  <a:srgbClr val="FFFFFF"/>
                </a:highlight>
              </a:rPr>
              <a:t> = "Passw0rd1"</a:t>
            </a:r>
            <a:endParaRPr lang="en-US" dirty="0">
              <a:highlight>
                <a:srgbClr val="FFFFFF"/>
              </a:highlight>
            </a:endParaRPr>
          </a:p>
          <a:p>
            <a:endParaRPr lang="en-US" dirty="0">
              <a:highlight>
                <a:srgbClr val="FFFFFF"/>
              </a:highlight>
            </a:endParaRPr>
          </a:p>
          <a:p>
            <a:r>
              <a:rPr lang="en-US" b="1" dirty="0">
                <a:solidFill>
                  <a:srgbClr val="000080"/>
                </a:solidFill>
                <a:highlight>
                  <a:srgbClr val="FFFFFF"/>
                </a:highlight>
              </a:rPr>
              <a:t>(</a:t>
            </a:r>
            <a:r>
              <a:rPr lang="en-US" b="1" dirty="0">
                <a:solidFill>
                  <a:srgbClr val="0000FF"/>
                </a:solidFill>
                <a:highlight>
                  <a:srgbClr val="FFFFFF"/>
                </a:highlight>
              </a:rPr>
              <a:t>Get-Date</a:t>
            </a:r>
            <a:r>
              <a:rPr lang="en-US" b="1" dirty="0">
                <a:solidFill>
                  <a:srgbClr val="000080"/>
                </a:solidFill>
                <a:highlight>
                  <a:srgbClr val="FFFFFF"/>
                </a:highlight>
              </a:rPr>
              <a:t>).</a:t>
            </a:r>
            <a:r>
              <a:rPr lang="en-US" dirty="0" err="1">
                <a:highlight>
                  <a:srgbClr val="FFFFFF"/>
                </a:highlight>
              </a:rPr>
              <a:t>ToString</a:t>
            </a:r>
            <a:r>
              <a:rPr lang="en-US" b="1" dirty="0">
                <a:solidFill>
                  <a:srgbClr val="000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 Set-</a:t>
            </a:r>
            <a:r>
              <a:rPr lang="en-US" dirty="0" err="1">
                <a:solidFill>
                  <a:srgbClr val="9E182D"/>
                </a:solidFill>
                <a:highlight>
                  <a:srgbClr val="FFFFFF"/>
                </a:highlight>
              </a:rPr>
              <a:t>DNSClient</a:t>
            </a:r>
            <a:r>
              <a:rPr lang="en-US" dirty="0">
                <a:solidFill>
                  <a:srgbClr val="9E182D"/>
                </a:solidFill>
                <a:highlight>
                  <a:srgbClr val="FFFFFF"/>
                </a:highlight>
              </a:rPr>
              <a:t>"</a:t>
            </a:r>
            <a:endParaRPr lang="en-US" dirty="0">
              <a:highlight>
                <a:srgbClr val="FFFFFF"/>
              </a:highlight>
            </a:endParaRPr>
          </a:p>
          <a:p>
            <a:r>
              <a:rPr lang="en-US" dirty="0">
                <a:highlight>
                  <a:srgbClr val="FFFFFF"/>
                </a:highlight>
              </a:rPr>
              <a:t>Set-</a:t>
            </a:r>
            <a:r>
              <a:rPr lang="en-US" dirty="0" err="1">
                <a:highlight>
                  <a:srgbClr val="FFFFFF"/>
                </a:highlight>
              </a:rPr>
              <a:t>DnsClient</a:t>
            </a:r>
            <a:r>
              <a:rPr lang="en-US" dirty="0">
                <a:highlight>
                  <a:srgbClr val="FFFFFF"/>
                </a:highlight>
              </a:rPr>
              <a:t> `    </a:t>
            </a:r>
            <a:r>
              <a:rPr lang="en-US" b="1" dirty="0">
                <a:solidFill>
                  <a:srgbClr val="000080"/>
                </a:solidFill>
                <a:highlight>
                  <a:srgbClr val="FFFFFF"/>
                </a:highlight>
              </a:rPr>
              <a:t>-</a:t>
            </a:r>
            <a:r>
              <a:rPr lang="en-US" dirty="0" err="1">
                <a:highlight>
                  <a:srgbClr val="FFFFFF"/>
                </a:highlight>
              </a:rPr>
              <a:t>InterfaceAlias</a:t>
            </a:r>
            <a:r>
              <a:rPr lang="en-US" dirty="0">
                <a:highlight>
                  <a:srgbClr val="FFFFFF"/>
                </a:highlight>
              </a:rPr>
              <a:t> </a:t>
            </a:r>
            <a:r>
              <a:rPr lang="en-US" dirty="0">
                <a:solidFill>
                  <a:srgbClr val="9E182D"/>
                </a:solidFill>
                <a:highlight>
                  <a:srgbClr val="FFFFFF"/>
                </a:highlight>
              </a:rPr>
              <a:t>"Ethernet*"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ConnectionSpecificSuffix</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domainName</a:t>
            </a:r>
            <a:endParaRPr lang="en-US" dirty="0">
              <a:highlight>
                <a:srgbClr val="FFFFFF"/>
              </a:highlight>
            </a:endParaRPr>
          </a:p>
          <a:p>
            <a:r>
              <a:rPr lang="en-US" b="1" dirty="0">
                <a:solidFill>
                  <a:srgbClr val="000080"/>
                </a:solidFill>
                <a:highlight>
                  <a:srgbClr val="FFFFFF"/>
                </a:highlight>
              </a:rPr>
              <a:t>(</a:t>
            </a:r>
            <a:r>
              <a:rPr lang="en-US" b="1" dirty="0">
                <a:solidFill>
                  <a:srgbClr val="0000FF"/>
                </a:solidFill>
                <a:highlight>
                  <a:srgbClr val="FFFFFF"/>
                </a:highlight>
              </a:rPr>
              <a:t>Get-Date</a:t>
            </a:r>
            <a:r>
              <a:rPr lang="en-US" b="1" dirty="0">
                <a:solidFill>
                  <a:srgbClr val="000080"/>
                </a:solidFill>
                <a:highlight>
                  <a:srgbClr val="FFFFFF"/>
                </a:highlight>
              </a:rPr>
              <a:t>).</a:t>
            </a:r>
            <a:r>
              <a:rPr lang="en-US" dirty="0" err="1">
                <a:highlight>
                  <a:srgbClr val="FFFFFF"/>
                </a:highlight>
              </a:rPr>
              <a:t>ToString</a:t>
            </a:r>
            <a:r>
              <a:rPr lang="en-US" b="1" dirty="0">
                <a:solidFill>
                  <a:srgbClr val="000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 Install-</a:t>
            </a:r>
            <a:r>
              <a:rPr lang="en-US" dirty="0" err="1">
                <a:solidFill>
                  <a:srgbClr val="9E182D"/>
                </a:solidFill>
                <a:highlight>
                  <a:srgbClr val="FFFFFF"/>
                </a:highlight>
              </a:rPr>
              <a:t>WindowsFeatures</a:t>
            </a:r>
            <a:r>
              <a:rPr lang="en-US" dirty="0">
                <a:solidFill>
                  <a:srgbClr val="9E182D"/>
                </a:solidFill>
                <a:highlight>
                  <a:srgbClr val="FFFFFF"/>
                </a:highlight>
              </a:rPr>
              <a:t>"</a:t>
            </a:r>
            <a:r>
              <a:rPr lang="en-US" dirty="0">
                <a:highlight>
                  <a:srgbClr val="FFFFFF"/>
                </a:highlight>
              </a:rPr>
              <a:t> </a:t>
            </a:r>
          </a:p>
          <a:p>
            <a:r>
              <a:rPr lang="en-US" dirty="0">
                <a:highlight>
                  <a:srgbClr val="FFFFFF"/>
                </a:highlight>
              </a:rPr>
              <a:t>Install-</a:t>
            </a:r>
            <a:r>
              <a:rPr lang="en-US" dirty="0" err="1">
                <a:highlight>
                  <a:srgbClr val="FFFFFF"/>
                </a:highlight>
              </a:rPr>
              <a:t>WindowsFeature</a:t>
            </a:r>
            <a:r>
              <a:rPr lang="en-US" dirty="0">
                <a:highlight>
                  <a:srgbClr val="FFFFFF"/>
                </a:highlight>
              </a:rPr>
              <a:t>   </a:t>
            </a:r>
            <a:r>
              <a:rPr lang="en-US" b="1" dirty="0">
                <a:solidFill>
                  <a:srgbClr val="000080"/>
                </a:solidFill>
                <a:highlight>
                  <a:srgbClr val="FFFFFF"/>
                </a:highlight>
              </a:rPr>
              <a:t>-</a:t>
            </a:r>
            <a:r>
              <a:rPr lang="en-US" dirty="0">
                <a:highlight>
                  <a:srgbClr val="FFFFFF"/>
                </a:highlight>
              </a:rPr>
              <a:t>Name AD-Domain-Services  </a:t>
            </a:r>
            <a:r>
              <a:rPr lang="en-US" b="1" dirty="0">
                <a:solidFill>
                  <a:srgbClr val="000080"/>
                </a:solidFill>
                <a:highlight>
                  <a:srgbClr val="FFFFFF"/>
                </a:highlight>
              </a:rPr>
              <a:t>-</a:t>
            </a:r>
            <a:r>
              <a:rPr lang="en-US" dirty="0" err="1">
                <a:highlight>
                  <a:srgbClr val="FFFFFF"/>
                </a:highlight>
              </a:rPr>
              <a:t>IncludeManagementTools</a:t>
            </a:r>
            <a:endParaRPr lang="en-US" dirty="0">
              <a:highlight>
                <a:srgbClr val="FFFFFF"/>
              </a:highlight>
            </a:endParaRPr>
          </a:p>
          <a:p>
            <a:r>
              <a:rPr lang="en-US" b="1" dirty="0">
                <a:solidFill>
                  <a:srgbClr val="000080"/>
                </a:solidFill>
                <a:highlight>
                  <a:srgbClr val="FFFFFF"/>
                </a:highlight>
              </a:rPr>
              <a:t>(</a:t>
            </a:r>
            <a:r>
              <a:rPr lang="en-US" b="1" dirty="0">
                <a:solidFill>
                  <a:srgbClr val="0000FF"/>
                </a:solidFill>
                <a:highlight>
                  <a:srgbClr val="FFFFFF"/>
                </a:highlight>
              </a:rPr>
              <a:t>Get-Date</a:t>
            </a:r>
            <a:r>
              <a:rPr lang="en-US" b="1" dirty="0">
                <a:solidFill>
                  <a:srgbClr val="000080"/>
                </a:solidFill>
                <a:highlight>
                  <a:srgbClr val="FFFFFF"/>
                </a:highlight>
              </a:rPr>
              <a:t>).</a:t>
            </a:r>
            <a:r>
              <a:rPr lang="en-US" dirty="0" err="1">
                <a:highlight>
                  <a:srgbClr val="FFFFFF"/>
                </a:highlight>
              </a:rPr>
              <a:t>ToString</a:t>
            </a:r>
            <a:r>
              <a:rPr lang="en-US" b="1" dirty="0">
                <a:solidFill>
                  <a:srgbClr val="000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 </a:t>
            </a:r>
            <a:r>
              <a:rPr lang="en-US" dirty="0" err="1">
                <a:solidFill>
                  <a:srgbClr val="9E182D"/>
                </a:solidFill>
                <a:highlight>
                  <a:srgbClr val="FFFFFF"/>
                </a:highlight>
              </a:rPr>
              <a:t>ConvertTo-SecureString</a:t>
            </a:r>
            <a:r>
              <a:rPr lang="en-US" dirty="0">
                <a:solidFill>
                  <a:srgbClr val="9E182D"/>
                </a:solidFill>
                <a:highlight>
                  <a:srgbClr val="FFFFFF"/>
                </a:highlight>
              </a:rPr>
              <a:t>"</a:t>
            </a:r>
            <a:endParaRPr lang="en-US" dirty="0">
              <a:highlight>
                <a:srgbClr val="FFFFFF"/>
              </a:highlight>
            </a:endParaRPr>
          </a:p>
          <a:p>
            <a:r>
              <a:rPr lang="en-US" dirty="0">
                <a:solidFill>
                  <a:srgbClr val="DB6D00"/>
                </a:solidFill>
                <a:highlight>
                  <a:srgbClr val="FFFFFF"/>
                </a:highlight>
              </a:rPr>
              <a:t>$</a:t>
            </a:r>
            <a:r>
              <a:rPr lang="en-US" dirty="0" err="1">
                <a:solidFill>
                  <a:srgbClr val="DB6D00"/>
                </a:solidFill>
                <a:highlight>
                  <a:srgbClr val="FFFFFF"/>
                </a:highlight>
              </a:rPr>
              <a:t>securePassword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b="1" dirty="0" err="1">
                <a:solidFill>
                  <a:srgbClr val="0000FF"/>
                </a:solidFill>
                <a:highlight>
                  <a:srgbClr val="FFFFFF"/>
                </a:highlight>
              </a:rPr>
              <a:t>ConvertTo-SecureString</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AdminPassword</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AsPlainText</a:t>
            </a:r>
            <a:r>
              <a:rPr lang="en-US" dirty="0">
                <a:highlight>
                  <a:srgbClr val="FFFFFF"/>
                </a:highlight>
              </a:rPr>
              <a:t>   </a:t>
            </a:r>
            <a:r>
              <a:rPr lang="en-US" b="1" dirty="0">
                <a:solidFill>
                  <a:srgbClr val="000080"/>
                </a:solidFill>
                <a:highlight>
                  <a:srgbClr val="FFFFFF"/>
                </a:highlight>
              </a:rPr>
              <a:t>-</a:t>
            </a:r>
            <a:r>
              <a:rPr lang="en-US" dirty="0">
                <a:highlight>
                  <a:srgbClr val="FFFFFF"/>
                </a:highlight>
              </a:rPr>
              <a:t>Force</a:t>
            </a:r>
          </a:p>
          <a:p>
            <a:r>
              <a:rPr lang="en-US" b="1" dirty="0">
                <a:solidFill>
                  <a:srgbClr val="000080"/>
                </a:solidFill>
                <a:highlight>
                  <a:srgbClr val="FFFFFF"/>
                </a:highlight>
              </a:rPr>
              <a:t>(</a:t>
            </a:r>
            <a:r>
              <a:rPr lang="en-US" b="1" dirty="0">
                <a:solidFill>
                  <a:srgbClr val="0000FF"/>
                </a:solidFill>
                <a:highlight>
                  <a:srgbClr val="FFFFFF"/>
                </a:highlight>
              </a:rPr>
              <a:t>Get-Date</a:t>
            </a:r>
            <a:r>
              <a:rPr lang="en-US" b="1" dirty="0">
                <a:solidFill>
                  <a:srgbClr val="000080"/>
                </a:solidFill>
                <a:highlight>
                  <a:srgbClr val="FFFFFF"/>
                </a:highlight>
              </a:rPr>
              <a:t>).</a:t>
            </a:r>
            <a:r>
              <a:rPr lang="en-US" dirty="0" err="1">
                <a:highlight>
                  <a:srgbClr val="FFFFFF"/>
                </a:highlight>
              </a:rPr>
              <a:t>ToString</a:t>
            </a:r>
            <a:r>
              <a:rPr lang="en-US" b="1" dirty="0">
                <a:solidFill>
                  <a:srgbClr val="000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 Install-</a:t>
            </a:r>
            <a:r>
              <a:rPr lang="en-US" dirty="0" err="1">
                <a:solidFill>
                  <a:srgbClr val="9E182D"/>
                </a:solidFill>
                <a:highlight>
                  <a:srgbClr val="FFFFFF"/>
                </a:highlight>
              </a:rPr>
              <a:t>ADDSForest</a:t>
            </a:r>
            <a:r>
              <a:rPr lang="en-US" dirty="0">
                <a:solidFill>
                  <a:srgbClr val="9E182D"/>
                </a:solidFill>
                <a:highlight>
                  <a:srgbClr val="FFFFFF"/>
                </a:highlight>
              </a:rPr>
              <a:t>"</a:t>
            </a:r>
            <a:endParaRPr lang="en-US" dirty="0">
              <a:highlight>
                <a:srgbClr val="FFFFFF"/>
              </a:highlight>
            </a:endParaRPr>
          </a:p>
          <a:p>
            <a:r>
              <a:rPr lang="en-US" dirty="0">
                <a:highlight>
                  <a:srgbClr val="FFFFFF"/>
                </a:highlight>
              </a:rPr>
              <a:t>Install-</a:t>
            </a:r>
            <a:r>
              <a:rPr lang="en-US" dirty="0" err="1">
                <a:highlight>
                  <a:srgbClr val="FFFFFF"/>
                </a:highlight>
              </a:rPr>
              <a:t>ADDSForest</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DomainName</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domainName</a:t>
            </a:r>
            <a:r>
              <a:rPr lang="en-US" dirty="0">
                <a:highlight>
                  <a:srgbClr val="FFFFFF"/>
                </a:highlight>
              </a:rPr>
              <a:t> </a:t>
            </a:r>
            <a:r>
              <a:rPr lang="en-US" b="1" dirty="0">
                <a:solidFill>
                  <a:srgbClr val="000080"/>
                </a:solidFill>
                <a:highlight>
                  <a:srgbClr val="FFFFFF"/>
                </a:highlight>
              </a:rPr>
              <a:t>-</a:t>
            </a:r>
            <a:r>
              <a:rPr lang="en-US" dirty="0" err="1">
                <a:highlight>
                  <a:srgbClr val="FFFFFF"/>
                </a:highlight>
              </a:rPr>
              <a:t>SafeModeAdministratorPassword</a:t>
            </a:r>
            <a:r>
              <a:rPr lang="en-US" dirty="0">
                <a:highlight>
                  <a:srgbClr val="FFFFFF"/>
                </a:highlight>
              </a:rPr>
              <a:t> </a:t>
            </a:r>
            <a:r>
              <a:rPr lang="en-US" dirty="0">
                <a:solidFill>
                  <a:srgbClr val="DB6D00"/>
                </a:solidFill>
                <a:highlight>
                  <a:srgbClr val="FFFFFF"/>
                </a:highlight>
              </a:rPr>
              <a:t>$</a:t>
            </a:r>
            <a:r>
              <a:rPr lang="en-US" dirty="0" err="1">
                <a:solidFill>
                  <a:srgbClr val="DB6D00"/>
                </a:solidFill>
                <a:highlight>
                  <a:srgbClr val="FFFFFF"/>
                </a:highlight>
              </a:rPr>
              <a:t>securePassword</a:t>
            </a:r>
            <a:r>
              <a:rPr lang="en-US" dirty="0">
                <a:highlight>
                  <a:srgbClr val="FFFFFF"/>
                </a:highlight>
              </a:rPr>
              <a:t>  </a:t>
            </a:r>
            <a:r>
              <a:rPr lang="en-US" b="1" dirty="0">
                <a:solidFill>
                  <a:srgbClr val="000080"/>
                </a:solidFill>
                <a:highlight>
                  <a:srgbClr val="FFFFFF"/>
                </a:highlight>
              </a:rPr>
              <a:t>-</a:t>
            </a:r>
            <a:r>
              <a:rPr lang="en-US" dirty="0">
                <a:highlight>
                  <a:srgbClr val="FFFFFF"/>
                </a:highlight>
              </a:rPr>
              <a:t>Force</a:t>
            </a:r>
          </a:p>
          <a:p>
            <a:endParaRPr lang="en-US" dirty="0">
              <a:highlight>
                <a:srgbClr val="FFFFFF"/>
              </a:highlight>
            </a:endParaRPr>
          </a:p>
          <a:p>
            <a:r>
              <a:rPr lang="en-US" dirty="0">
                <a:solidFill>
                  <a:srgbClr val="008000"/>
                </a:solidFill>
                <a:highlight>
                  <a:srgbClr val="FFFFFF"/>
                </a:highlight>
              </a:rPr>
              <a:t>#(Get-Date).</a:t>
            </a:r>
            <a:r>
              <a:rPr lang="en-US" dirty="0" err="1">
                <a:solidFill>
                  <a:srgbClr val="008000"/>
                </a:solidFill>
                <a:highlight>
                  <a:srgbClr val="FFFFFF"/>
                </a:highlight>
              </a:rPr>
              <a:t>ToString</a:t>
            </a:r>
            <a:r>
              <a:rPr lang="en-US" dirty="0">
                <a:solidFill>
                  <a:srgbClr val="008000"/>
                </a:solidFill>
                <a:highlight>
                  <a:srgbClr val="FFFFFF"/>
                </a:highlight>
              </a:rPr>
              <a:t>() + " Restart-Computer"</a:t>
            </a:r>
            <a:endParaRPr lang="en-US" dirty="0">
              <a:highlight>
                <a:srgbClr val="FFFFFF"/>
              </a:highlight>
            </a:endParaRPr>
          </a:p>
          <a:p>
            <a:r>
              <a:rPr lang="en-US" dirty="0">
                <a:solidFill>
                  <a:srgbClr val="008000"/>
                </a:solidFill>
                <a:highlight>
                  <a:srgbClr val="FFFFFF"/>
                </a:highlight>
              </a:rPr>
              <a:t>#Restart-Computer </a:t>
            </a:r>
            <a:endParaRPr lang="en-US" dirty="0">
              <a:highlight>
                <a:srgbClr val="FFFFFF"/>
              </a:highlight>
            </a:endParaRPr>
          </a:p>
          <a:p>
            <a:endParaRPr lang="en-US" dirty="0">
              <a:highlight>
                <a:srgbClr val="FFFFFF"/>
              </a:highlight>
            </a:endParaRPr>
          </a:p>
          <a:p>
            <a:r>
              <a:rPr lang="en-US" b="1" dirty="0">
                <a:solidFill>
                  <a:srgbClr val="000080"/>
                </a:solidFill>
                <a:highlight>
                  <a:srgbClr val="FFFFFF"/>
                </a:highlight>
              </a:rPr>
              <a:t>(</a:t>
            </a:r>
            <a:r>
              <a:rPr lang="en-US" b="1" dirty="0">
                <a:solidFill>
                  <a:srgbClr val="0000FF"/>
                </a:solidFill>
                <a:highlight>
                  <a:srgbClr val="FFFFFF"/>
                </a:highlight>
              </a:rPr>
              <a:t>Get-Date</a:t>
            </a:r>
            <a:r>
              <a:rPr lang="en-US" b="1" dirty="0">
                <a:solidFill>
                  <a:srgbClr val="000080"/>
                </a:solidFill>
                <a:highlight>
                  <a:srgbClr val="FFFFFF"/>
                </a:highlight>
              </a:rPr>
              <a:t>).</a:t>
            </a:r>
            <a:r>
              <a:rPr lang="en-US" dirty="0" err="1">
                <a:highlight>
                  <a:srgbClr val="FFFFFF"/>
                </a:highlight>
              </a:rPr>
              <a:t>ToString</a:t>
            </a:r>
            <a:r>
              <a:rPr lang="en-US" b="1" dirty="0">
                <a:solidFill>
                  <a:srgbClr val="000080"/>
                </a:solidFill>
                <a:highlight>
                  <a:srgbClr val="FFFFFF"/>
                </a:highlight>
              </a:rPr>
              <a:t>()</a:t>
            </a:r>
            <a:r>
              <a:rPr lang="en-US" dirty="0">
                <a:highlight>
                  <a:srgbClr val="FFFFFF"/>
                </a:highlight>
              </a:rPr>
              <a:t> </a:t>
            </a:r>
            <a:r>
              <a:rPr lang="en-US" b="1" dirty="0">
                <a:solidFill>
                  <a:srgbClr val="000080"/>
                </a:solidFill>
                <a:highlight>
                  <a:srgbClr val="FFFFFF"/>
                </a:highlight>
              </a:rPr>
              <a:t>+</a:t>
            </a:r>
            <a:r>
              <a:rPr lang="en-US" dirty="0">
                <a:highlight>
                  <a:srgbClr val="FFFFFF"/>
                </a:highlight>
              </a:rPr>
              <a:t> </a:t>
            </a:r>
            <a:r>
              <a:rPr lang="en-US" dirty="0">
                <a:solidFill>
                  <a:srgbClr val="9E182D"/>
                </a:solidFill>
                <a:highlight>
                  <a:srgbClr val="FFFFFF"/>
                </a:highlight>
              </a:rPr>
              <a:t>" Finished"</a:t>
            </a:r>
            <a:endParaRPr lang="en-US" dirty="0"/>
          </a:p>
        </p:txBody>
      </p:sp>
      <p:sp>
        <p:nvSpPr>
          <p:cNvPr id="5" name="Text Placeholder 10"/>
          <p:cNvSpPr>
            <a:spLocks noGrp="1"/>
          </p:cNvSpPr>
          <p:nvPr>
            <p:ph type="body" sz="quarter" idx="4294967295" hasCustomPrompt="1"/>
          </p:nvPr>
        </p:nvSpPr>
        <p:spPr>
          <a:xfrm>
            <a:off x="9009381" y="6459236"/>
            <a:ext cx="3062785" cy="398279"/>
          </a:xfrm>
        </p:spPr>
        <p:txBody>
          <a:bodyPr/>
          <a:lstStyle>
            <a:lvl1pPr marL="0" indent="0">
              <a:buNone/>
              <a:defRPr sz="1600" baseline="0"/>
            </a:lvl1pPr>
          </a:lstStyle>
          <a:p>
            <a:pPr defTabSz="896386">
              <a:buClr>
                <a:srgbClr val="FFFFFF"/>
              </a:buClr>
              <a:defRPr/>
            </a:pPr>
            <a:r>
              <a:rPr lang="en-US" kern="0" dirty="0">
                <a:gradFill>
                  <a:gsLst>
                    <a:gs pos="1250">
                      <a:srgbClr val="FFFFFF"/>
                    </a:gs>
                    <a:gs pos="100000">
                      <a:srgbClr val="FFFFFF"/>
                    </a:gs>
                  </a:gsLst>
                  <a:lin ang="5400000" scaled="0"/>
                </a:gradFill>
              </a:rPr>
              <a:t>@ ITProGuru      #TR21</a:t>
            </a:r>
            <a:r>
              <a:rPr lang="en-US" b="1" dirty="0"/>
              <a:t>WOS404</a:t>
            </a:r>
            <a:endParaRPr lang="en-US" kern="0" dirty="0">
              <a:gradFill>
                <a:gsLst>
                  <a:gs pos="1250">
                    <a:srgbClr val="FFFFFF"/>
                  </a:gs>
                  <a:gs pos="100000">
                    <a:srgbClr val="FFFFFF"/>
                  </a:gs>
                </a:gsLst>
                <a:lin ang="5400000" scaled="0"/>
              </a:gradFill>
            </a:endParaRPr>
          </a:p>
        </p:txBody>
      </p:sp>
      <p:sp>
        <p:nvSpPr>
          <p:cNvPr id="2" name="Explosion 1 1"/>
          <p:cNvSpPr/>
          <p:nvPr/>
        </p:nvSpPr>
        <p:spPr bwMode="auto">
          <a:xfrm>
            <a:off x="7216531" y="1388927"/>
            <a:ext cx="5806787" cy="5453251"/>
          </a:xfrm>
          <a:prstGeom prst="irregularSeal1">
            <a:avLst/>
          </a:prstGeom>
          <a:solidFill>
            <a:schemeClr val="accent1">
              <a:alpha val="73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3921" dirty="0">
                <a:gradFill>
                  <a:gsLst>
                    <a:gs pos="0">
                      <a:srgbClr val="FFFFFF"/>
                    </a:gs>
                    <a:gs pos="100000">
                      <a:srgbClr val="FFFFFF"/>
                    </a:gs>
                  </a:gsLst>
                  <a:lin ang="5400000" scaled="0"/>
                </a:gradFill>
              </a:rPr>
              <a:t>Warning: </a:t>
            </a:r>
            <a:r>
              <a:rPr lang="en-US" sz="1961" dirty="0">
                <a:gradFill>
                  <a:gsLst>
                    <a:gs pos="0">
                      <a:srgbClr val="FFFFFF"/>
                    </a:gs>
                    <a:gs pos="100000">
                      <a:srgbClr val="FFFFFF"/>
                    </a:gs>
                  </a:gsLst>
                  <a:lin ang="5400000" scaled="0"/>
                </a:gradFill>
              </a:rPr>
              <a:t>From a security standpoint, you should NOT pass a Password using </a:t>
            </a:r>
            <a:r>
              <a:rPr lang="en-US" sz="1961" dirty="0" err="1">
                <a:gradFill>
                  <a:gsLst>
                    <a:gs pos="0">
                      <a:srgbClr val="FFFFFF"/>
                    </a:gs>
                    <a:gs pos="100000">
                      <a:srgbClr val="FFFFFF"/>
                    </a:gs>
                  </a:gsLst>
                  <a:lin ang="5400000" scaled="0"/>
                </a:gradFill>
              </a:rPr>
              <a:t>AzureScriptExtention</a:t>
            </a:r>
            <a:r>
              <a:rPr lang="en-US" sz="1961" dirty="0">
                <a:gradFill>
                  <a:gsLst>
                    <a:gs pos="0">
                      <a:srgbClr val="FFFFFF"/>
                    </a:gs>
                    <a:gs pos="100000">
                      <a:srgbClr val="FFFFFF"/>
                    </a:gs>
                  </a:gsLst>
                  <a:lin ang="5400000" scaled="0"/>
                </a:gradFill>
              </a:rPr>
              <a:t> because it is logged in plain text</a:t>
            </a:r>
          </a:p>
        </p:txBody>
      </p:sp>
    </p:spTree>
    <p:extLst>
      <p:ext uri="{BB962C8B-B14F-4D97-AF65-F5344CB8AC3E}">
        <p14:creationId xmlns:p14="http://schemas.microsoft.com/office/powerpoint/2010/main" val="1966607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8" y="1027906"/>
            <a:ext cx="11653523" cy="5907801"/>
          </a:xfrm>
        </p:spPr>
        <p:txBody>
          <a:bodyPr/>
          <a:lstStyle/>
          <a:p>
            <a:pPr>
              <a:spcAft>
                <a:spcPts val="588"/>
              </a:spcAft>
            </a:pPr>
            <a:r>
              <a:rPr lang="en-US" sz="2745" b="1" dirty="0">
                <a:gradFill>
                  <a:gsLst>
                    <a:gs pos="2917">
                      <a:schemeClr val="tx1"/>
                    </a:gs>
                    <a:gs pos="30000">
                      <a:schemeClr val="tx1"/>
                    </a:gs>
                  </a:gsLst>
                  <a:lin ang="5400000" scaled="0"/>
                </a:gradFill>
              </a:rPr>
              <a:t>Production Deployment Consultant </a:t>
            </a:r>
            <a:r>
              <a:rPr lang="en-US" sz="2745" dirty="0">
                <a:gradFill>
                  <a:gsLst>
                    <a:gs pos="2917">
                      <a:schemeClr val="tx1"/>
                    </a:gs>
                    <a:gs pos="30000">
                      <a:schemeClr val="tx1"/>
                    </a:gs>
                  </a:gsLst>
                  <a:lin ang="5400000" scaled="0"/>
                </a:gradFill>
              </a:rPr>
              <a:t>– </a:t>
            </a:r>
            <a:r>
              <a:rPr lang="en-US" sz="1961" dirty="0">
                <a:gradFill>
                  <a:gsLst>
                    <a:gs pos="2917">
                      <a:schemeClr val="tx1"/>
                    </a:gs>
                    <a:gs pos="30000">
                      <a:schemeClr val="tx1"/>
                    </a:gs>
                  </a:gsLst>
                  <a:lin ang="5400000" scaled="0"/>
                </a:gradFill>
              </a:rPr>
              <a:t>Build out the “Standard” part of your deployments – Change Variables through GUI</a:t>
            </a:r>
          </a:p>
          <a:p>
            <a:pPr lvl="1">
              <a:spcAft>
                <a:spcPts val="588"/>
              </a:spcAft>
            </a:pPr>
            <a:r>
              <a:rPr lang="en-US" sz="1961" dirty="0">
                <a:solidFill>
                  <a:schemeClr val="tx1">
                    <a:lumMod val="95000"/>
                  </a:schemeClr>
                </a:solidFill>
              </a:rPr>
              <a:t>Build Machines; Networks; Load balancers; </a:t>
            </a:r>
          </a:p>
          <a:p>
            <a:pPr lvl="1">
              <a:spcAft>
                <a:spcPts val="588"/>
              </a:spcAft>
            </a:pPr>
            <a:r>
              <a:rPr lang="en-US" sz="1961" dirty="0">
                <a:solidFill>
                  <a:schemeClr val="tx1">
                    <a:lumMod val="95000"/>
                  </a:schemeClr>
                </a:solidFill>
              </a:rPr>
              <a:t>Highly Customized System Images (SQL, </a:t>
            </a:r>
            <a:r>
              <a:rPr lang="en-US" sz="1961" dirty="0" err="1">
                <a:solidFill>
                  <a:schemeClr val="tx1">
                    <a:lumMod val="95000"/>
                  </a:schemeClr>
                </a:solidFill>
              </a:rPr>
              <a:t>Sharepoint</a:t>
            </a:r>
            <a:r>
              <a:rPr lang="en-US" sz="1961" dirty="0">
                <a:solidFill>
                  <a:schemeClr val="tx1">
                    <a:lumMod val="95000"/>
                  </a:schemeClr>
                </a:solidFill>
              </a:rPr>
              <a:t>, </a:t>
            </a:r>
            <a:r>
              <a:rPr lang="en-US" sz="1961" dirty="0" err="1">
                <a:solidFill>
                  <a:schemeClr val="tx1">
                    <a:lumMod val="95000"/>
                  </a:schemeClr>
                </a:solidFill>
              </a:rPr>
              <a:t>Etc</a:t>
            </a:r>
            <a:r>
              <a:rPr lang="en-US" sz="1961" dirty="0">
                <a:solidFill>
                  <a:schemeClr val="tx1">
                    <a:lumMod val="95000"/>
                  </a:schemeClr>
                </a:solidFill>
              </a:rPr>
              <a:t>)</a:t>
            </a:r>
          </a:p>
          <a:p>
            <a:pPr lvl="1">
              <a:spcAft>
                <a:spcPts val="588"/>
              </a:spcAft>
            </a:pPr>
            <a:r>
              <a:rPr lang="en-US" sz="1961" dirty="0">
                <a:solidFill>
                  <a:schemeClr val="tx1">
                    <a:lumMod val="95000"/>
                  </a:schemeClr>
                </a:solidFill>
              </a:rPr>
              <a:t>Even do customizations scripted customizations – Consistent results!</a:t>
            </a:r>
          </a:p>
          <a:p>
            <a:pPr>
              <a:spcAft>
                <a:spcPts val="588"/>
              </a:spcAft>
            </a:pPr>
            <a:r>
              <a:rPr lang="en-US" sz="2745" b="1" dirty="0">
                <a:gradFill>
                  <a:gsLst>
                    <a:gs pos="2917">
                      <a:schemeClr val="tx1"/>
                    </a:gs>
                    <a:gs pos="30000">
                      <a:schemeClr val="tx1"/>
                    </a:gs>
                  </a:gsLst>
                  <a:lin ang="5400000" scaled="0"/>
                </a:gradFill>
              </a:rPr>
              <a:t>Demo Pre-Configuration </a:t>
            </a:r>
            <a:r>
              <a:rPr lang="en-US" sz="2745" dirty="0">
                <a:gradFill>
                  <a:gsLst>
                    <a:gs pos="2917">
                      <a:schemeClr val="tx1"/>
                    </a:gs>
                    <a:gs pos="30000">
                      <a:schemeClr val="tx1"/>
                    </a:gs>
                  </a:gsLst>
                  <a:lin ang="5400000" scaled="0"/>
                </a:gradFill>
              </a:rPr>
              <a:t>– </a:t>
            </a:r>
            <a:r>
              <a:rPr lang="en-US" sz="1961" dirty="0">
                <a:gradFill>
                  <a:gsLst>
                    <a:gs pos="2917">
                      <a:schemeClr val="tx1"/>
                    </a:gs>
                    <a:gs pos="30000">
                      <a:schemeClr val="tx1"/>
                    </a:gs>
                  </a:gsLst>
                  <a:lin ang="5400000" scaled="0"/>
                </a:gradFill>
              </a:rPr>
              <a:t>Customized demo environment for every customer</a:t>
            </a:r>
          </a:p>
          <a:p>
            <a:pPr>
              <a:spcAft>
                <a:spcPts val="588"/>
              </a:spcAft>
            </a:pPr>
            <a:r>
              <a:rPr lang="en-US" sz="2745" b="1" dirty="0">
                <a:gradFill>
                  <a:gsLst>
                    <a:gs pos="2917">
                      <a:schemeClr val="tx1"/>
                    </a:gs>
                    <a:gs pos="30000">
                      <a:schemeClr val="tx1"/>
                    </a:gs>
                  </a:gsLst>
                  <a:lin ang="5400000" scaled="0"/>
                </a:gradFill>
              </a:rPr>
              <a:t>Training </a:t>
            </a:r>
            <a:r>
              <a:rPr lang="en-US" sz="2745" dirty="0">
                <a:gradFill>
                  <a:gsLst>
                    <a:gs pos="2917">
                      <a:schemeClr val="tx1"/>
                    </a:gs>
                    <a:gs pos="30000">
                      <a:schemeClr val="tx1"/>
                    </a:gs>
                  </a:gsLst>
                  <a:lin ang="5400000" scaled="0"/>
                </a:gradFill>
              </a:rPr>
              <a:t>– </a:t>
            </a:r>
            <a:r>
              <a:rPr lang="en-US" sz="1961" dirty="0">
                <a:gradFill>
                  <a:gsLst>
                    <a:gs pos="2917">
                      <a:schemeClr val="tx1"/>
                    </a:gs>
                    <a:gs pos="30000">
                      <a:schemeClr val="tx1"/>
                    </a:gs>
                  </a:gsLst>
                  <a:lin ang="5400000" scaled="0"/>
                </a:gradFill>
              </a:rPr>
              <a:t>Setup training lab with customized creds or application defaults </a:t>
            </a:r>
            <a:endParaRPr lang="en-US" sz="2745" dirty="0">
              <a:gradFill>
                <a:gsLst>
                  <a:gs pos="2917">
                    <a:schemeClr val="tx1"/>
                  </a:gs>
                  <a:gs pos="30000">
                    <a:schemeClr val="tx1"/>
                  </a:gs>
                </a:gsLst>
                <a:lin ang="5400000" scaled="0"/>
              </a:gradFill>
            </a:endParaRPr>
          </a:p>
          <a:p>
            <a:pPr>
              <a:spcAft>
                <a:spcPts val="588"/>
              </a:spcAft>
            </a:pPr>
            <a:r>
              <a:rPr lang="en-US" sz="2745" b="1" dirty="0">
                <a:gradFill>
                  <a:gsLst>
                    <a:gs pos="2917">
                      <a:schemeClr val="tx1"/>
                    </a:gs>
                    <a:gs pos="30000">
                      <a:schemeClr val="tx1"/>
                    </a:gs>
                  </a:gsLst>
                  <a:lin ang="5400000" scaled="0"/>
                </a:gradFill>
              </a:rPr>
              <a:t>Test/Dev</a:t>
            </a:r>
            <a:r>
              <a:rPr lang="en-US" sz="2745" dirty="0">
                <a:gradFill>
                  <a:gsLst>
                    <a:gs pos="2917">
                      <a:schemeClr val="tx1"/>
                    </a:gs>
                    <a:gs pos="30000">
                      <a:schemeClr val="tx1"/>
                    </a:gs>
                  </a:gsLst>
                  <a:lin ang="5400000" scaled="0"/>
                </a:gradFill>
              </a:rPr>
              <a:t> – </a:t>
            </a:r>
            <a:r>
              <a:rPr lang="en-US" sz="1961" dirty="0">
                <a:gradFill>
                  <a:gsLst>
                    <a:gs pos="2917">
                      <a:schemeClr val="tx1"/>
                    </a:gs>
                    <a:gs pos="30000">
                      <a:schemeClr val="tx1"/>
                    </a:gs>
                  </a:gsLst>
                  <a:lin ang="5400000" scaled="0"/>
                </a:gradFill>
              </a:rPr>
              <a:t>Stand up a Test/Dev (or production) environment very repeatable and consistent</a:t>
            </a:r>
          </a:p>
          <a:p>
            <a:pPr>
              <a:spcAft>
                <a:spcPts val="588"/>
              </a:spcAft>
            </a:pPr>
            <a:r>
              <a:rPr lang="en-US" sz="2745" b="1" dirty="0">
                <a:gradFill>
                  <a:gsLst>
                    <a:gs pos="2917">
                      <a:schemeClr val="tx1"/>
                    </a:gs>
                    <a:gs pos="30000">
                      <a:schemeClr val="tx1"/>
                    </a:gs>
                  </a:gsLst>
                  <a:lin ang="5400000" scaled="0"/>
                </a:gradFill>
              </a:rPr>
              <a:t>Simple and Fast Deployment Spin up a server </a:t>
            </a:r>
            <a:r>
              <a:rPr lang="en-US" sz="1961" dirty="0">
                <a:gradFill>
                  <a:gsLst>
                    <a:gs pos="2917">
                      <a:schemeClr val="tx1"/>
                    </a:gs>
                    <a:gs pos="30000">
                      <a:schemeClr val="tx1"/>
                    </a:gs>
                  </a:gsLst>
                  <a:lin ang="5400000" scaled="0"/>
                </a:gradFill>
              </a:rPr>
              <a:t>(or two or more) in minutes</a:t>
            </a:r>
          </a:p>
          <a:p>
            <a:pPr lvl="1">
              <a:spcAft>
                <a:spcPts val="588"/>
              </a:spcAft>
            </a:pPr>
            <a:r>
              <a:rPr lang="en-US" sz="1961" dirty="0">
                <a:gradFill>
                  <a:gsLst>
                    <a:gs pos="2917">
                      <a:schemeClr val="tx1"/>
                    </a:gs>
                    <a:gs pos="30000">
                      <a:schemeClr val="tx1"/>
                    </a:gs>
                  </a:gsLst>
                  <a:lin ang="5400000" scaled="0"/>
                </a:gradFill>
              </a:rPr>
              <a:t>How can you use a simplified PowerShell deployment tool?  </a:t>
            </a:r>
            <a:br>
              <a:rPr lang="en-US" sz="1961" dirty="0">
                <a:gradFill>
                  <a:gsLst>
                    <a:gs pos="2917">
                      <a:schemeClr val="tx1"/>
                    </a:gs>
                    <a:gs pos="30000">
                      <a:schemeClr val="tx1"/>
                    </a:gs>
                  </a:gsLst>
                  <a:lin ang="5400000" scaled="0"/>
                </a:gradFill>
              </a:rPr>
            </a:br>
            <a:endParaRPr lang="en-US" sz="1961" dirty="0">
              <a:gradFill>
                <a:gsLst>
                  <a:gs pos="2917">
                    <a:schemeClr val="tx1"/>
                  </a:gs>
                  <a:gs pos="30000">
                    <a:schemeClr val="tx1"/>
                  </a:gs>
                </a:gsLst>
                <a:lin ang="5400000" scaled="0"/>
              </a:gradFill>
            </a:endParaRPr>
          </a:p>
          <a:p>
            <a:pPr algn="ctr">
              <a:spcAft>
                <a:spcPts val="588"/>
              </a:spcAft>
            </a:pPr>
            <a:r>
              <a:rPr lang="en-US" sz="3137" b="1" dirty="0" err="1">
                <a:gradFill>
                  <a:gsLst>
                    <a:gs pos="2917">
                      <a:schemeClr val="tx1"/>
                    </a:gs>
                    <a:gs pos="30000">
                      <a:schemeClr val="tx1"/>
                    </a:gs>
                  </a:gsLst>
                  <a:lin ang="5400000" scaled="0"/>
                </a:gradFill>
              </a:rPr>
              <a:t>Tweat</a:t>
            </a:r>
            <a:r>
              <a:rPr lang="en-US" sz="3137" b="1" dirty="0">
                <a:gradFill>
                  <a:gsLst>
                    <a:gs pos="2917">
                      <a:schemeClr val="tx1"/>
                    </a:gs>
                    <a:gs pos="30000">
                      <a:schemeClr val="tx1"/>
                    </a:gs>
                  </a:gsLst>
                  <a:lin ang="5400000" scaled="0"/>
                </a:gradFill>
              </a:rPr>
              <a:t> your ideas include:</a:t>
            </a:r>
            <a:r>
              <a:rPr lang="en-US" sz="3137" dirty="0">
                <a:gradFill>
                  <a:gsLst>
                    <a:gs pos="2917">
                      <a:schemeClr val="tx1"/>
                    </a:gs>
                    <a:gs pos="30000">
                      <a:schemeClr val="tx1"/>
                    </a:gs>
                  </a:gsLst>
                  <a:lin ang="5400000" scaled="0"/>
                </a:gradFill>
              </a:rPr>
              <a:t> @ITProGuru  #</a:t>
            </a:r>
            <a:r>
              <a:rPr lang="en-US" sz="3137" dirty="0" err="1">
                <a:gradFill>
                  <a:gsLst>
                    <a:gs pos="2917">
                      <a:schemeClr val="tx1"/>
                    </a:gs>
                    <a:gs pos="30000">
                      <a:schemeClr val="tx1"/>
                    </a:gs>
                  </a:gsLst>
                  <a:lin ang="5400000" scaled="0"/>
                </a:gradFill>
              </a:rPr>
              <a:t>PSinAction</a:t>
            </a:r>
            <a:endParaRPr lang="en-US" sz="1961" dirty="0">
              <a:gradFill>
                <a:gsLst>
                  <a:gs pos="2917">
                    <a:schemeClr val="tx1"/>
                  </a:gs>
                  <a:gs pos="30000">
                    <a:schemeClr val="tx1"/>
                  </a:gs>
                </a:gsLst>
                <a:lin ang="5400000" scaled="0"/>
              </a:gradFill>
            </a:endParaRPr>
          </a:p>
        </p:txBody>
      </p:sp>
      <p:sp>
        <p:nvSpPr>
          <p:cNvPr id="2" name="Title 1"/>
          <p:cNvSpPr>
            <a:spLocks noGrp="1"/>
          </p:cNvSpPr>
          <p:nvPr>
            <p:ph type="title"/>
          </p:nvPr>
        </p:nvSpPr>
        <p:spPr>
          <a:xfrm>
            <a:off x="413657" y="0"/>
            <a:ext cx="10515600" cy="1325563"/>
          </a:xfrm>
        </p:spPr>
        <p:txBody>
          <a:bodyPr/>
          <a:lstStyle/>
          <a:p>
            <a:r>
              <a:rPr lang="en-US" dirty="0"/>
              <a:t>WHY!</a:t>
            </a:r>
          </a:p>
        </p:txBody>
      </p:sp>
      <p:sp>
        <p:nvSpPr>
          <p:cNvPr id="4" name="Text Placeholder 10"/>
          <p:cNvSpPr txBox="1">
            <a:spLocks/>
          </p:cNvSpPr>
          <p:nvPr/>
        </p:nvSpPr>
        <p:spPr>
          <a:xfrm>
            <a:off x="9723664" y="6459236"/>
            <a:ext cx="2348502" cy="398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96386">
              <a:buClr>
                <a:srgbClr val="FFFFFF"/>
              </a:buClr>
              <a:defRPr/>
            </a:pPr>
            <a:r>
              <a:rPr lang="en-US" b="1"/>
              <a:t>@ITProGuru #PSinAction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73238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Don’t Be Afraid!!! Automate with BING!</a:t>
            </a:r>
          </a:p>
        </p:txBody>
      </p:sp>
      <p:sp>
        <p:nvSpPr>
          <p:cNvPr id="5" name="Text Placeholder 4"/>
          <p:cNvSpPr>
            <a:spLocks noGrp="1"/>
          </p:cNvSpPr>
          <p:nvPr>
            <p:ph type="body" sz="quarter" idx="10"/>
          </p:nvPr>
        </p:nvSpPr>
        <p:spPr>
          <a:xfrm>
            <a:off x="269241" y="1189494"/>
            <a:ext cx="5378548" cy="5043625"/>
          </a:xfrm>
        </p:spPr>
        <p:txBody>
          <a:bodyPr/>
          <a:lstStyle/>
          <a:p>
            <a:pPr marL="560241" indent="-560241">
              <a:buFont typeface="Arial" panose="020B0604020202020204" pitchFamily="34" charset="0"/>
              <a:buChar char="•"/>
            </a:pPr>
            <a:r>
              <a:rPr lang="en-US" sz="2745" dirty="0"/>
              <a:t>What tasks do you do repeatedly.</a:t>
            </a:r>
          </a:p>
          <a:p>
            <a:pPr marL="560241" indent="-560241">
              <a:buFont typeface="Arial" panose="020B0604020202020204" pitchFamily="34" charset="0"/>
              <a:buChar char="•"/>
            </a:pPr>
            <a:r>
              <a:rPr lang="en-US" sz="2745" dirty="0"/>
              <a:t>What actions do you need to perform on multiple machines.</a:t>
            </a:r>
          </a:p>
          <a:p>
            <a:pPr marL="560241" indent="-560241">
              <a:buFont typeface="Arial" panose="020B0604020202020204" pitchFamily="34" charset="0"/>
              <a:buChar char="•"/>
            </a:pPr>
            <a:r>
              <a:rPr lang="en-US" sz="2745" dirty="0"/>
              <a:t>What tasks would you like to get rid of all together?</a:t>
            </a:r>
          </a:p>
          <a:p>
            <a:pPr marL="560241" indent="-560241">
              <a:buFont typeface="Arial" panose="020B0604020202020204" pitchFamily="34" charset="0"/>
              <a:buChar char="•"/>
            </a:pPr>
            <a:r>
              <a:rPr lang="en-US" sz="2745" dirty="0"/>
              <a:t>What tasks are error prone?</a:t>
            </a:r>
          </a:p>
          <a:p>
            <a:pPr marL="560241" indent="-560241">
              <a:buFont typeface="Arial" panose="020B0604020202020204" pitchFamily="34" charset="0"/>
              <a:buChar char="•"/>
            </a:pPr>
            <a:r>
              <a:rPr lang="en-US" sz="2745" dirty="0"/>
              <a:t>What tasks would you like to simplify for peers or customers?</a:t>
            </a:r>
          </a:p>
          <a:p>
            <a:pPr marL="560241" indent="-560241">
              <a:buFont typeface="Arial" panose="020B0604020202020204" pitchFamily="34" charset="0"/>
              <a:buChar char="•"/>
            </a:pPr>
            <a:r>
              <a:rPr lang="en-US" sz="2745" dirty="0"/>
              <a:t>Make a Friend: Show them how to save TIME!</a:t>
            </a:r>
          </a:p>
        </p:txBody>
      </p:sp>
      <p:sp>
        <p:nvSpPr>
          <p:cNvPr id="6" name="Text Placeholder 5"/>
          <p:cNvSpPr>
            <a:spLocks noGrp="1"/>
          </p:cNvSpPr>
          <p:nvPr>
            <p:ph type="body" sz="quarter" idx="11"/>
          </p:nvPr>
        </p:nvSpPr>
        <p:spPr>
          <a:xfrm>
            <a:off x="5871894" y="1189494"/>
            <a:ext cx="6200272" cy="4189993"/>
          </a:xfrm>
        </p:spPr>
        <p:txBody>
          <a:bodyPr/>
          <a:lstStyle/>
          <a:p>
            <a:pPr marL="560241" indent="-560241">
              <a:buFont typeface="Arial" panose="020B0604020202020204" pitchFamily="34" charset="0"/>
              <a:buChar char="•"/>
            </a:pPr>
            <a:r>
              <a:rPr lang="en-US" dirty="0"/>
              <a:t>BING It! “PowerShell How to…” 	</a:t>
            </a:r>
          </a:p>
          <a:p>
            <a:pPr marL="1011547" lvl="3" indent="-560241">
              <a:buFont typeface="Arial" panose="020B0604020202020204" pitchFamily="34" charset="0"/>
              <a:buChar char="•"/>
            </a:pPr>
            <a:r>
              <a:rPr lang="en-US" dirty="0"/>
              <a:t>Google works too </a:t>
            </a:r>
            <a:r>
              <a:rPr lang="en-US" dirty="0">
                <a:sym typeface="Wingdings" panose="05000000000000000000" pitchFamily="2" charset="2"/>
              </a:rPr>
              <a:t></a:t>
            </a:r>
            <a:endParaRPr lang="en-US" dirty="0"/>
          </a:p>
          <a:p>
            <a:pPr marL="560241" indent="-560241">
              <a:buFont typeface="Arial" panose="020B0604020202020204" pitchFamily="34" charset="0"/>
              <a:buChar char="•"/>
            </a:pPr>
            <a:r>
              <a:rPr lang="en-US" dirty="0"/>
              <a:t>Put multiple ideas together to form a complete solution</a:t>
            </a:r>
          </a:p>
          <a:p>
            <a:pPr marL="560241" indent="-560241">
              <a:buFont typeface="Arial" panose="020B0604020202020204" pitchFamily="34" charset="0"/>
              <a:buChar char="•"/>
            </a:pPr>
            <a:r>
              <a:rPr lang="en-US" dirty="0"/>
              <a:t>Document as you go</a:t>
            </a:r>
          </a:p>
          <a:p>
            <a:pPr marL="560241" indent="-560241">
              <a:buFont typeface="Arial" panose="020B0604020202020204" pitchFamily="34" charset="0"/>
              <a:buChar char="•"/>
            </a:pPr>
            <a:r>
              <a:rPr lang="en-US" dirty="0"/>
              <a:t>Publish for the world to use</a:t>
            </a:r>
          </a:p>
          <a:p>
            <a:pPr lvl="1"/>
            <a:r>
              <a:rPr lang="en-US" sz="1176" dirty="0"/>
              <a:t>https://gallery.technet.microsoft.com/site/search?f%5B0%5D.Type=ProgrammingLanguage&amp;f%5B0%5D.Value=PowerShell</a:t>
            </a:r>
            <a:endParaRPr lang="en-US" dirty="0"/>
          </a:p>
        </p:txBody>
      </p:sp>
      <p:sp>
        <p:nvSpPr>
          <p:cNvPr id="3" name="Snip Same Side Corner Rectangle 2"/>
          <p:cNvSpPr/>
          <p:nvPr/>
        </p:nvSpPr>
        <p:spPr bwMode="auto">
          <a:xfrm>
            <a:off x="5250654" y="3769962"/>
            <a:ext cx="6274974" cy="2689274"/>
          </a:xfrm>
          <a:prstGeom prst="snip2Same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lvl="1" algn="ctr"/>
            <a:r>
              <a:rPr lang="en-US" sz="5294" dirty="0"/>
              <a:t>Automation is</a:t>
            </a:r>
            <a:br>
              <a:rPr lang="en-US" sz="5294" dirty="0"/>
            </a:br>
            <a:r>
              <a:rPr lang="en-US" sz="5294" dirty="0"/>
              <a:t>Easy with</a:t>
            </a:r>
            <a:br>
              <a:rPr lang="en-US" sz="5294" dirty="0"/>
            </a:br>
            <a:r>
              <a:rPr lang="en-US" sz="5294" dirty="0"/>
              <a:t>BING!</a:t>
            </a:r>
            <a:endParaRPr lang="en-US" sz="5882" dirty="0"/>
          </a:p>
        </p:txBody>
      </p:sp>
      <p:sp>
        <p:nvSpPr>
          <p:cNvPr id="8" name="Text Placeholder 10"/>
          <p:cNvSpPr txBox="1">
            <a:spLocks/>
          </p:cNvSpPr>
          <p:nvPr/>
        </p:nvSpPr>
        <p:spPr>
          <a:xfrm>
            <a:off x="9723664" y="6459236"/>
            <a:ext cx="2348502" cy="398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96386">
              <a:buClr>
                <a:srgbClr val="FFFFFF"/>
              </a:buClr>
              <a:defRPr/>
            </a:pPr>
            <a:r>
              <a:rPr lang="en-US" b="1"/>
              <a:t>@ITProGuru #PSinAction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224498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93" y="63047"/>
            <a:ext cx="10515600" cy="1325563"/>
          </a:xfrm>
        </p:spPr>
        <p:txBody>
          <a:bodyPr/>
          <a:lstStyle/>
          <a:p>
            <a:r>
              <a:rPr lang="en-US" dirty="0"/>
              <a:t>Remote Execution Policy</a:t>
            </a:r>
          </a:p>
        </p:txBody>
      </p:sp>
      <p:sp>
        <p:nvSpPr>
          <p:cNvPr id="8" name="Text Placeholder 7"/>
          <p:cNvSpPr>
            <a:spLocks noGrp="1"/>
          </p:cNvSpPr>
          <p:nvPr>
            <p:ph type="body" sz="quarter" idx="10"/>
          </p:nvPr>
        </p:nvSpPr>
        <p:spPr>
          <a:xfrm>
            <a:off x="269241" y="1189494"/>
            <a:ext cx="11655840" cy="3901321"/>
          </a:xfrm>
        </p:spPr>
        <p:txBody>
          <a:bodyPr>
            <a:normAutofit fontScale="92500" lnSpcReduction="20000"/>
          </a:bodyPr>
          <a:lstStyle/>
          <a:p>
            <a:r>
              <a:rPr lang="en-US" sz="3137" b="1" u="sng" dirty="0">
                <a:solidFill>
                  <a:srgbClr val="008000"/>
                </a:solidFill>
                <a:highlight>
                  <a:srgbClr val="FFFFFF"/>
                </a:highlight>
              </a:rPr>
              <a:t># Run PowerShell as Administrator</a:t>
            </a:r>
          </a:p>
          <a:p>
            <a:endParaRPr lang="en-US" sz="1765" b="1" u="sng" dirty="0">
              <a:solidFill>
                <a:srgbClr val="008000"/>
              </a:solidFill>
              <a:highlight>
                <a:srgbClr val="FFFFFF"/>
              </a:highlight>
            </a:endParaRPr>
          </a:p>
          <a:p>
            <a:r>
              <a:rPr lang="en-US" sz="1765" b="1" u="sng" dirty="0">
                <a:solidFill>
                  <a:srgbClr val="008000"/>
                </a:solidFill>
                <a:highlight>
                  <a:srgbClr val="FFFFFF"/>
                </a:highlight>
              </a:rPr>
              <a:t>#Set Remote Execution to: </a:t>
            </a:r>
            <a:r>
              <a:rPr lang="en-US" sz="1765" b="1" u="sng" dirty="0" err="1">
                <a:solidFill>
                  <a:srgbClr val="008000"/>
                </a:solidFill>
                <a:highlight>
                  <a:srgbClr val="FFFFFF"/>
                </a:highlight>
              </a:rPr>
              <a:t>untrestricted</a:t>
            </a:r>
            <a:endParaRPr lang="en-US" sz="1765" b="1" u="sng" dirty="0">
              <a:solidFill>
                <a:srgbClr val="008000"/>
              </a:solidFill>
              <a:highlight>
                <a:srgbClr val="FFFFFF"/>
              </a:highlight>
            </a:endParaRPr>
          </a:p>
          <a:p>
            <a:r>
              <a:rPr lang="en-US" sz="1765" b="1" dirty="0">
                <a:solidFill>
                  <a:srgbClr val="0000FF"/>
                </a:solidFill>
                <a:highlight>
                  <a:srgbClr val="FFFFFF"/>
                </a:highlight>
              </a:rPr>
              <a:t>Set-</a:t>
            </a:r>
            <a:r>
              <a:rPr lang="en-US" sz="1765" b="1" dirty="0" err="1">
                <a:solidFill>
                  <a:srgbClr val="0000FF"/>
                </a:solidFill>
                <a:highlight>
                  <a:srgbClr val="FFFFFF"/>
                </a:highlight>
              </a:rPr>
              <a:t>ExecutionPolicy</a:t>
            </a:r>
            <a:r>
              <a:rPr lang="en-US" sz="1765" dirty="0">
                <a:highlight>
                  <a:srgbClr val="FFFFFF"/>
                </a:highlight>
              </a:rPr>
              <a:t> Unrestricted</a:t>
            </a:r>
          </a:p>
          <a:p>
            <a:endParaRPr lang="en-US" sz="1765" dirty="0">
              <a:highlight>
                <a:srgbClr val="FFFFFF"/>
              </a:highlight>
            </a:endParaRPr>
          </a:p>
          <a:p>
            <a:r>
              <a:rPr lang="en-US" sz="1765" b="1" u="sng" dirty="0">
                <a:solidFill>
                  <a:srgbClr val="008000"/>
                </a:solidFill>
                <a:highlight>
                  <a:srgbClr val="FFFFFF"/>
                </a:highlight>
              </a:rPr>
              <a:t>#Set Remote Execution to: </a:t>
            </a:r>
            <a:r>
              <a:rPr lang="en-US" sz="1765" b="1" u="sng" dirty="0" err="1">
                <a:solidFill>
                  <a:srgbClr val="008000"/>
                </a:solidFill>
                <a:highlight>
                  <a:srgbClr val="FFFFFF"/>
                </a:highlight>
              </a:rPr>
              <a:t>untrestricted</a:t>
            </a:r>
            <a:endParaRPr lang="en-US" sz="1765" b="1" u="sng" dirty="0">
              <a:solidFill>
                <a:srgbClr val="008000"/>
              </a:solidFill>
              <a:highlight>
                <a:srgbClr val="FFFFFF"/>
              </a:highlight>
            </a:endParaRPr>
          </a:p>
          <a:p>
            <a:r>
              <a:rPr lang="en-US" sz="1765" b="1" dirty="0">
                <a:solidFill>
                  <a:srgbClr val="0000FF"/>
                </a:solidFill>
                <a:highlight>
                  <a:srgbClr val="FFFFFF"/>
                </a:highlight>
              </a:rPr>
              <a:t>Set-</a:t>
            </a:r>
            <a:r>
              <a:rPr lang="en-US" sz="1765" b="1" dirty="0" err="1">
                <a:solidFill>
                  <a:srgbClr val="0000FF"/>
                </a:solidFill>
                <a:highlight>
                  <a:srgbClr val="FFFFFF"/>
                </a:highlight>
              </a:rPr>
              <a:t>ExecutionPolicy</a:t>
            </a:r>
            <a:r>
              <a:rPr lang="en-US" sz="1765" dirty="0">
                <a:highlight>
                  <a:srgbClr val="FFFFFF"/>
                </a:highlight>
              </a:rPr>
              <a:t> </a:t>
            </a:r>
            <a:r>
              <a:rPr lang="en-US" sz="1765" dirty="0" err="1">
                <a:highlight>
                  <a:srgbClr val="FFFFFF"/>
                </a:highlight>
              </a:rPr>
              <a:t>RemoteSigned</a:t>
            </a:r>
            <a:endParaRPr lang="en-US" sz="1765" dirty="0">
              <a:highlight>
                <a:srgbClr val="FFFFFF"/>
              </a:highlight>
            </a:endParaRPr>
          </a:p>
          <a:p>
            <a:endParaRPr lang="en-US" sz="1765" dirty="0"/>
          </a:p>
          <a:p>
            <a:r>
              <a:rPr lang="en-US" sz="1765" b="1" u="sng" dirty="0">
                <a:solidFill>
                  <a:srgbClr val="008000"/>
                </a:solidFill>
                <a:highlight>
                  <a:srgbClr val="FFFFFF"/>
                </a:highlight>
              </a:rPr>
              <a:t># Run PowerShell in Different Execution Policy</a:t>
            </a:r>
          </a:p>
          <a:p>
            <a:r>
              <a:rPr lang="en-US" sz="1765" dirty="0"/>
              <a:t>powershell.exe /?</a:t>
            </a:r>
          </a:p>
          <a:p>
            <a:r>
              <a:rPr lang="en-US" sz="1765" dirty="0"/>
              <a:t>-</a:t>
            </a:r>
            <a:r>
              <a:rPr lang="en-US" sz="1765" dirty="0" err="1"/>
              <a:t>executionpolicy</a:t>
            </a:r>
            <a:r>
              <a:rPr lang="en-US" sz="1765" dirty="0"/>
              <a:t> bypass</a:t>
            </a:r>
          </a:p>
          <a:p>
            <a:r>
              <a:rPr lang="en-US" sz="1765" dirty="0"/>
              <a:t>-</a:t>
            </a:r>
            <a:r>
              <a:rPr lang="en-US" sz="1765" dirty="0" err="1"/>
              <a:t>windowstyle</a:t>
            </a:r>
            <a:r>
              <a:rPr lang="en-US" sz="1765" dirty="0"/>
              <a:t> hidden</a:t>
            </a:r>
          </a:p>
        </p:txBody>
      </p:sp>
      <p:sp>
        <p:nvSpPr>
          <p:cNvPr id="5" name="Text Placeholder 10"/>
          <p:cNvSpPr txBox="1">
            <a:spLocks/>
          </p:cNvSpPr>
          <p:nvPr/>
        </p:nvSpPr>
        <p:spPr>
          <a:xfrm>
            <a:off x="9723664" y="6459236"/>
            <a:ext cx="2348502" cy="398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96386">
              <a:buClr>
                <a:srgbClr val="FFFFFF"/>
              </a:buClr>
              <a:defRPr/>
            </a:pPr>
            <a:r>
              <a:rPr lang="en-US" b="1"/>
              <a:t>@ITProGuru #PSinAction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0996524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6397" y="1127922"/>
            <a:ext cx="8516035" cy="3294851"/>
          </a:xfrm>
        </p:spPr>
        <p:txBody>
          <a:bodyPr/>
          <a:lstStyle/>
          <a:p>
            <a:r>
              <a:rPr lang="en-US" sz="2353" dirty="0"/>
              <a:t>Environment Settings [Namespace: System.IO]</a:t>
            </a:r>
          </a:p>
          <a:p>
            <a:endParaRPr lang="en-US" sz="2353" dirty="0"/>
          </a:p>
          <a:p>
            <a:endParaRPr lang="en-US" sz="2353" dirty="0"/>
          </a:p>
          <a:p>
            <a:endParaRPr lang="en-US" sz="2353" dirty="0"/>
          </a:p>
          <a:p>
            <a:endParaRPr lang="en-US" sz="2353" dirty="0"/>
          </a:p>
          <a:p>
            <a:endParaRPr lang="en-US" sz="2353" dirty="0"/>
          </a:p>
          <a:p>
            <a:endParaRPr lang="en-US" sz="882" dirty="0"/>
          </a:p>
          <a:p>
            <a:endParaRPr lang="en-US" sz="882" dirty="0"/>
          </a:p>
          <a:p>
            <a:endParaRPr lang="en-US" sz="2353" dirty="0"/>
          </a:p>
          <a:p>
            <a:r>
              <a:rPr lang="en-US" sz="2353" dirty="0"/>
              <a:t>More File and Path Options</a:t>
            </a:r>
          </a:p>
        </p:txBody>
      </p:sp>
      <p:sp>
        <p:nvSpPr>
          <p:cNvPr id="3" name="Title 2"/>
          <p:cNvSpPr>
            <a:spLocks noGrp="1"/>
          </p:cNvSpPr>
          <p:nvPr>
            <p:ph type="title"/>
          </p:nvPr>
        </p:nvSpPr>
        <p:spPr/>
        <p:txBody>
          <a:bodyPr/>
          <a:lstStyle/>
          <a:p>
            <a:r>
              <a:rPr lang="en-US" dirty="0"/>
              <a:t>Files and Paths</a:t>
            </a:r>
          </a:p>
        </p:txBody>
      </p:sp>
      <p:sp>
        <p:nvSpPr>
          <p:cNvPr id="5" name="TextBox 4"/>
          <p:cNvSpPr txBox="1"/>
          <p:nvPr/>
        </p:nvSpPr>
        <p:spPr>
          <a:xfrm>
            <a:off x="308809" y="1658224"/>
            <a:ext cx="11622849" cy="2190533"/>
          </a:xfrm>
          <a:prstGeom prst="rect">
            <a:avLst/>
          </a:prstGeom>
          <a:solidFill>
            <a:schemeClr val="bg1"/>
          </a:solidFill>
        </p:spPr>
        <p:txBody>
          <a:bodyPr wrap="square" lIns="179285" tIns="143428" rIns="179285" bIns="143428" rtlCol="0">
            <a:spAutoFit/>
          </a:bodyPr>
          <a:lstStyle>
            <a:defPPr>
              <a:defRPr lang="en-US"/>
            </a:defPPr>
            <a:lvl1pPr>
              <a:defRPr sz="1372">
                <a:solidFill>
                  <a:srgbClr val="008000"/>
                </a:solidFill>
                <a:highlight>
                  <a:srgbClr val="FFFFFF"/>
                </a:highlight>
              </a:defRPr>
            </a:lvl1pPr>
          </a:lstStyle>
          <a:p>
            <a:r>
              <a:rPr lang="en-US" dirty="0"/>
              <a:t># Class Definition https://msdn.microsoft.com/en-us/library/System.IO(v=vs.110).aspx </a:t>
            </a:r>
          </a:p>
          <a:p>
            <a:r>
              <a:rPr lang="en-US" dirty="0"/>
              <a:t># Working with System.IO</a:t>
            </a:r>
          </a:p>
          <a:p>
            <a:r>
              <a:rPr lang="en-US" dirty="0"/>
              <a:t>[</a:t>
            </a:r>
            <a:r>
              <a:rPr lang="en-US" dirty="0" err="1"/>
              <a:t>System.IO.Directory</a:t>
            </a:r>
            <a:r>
              <a:rPr lang="en-US" dirty="0"/>
              <a:t>]::Exists("C:\Users\dstolts\ITProGuru-LogIt.log") </a:t>
            </a:r>
          </a:p>
          <a:p>
            <a:r>
              <a:rPr lang="en-US" dirty="0"/>
              <a:t># https://msdn.microsoft.com/en-us/library/system.io.directory(v=vs.110).aspx </a:t>
            </a:r>
          </a:p>
          <a:p>
            <a:r>
              <a:rPr lang="en-US" dirty="0"/>
              <a:t>[</a:t>
            </a:r>
            <a:r>
              <a:rPr lang="en-US" dirty="0" err="1"/>
              <a:t>System.IO.Directory</a:t>
            </a:r>
            <a:r>
              <a:rPr lang="en-US" dirty="0"/>
              <a:t>]::Exists("B:\_ITCamp\")</a:t>
            </a:r>
          </a:p>
          <a:p>
            <a:r>
              <a:rPr lang="en-US" dirty="0"/>
              <a:t>[</a:t>
            </a:r>
            <a:r>
              <a:rPr lang="en-US" dirty="0" err="1"/>
              <a:t>System.IO.File</a:t>
            </a:r>
            <a:r>
              <a:rPr lang="en-US" dirty="0"/>
              <a:t>]::Exists("B:\_ITCamp\ImageList.txt")</a:t>
            </a:r>
          </a:p>
          <a:p>
            <a:r>
              <a:rPr lang="en-US" dirty="0"/>
              <a:t>[</a:t>
            </a:r>
            <a:r>
              <a:rPr lang="en-US" dirty="0" err="1"/>
              <a:t>System.IO.File</a:t>
            </a:r>
            <a:r>
              <a:rPr lang="en-US" dirty="0"/>
              <a:t>]::Exists("B:\_ITCamp\DoesNotExist.txt")</a:t>
            </a:r>
          </a:p>
          <a:p>
            <a:r>
              <a:rPr lang="en-US" dirty="0"/>
              <a:t>$</a:t>
            </a:r>
            <a:r>
              <a:rPr lang="en-US" dirty="0" err="1"/>
              <a:t>LogFilePath</a:t>
            </a:r>
            <a:r>
              <a:rPr lang="en-US" dirty="0"/>
              <a:t> = [</a:t>
            </a:r>
            <a:r>
              <a:rPr lang="en-US" dirty="0" err="1"/>
              <a:t>System.IO.Directory</a:t>
            </a:r>
            <a:r>
              <a:rPr lang="en-US" dirty="0"/>
              <a:t>]::</a:t>
            </a:r>
            <a:r>
              <a:rPr lang="en-US" dirty="0" err="1"/>
              <a:t>GetCurrentDirectory</a:t>
            </a:r>
            <a:r>
              <a:rPr lang="en-US" dirty="0"/>
              <a:t>()</a:t>
            </a:r>
          </a:p>
          <a:p>
            <a:r>
              <a:rPr lang="en-US" dirty="0"/>
              <a:t>$</a:t>
            </a:r>
            <a:r>
              <a:rPr lang="en-US" dirty="0" err="1"/>
              <a:t>LogFilePath</a:t>
            </a:r>
            <a:r>
              <a:rPr lang="en-US" dirty="0"/>
              <a:t> </a:t>
            </a:r>
          </a:p>
        </p:txBody>
      </p:sp>
      <p:sp>
        <p:nvSpPr>
          <p:cNvPr id="6" name="TextBox 5"/>
          <p:cNvSpPr txBox="1"/>
          <p:nvPr/>
        </p:nvSpPr>
        <p:spPr>
          <a:xfrm>
            <a:off x="282027" y="4312192"/>
            <a:ext cx="4706230" cy="2190533"/>
          </a:xfrm>
          <a:prstGeom prst="rect">
            <a:avLst/>
          </a:prstGeom>
          <a:solidFill>
            <a:schemeClr val="bg1"/>
          </a:solidFill>
        </p:spPr>
        <p:txBody>
          <a:bodyPr wrap="square" lIns="179285" tIns="143428" rIns="179285" bIns="143428" rtlCol="0">
            <a:spAutoFit/>
          </a:bodyPr>
          <a:lstStyle>
            <a:defPPr>
              <a:defRPr lang="en-US"/>
            </a:defPPr>
            <a:lvl1pPr>
              <a:defRPr sz="1372">
                <a:solidFill>
                  <a:srgbClr val="008000"/>
                </a:solidFill>
                <a:highlight>
                  <a:srgbClr val="FFFFFF"/>
                </a:highlight>
              </a:defRPr>
            </a:lvl1pPr>
          </a:lstStyle>
          <a:p>
            <a:r>
              <a:rPr lang="en-US" dirty="0"/>
              <a:t>$</a:t>
            </a:r>
            <a:r>
              <a:rPr lang="en-US" dirty="0" err="1"/>
              <a:t>LogFilePath</a:t>
            </a:r>
            <a:r>
              <a:rPr lang="en-US" dirty="0"/>
              <a:t> = Get-Location</a:t>
            </a:r>
          </a:p>
          <a:p>
            <a:r>
              <a:rPr lang="en-US" dirty="0"/>
              <a:t>$</a:t>
            </a:r>
            <a:r>
              <a:rPr lang="en-US" dirty="0" err="1"/>
              <a:t>LogfileName</a:t>
            </a:r>
            <a:r>
              <a:rPr lang="en-US" dirty="0"/>
              <a:t> = "ITProGuru-LogIt.log" </a:t>
            </a:r>
          </a:p>
          <a:p>
            <a:r>
              <a:rPr lang="en-US" dirty="0"/>
              <a:t>$</a:t>
            </a:r>
            <a:r>
              <a:rPr lang="en-US" dirty="0" err="1"/>
              <a:t>myName</a:t>
            </a:r>
            <a:r>
              <a:rPr lang="en-US" dirty="0"/>
              <a:t>= "$</a:t>
            </a:r>
            <a:r>
              <a:rPr lang="en-US" dirty="0" err="1"/>
              <a:t>LogFilePath</a:t>
            </a:r>
            <a:r>
              <a:rPr lang="en-US" dirty="0"/>
              <a:t>\$</a:t>
            </a:r>
            <a:r>
              <a:rPr lang="en-US" dirty="0" err="1"/>
              <a:t>LogFileName</a:t>
            </a:r>
            <a:r>
              <a:rPr lang="en-US" dirty="0"/>
              <a:t>"</a:t>
            </a:r>
          </a:p>
          <a:p>
            <a:r>
              <a:rPr lang="en-US" dirty="0"/>
              <a:t>$</a:t>
            </a:r>
            <a:r>
              <a:rPr lang="en-US" dirty="0" err="1"/>
              <a:t>myName</a:t>
            </a:r>
            <a:endParaRPr lang="en-US" dirty="0"/>
          </a:p>
          <a:p>
            <a:r>
              <a:rPr lang="en-US" dirty="0"/>
              <a:t>#Get-Location Details</a:t>
            </a:r>
          </a:p>
          <a:p>
            <a:r>
              <a:rPr lang="en-US" dirty="0"/>
              <a:t>$</a:t>
            </a:r>
            <a:r>
              <a:rPr lang="en-US" dirty="0" err="1"/>
              <a:t>LogFilePath.Drive</a:t>
            </a:r>
            <a:endParaRPr lang="en-US" dirty="0"/>
          </a:p>
          <a:p>
            <a:r>
              <a:rPr lang="en-US" dirty="0"/>
              <a:t>$</a:t>
            </a:r>
            <a:r>
              <a:rPr lang="en-US" dirty="0" err="1"/>
              <a:t>LogFilePath.Drive.Free</a:t>
            </a:r>
            <a:endParaRPr lang="en-US" dirty="0"/>
          </a:p>
          <a:p>
            <a:r>
              <a:rPr lang="en-US" dirty="0"/>
              <a:t>$</a:t>
            </a:r>
            <a:r>
              <a:rPr lang="en-US" dirty="0" err="1"/>
              <a:t>LogFilePath.Path</a:t>
            </a:r>
            <a:endParaRPr lang="en-US" dirty="0"/>
          </a:p>
          <a:p>
            <a:r>
              <a:rPr lang="en-US" dirty="0"/>
              <a:t>$</a:t>
            </a:r>
            <a:r>
              <a:rPr lang="en-US" dirty="0" err="1"/>
              <a:t>LogFilePath</a:t>
            </a:r>
            <a:endParaRPr lang="en-US" dirty="0"/>
          </a:p>
        </p:txBody>
      </p:sp>
      <p:sp>
        <p:nvSpPr>
          <p:cNvPr id="7" name="TextBox 6"/>
          <p:cNvSpPr txBox="1"/>
          <p:nvPr/>
        </p:nvSpPr>
        <p:spPr>
          <a:xfrm>
            <a:off x="5124873" y="4312193"/>
            <a:ext cx="6806784" cy="1556908"/>
          </a:xfrm>
          <a:prstGeom prst="rect">
            <a:avLst/>
          </a:prstGeom>
          <a:solidFill>
            <a:schemeClr val="bg1"/>
          </a:solidFill>
        </p:spPr>
        <p:txBody>
          <a:bodyPr wrap="square" lIns="179285" tIns="143428" rIns="179285" bIns="143428" rtlCol="0">
            <a:spAutoFit/>
          </a:bodyPr>
          <a:lstStyle/>
          <a:p>
            <a:r>
              <a:rPr lang="en-US" sz="1372" dirty="0">
                <a:solidFill>
                  <a:srgbClr val="008000"/>
                </a:solidFill>
                <a:highlight>
                  <a:srgbClr val="FFFFFF"/>
                </a:highlight>
              </a:rPr>
              <a:t>#Get-Item -Path </a:t>
            </a:r>
            <a:r>
              <a:rPr lang="en-US" sz="1372" u="sng" dirty="0">
                <a:solidFill>
                  <a:srgbClr val="008000"/>
                </a:solidFill>
                <a:highlight>
                  <a:srgbClr val="FFFFFF"/>
                </a:highlight>
              </a:rPr>
              <a:t>https://technet.microsoft.com/en-us/library/hh849788.aspx</a:t>
            </a:r>
            <a:endParaRPr lang="en-US" sz="1372" dirty="0">
              <a:solidFill>
                <a:srgbClr val="000000"/>
              </a:solidFill>
              <a:highlight>
                <a:srgbClr val="FFFFFF"/>
              </a:highlight>
            </a:endParaRPr>
          </a:p>
          <a:p>
            <a:r>
              <a:rPr lang="en-US" sz="1372" b="1" dirty="0">
                <a:solidFill>
                  <a:srgbClr val="000000"/>
                </a:solidFill>
                <a:highlight>
                  <a:srgbClr val="FFFFFF"/>
                </a:highlight>
              </a:rPr>
              <a:t>$</a:t>
            </a:r>
            <a:r>
              <a:rPr lang="en-US" sz="1372" b="1" dirty="0" err="1">
                <a:solidFill>
                  <a:srgbClr val="000000"/>
                </a:solidFill>
                <a:highlight>
                  <a:srgbClr val="FFFFFF"/>
                </a:highlight>
              </a:rPr>
              <a:t>myPath</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8000FF"/>
                </a:solidFill>
                <a:highlight>
                  <a:srgbClr val="FFFFFF"/>
                </a:highlight>
              </a:rPr>
              <a:t>Get-Item</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Path </a:t>
            </a:r>
            <a:r>
              <a:rPr lang="en-US" sz="1372" dirty="0">
                <a:solidFill>
                  <a:srgbClr val="808080"/>
                </a:solidFill>
                <a:highlight>
                  <a:srgbClr val="FFFFFF"/>
                </a:highlight>
              </a:rPr>
              <a:t>".\"</a:t>
            </a:r>
            <a:r>
              <a:rPr lang="en-US" sz="1372" b="1" dirty="0">
                <a:solidFill>
                  <a:srgbClr val="000080"/>
                </a:solidFill>
                <a:highlight>
                  <a:srgbClr val="FFFFFF"/>
                </a:highlight>
              </a:rPr>
              <a:t>).</a:t>
            </a:r>
            <a:r>
              <a:rPr lang="en-US" sz="1372" dirty="0" err="1">
                <a:solidFill>
                  <a:srgbClr val="000000"/>
                </a:solidFill>
                <a:highlight>
                  <a:srgbClr val="FFFFFF"/>
                </a:highlight>
              </a:rPr>
              <a:t>FullName</a:t>
            </a:r>
            <a:r>
              <a:rPr lang="en-US" sz="1372" dirty="0">
                <a:solidFill>
                  <a:srgbClr val="000000"/>
                </a:solidFill>
                <a:highlight>
                  <a:srgbClr val="FFFFFF"/>
                </a:highlight>
              </a:rPr>
              <a:t> </a:t>
            </a:r>
            <a:r>
              <a:rPr lang="en-US" sz="1372" b="1" dirty="0">
                <a:solidFill>
                  <a:srgbClr val="000080"/>
                </a:solidFill>
                <a:highlight>
                  <a:srgbClr val="FFFFFF"/>
                </a:highlight>
              </a:rPr>
              <a:t>+</a:t>
            </a:r>
            <a:r>
              <a:rPr lang="en-US" sz="1372" dirty="0">
                <a:solidFill>
                  <a:srgbClr val="000000"/>
                </a:solidFill>
                <a:highlight>
                  <a:srgbClr val="FFFFFF"/>
                </a:highlight>
              </a:rPr>
              <a:t> </a:t>
            </a:r>
            <a:r>
              <a:rPr lang="en-US" sz="1372" dirty="0">
                <a:solidFill>
                  <a:srgbClr val="808080"/>
                </a:solidFill>
                <a:highlight>
                  <a:srgbClr val="FFFFFF"/>
                </a:highlight>
              </a:rPr>
              <a:t>"\"</a:t>
            </a:r>
            <a:r>
              <a:rPr lang="en-US" sz="1372" b="1" dirty="0">
                <a:solidFill>
                  <a:srgbClr val="000080"/>
                </a:solidFill>
                <a:highlight>
                  <a:srgbClr val="FFFFFF"/>
                </a:highlight>
              </a:rPr>
              <a:t>)</a:t>
            </a:r>
            <a:r>
              <a:rPr lang="en-US" sz="1372" dirty="0">
                <a:solidFill>
                  <a:srgbClr val="000000"/>
                </a:solidFill>
                <a:highlight>
                  <a:srgbClr val="FFFFFF"/>
                </a:highlight>
              </a:rPr>
              <a:t>  </a:t>
            </a:r>
          </a:p>
          <a:p>
            <a:r>
              <a:rPr lang="en-US" sz="1372" b="1" dirty="0">
                <a:solidFill>
                  <a:srgbClr val="000000"/>
                </a:solidFill>
                <a:highlight>
                  <a:srgbClr val="FFFFFF"/>
                </a:highlight>
              </a:rPr>
              <a:t>$</a:t>
            </a:r>
            <a:r>
              <a:rPr lang="en-US" sz="1372" b="1" dirty="0" err="1">
                <a:solidFill>
                  <a:srgbClr val="000000"/>
                </a:solidFill>
                <a:highlight>
                  <a:srgbClr val="FFFFFF"/>
                </a:highlight>
              </a:rPr>
              <a:t>myPath</a:t>
            </a:r>
            <a:r>
              <a:rPr lang="en-US" sz="1372" dirty="0">
                <a:solidFill>
                  <a:srgbClr val="000000"/>
                </a:solidFill>
                <a:highlight>
                  <a:srgbClr val="FFFFFF"/>
                </a:highlight>
              </a:rPr>
              <a:t> </a:t>
            </a:r>
          </a:p>
          <a:p>
            <a:endParaRPr lang="en-US" sz="1372" dirty="0">
              <a:solidFill>
                <a:srgbClr val="000000"/>
              </a:solidFill>
              <a:highlight>
                <a:srgbClr val="FFFFFF"/>
              </a:highlight>
            </a:endParaRPr>
          </a:p>
          <a:p>
            <a:r>
              <a:rPr lang="en-US" sz="1372" dirty="0">
                <a:solidFill>
                  <a:srgbClr val="008000"/>
                </a:solidFill>
                <a:highlight>
                  <a:srgbClr val="FFFFFF"/>
                </a:highlight>
              </a:rPr>
              <a:t># Split-Path: </a:t>
            </a:r>
            <a:r>
              <a:rPr lang="en-US" sz="1372" u="sng" dirty="0">
                <a:solidFill>
                  <a:srgbClr val="008000"/>
                </a:solidFill>
                <a:highlight>
                  <a:srgbClr val="FFFFFF"/>
                </a:highlight>
              </a:rPr>
              <a:t>https://technet.microsoft.com/en-us/library/hh849809.aspx</a:t>
            </a:r>
            <a:endParaRPr lang="en-US" sz="1372" dirty="0">
              <a:solidFill>
                <a:srgbClr val="000000"/>
              </a:solidFill>
              <a:highlight>
                <a:srgbClr val="FFFFFF"/>
              </a:highlight>
            </a:endParaRPr>
          </a:p>
          <a:p>
            <a:r>
              <a:rPr lang="en-US" sz="1372" dirty="0">
                <a:solidFill>
                  <a:srgbClr val="008000"/>
                </a:solidFill>
                <a:highlight>
                  <a:srgbClr val="FFFFFF"/>
                </a:highlight>
              </a:rPr>
              <a:t># Test-Path: </a:t>
            </a:r>
            <a:r>
              <a:rPr lang="en-US" sz="1372" u="sng" dirty="0">
                <a:solidFill>
                  <a:srgbClr val="008000"/>
                </a:solidFill>
                <a:highlight>
                  <a:srgbClr val="FFFFFF"/>
                </a:highlight>
              </a:rPr>
              <a:t>https://technet.microsoft.com/en-us/library/hh849776.aspx</a:t>
            </a:r>
            <a:endParaRPr lang="en-US" sz="1372" dirty="0">
              <a:solidFill>
                <a:srgbClr val="000000"/>
              </a:solidFill>
              <a:highlight>
                <a:srgbClr val="FFFFFF"/>
              </a:highlight>
            </a:endParaRPr>
          </a:p>
        </p:txBody>
      </p:sp>
      <p:sp>
        <p:nvSpPr>
          <p:cNvPr id="8" name="Text Placeholder 10"/>
          <p:cNvSpPr txBox="1">
            <a:spLocks/>
          </p:cNvSpPr>
          <p:nvPr/>
        </p:nvSpPr>
        <p:spPr>
          <a:xfrm>
            <a:off x="9009381" y="6459236"/>
            <a:ext cx="3062785" cy="398279"/>
          </a:xfrm>
          <a:prstGeom prst="rect">
            <a:avLst/>
          </a:prstGeom>
        </p:spPr>
        <p:txBody>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buClr>
                <a:srgbClr val="FFFFFF"/>
              </a:buClr>
              <a:defRPr/>
            </a:pPr>
            <a:r>
              <a:rPr lang="en-US" sz="1568" kern="0" dirty="0">
                <a:solidFill>
                  <a:srgbClr val="0070C0"/>
                </a:solidFill>
              </a:rPr>
              <a:t>@ITProGuru </a:t>
            </a:r>
            <a:r>
              <a:rPr lang="en-US" sz="1568" kern="0" dirty="0">
                <a:solidFill>
                  <a:srgbClr val="0070C0"/>
                </a:solidFill>
              </a:rPr>
              <a:t>#</a:t>
            </a:r>
            <a:r>
              <a:rPr lang="en-US" sz="1568" kern="0" dirty="0" err="1">
                <a:solidFill>
                  <a:srgbClr val="0070C0"/>
                </a:solidFill>
              </a:rPr>
              <a:t>PSinAction</a:t>
            </a:r>
            <a:r>
              <a:rPr lang="en-US" sz="1568" kern="0" dirty="0">
                <a:solidFill>
                  <a:srgbClr val="0070C0"/>
                </a:solidFill>
              </a:rPr>
              <a:t> </a:t>
            </a:r>
            <a:endParaRPr lang="en-US" sz="1568" kern="0" dirty="0">
              <a:solidFill>
                <a:srgbClr val="0070C0"/>
              </a:solidFill>
            </a:endParaRPr>
          </a:p>
        </p:txBody>
      </p:sp>
    </p:spTree>
    <p:extLst>
      <p:ext uri="{BB962C8B-B14F-4D97-AF65-F5344CB8AC3E}">
        <p14:creationId xmlns:p14="http://schemas.microsoft.com/office/powerpoint/2010/main" val="218678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724143"/>
          </a:xfrm>
        </p:spPr>
        <p:txBody>
          <a:bodyPr/>
          <a:lstStyle/>
          <a:p>
            <a:endParaRPr lang="en-US" dirty="0"/>
          </a:p>
        </p:txBody>
      </p:sp>
      <p:sp>
        <p:nvSpPr>
          <p:cNvPr id="3" name="Title 2"/>
          <p:cNvSpPr>
            <a:spLocks noGrp="1"/>
          </p:cNvSpPr>
          <p:nvPr>
            <p:ph type="title"/>
          </p:nvPr>
        </p:nvSpPr>
        <p:spPr/>
        <p:txBody>
          <a:bodyPr/>
          <a:lstStyle/>
          <a:p>
            <a:r>
              <a:rPr lang="en-US" dirty="0"/>
              <a:t>Let’s Get Graphical – Select a Folder/path</a:t>
            </a:r>
          </a:p>
        </p:txBody>
      </p:sp>
      <p:sp>
        <p:nvSpPr>
          <p:cNvPr id="4" name="TextBox 3"/>
          <p:cNvSpPr txBox="1"/>
          <p:nvPr/>
        </p:nvSpPr>
        <p:spPr>
          <a:xfrm>
            <a:off x="300648" y="2004366"/>
            <a:ext cx="11590704" cy="3427611"/>
          </a:xfrm>
          <a:prstGeom prst="rect">
            <a:avLst/>
          </a:prstGeom>
          <a:solidFill>
            <a:schemeClr val="bg1"/>
          </a:solidFill>
        </p:spPr>
        <p:txBody>
          <a:bodyPr wrap="square" lIns="179285" tIns="143428" rIns="179285" bIns="143428" rtlCol="0">
            <a:spAutoFit/>
          </a:bodyPr>
          <a:lstStyle/>
          <a:p>
            <a:r>
              <a:rPr lang="en-US" sz="1568" dirty="0">
                <a:solidFill>
                  <a:srgbClr val="008000"/>
                </a:solidFill>
                <a:highlight>
                  <a:srgbClr val="FFFFFF"/>
                </a:highlight>
              </a:rPr>
              <a:t># Example: Use GUI to select default location</a:t>
            </a:r>
            <a:endParaRPr lang="en-US" sz="1568" dirty="0">
              <a:solidFill>
                <a:srgbClr val="000000"/>
              </a:solidFill>
              <a:highlight>
                <a:srgbClr val="FFFFFF"/>
              </a:highlight>
            </a:endParaRPr>
          </a:p>
          <a:p>
            <a:r>
              <a:rPr lang="en-US" sz="1568" dirty="0">
                <a:solidFill>
                  <a:srgbClr val="DB6D00"/>
                </a:solidFill>
                <a:highlight>
                  <a:srgbClr val="FFFFFF"/>
                </a:highlight>
              </a:rPr>
              <a:t>$object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FF"/>
                </a:solidFill>
                <a:highlight>
                  <a:srgbClr val="FFFFFF"/>
                </a:highlight>
              </a:rPr>
              <a:t>New-Object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comObject</a:t>
            </a:r>
            <a:r>
              <a:rPr lang="en-US" sz="1568" dirty="0">
                <a:solidFill>
                  <a:srgbClr val="000000"/>
                </a:solidFill>
                <a:highlight>
                  <a:srgbClr val="FFFFFF"/>
                </a:highlight>
              </a:rPr>
              <a:t> </a:t>
            </a:r>
            <a:r>
              <a:rPr lang="en-US" sz="1568" dirty="0" err="1">
                <a:solidFill>
                  <a:srgbClr val="000000"/>
                </a:solidFill>
                <a:highlight>
                  <a:srgbClr val="FFFFFF"/>
                </a:highlight>
              </a:rPr>
              <a:t>Shell</a:t>
            </a:r>
            <a:r>
              <a:rPr lang="en-US" sz="1568" b="1" dirty="0" err="1">
                <a:solidFill>
                  <a:srgbClr val="000080"/>
                </a:solidFill>
                <a:highlight>
                  <a:srgbClr val="FFFFFF"/>
                </a:highlight>
              </a:rPr>
              <a:t>.</a:t>
            </a:r>
            <a:r>
              <a:rPr lang="en-US" sz="1568" dirty="0" err="1">
                <a:solidFill>
                  <a:srgbClr val="000000"/>
                </a:solidFill>
                <a:highlight>
                  <a:srgbClr val="FFFFFF"/>
                </a:highlight>
              </a:rPr>
              <a:t>Application</a:t>
            </a:r>
            <a:r>
              <a:rPr lang="en-US" sz="1568" dirty="0">
                <a:solidFill>
                  <a:srgbClr val="000000"/>
                </a:solidFill>
                <a:highlight>
                  <a:srgbClr val="FFFFFF"/>
                </a:highlight>
              </a:rPr>
              <a:t>   </a:t>
            </a:r>
          </a:p>
          <a:p>
            <a:r>
              <a:rPr lang="en-US" sz="1568" dirty="0">
                <a:solidFill>
                  <a:srgbClr val="DB6D00"/>
                </a:solidFill>
                <a:highlight>
                  <a:srgbClr val="FFFFFF"/>
                </a:highlight>
              </a:rPr>
              <a:t>$folder</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object</a:t>
            </a:r>
            <a:r>
              <a:rPr lang="en-US" sz="1568" b="1" dirty="0" err="1">
                <a:solidFill>
                  <a:srgbClr val="000080"/>
                </a:solidFill>
                <a:highlight>
                  <a:srgbClr val="FFFFFF"/>
                </a:highlight>
              </a:rPr>
              <a:t>.</a:t>
            </a:r>
            <a:r>
              <a:rPr lang="en-US" sz="1568" dirty="0" err="1">
                <a:solidFill>
                  <a:srgbClr val="000000"/>
                </a:solidFill>
                <a:highlight>
                  <a:srgbClr val="FFFFFF"/>
                </a:highlight>
              </a:rPr>
              <a:t>BrowseForFolder</a:t>
            </a:r>
            <a:r>
              <a:rPr lang="en-US" sz="1568" b="1" dirty="0">
                <a:solidFill>
                  <a:srgbClr val="000080"/>
                </a:solidFill>
                <a:highlight>
                  <a:srgbClr val="FFFFFF"/>
                </a:highlight>
              </a:rPr>
              <a:t>(</a:t>
            </a:r>
            <a:r>
              <a:rPr lang="en-US" sz="1568" dirty="0">
                <a:solidFill>
                  <a:srgbClr val="FF80C0"/>
                </a:solidFill>
                <a:highlight>
                  <a:srgbClr val="FFFFFF"/>
                </a:highlight>
              </a:rPr>
              <a:t>0</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9E182D"/>
                </a:solidFill>
                <a:highlight>
                  <a:srgbClr val="FFFFFF"/>
                </a:highlight>
              </a:rPr>
              <a:t>"Please select Folder location"</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FF80C0"/>
                </a:solidFill>
                <a:highlight>
                  <a:srgbClr val="FFFFFF"/>
                </a:highlight>
              </a:rPr>
              <a:t>0</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b="1" dirty="0">
                <a:solidFill>
                  <a:srgbClr val="0000FF"/>
                </a:solidFill>
                <a:highlight>
                  <a:srgbClr val="FFFFFF"/>
                </a:highlight>
              </a:rPr>
              <a:t>if</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DB6D00"/>
                </a:solidFill>
                <a:highlight>
                  <a:srgbClr val="FFFFFF"/>
                </a:highlight>
              </a:rPr>
              <a:t>$folder</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ne </a:t>
            </a:r>
            <a:r>
              <a:rPr lang="en-US" sz="1568" dirty="0">
                <a:solidFill>
                  <a:srgbClr val="DB6D00"/>
                </a:solidFill>
                <a:highlight>
                  <a:srgbClr val="FFFFFF"/>
                </a:highlight>
              </a:rPr>
              <a:t>$null</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myPath</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folder</a:t>
            </a:r>
            <a:r>
              <a:rPr lang="en-US" sz="1568" b="1" dirty="0" err="1">
                <a:solidFill>
                  <a:srgbClr val="000080"/>
                </a:solidFill>
                <a:highlight>
                  <a:srgbClr val="FFFFFF"/>
                </a:highlight>
              </a:rPr>
              <a:t>.</a:t>
            </a:r>
            <a:r>
              <a:rPr lang="en-US" sz="1568" dirty="0" err="1">
                <a:solidFill>
                  <a:srgbClr val="000000"/>
                </a:solidFill>
                <a:highlight>
                  <a:srgbClr val="FFFFFF"/>
                </a:highlight>
              </a:rPr>
              <a:t>self</a:t>
            </a:r>
            <a:r>
              <a:rPr lang="en-US" sz="1568" b="1" dirty="0" err="1">
                <a:solidFill>
                  <a:srgbClr val="000080"/>
                </a:solidFill>
                <a:highlight>
                  <a:srgbClr val="FFFFFF"/>
                </a:highlight>
              </a:rPr>
              <a:t>.</a:t>
            </a:r>
            <a:r>
              <a:rPr lang="en-US" sz="1568" dirty="0" err="1">
                <a:solidFill>
                  <a:srgbClr val="000000"/>
                </a:solidFill>
                <a:highlight>
                  <a:srgbClr val="FFFFFF"/>
                </a:highlight>
              </a:rPr>
              <a:t>Path</a:t>
            </a:r>
            <a:r>
              <a:rPr lang="en-US" sz="1568" b="1" dirty="0" err="1">
                <a:solidFill>
                  <a:srgbClr val="000080"/>
                </a:solidFill>
                <a:highlight>
                  <a:srgbClr val="FFFFFF"/>
                </a:highlight>
              </a:rPr>
              <a:t>.</a:t>
            </a:r>
            <a:r>
              <a:rPr lang="en-US" sz="1568" dirty="0" err="1">
                <a:solidFill>
                  <a:srgbClr val="000000"/>
                </a:solidFill>
                <a:highlight>
                  <a:srgbClr val="FFFFFF"/>
                </a:highlight>
              </a:rPr>
              <a:t>substring</a:t>
            </a:r>
            <a:r>
              <a:rPr lang="en-US" sz="1568" b="1" dirty="0">
                <a:solidFill>
                  <a:srgbClr val="000080"/>
                </a:solidFill>
                <a:highlight>
                  <a:srgbClr val="FFFFFF"/>
                </a:highlight>
              </a:rPr>
              <a:t>(</a:t>
            </a:r>
            <a:r>
              <a:rPr lang="en-US" sz="1568" dirty="0">
                <a:solidFill>
                  <a:srgbClr val="FF80C0"/>
                </a:solidFill>
                <a:highlight>
                  <a:srgbClr val="FFFFFF"/>
                </a:highlight>
              </a:rPr>
              <a:t>0</a:t>
            </a:r>
            <a:r>
              <a:rPr lang="en-US" sz="1568" b="1" dirty="0">
                <a:solidFill>
                  <a:srgbClr val="000080"/>
                </a:solidFill>
                <a:highlight>
                  <a:srgbClr val="FFFFFF"/>
                </a:highlight>
              </a:rPr>
              <a:t>,</a:t>
            </a:r>
            <a:r>
              <a:rPr lang="en-US" sz="1568" dirty="0">
                <a:solidFill>
                  <a:srgbClr val="DB6D00"/>
                </a:solidFill>
                <a:highlight>
                  <a:srgbClr val="FFFFFF"/>
                </a:highlight>
              </a:rPr>
              <a:t>$folder</a:t>
            </a:r>
            <a:r>
              <a:rPr lang="en-US" sz="1568" b="1" dirty="0">
                <a:solidFill>
                  <a:srgbClr val="000080"/>
                </a:solidFill>
                <a:highlight>
                  <a:srgbClr val="FFFFFF"/>
                </a:highlight>
              </a:rPr>
              <a:t>.</a:t>
            </a:r>
            <a:r>
              <a:rPr lang="en-US" sz="1568" dirty="0">
                <a:solidFill>
                  <a:srgbClr val="000000"/>
                </a:solidFill>
                <a:highlight>
                  <a:srgbClr val="FFFFFF"/>
                </a:highlight>
              </a:rPr>
              <a:t>self</a:t>
            </a:r>
            <a:r>
              <a:rPr lang="en-US" sz="1568" b="1" dirty="0">
                <a:solidFill>
                  <a:srgbClr val="000080"/>
                </a:solidFill>
                <a:highlight>
                  <a:srgbClr val="FFFFFF"/>
                </a:highlight>
              </a:rPr>
              <a:t>.</a:t>
            </a:r>
            <a:r>
              <a:rPr lang="en-US" sz="1568" dirty="0">
                <a:solidFill>
                  <a:srgbClr val="000000"/>
                </a:solidFill>
                <a:highlight>
                  <a:srgbClr val="FFFFFF"/>
                </a:highlight>
              </a:rPr>
              <a:t>path</a:t>
            </a:r>
            <a:r>
              <a:rPr lang="en-US" sz="1568" b="1" dirty="0">
                <a:solidFill>
                  <a:srgbClr val="000080"/>
                </a:solidFill>
                <a:highlight>
                  <a:srgbClr val="FFFFFF"/>
                </a:highlight>
              </a:rPr>
              <a:t>.</a:t>
            </a:r>
            <a:r>
              <a:rPr lang="en-US" sz="1568" dirty="0">
                <a:solidFill>
                  <a:srgbClr val="000000"/>
                </a:solidFill>
                <a:highlight>
                  <a:srgbClr val="FFFFFF"/>
                </a:highlight>
              </a:rPr>
              <a:t>length</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008000"/>
                </a:solidFill>
                <a:highlight>
                  <a:srgbClr val="FFFFFF"/>
                </a:highlight>
              </a:rPr>
              <a:t># Set the </a:t>
            </a:r>
            <a:r>
              <a:rPr lang="en-US" sz="1568" dirty="0" err="1">
                <a:solidFill>
                  <a:srgbClr val="008000"/>
                </a:solidFill>
                <a:highlight>
                  <a:srgbClr val="FFFFFF"/>
                </a:highlight>
              </a:rPr>
              <a:t>myPath</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FF"/>
                </a:solidFill>
                <a:highlight>
                  <a:srgbClr val="FFFFFF"/>
                </a:highlight>
              </a:rPr>
              <a:t>if</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DB6D00"/>
                </a:solidFill>
                <a:highlight>
                  <a:srgbClr val="FFFFFF"/>
                </a:highlight>
              </a:rPr>
              <a:t>$</a:t>
            </a:r>
            <a:r>
              <a:rPr lang="en-US" sz="1568" dirty="0" err="1">
                <a:solidFill>
                  <a:srgbClr val="DB6D00"/>
                </a:solidFill>
                <a:highlight>
                  <a:srgbClr val="FFFFFF"/>
                </a:highlight>
              </a:rPr>
              <a:t>folder</a:t>
            </a:r>
            <a:r>
              <a:rPr lang="en-US" sz="1568" b="1" dirty="0" err="1">
                <a:solidFill>
                  <a:srgbClr val="000080"/>
                </a:solidFill>
                <a:highlight>
                  <a:srgbClr val="FFFFFF"/>
                </a:highlight>
              </a:rPr>
              <a:t>.</a:t>
            </a:r>
            <a:r>
              <a:rPr lang="en-US" sz="1568" dirty="0" err="1">
                <a:solidFill>
                  <a:srgbClr val="000000"/>
                </a:solidFill>
                <a:highlight>
                  <a:srgbClr val="FFFFFF"/>
                </a:highlight>
              </a:rPr>
              <a:t>self</a:t>
            </a:r>
            <a:r>
              <a:rPr lang="en-US" sz="1568" b="1" dirty="0" err="1">
                <a:solidFill>
                  <a:srgbClr val="000080"/>
                </a:solidFill>
                <a:highlight>
                  <a:srgbClr val="FFFFFF"/>
                </a:highlight>
              </a:rPr>
              <a:t>.</a:t>
            </a:r>
            <a:r>
              <a:rPr lang="en-US" sz="1568" dirty="0" err="1">
                <a:solidFill>
                  <a:srgbClr val="000000"/>
                </a:solidFill>
                <a:highlight>
                  <a:srgbClr val="FFFFFF"/>
                </a:highlight>
              </a:rPr>
              <a:t>path</a:t>
            </a:r>
            <a:r>
              <a:rPr lang="en-US" sz="1568" b="1" dirty="0" err="1">
                <a:solidFill>
                  <a:srgbClr val="000080"/>
                </a:solidFill>
                <a:highlight>
                  <a:srgbClr val="FFFFFF"/>
                </a:highlight>
              </a:rPr>
              <a:t>.</a:t>
            </a:r>
            <a:r>
              <a:rPr lang="en-US" sz="1568" dirty="0" err="1">
                <a:solidFill>
                  <a:srgbClr val="000000"/>
                </a:solidFill>
                <a:highlight>
                  <a:srgbClr val="FFFFFF"/>
                </a:highlight>
              </a:rPr>
              <a:t>substring</a:t>
            </a:r>
            <a:r>
              <a:rPr lang="en-US" sz="1568" b="1" dirty="0">
                <a:solidFill>
                  <a:srgbClr val="000080"/>
                </a:solidFill>
                <a:highlight>
                  <a:srgbClr val="FFFFFF"/>
                </a:highlight>
              </a:rPr>
              <a:t>(</a:t>
            </a:r>
            <a:r>
              <a:rPr lang="en-US" sz="1568" dirty="0">
                <a:solidFill>
                  <a:srgbClr val="DB6D00"/>
                </a:solidFill>
                <a:highlight>
                  <a:srgbClr val="FFFFFF"/>
                </a:highlight>
              </a:rPr>
              <a:t>$</a:t>
            </a:r>
            <a:r>
              <a:rPr lang="en-US" sz="1568" dirty="0" err="1">
                <a:solidFill>
                  <a:srgbClr val="DB6D00"/>
                </a:solidFill>
                <a:highlight>
                  <a:srgbClr val="FFFFFF"/>
                </a:highlight>
              </a:rPr>
              <a:t>folder</a:t>
            </a:r>
            <a:r>
              <a:rPr lang="en-US" sz="1568" b="1" dirty="0" err="1">
                <a:solidFill>
                  <a:srgbClr val="000080"/>
                </a:solidFill>
                <a:highlight>
                  <a:srgbClr val="FFFFFF"/>
                </a:highlight>
              </a:rPr>
              <a:t>.</a:t>
            </a:r>
            <a:r>
              <a:rPr lang="en-US" sz="1568" dirty="0" err="1">
                <a:solidFill>
                  <a:srgbClr val="000000"/>
                </a:solidFill>
                <a:highlight>
                  <a:srgbClr val="FFFFFF"/>
                </a:highlight>
              </a:rPr>
              <a:t>self</a:t>
            </a:r>
            <a:r>
              <a:rPr lang="en-US" sz="1568" b="1" dirty="0" err="1">
                <a:solidFill>
                  <a:srgbClr val="000080"/>
                </a:solidFill>
                <a:highlight>
                  <a:srgbClr val="FFFFFF"/>
                </a:highlight>
              </a:rPr>
              <a:t>.</a:t>
            </a:r>
            <a:r>
              <a:rPr lang="en-US" sz="1568" dirty="0" err="1">
                <a:solidFill>
                  <a:srgbClr val="000000"/>
                </a:solidFill>
                <a:highlight>
                  <a:srgbClr val="FFFFFF"/>
                </a:highlight>
              </a:rPr>
              <a:t>path</a:t>
            </a:r>
            <a:r>
              <a:rPr lang="en-US" sz="1568" b="1" dirty="0" err="1">
                <a:solidFill>
                  <a:srgbClr val="000080"/>
                </a:solidFill>
                <a:highlight>
                  <a:srgbClr val="FFFFFF"/>
                </a:highlight>
              </a:rPr>
              <a:t>.</a:t>
            </a:r>
            <a:r>
              <a:rPr lang="en-US" sz="1568" dirty="0" err="1">
                <a:solidFill>
                  <a:srgbClr val="000000"/>
                </a:solidFill>
                <a:highlight>
                  <a:srgbClr val="FFFFFF"/>
                </a:highlight>
              </a:rPr>
              <a:t>length</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FF80C0"/>
                </a:solidFill>
                <a:highlight>
                  <a:srgbClr val="FFFFFF"/>
                </a:highlight>
              </a:rPr>
              <a:t>1</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FF80C0"/>
                </a:solidFill>
                <a:highlight>
                  <a:srgbClr val="FFFFFF"/>
                </a:highlight>
              </a:rPr>
              <a:t>1</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ne </a:t>
            </a:r>
            <a:r>
              <a:rPr lang="en-US" sz="1568" dirty="0">
                <a:solidFill>
                  <a:srgbClr val="9E182D"/>
                </a:solidFill>
                <a:highlight>
                  <a:srgbClr val="FFFFFF"/>
                </a:highlight>
              </a:rPr>
              <a:t>"\"</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dirty="0">
                <a:solidFill>
                  <a:srgbClr val="008000"/>
                </a:solidFill>
                <a:highlight>
                  <a:srgbClr val="FFFFFF"/>
                </a:highlight>
              </a:rPr>
              <a:t># Add Trailing backslash </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myPath</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folder</a:t>
            </a:r>
            <a:r>
              <a:rPr lang="en-US" sz="1568" b="1" dirty="0" err="1">
                <a:solidFill>
                  <a:srgbClr val="000080"/>
                </a:solidFill>
                <a:highlight>
                  <a:srgbClr val="FFFFFF"/>
                </a:highlight>
              </a:rPr>
              <a:t>.</a:t>
            </a:r>
            <a:r>
              <a:rPr lang="en-US" sz="1568" dirty="0" err="1">
                <a:solidFill>
                  <a:srgbClr val="000000"/>
                </a:solidFill>
                <a:highlight>
                  <a:srgbClr val="FFFFFF"/>
                </a:highlight>
              </a:rPr>
              <a:t>self</a:t>
            </a:r>
            <a:r>
              <a:rPr lang="en-US" sz="1568" b="1" dirty="0" err="1">
                <a:solidFill>
                  <a:srgbClr val="000080"/>
                </a:solidFill>
                <a:highlight>
                  <a:srgbClr val="FFFFFF"/>
                </a:highlight>
              </a:rPr>
              <a:t>.</a:t>
            </a:r>
            <a:r>
              <a:rPr lang="en-US" sz="1568" dirty="0" err="1">
                <a:solidFill>
                  <a:srgbClr val="000000"/>
                </a:solidFill>
                <a:highlight>
                  <a:srgbClr val="FFFFFF"/>
                </a:highlight>
              </a:rPr>
              <a:t>Path</a:t>
            </a:r>
            <a:r>
              <a:rPr lang="en-US" sz="1568" b="1" dirty="0" err="1">
                <a:solidFill>
                  <a:srgbClr val="000080"/>
                </a:solidFill>
                <a:highlight>
                  <a:srgbClr val="FFFFFF"/>
                </a:highlight>
              </a:rPr>
              <a:t>.</a:t>
            </a:r>
            <a:r>
              <a:rPr lang="en-US" sz="1568" dirty="0" err="1">
                <a:solidFill>
                  <a:srgbClr val="000000"/>
                </a:solidFill>
                <a:highlight>
                  <a:srgbClr val="FFFFFF"/>
                </a:highlight>
              </a:rPr>
              <a:t>substring</a:t>
            </a:r>
            <a:r>
              <a:rPr lang="en-US" sz="1568" b="1" dirty="0">
                <a:solidFill>
                  <a:srgbClr val="000080"/>
                </a:solidFill>
                <a:highlight>
                  <a:srgbClr val="FFFFFF"/>
                </a:highlight>
              </a:rPr>
              <a:t>(</a:t>
            </a:r>
            <a:r>
              <a:rPr lang="en-US" sz="1568" dirty="0">
                <a:solidFill>
                  <a:srgbClr val="FF80C0"/>
                </a:solidFill>
                <a:highlight>
                  <a:srgbClr val="FFFFFF"/>
                </a:highlight>
              </a:rPr>
              <a:t>0</a:t>
            </a:r>
            <a:r>
              <a:rPr lang="en-US" sz="1568" b="1" dirty="0">
                <a:solidFill>
                  <a:srgbClr val="000080"/>
                </a:solidFill>
                <a:highlight>
                  <a:srgbClr val="FFFFFF"/>
                </a:highlight>
              </a:rPr>
              <a:t>,</a:t>
            </a:r>
            <a:r>
              <a:rPr lang="en-US" sz="1568" dirty="0">
                <a:solidFill>
                  <a:srgbClr val="DB6D00"/>
                </a:solidFill>
                <a:highlight>
                  <a:srgbClr val="FFFFFF"/>
                </a:highlight>
              </a:rPr>
              <a:t>$folder</a:t>
            </a:r>
            <a:r>
              <a:rPr lang="en-US" sz="1568" b="1" dirty="0">
                <a:solidFill>
                  <a:srgbClr val="000080"/>
                </a:solidFill>
                <a:highlight>
                  <a:srgbClr val="FFFFFF"/>
                </a:highlight>
              </a:rPr>
              <a:t>.</a:t>
            </a:r>
            <a:r>
              <a:rPr lang="en-US" sz="1568" dirty="0">
                <a:solidFill>
                  <a:srgbClr val="000000"/>
                </a:solidFill>
                <a:highlight>
                  <a:srgbClr val="FFFFFF"/>
                </a:highlight>
              </a:rPr>
              <a:t>self</a:t>
            </a:r>
            <a:r>
              <a:rPr lang="en-US" sz="1568" b="1" dirty="0">
                <a:solidFill>
                  <a:srgbClr val="000080"/>
                </a:solidFill>
                <a:highlight>
                  <a:srgbClr val="FFFFFF"/>
                </a:highlight>
              </a:rPr>
              <a:t>.</a:t>
            </a:r>
            <a:r>
              <a:rPr lang="en-US" sz="1568" dirty="0">
                <a:solidFill>
                  <a:srgbClr val="000000"/>
                </a:solidFill>
                <a:highlight>
                  <a:srgbClr val="FFFFFF"/>
                </a:highlight>
              </a:rPr>
              <a:t>path</a:t>
            </a:r>
            <a:r>
              <a:rPr lang="en-US" sz="1568" b="1" dirty="0">
                <a:solidFill>
                  <a:srgbClr val="000080"/>
                </a:solidFill>
                <a:highlight>
                  <a:srgbClr val="FFFFFF"/>
                </a:highlight>
              </a:rPr>
              <a:t>.</a:t>
            </a:r>
            <a:r>
              <a:rPr lang="en-US" sz="1568" dirty="0">
                <a:solidFill>
                  <a:srgbClr val="000000"/>
                </a:solidFill>
                <a:highlight>
                  <a:srgbClr val="FFFFFF"/>
                </a:highlight>
              </a:rPr>
              <a:t>length</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9E182D"/>
                </a:solidFill>
                <a:highlight>
                  <a:srgbClr val="FFFFFF"/>
                </a:highlight>
              </a:rPr>
              <a:t>"\"</a:t>
            </a:r>
            <a:r>
              <a:rPr lang="en-US" sz="1568" b="1" dirty="0">
                <a:solidFill>
                  <a:srgbClr val="000080"/>
                </a:solidFill>
                <a:highlight>
                  <a:srgbClr val="FFFFFF"/>
                </a:highlight>
              </a:rPr>
              <a:t>}</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FF"/>
                </a:solidFill>
                <a:highlight>
                  <a:srgbClr val="FFFFFF"/>
                </a:highlight>
              </a:rPr>
              <a:t>Write-Host</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myPath</a:t>
            </a:r>
            <a:r>
              <a:rPr lang="en-US" sz="1568" dirty="0">
                <a:solidFill>
                  <a:srgbClr val="000000"/>
                </a:solidFill>
                <a:highlight>
                  <a:srgbClr val="FFFFFF"/>
                </a:highlight>
              </a:rPr>
              <a:t> </a:t>
            </a:r>
            <a:r>
              <a:rPr lang="en-US" sz="1568" dirty="0">
                <a:solidFill>
                  <a:srgbClr val="9E182D"/>
                </a:solidFill>
                <a:highlight>
                  <a:srgbClr val="FFFFFF"/>
                </a:highlight>
              </a:rPr>
              <a:t>"will be used for creating upload/download path"</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Green </a:t>
            </a:r>
          </a:p>
          <a:p>
            <a:r>
              <a:rPr lang="en-US" sz="1568" dirty="0">
                <a:solidFill>
                  <a:srgbClr val="000000"/>
                </a:solidFill>
                <a:highlight>
                  <a:srgbClr val="FFFFFF"/>
                </a:highlight>
              </a:rPr>
              <a:t>    </a:t>
            </a:r>
            <a:r>
              <a:rPr lang="en-US" sz="1568" dirty="0">
                <a:solidFill>
                  <a:srgbClr val="008000"/>
                </a:solidFill>
                <a:highlight>
                  <a:srgbClr val="FFFFFF"/>
                </a:highlight>
              </a:rPr>
              <a:t># Set current location to selected path; make it default</a:t>
            </a:r>
            <a:endParaRPr lang="en-US" sz="1568" dirty="0">
              <a:solidFill>
                <a:srgbClr val="000000"/>
              </a:solidFill>
              <a:highlight>
                <a:srgbClr val="FFFFFF"/>
              </a:highlight>
            </a:endParaRPr>
          </a:p>
          <a:p>
            <a:r>
              <a:rPr lang="en-US" sz="1568" b="1" dirty="0">
                <a:solidFill>
                  <a:srgbClr val="0000FF"/>
                </a:solidFill>
                <a:highlight>
                  <a:srgbClr val="FFFFFF"/>
                </a:highlight>
              </a:rPr>
              <a:t>    Set-Location</a:t>
            </a:r>
            <a:r>
              <a:rPr lang="en-US" sz="1568" dirty="0">
                <a:solidFill>
                  <a:srgbClr val="000000"/>
                </a:solidFill>
                <a:highlight>
                  <a:srgbClr val="FFFFFF"/>
                </a:highlight>
              </a:rPr>
              <a:t> </a:t>
            </a:r>
            <a:r>
              <a:rPr lang="en-US" sz="1568" dirty="0">
                <a:solidFill>
                  <a:srgbClr val="DB6D00"/>
                </a:solidFill>
                <a:highlight>
                  <a:srgbClr val="FFFFFF"/>
                </a:highlight>
              </a:rPr>
              <a:t>$</a:t>
            </a:r>
            <a:r>
              <a:rPr lang="en-US" sz="1568" dirty="0" err="1">
                <a:solidFill>
                  <a:srgbClr val="DB6D00"/>
                </a:solidFill>
                <a:highlight>
                  <a:srgbClr val="FFFFFF"/>
                </a:highlight>
              </a:rPr>
              <a:t>myPath</a:t>
            </a:r>
            <a:endParaRPr lang="en-US" sz="1568" dirty="0">
              <a:solidFill>
                <a:srgbClr val="000000"/>
              </a:solidFill>
              <a:highlight>
                <a:srgbClr val="FFFFFF"/>
              </a:highlight>
            </a:endParaRPr>
          </a:p>
          <a:p>
            <a:r>
              <a:rPr lang="en-US" sz="1568" b="1" dirty="0">
                <a:solidFill>
                  <a:srgbClr val="000080"/>
                </a:solidFill>
                <a:highlight>
                  <a:srgbClr val="FFFFFF"/>
                </a:highlight>
              </a:rPr>
              <a:t>}</a:t>
            </a:r>
          </a:p>
          <a:p>
            <a:endParaRPr lang="en-US" sz="1568" dirty="0">
              <a:solidFill>
                <a:srgbClr val="000000"/>
              </a:solidFill>
              <a:highlight>
                <a:srgbClr val="FFFFFF"/>
              </a:highlight>
            </a:endParaRPr>
          </a:p>
        </p:txBody>
      </p:sp>
      <p:sp>
        <p:nvSpPr>
          <p:cNvPr id="5" name="Text Placeholder 10"/>
          <p:cNvSpPr txBox="1">
            <a:spLocks/>
          </p:cNvSpPr>
          <p:nvPr/>
        </p:nvSpPr>
        <p:spPr>
          <a:xfrm>
            <a:off x="9723664" y="6459236"/>
            <a:ext cx="2348502" cy="398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96386">
              <a:buClr>
                <a:srgbClr val="FFFFFF"/>
              </a:buClr>
              <a:defRPr/>
            </a:pPr>
            <a:r>
              <a:rPr lang="en-US" b="1"/>
              <a:t>@ITProGuru #PSinAction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67464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98279"/>
          </a:xfrm>
        </p:spPr>
        <p:txBody>
          <a:bodyPr/>
          <a:lstStyle/>
          <a:p>
            <a:endParaRPr lang="en-US" sz="1568" dirty="0"/>
          </a:p>
        </p:txBody>
      </p:sp>
      <p:sp>
        <p:nvSpPr>
          <p:cNvPr id="3" name="Title 2"/>
          <p:cNvSpPr>
            <a:spLocks noGrp="1"/>
          </p:cNvSpPr>
          <p:nvPr>
            <p:ph type="title"/>
          </p:nvPr>
        </p:nvSpPr>
        <p:spPr>
          <a:xfrm>
            <a:off x="707572" y="63071"/>
            <a:ext cx="10515600" cy="1325563"/>
          </a:xfrm>
        </p:spPr>
        <p:txBody>
          <a:bodyPr/>
          <a:lstStyle/>
          <a:p>
            <a:r>
              <a:rPr lang="en-US" dirty="0"/>
              <a:t>Let’s Get Graphical – File Open Dialog</a:t>
            </a:r>
          </a:p>
        </p:txBody>
      </p:sp>
      <p:sp>
        <p:nvSpPr>
          <p:cNvPr id="4" name="TextBox 3"/>
          <p:cNvSpPr txBox="1"/>
          <p:nvPr/>
        </p:nvSpPr>
        <p:spPr>
          <a:xfrm>
            <a:off x="269239" y="1187939"/>
            <a:ext cx="11622849" cy="4875897"/>
          </a:xfrm>
          <a:prstGeom prst="rect">
            <a:avLst/>
          </a:prstGeom>
          <a:solidFill>
            <a:schemeClr val="bg1"/>
          </a:solidFill>
        </p:spPr>
        <p:txBody>
          <a:bodyPr wrap="square" lIns="179285" tIns="143428" rIns="179285" bIns="143428" rtlCol="0">
            <a:spAutoFit/>
          </a:bodyPr>
          <a:lstStyle/>
          <a:p>
            <a:r>
              <a:rPr lang="en-US" sz="1568" dirty="0">
                <a:solidFill>
                  <a:srgbClr val="008000"/>
                </a:solidFill>
                <a:highlight>
                  <a:srgbClr val="FFFFFF"/>
                </a:highlight>
              </a:rPr>
              <a:t># Class Details:  </a:t>
            </a:r>
            <a:r>
              <a:rPr lang="en-US" sz="1568" u="sng" dirty="0">
                <a:solidFill>
                  <a:srgbClr val="008000"/>
                </a:solidFill>
                <a:highlight>
                  <a:srgbClr val="FFFFFF"/>
                </a:highlight>
              </a:rPr>
              <a:t>https://msdn.microsoft.com/en-us/library/system.windows.forms.openfiledialog(v=vs.110).aspx</a:t>
            </a:r>
            <a:endParaRPr lang="en-US" sz="1568" dirty="0">
              <a:solidFill>
                <a:srgbClr val="000000"/>
              </a:solidFill>
              <a:highlight>
                <a:srgbClr val="FFFFFF"/>
              </a:highlight>
            </a:endParaRPr>
          </a:p>
          <a:p>
            <a:r>
              <a:rPr lang="en-US" sz="1568" b="1" dirty="0">
                <a:solidFill>
                  <a:srgbClr val="000000"/>
                </a:solidFill>
                <a:highlight>
                  <a:srgbClr val="FFFFFF"/>
                </a:highlight>
              </a:rPr>
              <a:t>$</a:t>
            </a:r>
            <a:r>
              <a:rPr lang="en-US" sz="1568" b="1" dirty="0" err="1">
                <a:solidFill>
                  <a:srgbClr val="000000"/>
                </a:solidFill>
                <a:highlight>
                  <a:srgbClr val="FFFFFF"/>
                </a:highlight>
              </a:rPr>
              <a:t>openFileDialog</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8000FF"/>
                </a:solidFill>
                <a:highlight>
                  <a:srgbClr val="FFFFFF"/>
                </a:highlight>
              </a:rPr>
              <a:t>New-Object</a:t>
            </a:r>
            <a:r>
              <a:rPr lang="en-US" sz="1568" dirty="0">
                <a:solidFill>
                  <a:srgbClr val="000000"/>
                </a:solidFill>
                <a:highlight>
                  <a:srgbClr val="FFFFFF"/>
                </a:highlight>
              </a:rPr>
              <a:t> </a:t>
            </a:r>
            <a:r>
              <a:rPr lang="en-US" sz="1568" dirty="0" err="1">
                <a:solidFill>
                  <a:srgbClr val="000000"/>
                </a:solidFill>
                <a:highlight>
                  <a:srgbClr val="FFFFFF"/>
                </a:highlight>
              </a:rPr>
              <a:t>windows</a:t>
            </a:r>
            <a:r>
              <a:rPr lang="en-US" sz="1568" b="1" dirty="0" err="1">
                <a:solidFill>
                  <a:srgbClr val="000080"/>
                </a:solidFill>
                <a:highlight>
                  <a:srgbClr val="FFFFFF"/>
                </a:highlight>
              </a:rPr>
              <a:t>.</a:t>
            </a:r>
            <a:r>
              <a:rPr lang="en-US" sz="1568" dirty="0" err="1">
                <a:solidFill>
                  <a:srgbClr val="000000"/>
                </a:solidFill>
                <a:highlight>
                  <a:srgbClr val="FFFFFF"/>
                </a:highlight>
              </a:rPr>
              <a:t>forms</a:t>
            </a:r>
            <a:r>
              <a:rPr lang="en-US" sz="1568" b="1" dirty="0" err="1">
                <a:solidFill>
                  <a:srgbClr val="000080"/>
                </a:solidFill>
                <a:highlight>
                  <a:srgbClr val="FFFFFF"/>
                </a:highlight>
              </a:rPr>
              <a:t>.</a:t>
            </a:r>
            <a:r>
              <a:rPr lang="en-US" sz="1568" dirty="0" err="1">
                <a:solidFill>
                  <a:srgbClr val="000000"/>
                </a:solidFill>
                <a:highlight>
                  <a:srgbClr val="FFFFFF"/>
                </a:highlight>
              </a:rPr>
              <a:t>openfiledialog</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openFileDialog</a:t>
            </a:r>
            <a:r>
              <a:rPr lang="en-US" sz="1568" b="1" dirty="0" err="1">
                <a:solidFill>
                  <a:srgbClr val="000080"/>
                </a:solidFill>
                <a:highlight>
                  <a:srgbClr val="FFFFFF"/>
                </a:highlight>
              </a:rPr>
              <a:t>.</a:t>
            </a:r>
            <a:r>
              <a:rPr lang="en-US" sz="1568" dirty="0" err="1">
                <a:solidFill>
                  <a:srgbClr val="000000"/>
                </a:solidFill>
                <a:highlight>
                  <a:srgbClr val="FFFFFF"/>
                </a:highlight>
              </a:rPr>
              <a:t>initialDirectory</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System</a:t>
            </a:r>
            <a:r>
              <a:rPr lang="en-US" sz="1568" b="1" dirty="0" err="1">
                <a:solidFill>
                  <a:srgbClr val="000080"/>
                </a:solidFill>
                <a:highlight>
                  <a:srgbClr val="FFFFFF"/>
                </a:highlight>
              </a:rPr>
              <a:t>.</a:t>
            </a:r>
            <a:r>
              <a:rPr lang="en-US" sz="1568" dirty="0" err="1">
                <a:solidFill>
                  <a:srgbClr val="000000"/>
                </a:solidFill>
                <a:highlight>
                  <a:srgbClr val="FFFFFF"/>
                </a:highlight>
              </a:rPr>
              <a:t>IO</a:t>
            </a:r>
            <a:r>
              <a:rPr lang="en-US" sz="1568" b="1" dirty="0" err="1">
                <a:solidFill>
                  <a:srgbClr val="000080"/>
                </a:solidFill>
                <a:highlight>
                  <a:srgbClr val="FFFFFF"/>
                </a:highlight>
              </a:rPr>
              <a:t>.</a:t>
            </a:r>
            <a:r>
              <a:rPr lang="en-US" sz="1568" dirty="0" err="1">
                <a:solidFill>
                  <a:srgbClr val="000000"/>
                </a:solidFill>
                <a:highlight>
                  <a:srgbClr val="FFFFFF"/>
                </a:highlight>
              </a:rPr>
              <a:t>Directory</a:t>
            </a:r>
            <a:r>
              <a:rPr lang="en-US" sz="1568" b="1" dirty="0">
                <a:solidFill>
                  <a:srgbClr val="000080"/>
                </a:solidFill>
                <a:highlight>
                  <a:srgbClr val="FFFFFF"/>
                </a:highlight>
              </a:rPr>
              <a:t>]::</a:t>
            </a:r>
            <a:r>
              <a:rPr lang="en-US" sz="1568" dirty="0" err="1">
                <a:solidFill>
                  <a:srgbClr val="000000"/>
                </a:solidFill>
                <a:highlight>
                  <a:srgbClr val="FFFFFF"/>
                </a:highlight>
              </a:rPr>
              <a:t>GetCurrentDirectory</a:t>
            </a:r>
            <a:r>
              <a:rPr lang="en-US" sz="1568" b="1" dirty="0">
                <a:solidFill>
                  <a:srgbClr val="000080"/>
                </a:solidFill>
                <a:highlight>
                  <a:srgbClr val="FFFFFF"/>
                </a:highlight>
              </a:rPr>
              <a:t>()</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openFileDialog</a:t>
            </a:r>
            <a:r>
              <a:rPr lang="en-US" sz="1568" b="1" dirty="0" err="1">
                <a:solidFill>
                  <a:srgbClr val="000080"/>
                </a:solidFill>
                <a:highlight>
                  <a:srgbClr val="FFFFFF"/>
                </a:highlight>
              </a:rPr>
              <a:t>.</a:t>
            </a:r>
            <a:r>
              <a:rPr lang="en-US" sz="1568" dirty="0" err="1">
                <a:solidFill>
                  <a:srgbClr val="000000"/>
                </a:solidFill>
                <a:highlight>
                  <a:srgbClr val="FFFFFF"/>
                </a:highlight>
              </a:rPr>
              <a:t>title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B11B31"/>
                </a:solidFill>
                <a:highlight>
                  <a:srgbClr val="FFFFFF"/>
                </a:highlight>
              </a:rPr>
              <a:t>"Select </a:t>
            </a:r>
            <a:r>
              <a:rPr lang="en-US" sz="1568" dirty="0" err="1">
                <a:solidFill>
                  <a:srgbClr val="B11B31"/>
                </a:solidFill>
                <a:highlight>
                  <a:srgbClr val="FFFFFF"/>
                </a:highlight>
              </a:rPr>
              <a:t>PublishSettings</a:t>
            </a:r>
            <a:r>
              <a:rPr lang="en-US" sz="1568" dirty="0">
                <a:solidFill>
                  <a:srgbClr val="B11B31"/>
                </a:solidFill>
                <a:highlight>
                  <a:srgbClr val="FFFFFF"/>
                </a:highlight>
              </a:rPr>
              <a:t> Configuration File to Import"</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openFileDialog</a:t>
            </a:r>
            <a:r>
              <a:rPr lang="en-US" sz="1568" b="1" dirty="0" err="1">
                <a:solidFill>
                  <a:srgbClr val="000080"/>
                </a:solidFill>
                <a:highlight>
                  <a:srgbClr val="FFFFFF"/>
                </a:highlight>
              </a:rPr>
              <a:t>.</a:t>
            </a:r>
            <a:r>
              <a:rPr lang="en-US" sz="1568" b="1" dirty="0" err="1">
                <a:solidFill>
                  <a:srgbClr val="0000FF"/>
                </a:solidFill>
                <a:highlight>
                  <a:srgbClr val="FFFFFF"/>
                </a:highlight>
              </a:rPr>
              <a:t>filter</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B11B31"/>
                </a:solidFill>
                <a:highlight>
                  <a:srgbClr val="FFFFFF"/>
                </a:highlight>
              </a:rPr>
              <a:t>"All files (*.*)| *.*"</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openFileDialog</a:t>
            </a:r>
            <a:r>
              <a:rPr lang="en-US" sz="1568" b="1" dirty="0" err="1">
                <a:solidFill>
                  <a:srgbClr val="000080"/>
                </a:solidFill>
                <a:highlight>
                  <a:srgbClr val="FFFFFF"/>
                </a:highlight>
              </a:rPr>
              <a:t>.</a:t>
            </a:r>
            <a:r>
              <a:rPr lang="en-US" sz="1568" b="1" dirty="0" err="1">
                <a:solidFill>
                  <a:srgbClr val="0000FF"/>
                </a:solidFill>
                <a:highlight>
                  <a:srgbClr val="FFFFFF"/>
                </a:highlight>
              </a:rPr>
              <a:t>filter</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B11B31"/>
                </a:solidFill>
                <a:highlight>
                  <a:srgbClr val="FFFFFF"/>
                </a:highlight>
              </a:rPr>
              <a:t>"</a:t>
            </a:r>
            <a:r>
              <a:rPr lang="en-US" sz="1568" dirty="0" err="1">
                <a:solidFill>
                  <a:srgbClr val="B11B31"/>
                </a:solidFill>
                <a:highlight>
                  <a:srgbClr val="FFFFFF"/>
                </a:highlight>
              </a:rPr>
              <a:t>PublishSettings</a:t>
            </a:r>
            <a:r>
              <a:rPr lang="en-US" sz="1568" dirty="0">
                <a:solidFill>
                  <a:srgbClr val="B11B31"/>
                </a:solidFill>
                <a:highlight>
                  <a:srgbClr val="FFFFFF"/>
                </a:highlight>
              </a:rPr>
              <a:t> Files|*.</a:t>
            </a:r>
            <a:r>
              <a:rPr lang="en-US" sz="1568" dirty="0" err="1">
                <a:solidFill>
                  <a:srgbClr val="B11B31"/>
                </a:solidFill>
                <a:highlight>
                  <a:srgbClr val="FFFFFF"/>
                </a:highlight>
              </a:rPr>
              <a:t>publishsettings|All</a:t>
            </a:r>
            <a:r>
              <a:rPr lang="en-US" sz="1568" dirty="0">
                <a:solidFill>
                  <a:srgbClr val="B11B31"/>
                </a:solidFill>
                <a:highlight>
                  <a:srgbClr val="FFFFFF"/>
                </a:highlight>
              </a:rPr>
              <a:t> Files|*.*"</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openFileDialog</a:t>
            </a:r>
            <a:r>
              <a:rPr lang="en-US" sz="1568" b="1" dirty="0" err="1">
                <a:solidFill>
                  <a:srgbClr val="000080"/>
                </a:solidFill>
                <a:highlight>
                  <a:srgbClr val="FFFFFF"/>
                </a:highlight>
              </a:rPr>
              <a:t>.</a:t>
            </a:r>
            <a:r>
              <a:rPr lang="en-US" sz="1568" dirty="0" err="1">
                <a:solidFill>
                  <a:srgbClr val="000000"/>
                </a:solidFill>
                <a:highlight>
                  <a:srgbClr val="FFFFFF"/>
                </a:highlight>
              </a:rPr>
              <a:t>ShowHelp</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00"/>
                </a:solidFill>
                <a:highlight>
                  <a:srgbClr val="FFFFFF"/>
                </a:highlight>
              </a:rPr>
              <a:t>$True</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dirty="0">
                <a:solidFill>
                  <a:srgbClr val="8000FF"/>
                </a:solidFill>
                <a:highlight>
                  <a:srgbClr val="FFFFFF"/>
                </a:highlight>
              </a:rPr>
              <a:t>Write-Host</a:t>
            </a:r>
            <a:r>
              <a:rPr lang="en-US" sz="1568" dirty="0">
                <a:solidFill>
                  <a:srgbClr val="000000"/>
                </a:solidFill>
                <a:highlight>
                  <a:srgbClr val="FFFFFF"/>
                </a:highlight>
              </a:rPr>
              <a:t> </a:t>
            </a:r>
            <a:r>
              <a:rPr lang="en-US" sz="1568" dirty="0">
                <a:solidFill>
                  <a:srgbClr val="B11B31"/>
                </a:solidFill>
                <a:highlight>
                  <a:srgbClr val="FFFFFF"/>
                </a:highlight>
              </a:rPr>
              <a:t>"Select Downloaded Settings File... (see </a:t>
            </a:r>
            <a:r>
              <a:rPr lang="en-US" sz="1568" dirty="0" err="1">
                <a:solidFill>
                  <a:srgbClr val="B11B31"/>
                </a:solidFill>
                <a:highlight>
                  <a:srgbClr val="FFFFFF"/>
                </a:highlight>
              </a:rPr>
              <a:t>FileOpen</a:t>
            </a:r>
            <a:r>
              <a:rPr lang="en-US" sz="1568" dirty="0">
                <a:solidFill>
                  <a:srgbClr val="B11B31"/>
                </a:solidFill>
                <a:highlight>
                  <a:srgbClr val="FFFFFF"/>
                </a:highlight>
              </a:rPr>
              <a:t> Dialog)"</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Green </a:t>
            </a:r>
          </a:p>
          <a:p>
            <a:r>
              <a:rPr lang="en-US" sz="1568" dirty="0">
                <a:solidFill>
                  <a:srgbClr val="000000"/>
                </a:solidFill>
                <a:highlight>
                  <a:srgbClr val="FFFFFF"/>
                </a:highlight>
              </a:rPr>
              <a:t>    </a:t>
            </a:r>
            <a:r>
              <a:rPr lang="en-US" sz="1568" b="1" dirty="0">
                <a:solidFill>
                  <a:srgbClr val="000000"/>
                </a:solidFill>
                <a:highlight>
                  <a:srgbClr val="FFFFFF"/>
                </a:highlight>
              </a:rPr>
              <a:t>$result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openFileDialog</a:t>
            </a:r>
            <a:r>
              <a:rPr lang="en-US" sz="1568" b="1" dirty="0" err="1">
                <a:solidFill>
                  <a:srgbClr val="000080"/>
                </a:solidFill>
                <a:highlight>
                  <a:srgbClr val="FFFFFF"/>
                </a:highlight>
              </a:rPr>
              <a:t>.</a:t>
            </a:r>
            <a:r>
              <a:rPr lang="en-US" sz="1568" dirty="0" err="1">
                <a:solidFill>
                  <a:srgbClr val="000000"/>
                </a:solidFill>
                <a:highlight>
                  <a:srgbClr val="FFFFFF"/>
                </a:highlight>
              </a:rPr>
              <a:t>ShowDialog</a:t>
            </a:r>
            <a:r>
              <a:rPr lang="en-US" sz="1568" b="1" dirty="0">
                <a:solidFill>
                  <a:srgbClr val="000080"/>
                </a:solidFill>
                <a:highlight>
                  <a:srgbClr val="FFFFFF"/>
                </a:highlight>
              </a:rPr>
              <a:t>()</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b="1" dirty="0">
                <a:solidFill>
                  <a:srgbClr val="000000"/>
                </a:solidFill>
                <a:highlight>
                  <a:srgbClr val="FFFFFF"/>
                </a:highlight>
              </a:rPr>
              <a:t>$result</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FF"/>
                </a:solidFill>
                <a:highlight>
                  <a:srgbClr val="FFFFFF"/>
                </a:highlight>
              </a:rPr>
              <a:t>if</a:t>
            </a:r>
            <a:r>
              <a:rPr lang="en-US" sz="1568" b="1" dirty="0">
                <a:solidFill>
                  <a:srgbClr val="000080"/>
                </a:solidFill>
                <a:highlight>
                  <a:srgbClr val="FFFFFF"/>
                </a:highlight>
              </a:rPr>
              <a:t>(</a:t>
            </a:r>
            <a:r>
              <a:rPr lang="en-US" sz="1568" b="1" dirty="0">
                <a:solidFill>
                  <a:srgbClr val="000000"/>
                </a:solidFill>
                <a:highlight>
                  <a:srgbClr val="FFFFFF"/>
                </a:highlight>
              </a:rPr>
              <a:t>$result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eq</a:t>
            </a:r>
            <a:r>
              <a:rPr lang="en-US" sz="1568" dirty="0">
                <a:solidFill>
                  <a:srgbClr val="000000"/>
                </a:solidFill>
                <a:highlight>
                  <a:srgbClr val="FFFFFF"/>
                </a:highlight>
              </a:rPr>
              <a:t> </a:t>
            </a:r>
            <a:r>
              <a:rPr lang="en-US" sz="1568" dirty="0">
                <a:solidFill>
                  <a:srgbClr val="B11B31"/>
                </a:solidFill>
                <a:highlight>
                  <a:srgbClr val="FFFFFF"/>
                </a:highlight>
              </a:rPr>
              <a:t>"OK"</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dirty="0">
                <a:solidFill>
                  <a:srgbClr val="8000FF"/>
                </a:solidFill>
                <a:highlight>
                  <a:srgbClr val="FFFFFF"/>
                </a:highlight>
              </a:rPr>
              <a:t>Write-Host</a:t>
            </a:r>
            <a:r>
              <a:rPr lang="en-US" sz="1568" dirty="0">
                <a:solidFill>
                  <a:srgbClr val="000000"/>
                </a:solidFill>
                <a:highlight>
                  <a:srgbClr val="FFFFFF"/>
                </a:highlight>
              </a:rPr>
              <a:t> </a:t>
            </a:r>
            <a:r>
              <a:rPr lang="en-US" sz="1568" dirty="0">
                <a:solidFill>
                  <a:srgbClr val="B11B31"/>
                </a:solidFill>
                <a:highlight>
                  <a:srgbClr val="FFFFFF"/>
                </a:highlight>
              </a:rPr>
              <a:t>"Selected Downloaded Settings File:"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Green </a:t>
            </a:r>
          </a:p>
          <a:p>
            <a:r>
              <a:rPr lang="en-US" sz="1568" dirty="0">
                <a:solidFill>
                  <a:srgbClr val="000000"/>
                </a:solidFill>
                <a:highlight>
                  <a:srgbClr val="FFFFFF"/>
                </a:highlight>
              </a:rPr>
              <a:t>            </a:t>
            </a:r>
            <a:r>
              <a:rPr lang="en-US" sz="1568" b="1" dirty="0">
                <a:solidFill>
                  <a:srgbClr val="000000"/>
                </a:solidFill>
                <a:highlight>
                  <a:srgbClr val="FFFFFF"/>
                </a:highlight>
              </a:rPr>
              <a:t>$</a:t>
            </a:r>
            <a:r>
              <a:rPr lang="en-US" sz="1568" b="1" dirty="0" err="1">
                <a:solidFill>
                  <a:srgbClr val="000000"/>
                </a:solidFill>
                <a:highlight>
                  <a:srgbClr val="FFFFFF"/>
                </a:highlight>
              </a:rPr>
              <a:t>OpenFileDialog</a:t>
            </a:r>
            <a:r>
              <a:rPr lang="en-US" sz="1568" b="1" dirty="0" err="1">
                <a:solidFill>
                  <a:srgbClr val="000080"/>
                </a:solidFill>
                <a:highlight>
                  <a:srgbClr val="FFFFFF"/>
                </a:highlight>
              </a:rPr>
              <a:t>.</a:t>
            </a:r>
            <a:r>
              <a:rPr lang="en-US" sz="1568" dirty="0" err="1">
                <a:solidFill>
                  <a:srgbClr val="000000"/>
                </a:solidFill>
                <a:highlight>
                  <a:srgbClr val="FFFFFF"/>
                </a:highlight>
              </a:rPr>
              <a:t>filename</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dirty="0">
                <a:solidFill>
                  <a:srgbClr val="008000"/>
                </a:solidFill>
                <a:highlight>
                  <a:srgbClr val="FFFFFF"/>
                </a:highlight>
              </a:rPr>
              <a:t># $</a:t>
            </a:r>
            <a:r>
              <a:rPr lang="en-US" sz="1568" dirty="0" err="1">
                <a:solidFill>
                  <a:srgbClr val="008000"/>
                </a:solidFill>
                <a:highlight>
                  <a:srgbClr val="FFFFFF"/>
                </a:highlight>
              </a:rPr>
              <a:t>OpenFileDialog.CheckFileExists</a:t>
            </a:r>
            <a:r>
              <a:rPr lang="en-US" sz="1568" dirty="0">
                <a:solidFill>
                  <a:srgbClr val="008000"/>
                </a:solidFill>
                <a:highlight>
                  <a:srgbClr val="FFFFFF"/>
                </a:highlight>
              </a:rPr>
              <a:t>   </a:t>
            </a:r>
            <a:endParaRPr lang="en-US" sz="1568" dirty="0">
              <a:solidFill>
                <a:srgbClr val="000000"/>
              </a:solidFill>
              <a:highlight>
                <a:srgbClr val="FFFFFF"/>
              </a:highlight>
            </a:endParaRPr>
          </a:p>
          <a:p>
            <a:r>
              <a:rPr lang="en-US" sz="1568" dirty="0">
                <a:solidFill>
                  <a:srgbClr val="000000"/>
                </a:solidFill>
                <a:highlight>
                  <a:srgbClr val="FFFFFF"/>
                </a:highlight>
              </a:rPr>
              <a:t>        </a:t>
            </a:r>
          </a:p>
          <a:p>
            <a:r>
              <a:rPr lang="en-US" sz="1568" dirty="0">
                <a:solidFill>
                  <a:srgbClr val="000000"/>
                </a:solidFill>
                <a:highlight>
                  <a:srgbClr val="FFFFFF"/>
                </a:highlight>
              </a:rPr>
              <a:t>            </a:t>
            </a:r>
            <a:r>
              <a:rPr lang="en-US" sz="1568" dirty="0">
                <a:solidFill>
                  <a:srgbClr val="008000"/>
                </a:solidFill>
                <a:highlight>
                  <a:srgbClr val="FFFFFF"/>
                </a:highlight>
              </a:rPr>
              <a:t># Import-</a:t>
            </a:r>
            <a:r>
              <a:rPr lang="en-US" sz="1568" dirty="0" err="1">
                <a:solidFill>
                  <a:srgbClr val="008000"/>
                </a:solidFill>
                <a:highlight>
                  <a:srgbClr val="FFFFFF"/>
                </a:highlight>
              </a:rPr>
              <a:t>AzurePublishSettingsFile</a:t>
            </a:r>
            <a:r>
              <a:rPr lang="en-US" sz="1568" dirty="0">
                <a:solidFill>
                  <a:srgbClr val="008000"/>
                </a:solidFill>
                <a:highlight>
                  <a:srgbClr val="FFFFFF"/>
                </a:highlight>
              </a:rPr>
              <a:t> -</a:t>
            </a:r>
            <a:r>
              <a:rPr lang="en-US" sz="1568" dirty="0" err="1">
                <a:solidFill>
                  <a:srgbClr val="008000"/>
                </a:solidFill>
                <a:highlight>
                  <a:srgbClr val="FFFFFF"/>
                </a:highlight>
              </a:rPr>
              <a:t>PublishSettingsFile</a:t>
            </a:r>
            <a:r>
              <a:rPr lang="en-US" sz="1568" dirty="0">
                <a:solidFill>
                  <a:srgbClr val="008000"/>
                </a:solidFill>
                <a:highlight>
                  <a:srgbClr val="FFFFFF"/>
                </a:highlight>
              </a:rPr>
              <a:t> $</a:t>
            </a:r>
            <a:r>
              <a:rPr lang="en-US" sz="1568" dirty="0" err="1">
                <a:solidFill>
                  <a:srgbClr val="008000"/>
                </a:solidFill>
                <a:highlight>
                  <a:srgbClr val="FFFFFF"/>
                </a:highlight>
              </a:rPr>
              <a:t>openFileDialog.filename</a:t>
            </a:r>
            <a:r>
              <a:rPr lang="en-US" sz="1568" dirty="0">
                <a:solidFill>
                  <a:srgbClr val="008000"/>
                </a:solidFill>
                <a:highlight>
                  <a:srgbClr val="FFFFFF"/>
                </a:highlight>
              </a:rPr>
              <a:t>  </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dirty="0">
                <a:solidFill>
                  <a:srgbClr val="8000FF"/>
                </a:solidFill>
                <a:highlight>
                  <a:srgbClr val="FFFFFF"/>
                </a:highlight>
              </a:rPr>
              <a:t>Write-Host</a:t>
            </a:r>
            <a:r>
              <a:rPr lang="en-US" sz="1568" dirty="0">
                <a:solidFill>
                  <a:srgbClr val="000000"/>
                </a:solidFill>
                <a:highlight>
                  <a:srgbClr val="FFFFFF"/>
                </a:highlight>
              </a:rPr>
              <a:t> </a:t>
            </a:r>
            <a:r>
              <a:rPr lang="en-US" sz="1568" dirty="0">
                <a:solidFill>
                  <a:srgbClr val="B11B31"/>
                </a:solidFill>
                <a:highlight>
                  <a:srgbClr val="FFFFFF"/>
                </a:highlight>
              </a:rPr>
              <a:t>"Import Settings File Imported!"</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Green</a:t>
            </a:r>
          </a:p>
          <a:p>
            <a:r>
              <a:rPr lang="en-US" sz="1568" dirty="0">
                <a:solidFill>
                  <a:srgbClr val="000000"/>
                </a:solidFill>
                <a:highlight>
                  <a:srgbClr val="FFFFFF"/>
                </a:highlight>
              </a:rPr>
              <a:t>        </a:t>
            </a:r>
            <a:r>
              <a:rPr lang="en-US" sz="1568" b="1" dirty="0">
                <a:solidFill>
                  <a:srgbClr val="000080"/>
                </a:solidFill>
                <a:highlight>
                  <a:srgbClr val="FFFFFF"/>
                </a:highlight>
              </a:rPr>
              <a:t>}</a:t>
            </a:r>
            <a:endParaRPr lang="en-US" sz="1568" dirty="0">
              <a:solidFill>
                <a:srgbClr val="000000"/>
              </a:solidFill>
              <a:highlight>
                <a:srgbClr val="FFFFFF"/>
              </a:highlight>
            </a:endParaRPr>
          </a:p>
          <a:p>
            <a:r>
              <a:rPr lang="en-US" sz="1568" dirty="0">
                <a:solidFill>
                  <a:srgbClr val="000000"/>
                </a:solidFill>
                <a:highlight>
                  <a:srgbClr val="FFFFFF"/>
                </a:highlight>
              </a:rPr>
              <a:t>        </a:t>
            </a:r>
            <a:r>
              <a:rPr lang="en-US" sz="1568" b="1" dirty="0">
                <a:solidFill>
                  <a:srgbClr val="0000FF"/>
                </a:solidFill>
                <a:highlight>
                  <a:srgbClr val="FFFFFF"/>
                </a:highlight>
              </a:rPr>
              <a:t>else</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a:solidFill>
                  <a:srgbClr val="000000"/>
                </a:solidFill>
                <a:highlight>
                  <a:srgbClr val="FFFFFF"/>
                </a:highlight>
              </a:rPr>
              <a:t> </a:t>
            </a:r>
            <a:r>
              <a:rPr lang="en-US" sz="1568" dirty="0">
                <a:solidFill>
                  <a:srgbClr val="8000FF"/>
                </a:solidFill>
                <a:highlight>
                  <a:srgbClr val="FFFFFF"/>
                </a:highlight>
              </a:rPr>
              <a:t>Write-Host</a:t>
            </a:r>
            <a:r>
              <a:rPr lang="en-US" sz="1568" dirty="0">
                <a:solidFill>
                  <a:srgbClr val="000000"/>
                </a:solidFill>
                <a:highlight>
                  <a:srgbClr val="FFFFFF"/>
                </a:highlight>
              </a:rPr>
              <a:t> </a:t>
            </a:r>
            <a:r>
              <a:rPr lang="en-US" sz="1568" dirty="0">
                <a:solidFill>
                  <a:srgbClr val="B11B31"/>
                </a:solidFill>
                <a:highlight>
                  <a:srgbClr val="FFFFFF"/>
                </a:highlight>
              </a:rPr>
              <a:t>"Import Settings File Cancelled!"</a:t>
            </a:r>
            <a:r>
              <a:rPr lang="en-US" sz="1568" dirty="0">
                <a:solidFill>
                  <a:srgbClr val="000000"/>
                </a:solidFill>
                <a:highlight>
                  <a:srgbClr val="FFFFFF"/>
                </a:highlight>
              </a:rPr>
              <a:t> </a:t>
            </a:r>
            <a:r>
              <a:rPr lang="en-US" sz="1568" b="1" dirty="0">
                <a:solidFill>
                  <a:srgbClr val="000080"/>
                </a:solidFill>
                <a:highlight>
                  <a:srgbClr val="FFFFFF"/>
                </a:highlight>
              </a:rPr>
              <a:t>-</a:t>
            </a:r>
            <a:r>
              <a:rPr lang="en-US" sz="1568" dirty="0" err="1">
                <a:solidFill>
                  <a:srgbClr val="000000"/>
                </a:solidFill>
                <a:highlight>
                  <a:srgbClr val="FFFFFF"/>
                </a:highlight>
              </a:rPr>
              <a:t>ForegroundColor</a:t>
            </a:r>
            <a:r>
              <a:rPr lang="en-US" sz="1568" dirty="0">
                <a:solidFill>
                  <a:srgbClr val="000000"/>
                </a:solidFill>
                <a:highlight>
                  <a:srgbClr val="FFFFFF"/>
                </a:highlight>
              </a:rPr>
              <a:t> Yellow</a:t>
            </a:r>
            <a:r>
              <a:rPr lang="en-US" sz="1568" b="1" dirty="0">
                <a:solidFill>
                  <a:srgbClr val="000080"/>
                </a:solidFill>
                <a:highlight>
                  <a:srgbClr val="FFFFFF"/>
                </a:highlight>
              </a:rPr>
              <a:t>}</a:t>
            </a:r>
            <a:endParaRPr lang="en-US" sz="1568" dirty="0">
              <a:solidFill>
                <a:srgbClr val="000000"/>
              </a:solidFill>
              <a:highlight>
                <a:srgbClr val="FFFFFF"/>
              </a:highlight>
            </a:endParaRPr>
          </a:p>
        </p:txBody>
      </p:sp>
      <p:sp>
        <p:nvSpPr>
          <p:cNvPr id="5" name="Text Placeholder 10"/>
          <p:cNvSpPr txBox="1">
            <a:spLocks/>
          </p:cNvSpPr>
          <p:nvPr/>
        </p:nvSpPr>
        <p:spPr>
          <a:xfrm>
            <a:off x="9723664" y="6459236"/>
            <a:ext cx="2348502" cy="398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96386">
              <a:buClr>
                <a:srgbClr val="FFFFFF"/>
              </a:buClr>
              <a:defRPr/>
            </a:pPr>
            <a:r>
              <a:rPr lang="en-US" b="1"/>
              <a:t>@ITProGuru #PSinAction</a:t>
            </a:r>
            <a:endParaRPr lang="en-US" kern="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483406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9819</Words>
  <Application>Microsoft Office PowerPoint</Application>
  <PresentationFormat>Widescreen</PresentationFormat>
  <Paragraphs>1112</Paragraphs>
  <Slides>38</Slides>
  <Notes>8</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Segoe UI</vt:lpstr>
      <vt:lpstr>Segoe UI Light</vt:lpstr>
      <vt:lpstr>Symbol</vt:lpstr>
      <vt:lpstr>Times New Roman</vt:lpstr>
      <vt:lpstr>Wingdings</vt:lpstr>
      <vt:lpstr>Office Theme</vt:lpstr>
      <vt:lpstr>PowerShell Getting Started and Advanced Techniques</vt:lpstr>
      <vt:lpstr>ABSTRACT: WOS404 - Advanced PowerShell Techniques, You Can't Do That With PowerShell, NOT!  Learn some advanced capabilities within PowerShell. You may have been told that you can't: Change ExecutionPolicy, Collect Data from User through a GUI, Generate Computer Certificates, and more with PowerShell. The reality is you can do this and much, much more. Come to this session to learn advanced techniques for bringing your PowerShell to life with pop-up GUI dialogs, effective and high performance loops and more. To be clear, this is not a getting started with PowerShell class! It is a demo heavy deep dive. Plus a bonus, many examples will leverage PowerShell for Azure so you will get a deep dive into not only PowerShell, but PowerShell for Azure! All scripts used in presentation will be made available so you can "Leverage" the POWER in PowerShell! Brought to you by ITProGuru - Dan Stolts Objectives 1. use various pop-up GUI technologies like File Open Dialog box and Custom Built Dialogs for data collection. 2. to very simply perform very complex actions like looping through object sets and even create a computer certificate that can be used to authenticate with Azure 3. use PowerShell to automate the creation and deployment of an entire lab environment in Azure IaaS or even migrate an on-premises website and database backend to Azure. Primary Speaker(s): Dan Stolts</vt:lpstr>
      <vt:lpstr>Session Objectives And Takeaways</vt:lpstr>
      <vt:lpstr>WHY!</vt:lpstr>
      <vt:lpstr>Don’t Be Afraid!!! Automate with BING!</vt:lpstr>
      <vt:lpstr>Remote Execution Policy</vt:lpstr>
      <vt:lpstr>Files and Paths</vt:lpstr>
      <vt:lpstr>Let’s Get Graphical – Select a Folder/path</vt:lpstr>
      <vt:lpstr>Let’s Get Graphical – File Open Dialog</vt:lpstr>
      <vt:lpstr>Let’s Get Graphical – File Save Dialog</vt:lpstr>
      <vt:lpstr>Let’s Get Graphical – Yes/No </vt:lpstr>
      <vt:lpstr>Tools, Tips, Misc</vt:lpstr>
      <vt:lpstr>Download Files from URL</vt:lpstr>
      <vt:lpstr>Loops:  Pulling Filtered Data Sets takes longer, but can be faster to process loops</vt:lpstr>
      <vt:lpstr>Simple Form Part 1</vt:lpstr>
      <vt:lpstr>Simple Form Part 2</vt:lpstr>
      <vt:lpstr>PowerShell with Azure</vt:lpstr>
      <vt:lpstr>Fabric - Azure Service</vt:lpstr>
      <vt:lpstr>Fabric Storage – Create Storage and Folder</vt:lpstr>
      <vt:lpstr>Fabric Storage – Working with existing storage</vt:lpstr>
      <vt:lpstr>Azure Storage – Looping Through Files Query Uploading Files…</vt:lpstr>
      <vt:lpstr>Fabric - Azure Network</vt:lpstr>
      <vt:lpstr>Azure VM</vt:lpstr>
      <vt:lpstr>VM Disk Management</vt:lpstr>
      <vt:lpstr>Enable PowerShell Custom Script Extension on Azure VM</vt:lpstr>
      <vt:lpstr>Wait for Processing… (eg. SQL)</vt:lpstr>
      <vt:lpstr>SQL Server: SUPER EASY .. Use SQL Enterprise Manager!   (Part 1)</vt:lpstr>
      <vt:lpstr>SQL Server – Create Database </vt:lpstr>
      <vt:lpstr>SQL Server:   (Part 3)</vt:lpstr>
      <vt:lpstr>SQL Misc Configuration</vt:lpstr>
      <vt:lpstr>Webserver Misc…</vt:lpstr>
      <vt:lpstr>Deploy and test the Contoso Data Access sample site</vt:lpstr>
      <vt:lpstr>Logging: Out To File</vt:lpstr>
      <vt:lpstr>More Logging</vt:lpstr>
      <vt:lpstr>LogIt() Function</vt:lpstr>
      <vt:lpstr>Remote Connect</vt:lpstr>
      <vt:lpstr>Resources </vt:lpstr>
      <vt:lpstr>Bonus: Install Active Directory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Getting Started and Advanced Techniques</dc:title>
  <dc:creator>Dan Stolts</dc:creator>
  <cp:lastModifiedBy>Dan Stolts</cp:lastModifiedBy>
  <cp:revision>1</cp:revision>
  <dcterms:created xsi:type="dcterms:W3CDTF">2017-06-02T12:15:56Z</dcterms:created>
  <dcterms:modified xsi:type="dcterms:W3CDTF">2017-06-02T15:51:37Z</dcterms:modified>
</cp:coreProperties>
</file>