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57" r:id="rId3"/>
    <p:sldId id="293" r:id="rId4"/>
    <p:sldId id="277" r:id="rId5"/>
    <p:sldId id="300" r:id="rId6"/>
    <p:sldId id="278" r:id="rId7"/>
    <p:sldId id="279" r:id="rId8"/>
    <p:sldId id="313" r:id="rId9"/>
    <p:sldId id="319" r:id="rId10"/>
    <p:sldId id="316" r:id="rId11"/>
    <p:sldId id="315" r:id="rId12"/>
    <p:sldId id="317" r:id="rId13"/>
    <p:sldId id="322" r:id="rId14"/>
    <p:sldId id="320" r:id="rId15"/>
    <p:sldId id="281" r:id="rId16"/>
    <p:sldId id="318" r:id="rId17"/>
    <p:sldId id="321" r:id="rId18"/>
    <p:sldId id="31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  <a:srgbClr val="0041C4"/>
    <a:srgbClr val="192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6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0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5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0AF5DC-DDEB-4F77-8204-FDACC6386AC0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8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azure/install-azurerm-ps?view=azurermps-3.7.0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blogs.msdn.microsoft.com/cdndevs/2015/04/23/azure-powershell-azure-websites-for-the-command-line-junkies-part-1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78168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PowerShell CLI &amp; ISE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42" y="5545123"/>
            <a:ext cx="3882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BPC Global Solutions LLC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42" y="1699004"/>
            <a:ext cx="6110655" cy="378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6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1728"/>
            <a:ext cx="12192000" cy="6472409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574523"/>
            <a:ext cx="12192000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Enabling Scripting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2" y="1998109"/>
            <a:ext cx="3724275" cy="366712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882393" y="3640822"/>
            <a:ext cx="939567" cy="73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llout: Line 9"/>
          <p:cNvSpPr/>
          <p:nvPr/>
        </p:nvSpPr>
        <p:spPr>
          <a:xfrm>
            <a:off x="8042027" y="3003258"/>
            <a:ext cx="1744910" cy="545285"/>
          </a:xfrm>
          <a:prstGeom prst="borderCallout1">
            <a:avLst>
              <a:gd name="adj1" fmla="val 18750"/>
              <a:gd name="adj2" fmla="val -8333"/>
              <a:gd name="adj3" fmla="val 103269"/>
              <a:gd name="adj4" fmla="val -51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run as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04268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1728"/>
            <a:ext cx="12192000" cy="6472409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574523"/>
            <a:ext cx="12192000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Setting the Execution Policy to Allow Scripts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86" y="1652633"/>
            <a:ext cx="7661318" cy="43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3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4035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743124" y="273341"/>
            <a:ext cx="1028839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</a:rPr>
              <a:t>PowerShell CLI Demo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Set-</a:t>
            </a:r>
            <a:r>
              <a:rPr lang="en-US" dirty="0" err="1">
                <a:solidFill>
                  <a:schemeClr val="bg1"/>
                </a:solidFill>
              </a:rPr>
              <a:t>ExecutionPolicy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 err="1">
                <a:solidFill>
                  <a:schemeClr val="bg1"/>
                </a:solidFill>
              </a:rPr>
              <a:t>PSVersionTable.Version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dirty="0" err="1">
                <a:solidFill>
                  <a:schemeClr val="bg1"/>
                </a:solidFill>
              </a:rPr>
              <a:t>AzureRM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59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92790" y="0"/>
            <a:ext cx="10288398" cy="588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</a:rPr>
              <a:t>PowerShell CLI – Using </a:t>
            </a:r>
            <a:r>
              <a:rPr lang="en-US" sz="3600" b="1" dirty="0" err="1">
                <a:solidFill>
                  <a:schemeClr val="bg1"/>
                </a:solidFill>
              </a:rPr>
              <a:t>AzureRM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0" y="588628"/>
            <a:ext cx="10780163" cy="60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4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4035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743124" y="273341"/>
            <a:ext cx="10288398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</a:rPr>
              <a:t>PowerShell: Set-</a:t>
            </a:r>
            <a:r>
              <a:rPr lang="en-US" sz="3600" b="1" dirty="0" err="1">
                <a:solidFill>
                  <a:schemeClr val="bg1"/>
                </a:solidFill>
              </a:rPr>
              <a:t>ExecutionPolicy</a:t>
            </a:r>
            <a:r>
              <a:rPr lang="en-US" sz="3600" b="1" dirty="0">
                <a:solidFill>
                  <a:schemeClr val="bg1"/>
                </a:solidFill>
              </a:rPr>
              <a:t> options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2496" y="1733520"/>
            <a:ext cx="9719345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Set-</a:t>
            </a:r>
            <a:r>
              <a:rPr lang="en-US" sz="2400" dirty="0" err="1">
                <a:solidFill>
                  <a:schemeClr val="bg1"/>
                </a:solidFill>
              </a:rPr>
              <a:t>Executionpolicy</a:t>
            </a:r>
            <a:r>
              <a:rPr lang="en-US" sz="2400" dirty="0">
                <a:solidFill>
                  <a:schemeClr val="bg1"/>
                </a:solidFill>
              </a:rPr>
              <a:t> unrestricted  </a:t>
            </a:r>
            <a:r>
              <a:rPr lang="en-US" sz="2400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# Must have elevated permissions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Set-</a:t>
            </a:r>
            <a:r>
              <a:rPr lang="en-US" sz="2400" dirty="0" err="1">
                <a:solidFill>
                  <a:schemeClr val="bg1"/>
                </a:solidFill>
              </a:rPr>
              <a:t>ExecutionPolicy</a:t>
            </a:r>
            <a:r>
              <a:rPr lang="en-US" sz="2400" dirty="0">
                <a:solidFill>
                  <a:schemeClr val="bg1"/>
                </a:solidFill>
              </a:rPr>
              <a:t> Restricted</a:t>
            </a:r>
          </a:p>
          <a:p>
            <a:pPr lvl="1"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Restricted</a:t>
            </a:r>
            <a:r>
              <a:rPr lang="en-US" sz="2400" dirty="0">
                <a:solidFill>
                  <a:schemeClr val="bg1"/>
                </a:solidFill>
              </a:rPr>
              <a:t> - No scripts can be run. Windows PowerShell can be used only in interactive mode.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AllSigned</a:t>
            </a:r>
            <a:r>
              <a:rPr lang="en-US" sz="2400" dirty="0">
                <a:solidFill>
                  <a:schemeClr val="bg1"/>
                </a:solidFill>
              </a:rPr>
              <a:t> - Only scripts signed by a trusted publisher can be run.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RemoteSigned</a:t>
            </a:r>
            <a:r>
              <a:rPr lang="en-US" sz="2400" dirty="0">
                <a:solidFill>
                  <a:schemeClr val="bg1"/>
                </a:solidFill>
              </a:rPr>
              <a:t> - Downloaded scripts must be signed by a trusted publisher before they can be run.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Unrestricted</a:t>
            </a:r>
            <a:r>
              <a:rPr lang="en-US" sz="2400" dirty="0">
                <a:solidFill>
                  <a:schemeClr val="bg1"/>
                </a:solidFill>
              </a:rPr>
              <a:t> - No restrictions; all Windows PowerShell scripts can be run.</a:t>
            </a:r>
          </a:p>
          <a:p>
            <a:pPr lvl="1"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6520" y="113780"/>
            <a:ext cx="5174558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 Default Running Scripts is Disabled!!!</a:t>
            </a:r>
          </a:p>
        </p:txBody>
      </p:sp>
    </p:spTree>
    <p:extLst>
      <p:ext uri="{BB962C8B-B14F-4D97-AF65-F5344CB8AC3E}">
        <p14:creationId xmlns:p14="http://schemas.microsoft.com/office/powerpoint/2010/main" val="343277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2333"/>
            <a:ext cx="12192000" cy="6472409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37804" y="574523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PowerShell ISE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79" y="1746308"/>
            <a:ext cx="7162800" cy="4769835"/>
          </a:xfrm>
          <a:prstGeom prst="rect">
            <a:avLst/>
          </a:prstGeom>
        </p:spPr>
      </p:pic>
      <p:sp>
        <p:nvSpPr>
          <p:cNvPr id="17" name="Callout: Line 16"/>
          <p:cNvSpPr/>
          <p:nvPr/>
        </p:nvSpPr>
        <p:spPr>
          <a:xfrm>
            <a:off x="5770228" y="6325643"/>
            <a:ext cx="1784059" cy="381000"/>
          </a:xfrm>
          <a:prstGeom prst="borderCallout1">
            <a:avLst>
              <a:gd name="adj1" fmla="val 18750"/>
              <a:gd name="adj2" fmla="val -8333"/>
              <a:gd name="adj3" fmla="val -187751"/>
              <a:gd name="adj4" fmla="val -8803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8" name="Callout: Line 17"/>
          <p:cNvSpPr/>
          <p:nvPr/>
        </p:nvSpPr>
        <p:spPr>
          <a:xfrm>
            <a:off x="7554287" y="1764195"/>
            <a:ext cx="1784059" cy="381000"/>
          </a:xfrm>
          <a:prstGeom prst="borderCallout1">
            <a:avLst>
              <a:gd name="adj1" fmla="val 18750"/>
              <a:gd name="adj2" fmla="val -8333"/>
              <a:gd name="adj3" fmla="val 235001"/>
              <a:gd name="adj4" fmla="val -9320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 Editor</a:t>
            </a:r>
          </a:p>
        </p:txBody>
      </p:sp>
    </p:spTree>
    <p:extLst>
      <p:ext uri="{BB962C8B-B14F-4D97-AF65-F5344CB8AC3E}">
        <p14:creationId xmlns:p14="http://schemas.microsoft.com/office/powerpoint/2010/main" val="205460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2333"/>
            <a:ext cx="12192000" cy="6472409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37804" y="574523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ISE Demo</a:t>
            </a:r>
          </a:p>
        </p:txBody>
      </p:sp>
    </p:spTree>
    <p:extLst>
      <p:ext uri="{BB962C8B-B14F-4D97-AF65-F5344CB8AC3E}">
        <p14:creationId xmlns:p14="http://schemas.microsoft.com/office/powerpoint/2010/main" val="48520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8841"/>
            <a:ext cx="12192000" cy="6396908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799" y="1371300"/>
            <a:ext cx="11607568" cy="5085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Start PowerShell with Elevated Privileges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Confirm </a:t>
            </a:r>
            <a:r>
              <a:rPr lang="en-US" sz="2200" dirty="0" err="1">
                <a:solidFill>
                  <a:schemeClr val="bg1"/>
                </a:solidFill>
              </a:rPr>
              <a:t>PowerShellGet</a:t>
            </a:r>
            <a:r>
              <a:rPr lang="en-US" sz="2200" dirty="0">
                <a:solidFill>
                  <a:schemeClr val="bg1"/>
                </a:solidFill>
              </a:rPr>
              <a:t> is Installed and the Correct Version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latin typeface="Corbel" panose="020B0503020204020204" pitchFamily="34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Get-Module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PowerShellGet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-list | Select-Object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Name,Version,Path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1.0.0.1 plus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Install the PowerShell </a:t>
            </a:r>
            <a:r>
              <a:rPr lang="en-US" sz="2200" dirty="0" err="1">
                <a:solidFill>
                  <a:schemeClr val="bg1"/>
                </a:solidFill>
              </a:rPr>
              <a:t>AzureRM</a:t>
            </a:r>
            <a:r>
              <a:rPr lang="en-US" sz="2200" dirty="0">
                <a:solidFill>
                  <a:schemeClr val="bg1"/>
                </a:solidFill>
              </a:rPr>
              <a:t> Module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Install-Module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AzureRM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Import the </a:t>
            </a:r>
            <a:r>
              <a:rPr lang="en-US" sz="2200" dirty="0" err="1">
                <a:solidFill>
                  <a:schemeClr val="bg1"/>
                </a:solidFill>
              </a:rPr>
              <a:t>AzureRM</a:t>
            </a:r>
            <a:r>
              <a:rPr lang="en-US" sz="2200" dirty="0">
                <a:solidFill>
                  <a:schemeClr val="bg1"/>
                </a:solidFill>
              </a:rPr>
              <a:t> Module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Import-Module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-Force -Verbose #  Will list cmdlets being imported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Verify the Azure Module Installation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Get-Module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AzureRM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# Will list module information</a:t>
            </a:r>
          </a:p>
          <a:p>
            <a:pPr>
              <a:spcBef>
                <a:spcPts val="18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5893" y="516223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Installing the </a:t>
            </a:r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AzureRM</a:t>
            </a:r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Module</a:t>
            </a:r>
          </a:p>
        </p:txBody>
      </p:sp>
      <p:sp>
        <p:nvSpPr>
          <p:cNvPr id="2" name="Rectangle 1"/>
          <p:cNvSpPr/>
          <p:nvPr/>
        </p:nvSpPr>
        <p:spPr>
          <a:xfrm>
            <a:off x="99525" y="6360196"/>
            <a:ext cx="1195562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https://docs.microsoft.com/en-us/powershell/azure/install-azurerm-ps?view=azurermps-3.7.0</a:t>
            </a:r>
          </a:p>
          <a:p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  <a:hlinkClick r:id="rId2"/>
              </a:rPr>
              <a:t> </a:t>
            </a:r>
            <a:endParaRPr lang="en-US" sz="1600" dirty="0">
              <a:solidFill>
                <a:srgbClr val="0064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4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effectLst>
                <a:outerShdw blurRad="50800" dist="50800" dir="4980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394996"/>
            <a:ext cx="12192000" cy="51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Closing: Q &amp; A</a:t>
            </a:r>
          </a:p>
        </p:txBody>
      </p:sp>
      <p:pic>
        <p:nvPicPr>
          <p:cNvPr id="1026" name="Picture 2" descr="Image result for powershell cli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86" y="2336858"/>
            <a:ext cx="3044181" cy="205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47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51113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531428" y="751114"/>
            <a:ext cx="5099957" cy="1069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bryancafferky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bryan256@msn.com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799" y="2133600"/>
            <a:ext cx="9183149" cy="394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Data Solutions Consultant and Trainer with BPC Global Solutions LLC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Microsoft MVP 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Decades of IT experience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Author of Pro PowerShell for Database Developers by </a:t>
            </a:r>
            <a:r>
              <a:rPr lang="en-US" sz="2400" dirty="0" err="1">
                <a:solidFill>
                  <a:schemeClr val="bg1"/>
                </a:solidFill>
              </a:rPr>
              <a:t>Apress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SQL PASS Chapter Lead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Lead the Southern New England </a:t>
            </a:r>
            <a:r>
              <a:rPr lang="en-US" sz="2400" dirty="0" err="1">
                <a:solidFill>
                  <a:schemeClr val="bg1"/>
                </a:solidFill>
              </a:rPr>
              <a:t>UseR</a:t>
            </a:r>
            <a:r>
              <a:rPr lang="en-US" sz="2400" dirty="0">
                <a:solidFill>
                  <a:schemeClr val="bg1"/>
                </a:solidFill>
              </a:rPr>
              <a:t> Group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I married my partner of seven years, Paul, on Saturday.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603976"/>
            <a:ext cx="1381125" cy="1381125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0" y="851783"/>
            <a:ext cx="4345498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Bryan Cafferky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55" y="5637548"/>
            <a:ext cx="661084" cy="4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6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58058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71" y="1023662"/>
            <a:ext cx="3147772" cy="448201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82418" y="6202981"/>
            <a:ext cx="6910755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Available on Amazon</a:t>
            </a:r>
            <a:endParaRPr lang="en-US" sz="21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6008" y="1237680"/>
            <a:ext cx="648469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In-Depth Coverage of PowerShell Options and Configuration Features.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How to Create and Deploy Script Modules.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Advanced Functions that Inherit the PowerShell Common Parameters Support.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Reading and Writing to Databases.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How to Use PowerShell for Application Development.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Extensive Code Samples with Step by Step Walk Through.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Creating and Extending Custom PowerShell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4035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833339"/>
            <a:ext cx="12192000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PowerShell = A Shell Built for Windows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898" y="1803935"/>
            <a:ext cx="1104620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285750">
              <a:spcBef>
                <a:spcPts val="12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legacy Windows Shell is the Command Prompt, a carry over from DOS.  It is not designed to work with Windows.</a:t>
            </a:r>
          </a:p>
          <a:p>
            <a:pPr marL="914400" lvl="1" indent="-285750">
              <a:spcBef>
                <a:spcPts val="1200"/>
              </a:spcBef>
              <a:spcAft>
                <a:spcPts val="1800"/>
              </a:spcAft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628650" lvl="1">
              <a:spcBef>
                <a:spcPts val="1200"/>
              </a:spcBef>
              <a:spcAft>
                <a:spcPts val="1800"/>
              </a:spcAft>
            </a:pPr>
            <a:endParaRPr lang="en-US" sz="2800" dirty="0">
              <a:solidFill>
                <a:schemeClr val="bg1"/>
              </a:solidFill>
            </a:endParaRPr>
          </a:p>
          <a:p>
            <a:pPr marL="914400" lvl="1" indent="-285750">
              <a:spcBef>
                <a:spcPts val="12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completely new and re-architected Windows Shell is PowerShell. </a:t>
            </a:r>
          </a:p>
          <a:p>
            <a:pPr marL="914400" lvl="1" indent="-285750">
              <a:spcBef>
                <a:spcPts val="1200"/>
              </a:spcBef>
              <a:spcAft>
                <a:spcPts val="18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PowerShell was designed from the ground up to integrate with </a:t>
            </a:r>
            <a:r>
              <a:rPr lang="en-US" sz="2800" dirty="0" err="1">
                <a:solidFill>
                  <a:schemeClr val="bg1"/>
                </a:solidFill>
              </a:rPr>
              <a:t>.Net</a:t>
            </a:r>
            <a:r>
              <a:rPr lang="en-US" sz="2800" dirty="0">
                <a:solidFill>
                  <a:schemeClr val="bg1"/>
                </a:solidFill>
              </a:rPr>
              <a:t> and anything in the Windows environment.</a:t>
            </a:r>
          </a:p>
          <a:p>
            <a:pPr marL="628650" lvl="1">
              <a:spcBef>
                <a:spcPts val="600"/>
              </a:spcBef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170" y="2859639"/>
            <a:ext cx="3982893" cy="15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0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2454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10392" y="969228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Two Ways to Use PowerShell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072" y="2103165"/>
            <a:ext cx="114941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Command Line Interpreter (CLI)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Integrated Script Editor (ISE)</a:t>
            </a:r>
          </a:p>
        </p:txBody>
      </p:sp>
    </p:spTree>
    <p:extLst>
      <p:ext uri="{BB962C8B-B14F-4D97-AF65-F5344CB8AC3E}">
        <p14:creationId xmlns:p14="http://schemas.microsoft.com/office/powerpoint/2010/main" val="319653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4035"/>
            <a:ext cx="12192000" cy="6123965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994396"/>
            <a:ext cx="12192000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PowerShell Environments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1698" y="1872200"/>
            <a:ext cx="201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PowerShell ISE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20" y="2326878"/>
            <a:ext cx="35814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12200" y="1860986"/>
            <a:ext cx="19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PowerShell CLI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85643" y="186098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 or …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366" y="2309293"/>
            <a:ext cx="3619500" cy="41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1728"/>
            <a:ext cx="12192000" cy="6472409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37804" y="574523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Starting PowerShell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02" y="1830456"/>
            <a:ext cx="1539317" cy="484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156" y="2247457"/>
            <a:ext cx="1915278" cy="2844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85489" y="1460482"/>
            <a:ext cx="16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 Windows 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8156" y="179603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Windows 10</a:t>
            </a:r>
          </a:p>
        </p:txBody>
      </p:sp>
      <p:sp>
        <p:nvSpPr>
          <p:cNvPr id="10" name="Callout: Line 9"/>
          <p:cNvSpPr/>
          <p:nvPr/>
        </p:nvSpPr>
        <p:spPr>
          <a:xfrm>
            <a:off x="5298445" y="3409907"/>
            <a:ext cx="1371600" cy="278631"/>
          </a:xfrm>
          <a:prstGeom prst="borderCallout1">
            <a:avLst>
              <a:gd name="adj1" fmla="val 18750"/>
              <a:gd name="adj2" fmla="val -8333"/>
              <a:gd name="adj3" fmla="val 124543"/>
              <a:gd name="adj4" fmla="val -95214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CLI</a:t>
            </a:r>
          </a:p>
        </p:txBody>
      </p:sp>
      <p:sp>
        <p:nvSpPr>
          <p:cNvPr id="11" name="Callout: Line 10"/>
          <p:cNvSpPr/>
          <p:nvPr/>
        </p:nvSpPr>
        <p:spPr>
          <a:xfrm>
            <a:off x="5298445" y="3969919"/>
            <a:ext cx="1371600" cy="282312"/>
          </a:xfrm>
          <a:prstGeom prst="borderCallout1">
            <a:avLst>
              <a:gd name="adj1" fmla="val 18750"/>
              <a:gd name="adj2" fmla="val -8333"/>
              <a:gd name="adj3" fmla="val 83643"/>
              <a:gd name="adj4" fmla="val -82982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434" y="5854117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(x86) = 32 bit versions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815356" y="3549222"/>
            <a:ext cx="914400" cy="7808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15356" y="4090537"/>
            <a:ext cx="914400" cy="4270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1728"/>
            <a:ext cx="12192000" cy="6472409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37804" y="574523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CLI Properties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33" y="1648000"/>
            <a:ext cx="8518821" cy="46605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803" y="3423232"/>
            <a:ext cx="2741015" cy="328921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483141" y="3423232"/>
            <a:ext cx="2686662" cy="5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8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8841"/>
            <a:ext cx="12192000" cy="6396908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85893" y="516223"/>
            <a:ext cx="10692882" cy="792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Checking Your PowerShell Version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63" y="1765489"/>
            <a:ext cx="9810750" cy="3629025"/>
          </a:xfrm>
          <a:prstGeom prst="rect">
            <a:avLst/>
          </a:prstGeom>
        </p:spPr>
      </p:pic>
      <p:sp>
        <p:nvSpPr>
          <p:cNvPr id="5" name="Callout: Line 4"/>
          <p:cNvSpPr/>
          <p:nvPr/>
        </p:nvSpPr>
        <p:spPr>
          <a:xfrm>
            <a:off x="5872292" y="3843282"/>
            <a:ext cx="3657601" cy="597867"/>
          </a:xfrm>
          <a:prstGeom prst="borderCallout1">
            <a:avLst>
              <a:gd name="adj1" fmla="val 18750"/>
              <a:gd name="adj2" fmla="val -8333"/>
              <a:gd name="adj3" fmla="val -92282"/>
              <a:gd name="adj4" fmla="val -122859"/>
            </a:avLst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Latest Version is 5 - Recommended</a:t>
            </a:r>
          </a:p>
        </p:txBody>
      </p:sp>
    </p:spTree>
    <p:extLst>
      <p:ext uri="{BB962C8B-B14F-4D97-AF65-F5344CB8AC3E}">
        <p14:creationId xmlns:p14="http://schemas.microsoft.com/office/powerpoint/2010/main" val="2833977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4662</TotalTime>
  <Words>408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Corbel</vt:lpstr>
      <vt:lpstr>Courier New</vt:lpstr>
      <vt:lpstr>Lucida Console</vt:lpstr>
      <vt:lpstr>Verdana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</dc:creator>
  <cp:lastModifiedBy>Bryan C</cp:lastModifiedBy>
  <cp:revision>156</cp:revision>
  <dcterms:created xsi:type="dcterms:W3CDTF">2017-04-09T21:14:01Z</dcterms:created>
  <dcterms:modified xsi:type="dcterms:W3CDTF">2017-06-01T14:18:35Z</dcterms:modified>
</cp:coreProperties>
</file>