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93" r:id="rId4"/>
    <p:sldId id="300" r:id="rId5"/>
    <p:sldId id="310" r:id="rId6"/>
    <p:sldId id="307" r:id="rId7"/>
    <p:sldId id="290" r:id="rId8"/>
    <p:sldId id="289" r:id="rId9"/>
    <p:sldId id="309" r:id="rId10"/>
    <p:sldId id="285" r:id="rId11"/>
    <p:sldId id="288" r:id="rId12"/>
    <p:sldId id="306" r:id="rId13"/>
    <p:sldId id="287" r:id="rId14"/>
    <p:sldId id="308" r:id="rId15"/>
    <p:sldId id="304" r:id="rId16"/>
    <p:sldId id="311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41C4"/>
    <a:srgbClr val="1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3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8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powershell/reference/5.1/microsoft.powershell.core/about/about_functions_advanced_paramet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powershell/reference/5.1/microsoft.powershell.core/about/about_functions_advanced_paramet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816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PowerShell:  Reuse &amp; Extensibility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2" y="5545123"/>
            <a:ext cx="388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BPC Global Solutions LLC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42" y="1699004"/>
            <a:ext cx="6110655" cy="37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Extensibility: Script Modules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682" y="2395553"/>
            <a:ext cx="114521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Serve as a function library.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Automatically located by PowerShell via $</a:t>
            </a:r>
            <a:r>
              <a:rPr lang="en-US" sz="3600" dirty="0" err="1">
                <a:solidFill>
                  <a:schemeClr val="bg1"/>
                </a:solidFill>
              </a:rPr>
              <a:t>PSModulePath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bg1"/>
                </a:solidFill>
              </a:rPr>
              <a:t>Simpliflies</a:t>
            </a:r>
            <a:r>
              <a:rPr lang="en-US" sz="3600" dirty="0">
                <a:solidFill>
                  <a:schemeClr val="bg1"/>
                </a:solidFill>
              </a:rPr>
              <a:t> coding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07815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Extensibility: Script Module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1" y="2103165"/>
            <a:ext cx="11133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Are completely written in PowerShell code.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have multiple functions in a script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 has psm1 file extension.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Must be stored in a folder with the same name as the module.</a:t>
            </a:r>
          </a:p>
        </p:txBody>
      </p:sp>
    </p:spTree>
    <p:extLst>
      <p:ext uri="{BB962C8B-B14F-4D97-AF65-F5344CB8AC3E}">
        <p14:creationId xmlns:p14="http://schemas.microsoft.com/office/powerpoint/2010/main" val="76117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8150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Extensibility: Module Manifest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2" y="2103165"/>
            <a:ext cx="103448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 New-</a:t>
            </a:r>
            <a:r>
              <a:rPr lang="en-US" sz="3200" dirty="0" err="1">
                <a:solidFill>
                  <a:schemeClr val="bg1"/>
                </a:solidFill>
              </a:rPr>
              <a:t>ModuleManifest</a:t>
            </a:r>
            <a:r>
              <a:rPr lang="en-US" sz="3200" dirty="0">
                <a:solidFill>
                  <a:schemeClr val="bg1"/>
                </a:solidFill>
              </a:rPr>
              <a:t> to create.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Document the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Not required.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Has the .PSD1 file extension.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82" y="1761687"/>
            <a:ext cx="2868892" cy="37126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01" y="4217224"/>
            <a:ext cx="1699055" cy="23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Steps to Create a Script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682" y="2395553"/>
            <a:ext cx="1094884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Place in user’s Documents folder under \</a:t>
            </a:r>
            <a:r>
              <a:rPr lang="en-US" sz="3200" dirty="0" err="1">
                <a:solidFill>
                  <a:schemeClr val="bg1"/>
                </a:solidFill>
              </a:rPr>
              <a:t>WindowsPowerShell</a:t>
            </a:r>
            <a:r>
              <a:rPr lang="en-US" sz="3200" dirty="0">
                <a:solidFill>
                  <a:schemeClr val="bg1"/>
                </a:solidFill>
              </a:rPr>
              <a:t>\Module or any folder in $</a:t>
            </a:r>
            <a:r>
              <a:rPr lang="en-US" sz="3200" dirty="0" err="1">
                <a:solidFill>
                  <a:schemeClr val="bg1"/>
                </a:solidFill>
              </a:rPr>
              <a:t>PSModulePath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Create a sub folder with the name of the module.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Save the module script with the .psm1 extension.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use enter: Import-Module </a:t>
            </a:r>
            <a:r>
              <a:rPr lang="en-US" sz="3200" dirty="0" err="1">
                <a:solidFill>
                  <a:schemeClr val="bg1"/>
                </a:solidFill>
              </a:rPr>
              <a:t>ModuleName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89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306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29174" y="2982586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Module Demo</a:t>
            </a:r>
          </a:p>
        </p:txBody>
      </p:sp>
    </p:spTree>
    <p:extLst>
      <p:ext uri="{BB962C8B-B14F-4D97-AF65-F5344CB8AC3E}">
        <p14:creationId xmlns:p14="http://schemas.microsoft.com/office/powerpoint/2010/main" val="23242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Extensibility &amp; Reuse Review: Advanced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125" y="2099756"/>
            <a:ext cx="114941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CmdletBinding</a:t>
            </a:r>
            <a:r>
              <a:rPr lang="en-US" sz="3200" dirty="0">
                <a:solidFill>
                  <a:schemeClr val="bg1"/>
                </a:solidFill>
              </a:rPr>
              <a:t> Attribute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Param Attribute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Enable PowerShell Common Parameter Support</a:t>
            </a:r>
          </a:p>
        </p:txBody>
      </p:sp>
    </p:spTree>
    <p:extLst>
      <p:ext uri="{BB962C8B-B14F-4D97-AF65-F5344CB8AC3E}">
        <p14:creationId xmlns:p14="http://schemas.microsoft.com/office/powerpoint/2010/main" val="373673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Extensibility: Script Module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1" y="2103165"/>
            <a:ext cx="11133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Are completely written in PowerShell code.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have multiple functions in a script module.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 has psm1 file extension.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Must be stored in a folder with the same name as the module.</a:t>
            </a:r>
          </a:p>
        </p:txBody>
      </p:sp>
    </p:spTree>
    <p:extLst>
      <p:ext uri="{BB962C8B-B14F-4D97-AF65-F5344CB8AC3E}">
        <p14:creationId xmlns:p14="http://schemas.microsoft.com/office/powerpoint/2010/main" val="190953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98707"/>
            <a:ext cx="12192000" cy="51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Closing: Q &amp; 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64" y="1704186"/>
            <a:ext cx="3726242" cy="40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111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531428" y="751114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bryancafferky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bryan256@msn.com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2133600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Solutions Consultant and Trainer with BPC Global Solutions LLC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Southern New England </a:t>
            </a:r>
            <a:r>
              <a:rPr lang="en-US" sz="2400" dirty="0" err="1">
                <a:solidFill>
                  <a:schemeClr val="bg1"/>
                </a:solidFill>
              </a:rPr>
              <a:t>UseR</a:t>
            </a:r>
            <a:r>
              <a:rPr lang="en-US" sz="2400" dirty="0">
                <a:solidFill>
                  <a:schemeClr val="bg1"/>
                </a:solidFill>
              </a:rPr>
              <a:t> Group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603976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851783"/>
            <a:ext cx="4345498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Bryan Cafferky</a:t>
            </a:r>
          </a:p>
        </p:txBody>
      </p:sp>
    </p:spTree>
    <p:extLst>
      <p:ext uri="{BB962C8B-B14F-4D97-AF65-F5344CB8AC3E}">
        <p14:creationId xmlns:p14="http://schemas.microsoft.com/office/powerpoint/2010/main" val="422006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05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1" y="1023662"/>
            <a:ext cx="3147772" cy="44820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82418" y="6202981"/>
            <a:ext cx="6910755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on Amazon</a:t>
            </a:r>
            <a:endParaRPr lang="en-US" sz="2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6008" y="1237680"/>
            <a:ext cx="64846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In-Depth Coverage of PowerShell Options and Configuration Features.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How to Create and Deploy Script Modules.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Advanced Functions that Inherit the PowerShell Common Parameters Support.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Reading and Writing to Databases.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How to Use PowerShell for Application Development.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Extensive Code Samples with Step by Step Walk Through.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Creating and Extending Custom PowerShell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What’s Ahead?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2" y="2103165"/>
            <a:ext cx="114941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</a:rPr>
              <a:t>Reusability and Extensibility Using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Advanced Functions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 Modules</a:t>
            </a:r>
          </a:p>
        </p:txBody>
      </p:sp>
    </p:spTree>
    <p:extLst>
      <p:ext uri="{BB962C8B-B14F-4D97-AF65-F5344CB8AC3E}">
        <p14:creationId xmlns:p14="http://schemas.microsoft.com/office/powerpoint/2010/main" val="319653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0" y="771787"/>
            <a:ext cx="12192000" cy="6270797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771787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are Advanced Functions?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125" y="2099756"/>
            <a:ext cx="114941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Cmdlets are written in a compiled or CLR language.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Advanced functions are written in PowerShell code but act like cmdlets.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392" y="6352374"/>
            <a:ext cx="10692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https://4sysops.com/archives/powershell-advanced-functions-the-cmdletbinding-and-parameter-attribute/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392" y="5983042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information:</a:t>
            </a:r>
          </a:p>
        </p:txBody>
      </p:sp>
    </p:spTree>
    <p:extLst>
      <p:ext uri="{BB962C8B-B14F-4D97-AF65-F5344CB8AC3E}">
        <p14:creationId xmlns:p14="http://schemas.microsoft.com/office/powerpoint/2010/main" val="205888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</p:cNvPr>
          <p:cNvSpPr/>
          <p:nvPr/>
        </p:nvSpPr>
        <p:spPr>
          <a:xfrm>
            <a:off x="0" y="918619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Advanced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125" y="2099756"/>
            <a:ext cx="114941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CmdletBinding</a:t>
            </a:r>
            <a:r>
              <a:rPr lang="en-US" sz="3200" dirty="0">
                <a:solidFill>
                  <a:schemeClr val="bg1"/>
                </a:solidFill>
              </a:rPr>
              <a:t> Attribute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Param Attribute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Enable PowerShell Common Parameter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125" y="6332425"/>
            <a:ext cx="1109984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hlinkClick r:id="rId2"/>
              </a:rPr>
              <a:t>https://msdn.microsoft.com/en-us/powershell/reference/5.1/microsoft.powershell.core/about/about_functions_advanced_parameters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835" y="5745377"/>
            <a:ext cx="26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for more information:</a:t>
            </a:r>
          </a:p>
        </p:txBody>
      </p:sp>
    </p:spTree>
    <p:extLst>
      <p:ext uri="{BB962C8B-B14F-4D97-AF65-F5344CB8AC3E}">
        <p14:creationId xmlns:p14="http://schemas.microsoft.com/office/powerpoint/2010/main" val="38048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42058"/>
            <a:ext cx="12191999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Reusability: Advanced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4002" y="1736219"/>
            <a:ext cx="10063993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UdfSpeech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CmdletBinding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speakit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'A default thing to say.'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)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speakit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$speaker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SAPI.SpVoice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speaker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Speak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speakit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out-null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Example of calling the function...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UdfSpeech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"PowerShell is awesome!" </a:t>
            </a:r>
          </a:p>
        </p:txBody>
      </p:sp>
      <p:sp>
        <p:nvSpPr>
          <p:cNvPr id="14" name="Line Callout 1 3"/>
          <p:cNvSpPr/>
          <p:nvPr/>
        </p:nvSpPr>
        <p:spPr>
          <a:xfrm>
            <a:off x="6389614" y="2187597"/>
            <a:ext cx="4142232" cy="484632"/>
          </a:xfrm>
          <a:prstGeom prst="borderCallout1">
            <a:avLst>
              <a:gd name="adj1" fmla="val 18750"/>
              <a:gd name="adj2" fmla="val -8333"/>
              <a:gd name="adj3" fmla="val 56069"/>
              <a:gd name="adj4" fmla="val -6482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function - CmdletBinding</a:t>
            </a:r>
          </a:p>
        </p:txBody>
      </p:sp>
      <p:sp>
        <p:nvSpPr>
          <p:cNvPr id="7" name="Line Callout 1 3"/>
          <p:cNvSpPr/>
          <p:nvPr/>
        </p:nvSpPr>
        <p:spPr>
          <a:xfrm>
            <a:off x="5446650" y="3661626"/>
            <a:ext cx="4142232" cy="484632"/>
          </a:xfrm>
          <a:prstGeom prst="borderCallout1">
            <a:avLst>
              <a:gd name="adj1" fmla="val 18750"/>
              <a:gd name="adj2" fmla="val -8333"/>
              <a:gd name="adj3" fmla="val -149920"/>
              <a:gd name="adj4" fmla="val -7150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function – param attribute</a:t>
            </a:r>
          </a:p>
        </p:txBody>
      </p:sp>
      <p:sp>
        <p:nvSpPr>
          <p:cNvPr id="8" name="Line Callout 1 3"/>
          <p:cNvSpPr/>
          <p:nvPr/>
        </p:nvSpPr>
        <p:spPr>
          <a:xfrm>
            <a:off x="6389614" y="5250977"/>
            <a:ext cx="4142232" cy="484632"/>
          </a:xfrm>
          <a:prstGeom prst="borderCallout1">
            <a:avLst>
              <a:gd name="adj1" fmla="val 18750"/>
              <a:gd name="adj2" fmla="val -8333"/>
              <a:gd name="adj3" fmla="val -238201"/>
              <a:gd name="adj4" fmla="val -6887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Parameter: -Verbose</a:t>
            </a:r>
          </a:p>
        </p:txBody>
      </p:sp>
    </p:spTree>
    <p:extLst>
      <p:ext uri="{BB962C8B-B14F-4D97-AF65-F5344CB8AC3E}">
        <p14:creationId xmlns:p14="http://schemas.microsoft.com/office/powerpoint/2010/main" val="134721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306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29174" y="2982586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Advanced Function Demo</a:t>
            </a:r>
          </a:p>
        </p:txBody>
      </p:sp>
    </p:spTree>
    <p:extLst>
      <p:ext uri="{BB962C8B-B14F-4D97-AF65-F5344CB8AC3E}">
        <p14:creationId xmlns:p14="http://schemas.microsoft.com/office/powerpoint/2010/main" val="238881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306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37099"/>
            <a:ext cx="12192000" cy="4904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 Rounded MT Bold" panose="020F0704030504030204" pitchFamily="34" charset="0"/>
              </a:rPr>
              <a:t>Common Parameters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6944"/>
              </p:ext>
            </p:extLst>
          </p:nvPr>
        </p:nvGraphicFramePr>
        <p:xfrm>
          <a:off x="184558" y="828644"/>
          <a:ext cx="11794921" cy="587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138">
                  <a:extLst>
                    <a:ext uri="{9D8B030D-6E8A-4147-A177-3AD203B41FA5}">
                      <a16:colId xmlns:a16="http://schemas.microsoft.com/office/drawing/2014/main" val="799837520"/>
                    </a:ext>
                  </a:extLst>
                </a:gridCol>
                <a:gridCol w="1718119">
                  <a:extLst>
                    <a:ext uri="{9D8B030D-6E8A-4147-A177-3AD203B41FA5}">
                      <a16:colId xmlns:a16="http://schemas.microsoft.com/office/drawing/2014/main" val="1676460556"/>
                    </a:ext>
                  </a:extLst>
                </a:gridCol>
                <a:gridCol w="7261664">
                  <a:extLst>
                    <a:ext uri="{9D8B030D-6E8A-4147-A177-3AD203B41FA5}">
                      <a16:colId xmlns:a16="http://schemas.microsoft.com/office/drawing/2014/main" val="385930400"/>
                    </a:ext>
                  </a:extLst>
                </a:gridCol>
              </a:tblGrid>
              <a:tr h="374101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598381"/>
                  </a:ext>
                </a:extLst>
              </a:tr>
              <a:tr h="592326">
                <a:tc>
                  <a:txBody>
                    <a:bodyPr/>
                    <a:lstStyle/>
                    <a:p>
                      <a:r>
                        <a:rPr lang="en-US" sz="1600" dirty="0"/>
                        <a:t>Debug (alias: 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whether programmer-level debugging messages that can be displayed at the command line.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12502"/>
                  </a:ext>
                </a:extLst>
              </a:tr>
              <a:tr h="356356">
                <a:tc>
                  <a:txBody>
                    <a:bodyPr/>
                    <a:lstStyle/>
                    <a:p>
                      <a:r>
                        <a:rPr lang="en-US" sz="1600" dirty="0"/>
                        <a:t>ErrorAction (alias: 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Enumeration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what action should take place when an error occurs.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10938"/>
                  </a:ext>
                </a:extLst>
              </a:tr>
              <a:tr h="356356">
                <a:tc>
                  <a:txBody>
                    <a:bodyPr/>
                    <a:lstStyle/>
                    <a:p>
                      <a:r>
                        <a:rPr lang="en-US" sz="1600" dirty="0"/>
                        <a:t>ErrorVariable (alias: 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the variable in which to place objects when an error occurs.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77270"/>
                  </a:ext>
                </a:extLst>
              </a:tr>
              <a:tr h="556502">
                <a:tc>
                  <a:txBody>
                    <a:bodyPr/>
                    <a:lstStyle/>
                    <a:p>
                      <a:r>
                        <a:rPr lang="en-US" sz="1600" dirty="0"/>
                        <a:t>OutVariable (alias: ov)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the variable in which to place all output objects generated by the cmdlet.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54475"/>
                  </a:ext>
                </a:extLst>
              </a:tr>
              <a:tr h="592326">
                <a:tc>
                  <a:txBody>
                    <a:bodyPr/>
                    <a:lstStyle/>
                    <a:p>
                      <a:r>
                        <a:rPr lang="en-US" sz="1600" dirty="0"/>
                        <a:t>OutBuffer (alias: 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the number of objects to store in the output buffer before any objects are passed down the pipeline.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40025"/>
                  </a:ext>
                </a:extLst>
              </a:tr>
              <a:tr h="592326">
                <a:tc>
                  <a:txBody>
                    <a:bodyPr/>
                    <a:lstStyle/>
                    <a:p>
                      <a:r>
                        <a:rPr lang="en-US" sz="1600" dirty="0"/>
                        <a:t>Verbose (alias: vb)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whether the cmdlet writes explanatory messages that can be displayed at the command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7917"/>
                  </a:ext>
                </a:extLst>
              </a:tr>
              <a:tr h="556502">
                <a:tc>
                  <a:txBody>
                    <a:bodyPr/>
                    <a:lstStyle/>
                    <a:p>
                      <a:r>
                        <a:rPr lang="en-US" sz="1600" dirty="0"/>
                        <a:t>WarningAction (alias: wa)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Enumeration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what action should take place when the cmdlet writes a warning message.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96618"/>
                  </a:ext>
                </a:extLst>
              </a:tr>
              <a:tr h="356356">
                <a:tc>
                  <a:txBody>
                    <a:bodyPr/>
                    <a:lstStyle/>
                    <a:p>
                      <a:r>
                        <a:rPr lang="en-US" sz="1600" dirty="0"/>
                        <a:t>WarningVariable (alias: wv)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the variable in which warning messages can be saved.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9487"/>
                  </a:ext>
                </a:extLst>
              </a:tr>
              <a:tr h="592326">
                <a:tc>
                  <a:txBody>
                    <a:bodyPr/>
                    <a:lstStyle/>
                    <a:p>
                      <a:r>
                        <a:rPr lang="en-US" sz="1600" dirty="0"/>
                        <a:t>Confirm (alias: cf)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whether the cmdlet displays a prompt that asks if the user is sure that they want to continue.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49462"/>
                  </a:ext>
                </a:extLst>
              </a:tr>
              <a:tr h="592326">
                <a:tc>
                  <a:txBody>
                    <a:bodyPr/>
                    <a:lstStyle/>
                    <a:p>
                      <a:r>
                        <a:rPr lang="en-US" sz="1600" dirty="0"/>
                        <a:t>WhatIf (alias: wi)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Causes the cmdlet to writes a messages that describes the effects of running the cmdlet without actually performing any action.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433135"/>
                  </a:ext>
                </a:extLst>
              </a:tr>
              <a:tr h="356356">
                <a:tc>
                  <a:txBody>
                    <a:bodyPr/>
                    <a:lstStyle/>
                    <a:p>
                      <a:r>
                        <a:rPr lang="en-US" sz="1600" dirty="0"/>
                        <a:t>UseTransaction (alias: usetx)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whether the cmdlet will use the current transaction to perform its 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3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7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754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Lucida Console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134</cp:revision>
  <dcterms:created xsi:type="dcterms:W3CDTF">2017-04-09T21:14:01Z</dcterms:created>
  <dcterms:modified xsi:type="dcterms:W3CDTF">2017-06-01T12:35:50Z</dcterms:modified>
</cp:coreProperties>
</file>