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4" r:id="rId2"/>
  </p:sldMasterIdLst>
  <p:notesMasterIdLst>
    <p:notesMasterId r:id="rId16"/>
  </p:notesMasterIdLst>
  <p:handoutMasterIdLst>
    <p:handoutMasterId r:id="rId17"/>
  </p:handoutMasterIdLst>
  <p:sldIdLst>
    <p:sldId id="270" r:id="rId3"/>
    <p:sldId id="283" r:id="rId4"/>
    <p:sldId id="287" r:id="rId5"/>
    <p:sldId id="298" r:id="rId6"/>
    <p:sldId id="300" r:id="rId7"/>
    <p:sldId id="301" r:id="rId8"/>
    <p:sldId id="302" r:id="rId9"/>
    <p:sldId id="303" r:id="rId10"/>
    <p:sldId id="304" r:id="rId11"/>
    <p:sldId id="305" r:id="rId12"/>
    <p:sldId id="306" r:id="rId13"/>
    <p:sldId id="307"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93A3BC-ACC7-E64E-AC0D-EEE833E3B8BF}">
          <p14:sldIdLst>
            <p14:sldId id="270"/>
            <p14:sldId id="283"/>
            <p14:sldId id="287"/>
            <p14:sldId id="298"/>
            <p14:sldId id="300"/>
            <p14:sldId id="301"/>
            <p14:sldId id="302"/>
            <p14:sldId id="303"/>
            <p14:sldId id="304"/>
            <p14:sldId id="305"/>
            <p14:sldId id="306"/>
            <p14:sldId id="307"/>
            <p14:sldId id="30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9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6" autoAdjust="0"/>
    <p:restoredTop sz="77831" autoAdjust="0"/>
  </p:normalViewPr>
  <p:slideViewPr>
    <p:cSldViewPr snapToGrid="0">
      <p:cViewPr>
        <p:scale>
          <a:sx n="100" d="100"/>
          <a:sy n="100" d="100"/>
        </p:scale>
        <p:origin x="144" y="48"/>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6/2/17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6/2/17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VMware, Citrix, etc.</a:t>
            </a:r>
          </a:p>
          <a:p>
            <a:endParaRPr lang="en-US" dirty="0" smtClean="0"/>
          </a:p>
          <a:p>
            <a:r>
              <a:rPr lang="en-US" dirty="0" smtClean="0"/>
              <a:t>I'm on LinkedIn and Twitter, feel free to connect</a:t>
            </a:r>
          </a:p>
          <a:p>
            <a:endParaRPr lang="en-US" dirty="0" smtClean="0"/>
          </a:p>
          <a:p>
            <a:r>
              <a:rPr lang="en-US" dirty="0" smtClean="0"/>
              <a:t>Slack - Modern hosted chat service, it's bridged with the PowerShell channel on IRC and is quite handy:</a:t>
            </a:r>
          </a:p>
          <a:p>
            <a:pPr marL="171450" indent="-171450">
              <a:buFont typeface="Arial" panose="020B0604020202020204" pitchFamily="34" charset="0"/>
              <a:buChar char="•"/>
            </a:pPr>
            <a:r>
              <a:rPr lang="en-US" dirty="0" smtClean="0"/>
              <a:t>I can ask questions and talented folks like Joel Bennet, Dave Wyatt, Kirk Munro, Justin Rich, and many others, including a few from the PowerShell team, might jump in to help.</a:t>
            </a:r>
          </a:p>
          <a:p>
            <a:pPr marL="171450" indent="-171450">
              <a:buFont typeface="Arial" panose="020B0604020202020204" pitchFamily="34" charset="0"/>
              <a:buChar char="•"/>
            </a:pPr>
            <a:r>
              <a:rPr lang="en-US" dirty="0" smtClean="0"/>
              <a:t>I also find that trying to help others can help you learn a bit.</a:t>
            </a:r>
          </a:p>
          <a:p>
            <a:pPr marL="171450" indent="-171450">
              <a:buFont typeface="Arial" panose="020B0604020202020204" pitchFamily="34" charset="0"/>
              <a:buChar char="•"/>
            </a:pPr>
            <a:r>
              <a:rPr lang="en-US" dirty="0" smtClean="0"/>
              <a:t>If your boss is asking 'why are you in a chatroom at work!' - turns out when you put a bunch of PowerShell folks in a chat room, some interesting ideas that you could take back to work and implement might come up. Or someone mentions an issue you're experiencing and how they fixed it. Very helpful!</a:t>
            </a:r>
          </a:p>
          <a:p>
            <a:endParaRPr lang="en-US" dirty="0" smtClean="0"/>
          </a:p>
          <a:p>
            <a:r>
              <a:rPr lang="en-US" dirty="0" smtClean="0"/>
              <a:t>slack.poshcode.org &gt; submit your e-mail, join up!</a:t>
            </a:r>
          </a:p>
        </p:txBody>
      </p:sp>
      <p:sp>
        <p:nvSpPr>
          <p:cNvPr id="4" name="Slide Number Placeholder 3"/>
          <p:cNvSpPr>
            <a:spLocks noGrp="1"/>
          </p:cNvSpPr>
          <p:nvPr>
            <p:ph type="sldNum" sz="quarter" idx="10"/>
          </p:nvPr>
        </p:nvSpPr>
        <p:spPr/>
        <p:txBody>
          <a:bodyPr/>
          <a:lstStyle/>
          <a:p>
            <a:fld id="{3DF1C5CE-222C-4659-9A99-B99FC42AF6EC}" type="slidenum">
              <a:rPr lang="en-US" smtClean="0"/>
              <a:t>2</a:t>
            </a:fld>
            <a:endParaRPr lang="en-US"/>
          </a:p>
        </p:txBody>
      </p:sp>
    </p:spTree>
    <p:extLst>
      <p:ext uri="{BB962C8B-B14F-4D97-AF65-F5344CB8AC3E}">
        <p14:creationId xmlns:p14="http://schemas.microsoft.com/office/powerpoint/2010/main" val="2571178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tools (i.e. </a:t>
            </a:r>
            <a:r>
              <a:rPr lang="en-US" dirty="0" err="1" smtClean="0"/>
              <a:t>devs</a:t>
            </a:r>
            <a:r>
              <a:rPr lang="en-US" baseline="0" dirty="0" smtClean="0"/>
              <a:t> already have VSTS or GitLab set up) are nice – quick ramp up, and everyone using the same system (particularly version control) is quite valuable</a:t>
            </a:r>
          </a:p>
          <a:p>
            <a:endParaRPr lang="en-US" baseline="0" dirty="0" smtClean="0"/>
          </a:p>
          <a:p>
            <a:r>
              <a:rPr lang="en-US" baseline="0" dirty="0" smtClean="0"/>
              <a:t>New services / value proposition bit means</a:t>
            </a:r>
            <a:r>
              <a:rPr lang="is-IS" baseline="0" dirty="0" smtClean="0"/>
              <a:t>… if you want to bring things into a release pipeline model, prioritize!  Don’t try to bring all your projects in.  Which projects need to change quickly and often?  Which are straightforward to test and deploy?  You might wait for that legacy system that never changes and that would be horrid to test and deploy with code... </a:t>
            </a:r>
            <a:r>
              <a:rPr lang="en-US" baseline="0" dirty="0" smtClean="0"/>
              <a:t>t</a:t>
            </a:r>
            <a:r>
              <a:rPr lang="is-IS" baseline="0" dirty="0" smtClean="0"/>
              <a:t>o die.  At the very least, de-prioritize it over new projects and projects where a release pipeline would be valuable</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12</a:t>
            </a:fld>
            <a:endParaRPr lang="en-US"/>
          </a:p>
        </p:txBody>
      </p:sp>
    </p:spTree>
    <p:extLst>
      <p:ext uri="{BB962C8B-B14F-4D97-AF65-F5344CB8AC3E}">
        <p14:creationId xmlns:p14="http://schemas.microsoft.com/office/powerpoint/2010/main" val="77000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community projects: https://</a:t>
            </a:r>
            <a:r>
              <a:rPr lang="en-US" dirty="0" err="1" smtClean="0"/>
              <a:t>gist.github.com</a:t>
            </a:r>
            <a:r>
              <a:rPr lang="en-US" dirty="0" smtClean="0"/>
              <a:t>/</a:t>
            </a:r>
            <a:r>
              <a:rPr lang="en-US" dirty="0" err="1" smtClean="0"/>
              <a:t>RamblingCookieMonster</a:t>
            </a:r>
            <a:r>
              <a:rPr lang="en-US" dirty="0" smtClean="0"/>
              <a:t>/89fb436e27dd715a2d0e2c5380f2008f</a:t>
            </a:r>
          </a:p>
          <a:p>
            <a:endParaRPr lang="en-US" dirty="0" smtClean="0"/>
          </a:p>
          <a:p>
            <a:r>
              <a:rPr lang="en-US" dirty="0" smtClean="0"/>
              <a:t>Since then, some folks have started using </a:t>
            </a:r>
            <a:r>
              <a:rPr lang="en-US" dirty="0" err="1" smtClean="0"/>
              <a:t>BuildHelpers</a:t>
            </a:r>
            <a:r>
              <a:rPr lang="en-US" dirty="0" smtClean="0"/>
              <a:t>,</a:t>
            </a:r>
            <a:r>
              <a:rPr lang="en-US" baseline="0" dirty="0" smtClean="0"/>
              <a:t> Invoke-Build, and to a lesser extent, PSDepend, in release pipelines</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13</a:t>
            </a:fld>
            <a:endParaRPr lang="en-US"/>
          </a:p>
        </p:txBody>
      </p:sp>
    </p:spTree>
    <p:extLst>
      <p:ext uri="{BB962C8B-B14F-4D97-AF65-F5344CB8AC3E}">
        <p14:creationId xmlns:p14="http://schemas.microsoft.com/office/powerpoint/2010/main" val="138197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something as simple as a PowerShell script,</a:t>
            </a:r>
            <a:r>
              <a:rPr lang="en-US" baseline="0" dirty="0" smtClean="0"/>
              <a:t> remoting endpoint, or module</a:t>
            </a:r>
            <a:r>
              <a:rPr lang="is-IS" baseline="0" dirty="0" smtClean="0"/>
              <a:t>… all the way to defining and deploying entire services via this pipeline</a:t>
            </a:r>
          </a:p>
          <a:p>
            <a:endParaRPr lang="is-IS" baseline="0" dirty="0" smtClean="0"/>
          </a:p>
          <a:p>
            <a:r>
              <a:rPr lang="is-IS" baseline="0" dirty="0" smtClean="0"/>
              <a:t>Many other services, these are some common tools, among many others (e.g. Atlassian stack):</a:t>
            </a:r>
          </a:p>
          <a:p>
            <a:pPr marL="171450" indent="-171450">
              <a:buFont typeface="Arial" charset="0"/>
              <a:buChar char="•"/>
            </a:pPr>
            <a:r>
              <a:rPr lang="is-IS" baseline="0" dirty="0" smtClean="0"/>
              <a:t>GitLab (Source, Build)</a:t>
            </a:r>
          </a:p>
          <a:p>
            <a:pPr marL="171450" indent="-171450">
              <a:buFont typeface="Arial" charset="0"/>
              <a:buChar char="•"/>
            </a:pPr>
            <a:r>
              <a:rPr lang="is-IS" baseline="0" dirty="0" smtClean="0"/>
              <a:t>GitHub (Source)</a:t>
            </a:r>
          </a:p>
          <a:p>
            <a:pPr marL="171450" indent="-171450">
              <a:buFont typeface="Arial" charset="0"/>
              <a:buChar char="•"/>
            </a:pPr>
            <a:r>
              <a:rPr lang="is-IS" baseline="0" dirty="0" smtClean="0"/>
              <a:t>Gogs (Source)</a:t>
            </a:r>
          </a:p>
          <a:p>
            <a:pPr marL="171450" indent="-171450">
              <a:buFont typeface="Arial" charset="0"/>
              <a:buChar char="•"/>
            </a:pPr>
            <a:r>
              <a:rPr lang="is-IS" baseline="0" dirty="0" smtClean="0"/>
              <a:t>VSTS (Source, Build Release)</a:t>
            </a:r>
          </a:p>
          <a:p>
            <a:pPr marL="171450" indent="-171450">
              <a:buFont typeface="Arial" charset="0"/>
              <a:buChar char="•"/>
            </a:pPr>
            <a:r>
              <a:rPr lang="is-IS" baseline="0" dirty="0" smtClean="0"/>
              <a:t>AppVeyor (Build, Release(ish))</a:t>
            </a:r>
          </a:p>
          <a:p>
            <a:pPr marL="171450" indent="-171450">
              <a:buFont typeface="Arial" charset="0"/>
              <a:buChar char="•"/>
            </a:pPr>
            <a:r>
              <a:rPr lang="is-IS" baseline="0" dirty="0" smtClean="0"/>
              <a:t>Pester (Test)</a:t>
            </a:r>
          </a:p>
          <a:p>
            <a:pPr marL="171450" indent="-171450">
              <a:buFont typeface="Arial" charset="0"/>
              <a:buChar char="•"/>
            </a:pPr>
            <a:r>
              <a:rPr lang="is-IS" baseline="0" dirty="0" smtClean="0"/>
              <a:t>Test-Kitchen (Test)</a:t>
            </a:r>
          </a:p>
          <a:p>
            <a:pPr marL="171450" indent="-171450">
              <a:buFont typeface="Arial" charset="0"/>
              <a:buChar char="•"/>
            </a:pPr>
            <a:r>
              <a:rPr lang="is-IS" baseline="0" dirty="0" smtClean="0"/>
              <a:t>Octopus Deploy (Release)</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3</a:t>
            </a:fld>
            <a:endParaRPr lang="en-US"/>
          </a:p>
        </p:txBody>
      </p:sp>
    </p:spTree>
    <p:extLst>
      <p:ext uri="{BB962C8B-B14F-4D97-AF65-F5344CB8AC3E}">
        <p14:creationId xmlns:p14="http://schemas.microsoft.com/office/powerpoint/2010/main" val="337864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err="1" smtClean="0"/>
              <a:t>aka.ms</a:t>
            </a:r>
            <a:r>
              <a:rPr lang="en-US" dirty="0" smtClean="0"/>
              <a:t>/</a:t>
            </a:r>
            <a:r>
              <a:rPr lang="en-US" dirty="0" err="1" smtClean="0"/>
              <a:t>trpm</a:t>
            </a:r>
            <a:r>
              <a:rPr lang="en-US" dirty="0" smtClean="0"/>
              <a:t> - Steven </a:t>
            </a:r>
            <a:r>
              <a:rPr lang="en-US" dirty="0" err="1" smtClean="0"/>
              <a:t>Murawski’s</a:t>
            </a:r>
            <a:r>
              <a:rPr lang="en-US" dirty="0" smtClean="0"/>
              <a:t> forward</a:t>
            </a:r>
            <a:r>
              <a:rPr lang="en-US" baseline="0" dirty="0" smtClean="0"/>
              <a:t> (</a:t>
            </a:r>
            <a:r>
              <a:rPr lang="en-US" baseline="0" dirty="0" err="1" smtClean="0"/>
              <a:t>inc.</a:t>
            </a:r>
            <a:r>
              <a:rPr lang="en-US" baseline="0" dirty="0" smtClean="0"/>
              <a:t> 2015 State of DevOps Report)</a:t>
            </a:r>
          </a:p>
          <a:p>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4</a:t>
            </a:fld>
            <a:endParaRPr lang="en-US"/>
          </a:p>
        </p:txBody>
      </p:sp>
    </p:spTree>
    <p:extLst>
      <p:ext uri="{BB962C8B-B14F-4D97-AF65-F5344CB8AC3E}">
        <p14:creationId xmlns:p14="http://schemas.microsoft.com/office/powerpoint/2010/main" val="212179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Paraphrasing</a:t>
            </a:r>
            <a:r>
              <a:rPr lang="en-US" baseline="0" dirty="0" smtClean="0"/>
              <a:t> Chris Wahl from the </a:t>
            </a:r>
            <a:r>
              <a:rPr lang="en-US" baseline="0" dirty="0" err="1" smtClean="0"/>
              <a:t>Datanauts</a:t>
            </a:r>
            <a:r>
              <a:rPr lang="en-US" baseline="0" dirty="0" smtClean="0"/>
              <a:t> podcast</a:t>
            </a:r>
          </a:p>
          <a:p>
            <a:endParaRPr lang="en-US" dirty="0" smtClean="0"/>
          </a:p>
          <a:p>
            <a:r>
              <a:rPr lang="en-US" dirty="0" smtClean="0"/>
              <a:t>Open</a:t>
            </a:r>
            <a:r>
              <a:rPr lang="en-US" baseline="0" dirty="0" smtClean="0"/>
              <a:t> source tooling might feel like </a:t>
            </a:r>
            <a:r>
              <a:rPr lang="en-US" baseline="0" dirty="0" err="1" smtClean="0"/>
              <a:t>MacGuyver</a:t>
            </a:r>
            <a:endParaRPr lang="en-US" baseline="0" dirty="0" smtClean="0"/>
          </a:p>
          <a:p>
            <a:r>
              <a:rPr lang="en-US" baseline="0" dirty="0" smtClean="0"/>
              <a:t>Solutions like VSTS and Octopus Deploy exist, and are more polished, but might be costly</a:t>
            </a:r>
          </a:p>
          <a:p>
            <a:endParaRPr lang="en-US" dirty="0" smtClean="0"/>
          </a:p>
          <a:p>
            <a:r>
              <a:rPr lang="en-US" dirty="0" smtClean="0"/>
              <a:t>Now throw in task automation modules like </a:t>
            </a:r>
            <a:r>
              <a:rPr lang="en-US" dirty="0" err="1" smtClean="0"/>
              <a:t>psake</a:t>
            </a:r>
            <a:r>
              <a:rPr lang="en-US" dirty="0" smtClean="0"/>
              <a:t> or Invoke-Build – it gets messy</a:t>
            </a:r>
          </a:p>
        </p:txBody>
      </p:sp>
      <p:sp>
        <p:nvSpPr>
          <p:cNvPr id="4" name="Slide Number Placeholder 3"/>
          <p:cNvSpPr>
            <a:spLocks noGrp="1"/>
          </p:cNvSpPr>
          <p:nvPr>
            <p:ph type="sldNum" sz="quarter" idx="10"/>
          </p:nvPr>
        </p:nvSpPr>
        <p:spPr/>
        <p:txBody>
          <a:bodyPr/>
          <a:lstStyle/>
          <a:p>
            <a:fld id="{3DF1C5CE-222C-4659-9A99-B99FC42AF6EC}" type="slidenum">
              <a:rPr lang="en-US" smtClean="0"/>
              <a:t>6</a:t>
            </a:fld>
            <a:endParaRPr lang="en-US"/>
          </a:p>
        </p:txBody>
      </p:sp>
    </p:spTree>
    <p:extLst>
      <p:ext uri="{BB962C8B-B14F-4D97-AF65-F5344CB8AC3E}">
        <p14:creationId xmlns:p14="http://schemas.microsoft.com/office/powerpoint/2010/main" val="111737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r>
              <a:rPr lang="en-US" baseline="0" dirty="0" smtClean="0"/>
              <a:t> references</a:t>
            </a:r>
            <a:r>
              <a:rPr lang="is-IS" baseline="0" dirty="0" smtClean="0"/>
              <a:t>…. </a:t>
            </a:r>
            <a:r>
              <a:rPr lang="en-US" baseline="0" dirty="0" smtClean="0"/>
              <a:t>S</a:t>
            </a:r>
            <a:r>
              <a:rPr lang="is-IS" baseline="0" dirty="0" smtClean="0"/>
              <a:t>o many...  Some linked here: </a:t>
            </a:r>
            <a:r>
              <a:rPr lang="en-US" baseline="0" dirty="0" smtClean="0"/>
              <a:t>https://</a:t>
            </a:r>
            <a:r>
              <a:rPr lang="en-US" baseline="0" dirty="0" err="1" smtClean="0"/>
              <a:t>github.com</a:t>
            </a:r>
            <a:r>
              <a:rPr lang="en-US" baseline="0" dirty="0" smtClean="0"/>
              <a:t>/</a:t>
            </a:r>
            <a:r>
              <a:rPr lang="en-US" baseline="0" dirty="0" err="1" smtClean="0"/>
              <a:t>RamblingCookieMonster</a:t>
            </a:r>
            <a:r>
              <a:rPr lang="en-US" baseline="0" dirty="0" smtClean="0"/>
              <a:t>/Git-Presentation</a:t>
            </a:r>
          </a:p>
          <a:p>
            <a:endParaRPr lang="en-US" baseline="0" dirty="0" smtClean="0"/>
          </a:p>
          <a:p>
            <a:r>
              <a:rPr lang="en-US" baseline="0" dirty="0" smtClean="0"/>
              <a:t>Like PowerShell, just using the CLI on a regular basis will clarify many things, but you also need to flip through the docs or a decent reference</a:t>
            </a:r>
            <a:endParaRPr lang="en-US" dirty="0" smtClean="0"/>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Common client tools – </a:t>
            </a:r>
            <a:r>
              <a:rPr lang="en-US" sz="1200" b="0" i="0" u="none" strike="noStrike" kern="1200" dirty="0" err="1" smtClean="0">
                <a:solidFill>
                  <a:schemeClr val="tx1"/>
                </a:solidFill>
                <a:effectLst/>
                <a:latin typeface="+mn-lt"/>
                <a:ea typeface="+mn-ea"/>
                <a:cs typeface="+mn-cs"/>
              </a:rPr>
              <a:t>git</a:t>
            </a:r>
            <a:r>
              <a:rPr lang="en-US" sz="1200" b="0" i="0" u="none" strike="noStrike" kern="1200" dirty="0" smtClean="0">
                <a:solidFill>
                  <a:schemeClr val="tx1"/>
                </a:solidFill>
                <a:effectLst/>
                <a:latin typeface="+mn-lt"/>
                <a:ea typeface="+mn-ea"/>
                <a:cs typeface="+mn-cs"/>
              </a:rPr>
              <a:t> for windows, </a:t>
            </a:r>
            <a:r>
              <a:rPr lang="en-US" sz="1200" b="0" i="0" u="none" strike="noStrike" kern="1200" dirty="0" err="1" smtClean="0">
                <a:solidFill>
                  <a:schemeClr val="tx1"/>
                </a:solidFill>
                <a:effectLst/>
                <a:latin typeface="+mn-lt"/>
                <a:ea typeface="+mn-ea"/>
                <a:cs typeface="+mn-cs"/>
              </a:rPr>
              <a:t>poshgit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github</a:t>
            </a:r>
            <a:r>
              <a:rPr lang="en-US" sz="1200" b="0" i="0" u="none" strike="noStrike" kern="1200" dirty="0" smtClean="0">
                <a:solidFill>
                  <a:schemeClr val="tx1"/>
                </a:solidFill>
                <a:effectLst/>
                <a:latin typeface="+mn-lt"/>
                <a:ea typeface="+mn-ea"/>
                <a:cs typeface="+mn-cs"/>
              </a:rPr>
              <a:t> desktop, </a:t>
            </a:r>
            <a:r>
              <a:rPr lang="en-US" sz="1200" b="0" i="0" u="none" strike="noStrike" kern="1200" dirty="0" err="1" smtClean="0">
                <a:solidFill>
                  <a:schemeClr val="tx1"/>
                </a:solidFill>
                <a:effectLst/>
                <a:latin typeface="+mn-lt"/>
                <a:ea typeface="+mn-ea"/>
                <a:cs typeface="+mn-cs"/>
              </a:rPr>
              <a:t>atlassian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sourcetree</a:t>
            </a:r>
            <a:r>
              <a:rPr lang="en-US" sz="1200" b="0" i="0" u="none" strike="noStrike" kern="1200" dirty="0" smtClean="0">
                <a:solidFill>
                  <a:schemeClr val="tx1"/>
                </a:solidFill>
                <a:effectLst/>
                <a:latin typeface="+mn-lt"/>
                <a:ea typeface="+mn-ea"/>
                <a:cs typeface="+mn-cs"/>
              </a:rPr>
              <a:t>, more (https://</a:t>
            </a:r>
            <a:r>
              <a:rPr lang="en-US" sz="1200" b="0" i="0" u="none" strike="noStrike" kern="1200" dirty="0" err="1" smtClean="0">
                <a:solidFill>
                  <a:schemeClr val="tx1"/>
                </a:solidFill>
                <a:effectLst/>
                <a:latin typeface="+mn-lt"/>
                <a:ea typeface="+mn-ea"/>
                <a:cs typeface="+mn-cs"/>
              </a:rPr>
              <a:t>git-scm.com</a:t>
            </a:r>
            <a:r>
              <a:rPr lang="en-US" sz="1200" b="0" i="0" u="none" strike="noStrike" kern="1200" dirty="0" smtClean="0">
                <a:solidFill>
                  <a:schemeClr val="tx1"/>
                </a:solidFill>
                <a:effectLst/>
                <a:latin typeface="+mn-lt"/>
                <a:ea typeface="+mn-ea"/>
                <a:cs typeface="+mn-cs"/>
              </a:rPr>
              <a:t>/downloads/</a:t>
            </a:r>
            <a:r>
              <a:rPr lang="en-US" sz="1200" b="0" i="0" u="none" strike="noStrike" kern="1200" dirty="0" err="1" smtClean="0">
                <a:solidFill>
                  <a:schemeClr val="tx1"/>
                </a:solidFill>
                <a:effectLst/>
                <a:latin typeface="+mn-lt"/>
                <a:ea typeface="+mn-ea"/>
                <a:cs typeface="+mn-cs"/>
              </a:rPr>
              <a:t>guis</a:t>
            </a:r>
            <a:r>
              <a:rPr lang="en-US" sz="1200" b="0" i="0" u="none" strike="noStrike" kern="1200" dirty="0" smtClean="0">
                <a:solidFill>
                  <a:schemeClr val="tx1"/>
                </a:solidFill>
                <a:effectLst/>
                <a:latin typeface="+mn-lt"/>
                <a:ea typeface="+mn-ea"/>
                <a:cs typeface="+mn-cs"/>
              </a:rPr>
              <a:t>)</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Don’t </a:t>
            </a:r>
            <a:r>
              <a:rPr lang="en-US" sz="1200" b="0" i="0" u="none" strike="noStrike" kern="1200" dirty="0" smtClean="0">
                <a:solidFill>
                  <a:schemeClr val="tx1"/>
                </a:solidFill>
                <a:effectLst/>
                <a:latin typeface="+mn-lt"/>
                <a:ea typeface="+mn-ea"/>
                <a:cs typeface="+mn-cs"/>
              </a:rPr>
              <a:t>roll vanilla </a:t>
            </a:r>
            <a:r>
              <a:rPr lang="en-US" sz="1200" b="0" i="0" u="none" strike="noStrike" kern="1200" dirty="0" err="1" smtClean="0">
                <a:solidFill>
                  <a:schemeClr val="tx1"/>
                </a:solidFill>
                <a:effectLst/>
                <a:latin typeface="+mn-lt"/>
                <a:ea typeface="+mn-ea"/>
                <a:cs typeface="+mn-cs"/>
              </a:rPr>
              <a:t>git</a:t>
            </a:r>
            <a:r>
              <a:rPr lang="en-US" sz="1200" b="0" i="0" u="none" strike="noStrike" kern="1200" dirty="0" smtClean="0">
                <a:solidFill>
                  <a:schemeClr val="tx1"/>
                </a:solidFill>
                <a:effectLst/>
                <a:latin typeface="+mn-lt"/>
                <a:ea typeface="+mn-ea"/>
                <a:cs typeface="+mn-cs"/>
              </a:rPr>
              <a:t> without a solution layered over it. </a:t>
            </a:r>
            <a:r>
              <a:rPr lang="en-US" sz="1200" b="0" i="0" u="none" strike="noStrike" kern="1200" dirty="0" smtClean="0">
                <a:solidFill>
                  <a:schemeClr val="tx1"/>
                </a:solidFill>
                <a:effectLst/>
                <a:latin typeface="+mn-lt"/>
                <a:ea typeface="+mn-ea"/>
                <a:cs typeface="+mn-cs"/>
              </a:rPr>
              <a:t> Why</a:t>
            </a:r>
            <a:r>
              <a:rPr lang="en-US" sz="1200" b="0" i="0" u="none" strike="noStrike" kern="1200" dirty="0" smtClean="0">
                <a:solidFill>
                  <a:schemeClr val="tx1"/>
                </a:solidFill>
                <a:effectLst/>
                <a:latin typeface="+mn-lt"/>
                <a:ea typeface="+mn-ea"/>
                <a:cs typeface="+mn-cs"/>
              </a:rPr>
              <a:t>?</a:t>
            </a:r>
          </a:p>
          <a:p>
            <a:pPr rtl="0"/>
            <a:endParaRPr lang="en-US" b="0" dirty="0" smtClean="0">
              <a:effectLst/>
            </a:endParaRPr>
          </a:p>
          <a:p>
            <a:pPr marL="171450" indent="-171450" rtl="0" fontAlgn="base">
              <a:buFont typeface="Arial" charset="0"/>
              <a:buChar char="•"/>
            </a:pPr>
            <a:r>
              <a:rPr lang="en-US" sz="1200" b="0" i="0" u="none" strike="noStrike" kern="1200" dirty="0" smtClean="0">
                <a:solidFill>
                  <a:schemeClr val="tx1"/>
                </a:solidFill>
                <a:effectLst/>
                <a:latin typeface="+mn-lt"/>
                <a:ea typeface="+mn-ea"/>
                <a:cs typeface="+mn-cs"/>
              </a:rPr>
              <a:t>Yeah</a:t>
            </a:r>
            <a:r>
              <a:rPr lang="en-US" sz="1200" b="0" i="0" u="none" strike="noStrike" kern="1200" dirty="0" smtClean="0">
                <a:solidFill>
                  <a:schemeClr val="tx1"/>
                </a:solidFill>
                <a:effectLst/>
                <a:latin typeface="+mn-lt"/>
                <a:ea typeface="+mn-ea"/>
                <a:cs typeface="+mn-cs"/>
              </a:rPr>
              <a:t>, it’s a D(</a:t>
            </a:r>
            <a:r>
              <a:rPr lang="en-US" sz="1200" b="0" i="0" u="none" strike="noStrike" kern="1200" dirty="0" err="1" smtClean="0">
                <a:solidFill>
                  <a:schemeClr val="tx1"/>
                </a:solidFill>
                <a:effectLst/>
                <a:latin typeface="+mn-lt"/>
                <a:ea typeface="+mn-ea"/>
                <a:cs typeface="+mn-cs"/>
              </a:rPr>
              <a:t>istributed</a:t>
            </a:r>
            <a:r>
              <a:rPr lang="en-US" sz="1200" b="0" i="0" u="none" strike="noStrike" kern="1200" dirty="0" smtClean="0">
                <a:solidFill>
                  <a:schemeClr val="tx1"/>
                </a:solidFill>
                <a:effectLst/>
                <a:latin typeface="+mn-lt"/>
                <a:ea typeface="+mn-ea"/>
                <a:cs typeface="+mn-cs"/>
              </a:rPr>
              <a:t>)VCS, but having a central source-of-truth on top of that is valuable</a:t>
            </a:r>
            <a:r>
              <a:rPr lang="en-US" sz="1200" b="0" i="0" u="none" strike="noStrike" kern="1200" dirty="0" smtClean="0">
                <a:solidFill>
                  <a:schemeClr val="tx1"/>
                </a:solidFill>
                <a:effectLst/>
                <a:latin typeface="+mn-lt"/>
                <a:ea typeface="+mn-ea"/>
                <a:cs typeface="+mn-cs"/>
              </a:rPr>
              <a:t>.</a:t>
            </a:r>
          </a:p>
          <a:p>
            <a:pPr marL="171450" indent="-171450" rtl="0" fontAlgn="base">
              <a:buFont typeface="Arial" charset="0"/>
              <a:buChar char="•"/>
            </a:pPr>
            <a:endParaRPr lang="en-US" sz="1200" b="0" i="0" u="none" strike="noStrike" kern="1200" dirty="0" smtClean="0">
              <a:solidFill>
                <a:schemeClr val="tx1"/>
              </a:solidFill>
              <a:effectLst/>
              <a:latin typeface="+mn-lt"/>
              <a:ea typeface="+mn-ea"/>
              <a:cs typeface="+mn-cs"/>
            </a:endParaRPr>
          </a:p>
          <a:p>
            <a:pPr marL="171450" indent="-171450" rtl="0" fontAlgn="base">
              <a:buFont typeface="Arial" charset="0"/>
              <a:buChar char="•"/>
            </a:pPr>
            <a:r>
              <a:rPr lang="en-US" sz="1200" b="0" i="0" u="none" strike="noStrike" kern="1200" dirty="0" smtClean="0">
                <a:solidFill>
                  <a:schemeClr val="tx1"/>
                </a:solidFill>
                <a:effectLst/>
                <a:latin typeface="+mn-lt"/>
                <a:ea typeface="+mn-ea"/>
                <a:cs typeface="+mn-cs"/>
              </a:rPr>
              <a:t>GitHub isn’t popular because it’s based on </a:t>
            </a:r>
            <a:r>
              <a:rPr lang="en-US" sz="1200" b="0" i="0" u="none" strike="noStrike" kern="1200" dirty="0" err="1" smtClean="0">
                <a:solidFill>
                  <a:schemeClr val="tx1"/>
                </a:solidFill>
                <a:effectLst/>
                <a:latin typeface="+mn-lt"/>
                <a:ea typeface="+mn-ea"/>
                <a:cs typeface="+mn-cs"/>
              </a:rPr>
              <a:t>git</a:t>
            </a:r>
            <a:r>
              <a:rPr lang="en-US" sz="1200" b="0" i="0" u="none" strike="noStrike" kern="1200" dirty="0" smtClean="0">
                <a:solidFill>
                  <a:schemeClr val="tx1"/>
                </a:solidFill>
                <a:effectLst/>
                <a:latin typeface="+mn-lt"/>
                <a:ea typeface="+mn-ea"/>
                <a:cs typeface="+mn-cs"/>
              </a:rPr>
              <a:t>.  The sharing and collaboration features layered over </a:t>
            </a:r>
            <a:r>
              <a:rPr lang="en-US" sz="1200" b="0" i="0" u="none" strike="noStrike" kern="1200" dirty="0" err="1" smtClean="0">
                <a:solidFill>
                  <a:schemeClr val="tx1"/>
                </a:solidFill>
                <a:effectLst/>
                <a:latin typeface="+mn-lt"/>
                <a:ea typeface="+mn-ea"/>
                <a:cs typeface="+mn-cs"/>
              </a:rPr>
              <a:t>git</a:t>
            </a:r>
            <a:r>
              <a:rPr lang="en-US" sz="1200" b="0" i="0" u="none" strike="noStrike" kern="1200" dirty="0" smtClean="0">
                <a:solidFill>
                  <a:schemeClr val="tx1"/>
                </a:solidFill>
                <a:effectLst/>
                <a:latin typeface="+mn-lt"/>
                <a:ea typeface="+mn-ea"/>
                <a:cs typeface="+mn-cs"/>
              </a:rPr>
              <a:t> were far more important</a:t>
            </a:r>
            <a:r>
              <a:rPr lang="en-US" sz="1200" b="0" i="0" u="none" strike="noStrike" kern="1200" dirty="0" smtClean="0">
                <a:solidFill>
                  <a:schemeClr val="tx1"/>
                </a:solidFill>
                <a:effectLst/>
                <a:latin typeface="+mn-lt"/>
                <a:ea typeface="+mn-ea"/>
                <a:cs typeface="+mn-cs"/>
              </a:rPr>
              <a:t>.</a:t>
            </a:r>
          </a:p>
          <a:p>
            <a:pPr marL="171450" indent="-171450" rtl="0" fontAlgn="base">
              <a:buFont typeface="Arial" charset="0"/>
              <a:buChar char="•"/>
            </a:pPr>
            <a:endParaRPr lang="en-US" sz="1200" b="0" i="0" u="none" strike="noStrike" kern="1200" dirty="0" smtClean="0">
              <a:solidFill>
                <a:schemeClr val="tx1"/>
              </a:solidFill>
              <a:effectLst/>
              <a:latin typeface="+mn-lt"/>
              <a:ea typeface="+mn-ea"/>
              <a:cs typeface="+mn-cs"/>
            </a:endParaRPr>
          </a:p>
          <a:p>
            <a:pPr marL="171450" indent="-171450" rtl="0" fontAlgn="base">
              <a:buFont typeface="Arial" charset="0"/>
              <a:buChar char="•"/>
            </a:pPr>
            <a:r>
              <a:rPr lang="en-US" sz="1200" b="0" i="0" u="none" strike="noStrike" kern="1200" dirty="0" smtClean="0">
                <a:solidFill>
                  <a:schemeClr val="tx1"/>
                </a:solidFill>
                <a:effectLst/>
                <a:latin typeface="+mn-lt"/>
                <a:ea typeface="+mn-ea"/>
                <a:cs typeface="+mn-cs"/>
              </a:rPr>
              <a:t>Writing your own hooks is esoteric and fragile.  Using a </a:t>
            </a:r>
            <a:r>
              <a:rPr lang="en-US" sz="1200" b="0" i="0" u="none" strike="noStrike" kern="1200" dirty="0" err="1" smtClean="0">
                <a:solidFill>
                  <a:schemeClr val="tx1"/>
                </a:solidFill>
                <a:effectLst/>
                <a:latin typeface="+mn-lt"/>
                <a:ea typeface="+mn-ea"/>
                <a:cs typeface="+mn-cs"/>
              </a:rPr>
              <a:t>git</a:t>
            </a:r>
            <a:r>
              <a:rPr lang="en-US" sz="1200" b="0" i="0" u="none" strike="noStrike" kern="1200" dirty="0" smtClean="0">
                <a:solidFill>
                  <a:schemeClr val="tx1"/>
                </a:solidFill>
                <a:effectLst/>
                <a:latin typeface="+mn-lt"/>
                <a:ea typeface="+mn-ea"/>
                <a:cs typeface="+mn-cs"/>
              </a:rPr>
              <a:t>-based solution like GitHub or GitLab lets you use </a:t>
            </a:r>
            <a:r>
              <a:rPr lang="en-US" sz="1200" b="0" i="0" u="none" strike="noStrike" kern="1200" dirty="0" err="1" smtClean="0">
                <a:solidFill>
                  <a:schemeClr val="tx1"/>
                </a:solidFill>
                <a:effectLst/>
                <a:latin typeface="+mn-lt"/>
                <a:ea typeface="+mn-ea"/>
                <a:cs typeface="+mn-cs"/>
              </a:rPr>
              <a:t>webhooks</a:t>
            </a:r>
            <a:r>
              <a:rPr lang="en-US" sz="1200" b="0" i="0" u="none" strike="noStrike" kern="1200" dirty="0" smtClean="0">
                <a:solidFill>
                  <a:schemeClr val="tx1"/>
                </a:solidFill>
                <a:effectLst/>
                <a:latin typeface="+mn-lt"/>
                <a:ea typeface="+mn-ea"/>
                <a:cs typeface="+mn-cs"/>
              </a:rPr>
              <a:t> to hook up a real CI solution (or may provide CI out of the box</a:t>
            </a:r>
            <a:r>
              <a:rPr lang="en-US" sz="1200" b="0" i="0" u="none" strike="noStrike" kern="1200" dirty="0" smtClean="0">
                <a:solidFill>
                  <a:schemeClr val="tx1"/>
                </a:solidFill>
                <a:effectLst/>
                <a:latin typeface="+mn-lt"/>
                <a:ea typeface="+mn-ea"/>
                <a:cs typeface="+mn-cs"/>
              </a:rPr>
              <a:t>)</a:t>
            </a:r>
          </a:p>
          <a:p>
            <a:pPr rtl="0" fontAlgn="base"/>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DF1C5CE-222C-4659-9A99-B99FC42AF6EC}" type="slidenum">
              <a:rPr lang="en-US" smtClean="0"/>
              <a:t>7</a:t>
            </a:fld>
            <a:endParaRPr lang="en-US"/>
          </a:p>
        </p:txBody>
      </p:sp>
    </p:spTree>
    <p:extLst>
      <p:ext uri="{BB962C8B-B14F-4D97-AF65-F5344CB8AC3E}">
        <p14:creationId xmlns:p14="http://schemas.microsoft.com/office/powerpoint/2010/main" val="162942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I’m a fan of GitLab – you get source control</a:t>
            </a:r>
            <a:r>
              <a:rPr lang="en-US" baseline="0" dirty="0" smtClean="0"/>
              <a:t> and a build system, integrated together, and GitLab CE is open source/free and works quite well.  Otherwise, if you use something like Jenkins, you need to configure each source control repo to talk to Jenkins, and configure Jenkins to know about each repo.  VSTS is also nice and integrated</a:t>
            </a:r>
            <a:endParaRPr lang="en-US" dirty="0" smtClean="0"/>
          </a:p>
          <a:p>
            <a:pPr lvl="1"/>
            <a:endParaRPr lang="en-US" dirty="0" smtClean="0"/>
          </a:p>
          <a:p>
            <a:pPr lvl="1"/>
            <a:r>
              <a:rPr lang="en-US" dirty="0" smtClean="0"/>
              <a:t>“</a:t>
            </a:r>
            <a:r>
              <a:rPr lang="en-US" dirty="0" smtClean="0"/>
              <a:t>Build” word is overloaded</a:t>
            </a:r>
          </a:p>
          <a:p>
            <a:pPr lvl="2"/>
            <a:r>
              <a:rPr lang="en-US" dirty="0" smtClean="0"/>
              <a:t>Build System (runs things)</a:t>
            </a:r>
          </a:p>
          <a:p>
            <a:pPr lvl="2"/>
            <a:r>
              <a:rPr lang="en-US" dirty="0" smtClean="0"/>
              <a:t>Build (the steps</a:t>
            </a:r>
            <a:r>
              <a:rPr lang="en-US" baseline="0" dirty="0" smtClean="0"/>
              <a:t> that the build system runs for a project)</a:t>
            </a:r>
            <a:endParaRPr lang="en-US" dirty="0" smtClean="0"/>
          </a:p>
          <a:p>
            <a:pPr lvl="2"/>
            <a:r>
              <a:rPr lang="en-US" dirty="0" smtClean="0"/>
              <a:t>Build </a:t>
            </a:r>
            <a:r>
              <a:rPr lang="en-US" dirty="0" smtClean="0"/>
              <a:t>phase (produce an artifact</a:t>
            </a:r>
            <a:r>
              <a:rPr lang="en-US" dirty="0" smtClean="0"/>
              <a:t>)</a:t>
            </a:r>
          </a:p>
          <a:p>
            <a:pPr lvl="1"/>
            <a:endParaRPr lang="en-US" dirty="0" smtClean="0"/>
          </a:p>
          <a:p>
            <a:pPr lvl="1"/>
            <a:r>
              <a:rPr lang="en-US" dirty="0" smtClean="0"/>
              <a:t>In</a:t>
            </a:r>
            <a:r>
              <a:rPr lang="en-US" baseline="0" dirty="0" smtClean="0"/>
              <a:t> the code on the right above</a:t>
            </a:r>
            <a:r>
              <a:rPr lang="is-IS" baseline="0" dirty="0" smtClean="0"/>
              <a:t>…</a:t>
            </a:r>
          </a:p>
          <a:p>
            <a:pPr lvl="1"/>
            <a:r>
              <a:rPr lang="is-IS" baseline="0" dirty="0" smtClean="0"/>
              <a:t>	‘Build System’ is AppVeyor</a:t>
            </a:r>
          </a:p>
          <a:p>
            <a:pPr lvl="1"/>
            <a:r>
              <a:rPr lang="is-IS" baseline="0" dirty="0" smtClean="0"/>
              <a:t>	‘Build’ is what happens when AppVeyor reads and runs the AppVeyor.yml file (code on the right in the slide)</a:t>
            </a:r>
          </a:p>
          <a:p>
            <a:pPr lvl="1"/>
            <a:r>
              <a:rPr lang="is-IS" baseline="0" dirty="0" smtClean="0"/>
              <a:t>	‘Build phase’ is what happens in Invoke-AppVeyorBuild (presumably, it builds usable PowerShell packages to deploy)</a:t>
            </a:r>
          </a:p>
          <a:p>
            <a:pPr lvl="1"/>
            <a:r>
              <a:rPr lang="is-IS" baseline="0" dirty="0" smtClean="0"/>
              <a:t>	Most PowerShell projects likely won’t need a ‘Build phase’</a:t>
            </a:r>
            <a:endParaRPr lang="en-US" dirty="0" smtClean="0"/>
          </a:p>
          <a:p>
            <a:pPr lvl="2"/>
            <a:endParaRPr lang="en-US" dirty="0" smtClean="0"/>
          </a:p>
          <a:p>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8</a:t>
            </a:fld>
            <a:endParaRPr lang="en-US"/>
          </a:p>
        </p:txBody>
      </p:sp>
    </p:spTree>
    <p:extLst>
      <p:ext uri="{BB962C8B-B14F-4D97-AF65-F5344CB8AC3E}">
        <p14:creationId xmlns:p14="http://schemas.microsoft.com/office/powerpoint/2010/main" val="141971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/pester/pester</a:t>
            </a:r>
          </a:p>
          <a:p>
            <a:r>
              <a:rPr lang="en-US" dirty="0" smtClean="0"/>
              <a:t>https://</a:t>
            </a:r>
            <a:r>
              <a:rPr lang="en-US" dirty="0" err="1" smtClean="0"/>
              <a:t>github.com</a:t>
            </a:r>
            <a:r>
              <a:rPr lang="en-US" dirty="0" smtClean="0"/>
              <a:t>/Ticketmaster/</a:t>
            </a:r>
            <a:r>
              <a:rPr lang="en-US" dirty="0" err="1" smtClean="0"/>
              <a:t>poshspec</a:t>
            </a:r>
            <a:endParaRPr lang="en-US" dirty="0" smtClean="0"/>
          </a:p>
          <a:p>
            <a:r>
              <a:rPr lang="en-US" dirty="0" smtClean="0"/>
              <a:t>https://</a:t>
            </a:r>
            <a:r>
              <a:rPr lang="en-US" dirty="0" err="1" smtClean="0"/>
              <a:t>github.com</a:t>
            </a:r>
            <a:r>
              <a:rPr lang="en-US" dirty="0" smtClean="0"/>
              <a:t>/PowerShell/Operation-Validation-Framework</a:t>
            </a:r>
          </a:p>
          <a:p>
            <a:endParaRPr lang="en-US" dirty="0" smtClean="0"/>
          </a:p>
          <a:p>
            <a:r>
              <a:rPr lang="en-US" dirty="0" smtClean="0"/>
              <a:t>Many other tools using Pester:</a:t>
            </a:r>
          </a:p>
          <a:p>
            <a:endParaRPr lang="en-US" dirty="0" smtClean="0"/>
          </a:p>
          <a:p>
            <a:r>
              <a:rPr lang="en-US" dirty="0" smtClean="0"/>
              <a:t>https://</a:t>
            </a:r>
            <a:r>
              <a:rPr lang="en-US" dirty="0" err="1" smtClean="0"/>
              <a:t>www.automatedops.com</a:t>
            </a:r>
            <a:r>
              <a:rPr lang="en-US" dirty="0" smtClean="0"/>
              <a:t>/blog/2016/06/21/the-pester-pipeline/</a:t>
            </a:r>
          </a:p>
          <a:p>
            <a:endParaRPr lang="en-US" dirty="0" smtClean="0"/>
          </a:p>
          <a:p>
            <a:endParaRPr lang="en-US" dirty="0" smtClean="0"/>
          </a:p>
          <a:p>
            <a:r>
              <a:rPr lang="en-US" dirty="0" smtClean="0"/>
              <a:t>Don’t be</a:t>
            </a:r>
            <a:r>
              <a:rPr lang="en-US" baseline="0" dirty="0" smtClean="0"/>
              <a:t> overwhelmed!  No need to do all of these types of tests, and while 100% coverage would be nice, it’s often not realistic.  Start with the most common things that break / that would be good to know if they broke.  E.g. for a PowerShell module</a:t>
            </a:r>
            <a:r>
              <a:rPr lang="is-IS" baseline="0" dirty="0" smtClean="0"/>
              <a:t>… </a:t>
            </a:r>
            <a:r>
              <a:rPr lang="en-US" baseline="0" dirty="0" smtClean="0"/>
              <a:t>Does a module load?  Do particular functions in the module work as expected?</a:t>
            </a:r>
          </a:p>
        </p:txBody>
      </p:sp>
      <p:sp>
        <p:nvSpPr>
          <p:cNvPr id="4" name="Slide Number Placeholder 3"/>
          <p:cNvSpPr>
            <a:spLocks noGrp="1"/>
          </p:cNvSpPr>
          <p:nvPr>
            <p:ph type="sldNum" sz="quarter" idx="10"/>
          </p:nvPr>
        </p:nvSpPr>
        <p:spPr/>
        <p:txBody>
          <a:bodyPr/>
          <a:lstStyle/>
          <a:p>
            <a:fld id="{3DF1C5CE-222C-4659-9A99-B99FC42AF6EC}" type="slidenum">
              <a:rPr lang="en-US" smtClean="0"/>
              <a:t>9</a:t>
            </a:fld>
            <a:endParaRPr lang="en-US"/>
          </a:p>
        </p:txBody>
      </p:sp>
    </p:spTree>
    <p:extLst>
      <p:ext uri="{BB962C8B-B14F-4D97-AF65-F5344CB8AC3E}">
        <p14:creationId xmlns:p14="http://schemas.microsoft.com/office/powerpoint/2010/main" val="63343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in the middle is </a:t>
            </a:r>
            <a:r>
              <a:rPr lang="en-US" dirty="0" err="1" smtClean="0"/>
              <a:t>PSDeploy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a:t>
            </a:r>
            <a:r>
              <a:rPr lang="en-US" baseline="0" dirty="0" smtClean="0"/>
              <a:t> on the right is Octopus Deploy (</a:t>
            </a:r>
            <a:r>
              <a:rPr lang="en-US" sz="1200" b="0" i="0" u="none" strike="noStrike" kern="1200" dirty="0" smtClean="0">
                <a:solidFill>
                  <a:schemeClr val="tx1"/>
                </a:solidFill>
                <a:effectLst/>
                <a:latin typeface="+mn-lt"/>
                <a:ea typeface="+mn-ea"/>
                <a:cs typeface="+mn-cs"/>
              </a:rPr>
              <a:t>Image: http://</a:t>
            </a:r>
            <a:r>
              <a:rPr lang="en-US" sz="1200" b="0" i="0" u="none" strike="noStrike" kern="1200" dirty="0" err="1" smtClean="0">
                <a:solidFill>
                  <a:schemeClr val="tx1"/>
                </a:solidFill>
                <a:effectLst/>
                <a:latin typeface="+mn-lt"/>
                <a:ea typeface="+mn-ea"/>
                <a:cs typeface="+mn-cs"/>
              </a:rPr>
              <a:t>www.karolikl.com</a:t>
            </a:r>
            <a:r>
              <a:rPr lang="en-US" sz="1200" b="0" i="0" u="none" strike="noStrike" kern="1200" dirty="0" smtClean="0">
                <a:solidFill>
                  <a:schemeClr val="tx1"/>
                </a:solidFill>
                <a:effectLst/>
                <a:latin typeface="+mn-lt"/>
                <a:ea typeface="+mn-ea"/>
                <a:cs typeface="+mn-cs"/>
              </a:rPr>
              <a:t>/2015/02/from-complete-chaos-to-octopus-deploy_13.html)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What do you want to release?</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Push</a:t>
            </a:r>
            <a:r>
              <a:rPr lang="en-US" sz="1200" b="0" i="0" u="none" strike="noStrike" kern="1200" baseline="0" dirty="0" smtClean="0">
                <a:solidFill>
                  <a:schemeClr val="tx1"/>
                </a:solidFill>
                <a:effectLst/>
                <a:latin typeface="+mn-lt"/>
                <a:ea typeface="+mn-ea"/>
                <a:cs typeface="+mn-cs"/>
              </a:rPr>
              <a:t> to a particular branch, if tests pass, commit and push to a locked-down branch?</a:t>
            </a:r>
          </a:p>
          <a:p>
            <a:r>
              <a:rPr lang="en-US" sz="1200" b="0" i="0" u="none" strike="noStrike" kern="1200" baseline="0" dirty="0" smtClean="0">
                <a:solidFill>
                  <a:schemeClr val="tx1"/>
                </a:solidFill>
                <a:effectLst/>
                <a:latin typeface="+mn-lt"/>
                <a:ea typeface="+mn-ea"/>
                <a:cs typeface="+mn-cs"/>
              </a:rPr>
              <a:t>Push out a file? Package?</a:t>
            </a:r>
          </a:p>
          <a:p>
            <a:r>
              <a:rPr lang="en-US" sz="1200" b="0" i="0" u="none" strike="noStrike" kern="1200" baseline="0" dirty="0" smtClean="0">
                <a:solidFill>
                  <a:schemeClr val="tx1"/>
                </a:solidFill>
                <a:effectLst/>
                <a:latin typeface="+mn-lt"/>
                <a:ea typeface="+mn-ea"/>
                <a:cs typeface="+mn-cs"/>
              </a:rPr>
              <a:t>Shuffle systems into and out of a load balanced pool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DF1C5CE-222C-4659-9A99-B99FC42AF6EC}" type="slidenum">
              <a:rPr lang="en-US" smtClean="0"/>
              <a:t>10</a:t>
            </a:fld>
            <a:endParaRPr lang="en-US"/>
          </a:p>
        </p:txBody>
      </p:sp>
    </p:spTree>
    <p:extLst>
      <p:ext uri="{BB962C8B-B14F-4D97-AF65-F5344CB8AC3E}">
        <p14:creationId xmlns:p14="http://schemas.microsoft.com/office/powerpoint/2010/main" val="154341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deployment of a PowerShell module using GitHub, </a:t>
            </a:r>
            <a:r>
              <a:rPr lang="en-US" dirty="0" err="1" smtClean="0"/>
              <a:t>AppVeyor</a:t>
            </a:r>
            <a:r>
              <a:rPr lang="en-US" dirty="0" smtClean="0"/>
              <a:t>,</a:t>
            </a:r>
            <a:r>
              <a:rPr lang="en-US" baseline="0" dirty="0" smtClean="0"/>
              <a:t> Pester, and </a:t>
            </a:r>
            <a:r>
              <a:rPr lang="en-US" baseline="0" dirty="0" err="1" smtClean="0"/>
              <a:t>PSDeploy</a:t>
            </a:r>
            <a:r>
              <a:rPr lang="en-US" baseline="0" dirty="0" smtClean="0"/>
              <a:t>.</a:t>
            </a:r>
          </a:p>
          <a:p>
            <a:endParaRPr lang="en-US" baseline="0" dirty="0" smtClean="0"/>
          </a:p>
          <a:p>
            <a:r>
              <a:rPr lang="en-US" baseline="0" dirty="0" smtClean="0"/>
              <a:t>You can see output from this specific build here:</a:t>
            </a:r>
            <a:endParaRPr lang="en-US" dirty="0" smtClean="0"/>
          </a:p>
          <a:p>
            <a:r>
              <a:rPr lang="en-US" dirty="0" smtClean="0"/>
              <a:t>https</a:t>
            </a:r>
            <a:r>
              <a:rPr lang="en-US" dirty="0" smtClean="0"/>
              <a:t>://</a:t>
            </a:r>
            <a:r>
              <a:rPr lang="en-US" dirty="0" err="1" smtClean="0"/>
              <a:t>ci.appveyor.com</a:t>
            </a:r>
            <a:r>
              <a:rPr lang="en-US" dirty="0" smtClean="0"/>
              <a:t>/project/</a:t>
            </a:r>
            <a:r>
              <a:rPr lang="en-US" dirty="0" err="1" smtClean="0"/>
              <a:t>RamblingCookieMonster</a:t>
            </a:r>
            <a:r>
              <a:rPr lang="en-US" dirty="0" smtClean="0"/>
              <a:t>/</a:t>
            </a:r>
            <a:r>
              <a:rPr lang="en-US" dirty="0" err="1" smtClean="0"/>
              <a:t>psdepend</a:t>
            </a:r>
            <a:r>
              <a:rPr lang="en-US" dirty="0" smtClean="0"/>
              <a:t>/build/1.0.87</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11</a:t>
            </a:fld>
            <a:endParaRPr lang="en-US"/>
          </a:p>
        </p:txBody>
      </p:sp>
    </p:spTree>
    <p:extLst>
      <p:ext uri="{BB962C8B-B14F-4D97-AF65-F5344CB8AC3E}">
        <p14:creationId xmlns:p14="http://schemas.microsoft.com/office/powerpoint/2010/main" val="103549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9BF3EA-1A78-4F07-BDC0-C8A1BD461199}" type="datetimeFigureOut">
              <a:rPr lang="en-US" smtClean="0"/>
              <a:pPr/>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72920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BF3EA-1A78-4F07-BDC0-C8A1BD461199}"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658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BF3EA-1A78-4F07-BDC0-C8A1BD461199}"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890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BF3EA-1A78-4F07-BDC0-C8A1BD461199}"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0223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33398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BF3EA-1A78-4F07-BDC0-C8A1BD461199}" type="datetimeFigureOut">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1631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BF3EA-1A78-4F07-BDC0-C8A1BD461199}" type="datetimeFigureOut">
              <a:rPr lang="en-US" smtClean="0"/>
              <a:t>6/2/17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0813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BF3EA-1A78-4F07-BDC0-C8A1BD461199}" type="datetimeFigureOut">
              <a:rPr lang="en-US" smtClean="0"/>
              <a:t>6/2/17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68959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6/2/17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3942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33882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6/2/17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3568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BF3EA-1A78-4F07-BDC0-C8A1BD461199}" type="datetimeFigureOut">
              <a:rPr lang="en-US" smtClean="0"/>
              <a:pPr/>
              <a:t>6/2/17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3375283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tiff"/><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1" Type="http://schemas.openxmlformats.org/officeDocument/2006/relationships/hyperlink" Target="https://hodgkins.io/testing-ansible-roles-windows-test-kitchen" TargetMode="External"/><Relationship Id="rId12" Type="http://schemas.openxmlformats.org/officeDocument/2006/relationships/hyperlink" Target="http://slack.poshcode.org/"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aka.ms/trpm" TargetMode="External"/><Relationship Id="rId4" Type="http://schemas.openxmlformats.org/officeDocument/2006/relationships/hyperlink" Target="https://devblackops.io/building-a-simple-release-pipeline-in-powershell-using-psake-pester-and-psdeploy/" TargetMode="External"/><Relationship Id="rId5" Type="http://schemas.openxmlformats.org/officeDocument/2006/relationships/hyperlink" Target="http://nickcraver.com/blog/2016/05/03/stack-overflow-how-we-do-deployment-2016-edition/" TargetMode="External"/><Relationship Id="rId6" Type="http://schemas.openxmlformats.org/officeDocument/2006/relationships/hyperlink" Target="http://stevenmurawski.com/devops-reading-list/" TargetMode="External"/><Relationship Id="rId7" Type="http://schemas.openxmlformats.org/officeDocument/2006/relationships/hyperlink" Target="https://www.automatedops.com/reading_list/" TargetMode="External"/><Relationship Id="rId8" Type="http://schemas.openxmlformats.org/officeDocument/2006/relationships/hyperlink" Target="https://www.automatedops.com/blog/2016/06/21/the-pester-pipeline/" TargetMode="External"/><Relationship Id="rId9" Type="http://schemas.openxmlformats.org/officeDocument/2006/relationships/hyperlink" Target="https://hodgkins.io/best-practices-with-packer-and-windows" TargetMode="External"/><Relationship Id="rId10" Type="http://schemas.openxmlformats.org/officeDocument/2006/relationships/hyperlink" Target="https://gaelcolas.com/2016/07/11/introduction-to-kitchen-ds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tiff"/><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22.gif"/><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jpeg"/><Relationship Id="rId4" Type="http://schemas.openxmlformats.org/officeDocument/2006/relationships/image" Target="../media/image24.jp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17.png"/><Relationship Id="rId9" Type="http://schemas.openxmlformats.org/officeDocument/2006/relationships/image" Target="../media/image15.png"/><Relationship Id="rId10"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lab.com/ce/ci/yaml/README.html" TargetMode="External"/><Relationship Id="rId4" Type="http://schemas.openxmlformats.org/officeDocument/2006/relationships/hyperlink" Target="https://www.appveyor.com/docs/appveyor-yml/" TargetMode="External"/><Relationship Id="rId5" Type="http://schemas.openxmlformats.org/officeDocument/2006/relationships/hyperlink" Target="https://jenkins.io/doc/pipeline/jenkinsfile/" TargetMode="External"/><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6.png"/><Relationship Id="rId9" Type="http://schemas.openxmlformats.org/officeDocument/2006/relationships/image" Target="../media/image15.png"/><Relationship Id="rId10"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Release Pipelines in Microsoft Ecosystems</a:t>
            </a:r>
            <a:endParaRPr lang="en-US" dirty="0"/>
          </a:p>
        </p:txBody>
      </p:sp>
      <p:sp>
        <p:nvSpPr>
          <p:cNvPr id="3" name="Content Placeholder 2"/>
          <p:cNvSpPr>
            <a:spLocks noGrp="1"/>
          </p:cNvSpPr>
          <p:nvPr>
            <p:ph type="subTitle" idx="1"/>
          </p:nvPr>
        </p:nvSpPr>
        <p:spPr/>
        <p:txBody>
          <a:bodyPr/>
          <a:lstStyle/>
          <a:p>
            <a:r>
              <a:rPr lang="en-US" dirty="0" smtClean="0"/>
              <a:t>Warren Frame</a:t>
            </a:r>
            <a:endParaRPr lang="en-US" dirty="0"/>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a:t>
            </a:r>
            <a:endParaRPr lang="en-US" dirty="0"/>
          </a:p>
        </p:txBody>
      </p:sp>
      <p:sp>
        <p:nvSpPr>
          <p:cNvPr id="3" name="Content Placeholder 2"/>
          <p:cNvSpPr>
            <a:spLocks noGrp="1"/>
          </p:cNvSpPr>
          <p:nvPr>
            <p:ph idx="1"/>
          </p:nvPr>
        </p:nvSpPr>
        <p:spPr>
          <a:xfrm>
            <a:off x="838200" y="1825624"/>
            <a:ext cx="4241800" cy="5032375"/>
          </a:xfrm>
        </p:spPr>
        <p:txBody>
          <a:bodyPr>
            <a:normAutofit fontScale="92500" lnSpcReduction="20000"/>
          </a:bodyPr>
          <a:lstStyle/>
          <a:p>
            <a:r>
              <a:rPr lang="en-US" dirty="0" smtClean="0"/>
              <a:t>Deploy your project (ideally) to production</a:t>
            </a:r>
          </a:p>
          <a:p>
            <a:r>
              <a:rPr lang="en-US" dirty="0" smtClean="0"/>
              <a:t>Octopus Deploy and VSTS</a:t>
            </a:r>
          </a:p>
          <a:p>
            <a:pPr lvl="1"/>
            <a:r>
              <a:rPr lang="en-US" dirty="0" smtClean="0"/>
              <a:t>Many pre-canned tasks</a:t>
            </a:r>
          </a:p>
          <a:p>
            <a:pPr lvl="1"/>
            <a:r>
              <a:rPr lang="en-US" dirty="0" smtClean="0"/>
              <a:t>Flexible</a:t>
            </a:r>
          </a:p>
          <a:p>
            <a:pPr lvl="1"/>
            <a:r>
              <a:rPr lang="en-US" dirty="0" smtClean="0"/>
              <a:t>Pretty</a:t>
            </a:r>
          </a:p>
          <a:p>
            <a:pPr lvl="1"/>
            <a:r>
              <a:rPr lang="en-US" dirty="0" smtClean="0"/>
              <a:t>Potentially $$</a:t>
            </a:r>
          </a:p>
          <a:p>
            <a:pPr lvl="1"/>
            <a:r>
              <a:rPr lang="en-US" dirty="0" smtClean="0"/>
              <a:t>Not deployment-as-code</a:t>
            </a:r>
          </a:p>
          <a:p>
            <a:r>
              <a:rPr lang="en-US" strike="sngStrike" dirty="0" smtClean="0"/>
              <a:t>Random PowerShell code</a:t>
            </a:r>
          </a:p>
          <a:p>
            <a:pPr lvl="1"/>
            <a:r>
              <a:rPr lang="en-US" dirty="0" smtClean="0"/>
              <a:t>Fun to read and maintain!</a:t>
            </a:r>
          </a:p>
          <a:p>
            <a:r>
              <a:rPr lang="en-US" dirty="0" err="1" smtClean="0"/>
              <a:t>PSDeploy</a:t>
            </a:r>
            <a:endParaRPr lang="en-US" dirty="0" smtClean="0"/>
          </a:p>
          <a:p>
            <a:pPr lvl="1"/>
            <a:r>
              <a:rPr lang="en-US" dirty="0" smtClean="0"/>
              <a:t>Some pre-canned tasks</a:t>
            </a:r>
          </a:p>
          <a:p>
            <a:pPr lvl="1"/>
            <a:r>
              <a:rPr lang="en-US" dirty="0" smtClean="0"/>
              <a:t>Deployment-as-code</a:t>
            </a:r>
          </a:p>
          <a:p>
            <a:pPr lvl="1"/>
            <a:r>
              <a:rPr lang="en-US" dirty="0" smtClean="0"/>
              <a:t>Poorly written</a:t>
            </a:r>
          </a:p>
          <a:p>
            <a:pPr lvl="1"/>
            <a:r>
              <a:rPr lang="en-US" dirty="0" smtClean="0"/>
              <a:t>Open source</a:t>
            </a:r>
          </a:p>
          <a:p>
            <a:pPr lvl="1"/>
            <a:endParaRPr lang="en-US" dirty="0" smtClean="0"/>
          </a:p>
          <a:p>
            <a:endParaRPr lang="en-US" dirty="0"/>
          </a:p>
        </p:txBody>
      </p:sp>
      <p:pic>
        <p:nvPicPr>
          <p:cNvPr id="4099" name="Picture 3" descr="https://lh5.googleusercontent.com/0nn9VC1UP3_ulvhwiiUdZZZnUyrtiYgnMFe1zBZrBttIZxQ0Adhkiucz_uhfpvEHm5gYsMid1KUBHPOMJ-3LwdMX6C3W7OZR3CqELCb-1vIKNctXa6LhHk3gyp1V-QY_k-W9IjeAA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70802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oeJoQe3rWfhohdS1i3C0j6FaTyXWZ_NBtXoNq1VOt5FpDVy5BhLtd7zuSXHT4tB7X48fy0DfELc6LQOIP_e4ohGUjKU1g7ygyX36Sc5Z3A6cUx8uOKHq_UZqOIUcYunmit7cWkGb-z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900" y="70882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lh4.googleusercontent.com/TLCMfiADEVrxMX_e92N4Kgo2-u7enl2vQY9aff0QCaTKGi5xONsBz2NRqFE38xNKhemFdJciRhMSUAplvHm0ROPgmmXPLgeAFC-07-9VcLIo98n7KmQ2w92RpoY5KL3R7zaVpzxnR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0" y="70802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0iEzNvR4FNFO3poH9zeJwgBUg0jQdeMRoOgpJ-QbMC-3lLUG4JDyW2L6RCUZ3lfJi0vlB7kYJSk-Kl_fvx24vu3hDx_x9jBc_Kk-RgVM4RHc1hrUbkdPf1KYLWm3YcOiXOj1SUJUpJ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2300" y="72310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stretch>
            <a:fillRect/>
          </a:stretch>
        </p:blipFill>
        <p:spPr>
          <a:xfrm>
            <a:off x="5221334" y="1825625"/>
            <a:ext cx="3529095" cy="2261892"/>
          </a:xfrm>
          <a:prstGeom prst="rect">
            <a:avLst/>
          </a:prstGeom>
        </p:spPr>
      </p:pic>
      <p:pic>
        <p:nvPicPr>
          <p:cNvPr id="9" name="Picture 8"/>
          <p:cNvPicPr>
            <a:picLocks noChangeAspect="1"/>
          </p:cNvPicPr>
          <p:nvPr/>
        </p:nvPicPr>
        <p:blipFill>
          <a:blip r:embed="rId8"/>
          <a:stretch>
            <a:fillRect/>
          </a:stretch>
        </p:blipFill>
        <p:spPr>
          <a:xfrm>
            <a:off x="5221335" y="4256126"/>
            <a:ext cx="2236296" cy="912774"/>
          </a:xfrm>
          <a:prstGeom prst="rect">
            <a:avLst/>
          </a:prstGeom>
        </p:spPr>
      </p:pic>
      <p:pic>
        <p:nvPicPr>
          <p:cNvPr id="10" name="Picture 9"/>
          <p:cNvPicPr>
            <a:picLocks noChangeAspect="1"/>
          </p:cNvPicPr>
          <p:nvPr/>
        </p:nvPicPr>
        <p:blipFill>
          <a:blip r:embed="rId9"/>
          <a:stretch>
            <a:fillRect/>
          </a:stretch>
        </p:blipFill>
        <p:spPr>
          <a:xfrm>
            <a:off x="5221335" y="5337510"/>
            <a:ext cx="2859894" cy="580689"/>
          </a:xfrm>
          <a:prstGeom prst="rect">
            <a:avLst/>
          </a:prstGeom>
        </p:spPr>
      </p:pic>
      <p:pic>
        <p:nvPicPr>
          <p:cNvPr id="11" name="Picture 2" descr="https://lh3.googleusercontent.com/xOyGDuE_8UW10pkOtGLRf2Oa7v-_rHzpW1Xvdq6yd0bnGnA34NWcEDJ6T0ZqL7rxl0OYfk_VhBLZLyFE5L8eEVcDudjve4TsVSJ7Ci9w-4nMy2anIfgkO_iLfGkTgHse9Dpu7j1W2J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94766" y="1825625"/>
            <a:ext cx="3022505" cy="357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8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 Pester + </a:t>
            </a:r>
            <a:r>
              <a:rPr lang="en-US" dirty="0" err="1" smtClean="0"/>
              <a:t>AppVeyor</a:t>
            </a:r>
            <a:endParaRPr lang="en-US" dirty="0"/>
          </a:p>
        </p:txBody>
      </p:sp>
      <p:sp>
        <p:nvSpPr>
          <p:cNvPr id="3" name="Content Placeholder 2"/>
          <p:cNvSpPr>
            <a:spLocks noGrp="1"/>
          </p:cNvSpPr>
          <p:nvPr>
            <p:ph idx="1"/>
          </p:nvPr>
        </p:nvSpPr>
        <p:spPr>
          <a:xfrm>
            <a:off x="838200" y="1587500"/>
            <a:ext cx="10515600" cy="4609507"/>
          </a:xfrm>
        </p:spPr>
        <p:txBody>
          <a:bodyPr/>
          <a:lstStyle/>
          <a:p>
            <a:r>
              <a:rPr lang="en-US" dirty="0" smtClean="0"/>
              <a:t>Source: </a:t>
            </a:r>
          </a:p>
          <a:p>
            <a:endParaRPr lang="en-US" dirty="0" smtClean="0"/>
          </a:p>
          <a:p>
            <a:r>
              <a:rPr lang="en-US" dirty="0" smtClean="0"/>
              <a:t>Build: </a:t>
            </a:r>
          </a:p>
          <a:p>
            <a:endParaRPr lang="en-US" dirty="0"/>
          </a:p>
          <a:p>
            <a:r>
              <a:rPr lang="en-US" dirty="0" smtClean="0"/>
              <a:t>Test:</a:t>
            </a:r>
          </a:p>
          <a:p>
            <a:endParaRPr lang="en-US" dirty="0"/>
          </a:p>
          <a:p>
            <a:r>
              <a:rPr lang="en-US" dirty="0" smtClean="0"/>
              <a:t>Release: </a:t>
            </a:r>
            <a:endParaRPr lang="en-US" dirty="0"/>
          </a:p>
        </p:txBody>
      </p:sp>
      <p:pic>
        <p:nvPicPr>
          <p:cNvPr id="4" name="Picture 3"/>
          <p:cNvPicPr>
            <a:picLocks noChangeAspect="1"/>
          </p:cNvPicPr>
          <p:nvPr/>
        </p:nvPicPr>
        <p:blipFill>
          <a:blip r:embed="rId3"/>
          <a:stretch>
            <a:fillRect/>
          </a:stretch>
        </p:blipFill>
        <p:spPr>
          <a:xfrm>
            <a:off x="2476500" y="1644793"/>
            <a:ext cx="3035300" cy="419586"/>
          </a:xfrm>
          <a:prstGeom prst="rect">
            <a:avLst/>
          </a:prstGeom>
        </p:spPr>
      </p:pic>
      <p:pic>
        <p:nvPicPr>
          <p:cNvPr id="5" name="Picture 4"/>
          <p:cNvPicPr>
            <a:picLocks noChangeAspect="1"/>
          </p:cNvPicPr>
          <p:nvPr/>
        </p:nvPicPr>
        <p:blipFill>
          <a:blip r:embed="rId4"/>
          <a:stretch>
            <a:fillRect/>
          </a:stretch>
        </p:blipFill>
        <p:spPr>
          <a:xfrm>
            <a:off x="6045200" y="1690688"/>
            <a:ext cx="3238500" cy="1348597"/>
          </a:xfrm>
          <a:prstGeom prst="rect">
            <a:avLst/>
          </a:prstGeom>
        </p:spPr>
      </p:pic>
      <p:pic>
        <p:nvPicPr>
          <p:cNvPr id="6" name="Picture 5"/>
          <p:cNvPicPr>
            <a:picLocks noChangeAspect="1"/>
          </p:cNvPicPr>
          <p:nvPr/>
        </p:nvPicPr>
        <p:blipFill>
          <a:blip r:embed="rId5"/>
          <a:stretch>
            <a:fillRect/>
          </a:stretch>
        </p:blipFill>
        <p:spPr>
          <a:xfrm>
            <a:off x="2476500" y="2687397"/>
            <a:ext cx="1460500" cy="304800"/>
          </a:xfrm>
          <a:prstGeom prst="rect">
            <a:avLst/>
          </a:prstGeom>
        </p:spPr>
      </p:pic>
      <p:pic>
        <p:nvPicPr>
          <p:cNvPr id="7" name="Picture 6"/>
          <p:cNvPicPr>
            <a:picLocks noChangeAspect="1"/>
          </p:cNvPicPr>
          <p:nvPr/>
        </p:nvPicPr>
        <p:blipFill>
          <a:blip r:embed="rId6"/>
          <a:stretch>
            <a:fillRect/>
          </a:stretch>
        </p:blipFill>
        <p:spPr>
          <a:xfrm>
            <a:off x="6045200" y="3257219"/>
            <a:ext cx="5854700" cy="1270067"/>
          </a:xfrm>
          <a:prstGeom prst="rect">
            <a:avLst/>
          </a:prstGeom>
        </p:spPr>
      </p:pic>
      <p:pic>
        <p:nvPicPr>
          <p:cNvPr id="8" name="Picture 7"/>
          <p:cNvPicPr>
            <a:picLocks noChangeAspect="1"/>
          </p:cNvPicPr>
          <p:nvPr/>
        </p:nvPicPr>
        <p:blipFill>
          <a:blip r:embed="rId7"/>
          <a:stretch>
            <a:fillRect/>
          </a:stretch>
        </p:blipFill>
        <p:spPr>
          <a:xfrm>
            <a:off x="2476500" y="3687308"/>
            <a:ext cx="2082800" cy="330200"/>
          </a:xfrm>
          <a:prstGeom prst="rect">
            <a:avLst/>
          </a:prstGeom>
        </p:spPr>
      </p:pic>
      <p:pic>
        <p:nvPicPr>
          <p:cNvPr id="9" name="Picture 8"/>
          <p:cNvPicPr>
            <a:picLocks noChangeAspect="1"/>
          </p:cNvPicPr>
          <p:nvPr/>
        </p:nvPicPr>
        <p:blipFill>
          <a:blip r:embed="rId8"/>
          <a:stretch>
            <a:fillRect/>
          </a:stretch>
        </p:blipFill>
        <p:spPr>
          <a:xfrm>
            <a:off x="6045200" y="4709004"/>
            <a:ext cx="1927763" cy="1374839"/>
          </a:xfrm>
          <a:prstGeom prst="rect">
            <a:avLst/>
          </a:prstGeom>
        </p:spPr>
      </p:pic>
      <p:pic>
        <p:nvPicPr>
          <p:cNvPr id="10" name="Picture 9"/>
          <p:cNvPicPr>
            <a:picLocks noChangeAspect="1"/>
          </p:cNvPicPr>
          <p:nvPr/>
        </p:nvPicPr>
        <p:blipFill>
          <a:blip r:embed="rId9"/>
          <a:stretch>
            <a:fillRect/>
          </a:stretch>
        </p:blipFill>
        <p:spPr>
          <a:xfrm>
            <a:off x="2476500" y="4712538"/>
            <a:ext cx="2044700" cy="317500"/>
          </a:xfrm>
          <a:prstGeom prst="rect">
            <a:avLst/>
          </a:prstGeom>
        </p:spPr>
      </p:pic>
      <p:pic>
        <p:nvPicPr>
          <p:cNvPr id="16" name="Picture 15"/>
          <p:cNvPicPr>
            <a:picLocks noChangeAspect="1"/>
          </p:cNvPicPr>
          <p:nvPr/>
        </p:nvPicPr>
        <p:blipFill>
          <a:blip r:embed="rId10"/>
          <a:stretch>
            <a:fillRect/>
          </a:stretch>
        </p:blipFill>
        <p:spPr>
          <a:xfrm>
            <a:off x="2476499" y="5396423"/>
            <a:ext cx="2776245" cy="1423602"/>
          </a:xfrm>
          <a:prstGeom prst="rect">
            <a:avLst/>
          </a:prstGeom>
        </p:spPr>
      </p:pic>
    </p:spTree>
    <p:extLst>
      <p:ext uri="{BB962C8B-B14F-4D97-AF65-F5344CB8AC3E}">
        <p14:creationId xmlns:p14="http://schemas.microsoft.com/office/powerpoint/2010/main" val="150421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a:t>
            </a:r>
            <a:endParaRPr lang="en-US" dirty="0"/>
          </a:p>
        </p:txBody>
      </p:sp>
      <p:sp>
        <p:nvSpPr>
          <p:cNvPr id="3" name="Content Placeholder 2"/>
          <p:cNvSpPr>
            <a:spLocks noGrp="1"/>
          </p:cNvSpPr>
          <p:nvPr>
            <p:ph idx="1"/>
          </p:nvPr>
        </p:nvSpPr>
        <p:spPr/>
        <p:txBody>
          <a:bodyPr/>
          <a:lstStyle/>
          <a:p>
            <a:r>
              <a:rPr lang="en-US" dirty="0" smtClean="0"/>
              <a:t> </a:t>
            </a:r>
            <a:r>
              <a:rPr lang="en-US" dirty="0" smtClean="0">
                <a:solidFill>
                  <a:srgbClr val="00B050"/>
                </a:solidFill>
              </a:rPr>
              <a:t>Source </a:t>
            </a:r>
            <a:r>
              <a:rPr lang="en-US" dirty="0">
                <a:solidFill>
                  <a:srgbClr val="00B050"/>
                </a:solidFill>
              </a:rPr>
              <a:t>Control </a:t>
            </a:r>
            <a:r>
              <a:rPr lang="en-US" dirty="0"/>
              <a:t>and/or </a:t>
            </a:r>
            <a:r>
              <a:rPr lang="en-US" dirty="0">
                <a:solidFill>
                  <a:srgbClr val="00B050"/>
                </a:solidFill>
              </a:rPr>
              <a:t>Tests </a:t>
            </a:r>
            <a:r>
              <a:rPr lang="en-US" dirty="0"/>
              <a:t>over </a:t>
            </a:r>
            <a:r>
              <a:rPr lang="en-US" dirty="0">
                <a:solidFill>
                  <a:srgbClr val="FF0000"/>
                </a:solidFill>
              </a:rPr>
              <a:t>entire pipeline at once</a:t>
            </a:r>
          </a:p>
          <a:p>
            <a:r>
              <a:rPr lang="en-US" dirty="0"/>
              <a:t> </a:t>
            </a:r>
            <a:r>
              <a:rPr lang="en-US" dirty="0">
                <a:solidFill>
                  <a:srgbClr val="00B050"/>
                </a:solidFill>
              </a:rPr>
              <a:t>Existing tools</a:t>
            </a:r>
            <a:r>
              <a:rPr lang="en-US" dirty="0"/>
              <a:t> over </a:t>
            </a:r>
            <a:r>
              <a:rPr lang="en-US" dirty="0">
                <a:solidFill>
                  <a:srgbClr val="FF0000"/>
                </a:solidFill>
              </a:rPr>
              <a:t>resume-driven-development</a:t>
            </a:r>
          </a:p>
          <a:p>
            <a:r>
              <a:rPr lang="en-US" dirty="0"/>
              <a:t> </a:t>
            </a:r>
            <a:r>
              <a:rPr lang="en-US" dirty="0">
                <a:solidFill>
                  <a:srgbClr val="00B050"/>
                </a:solidFill>
              </a:rPr>
              <a:t>New service(s) </a:t>
            </a:r>
            <a:r>
              <a:rPr lang="en-US" dirty="0"/>
              <a:t>/ </a:t>
            </a:r>
            <a:r>
              <a:rPr lang="en-US" dirty="0">
                <a:solidFill>
                  <a:srgbClr val="00B050"/>
                </a:solidFill>
              </a:rPr>
              <a:t>value proposition</a:t>
            </a:r>
            <a:r>
              <a:rPr lang="en-US" dirty="0"/>
              <a:t> over </a:t>
            </a:r>
            <a:r>
              <a:rPr lang="en-US" dirty="0">
                <a:solidFill>
                  <a:srgbClr val="FF0000"/>
                </a:solidFill>
              </a:rPr>
              <a:t>re-engineering</a:t>
            </a:r>
            <a:r>
              <a:rPr lang="en-US" dirty="0"/>
              <a:t> </a:t>
            </a:r>
            <a:r>
              <a:rPr lang="en-US" dirty="0">
                <a:solidFill>
                  <a:srgbClr val="FF0000"/>
                </a:solidFill>
              </a:rPr>
              <a:t>everything</a:t>
            </a:r>
          </a:p>
          <a:p>
            <a:r>
              <a:rPr lang="en-US" dirty="0"/>
              <a:t> </a:t>
            </a:r>
            <a:r>
              <a:rPr lang="en-US" dirty="0">
                <a:solidFill>
                  <a:srgbClr val="FF0000"/>
                </a:solidFill>
              </a:rPr>
              <a:t>No luck in house</a:t>
            </a:r>
            <a:r>
              <a:rPr lang="en-US" dirty="0"/>
              <a:t>? Play with </a:t>
            </a:r>
            <a:r>
              <a:rPr lang="en-US" dirty="0" err="1">
                <a:solidFill>
                  <a:srgbClr val="00B050"/>
                </a:solidFill>
              </a:rPr>
              <a:t>GitHub+AppVeyor</a:t>
            </a:r>
            <a:r>
              <a:rPr lang="en-US" dirty="0">
                <a:solidFill>
                  <a:srgbClr val="00B050"/>
                </a:solidFill>
              </a:rPr>
              <a:t>, VSTS, etc.</a:t>
            </a:r>
          </a:p>
          <a:p>
            <a:endParaRPr lang="en-US" dirty="0"/>
          </a:p>
        </p:txBody>
      </p:sp>
    </p:spTree>
    <p:extLst>
      <p:ext uri="{BB962C8B-B14F-4D97-AF65-F5344CB8AC3E}">
        <p14:creationId xmlns:p14="http://schemas.microsoft.com/office/powerpoint/2010/main" val="204253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marL="342900" indent="-342900">
              <a:buFont typeface="Arial" panose="020B0604020202020204" pitchFamily="34" charset="0"/>
              <a:buChar char="•"/>
            </a:pPr>
            <a:r>
              <a:rPr lang="en-US" dirty="0">
                <a:hlinkClick r:id="rId3" action="ppaction://hlinkfile"/>
              </a:rPr>
              <a:t>The Release Pipeline Model</a:t>
            </a:r>
            <a:r>
              <a:rPr lang="en-US" dirty="0"/>
              <a:t> - Michael Greene, Steven </a:t>
            </a:r>
            <a:r>
              <a:rPr lang="en-US" dirty="0" err="1"/>
              <a:t>Murawski</a:t>
            </a:r>
            <a:endParaRPr lang="en-US" dirty="0">
              <a:hlinkClick r:id="rId4"/>
            </a:endParaRPr>
          </a:p>
          <a:p>
            <a:pPr marL="342900" indent="-342900">
              <a:buFont typeface="Arial" panose="020B0604020202020204" pitchFamily="34" charset="0"/>
              <a:buChar char="•"/>
            </a:pPr>
            <a:r>
              <a:rPr lang="en-US" dirty="0">
                <a:hlinkClick r:id="rId4"/>
              </a:rPr>
              <a:t>Building a Simple Release Pipeline in PowerShell Using psake, Pester, and PSDeploy</a:t>
            </a:r>
            <a:r>
              <a:rPr lang="en-US" dirty="0"/>
              <a:t> - Brandon Olin</a:t>
            </a:r>
          </a:p>
          <a:p>
            <a:pPr marL="342900" indent="-342900">
              <a:buFont typeface="Arial" panose="020B0604020202020204" pitchFamily="34" charset="0"/>
              <a:buChar char="•"/>
            </a:pPr>
            <a:r>
              <a:rPr lang="en-US" dirty="0">
                <a:hlinkClick r:id="rId5"/>
              </a:rPr>
              <a:t>Stack Overflow: How We Do Deployment - 2016 Edition</a:t>
            </a:r>
            <a:r>
              <a:rPr lang="en-US" dirty="0"/>
              <a:t> - Nick Craver</a:t>
            </a:r>
          </a:p>
          <a:p>
            <a:pPr marL="342900" indent="-342900">
              <a:buFont typeface="Arial" panose="020B0604020202020204" pitchFamily="34" charset="0"/>
              <a:buChar char="•"/>
            </a:pPr>
            <a:r>
              <a:rPr lang="en-US" dirty="0">
                <a:hlinkClick r:id="rId6"/>
              </a:rPr>
              <a:t>DevOps Reading List</a:t>
            </a:r>
            <a:r>
              <a:rPr lang="en-US" dirty="0"/>
              <a:t> - Steven </a:t>
            </a:r>
            <a:r>
              <a:rPr lang="en-US" dirty="0" err="1"/>
              <a:t>Murawski</a:t>
            </a:r>
            <a:endParaRPr lang="en-US" dirty="0"/>
          </a:p>
          <a:p>
            <a:pPr marL="342900" indent="-342900">
              <a:buFont typeface="Arial" panose="020B0604020202020204" pitchFamily="34" charset="0"/>
              <a:buChar char="•"/>
            </a:pPr>
            <a:r>
              <a:rPr lang="en-US" dirty="0">
                <a:hlinkClick r:id="rId7"/>
              </a:rPr>
              <a:t>Reading List</a:t>
            </a:r>
            <a:r>
              <a:rPr lang="en-US" dirty="0"/>
              <a:t> - Chris Hunt</a:t>
            </a:r>
          </a:p>
          <a:p>
            <a:pPr marL="342900" indent="-342900">
              <a:buFont typeface="Arial" panose="020B0604020202020204" pitchFamily="34" charset="0"/>
              <a:buChar char="•"/>
            </a:pPr>
            <a:r>
              <a:rPr lang="en-US" dirty="0">
                <a:hlinkClick r:id="rId8"/>
              </a:rPr>
              <a:t>The Pester Pipeline </a:t>
            </a:r>
            <a:r>
              <a:rPr lang="en-US" dirty="0"/>
              <a:t>- Chris Hunt</a:t>
            </a:r>
          </a:p>
          <a:p>
            <a:pPr marL="342900" indent="-342900">
              <a:buFont typeface="Arial" panose="020B0604020202020204" pitchFamily="34" charset="0"/>
              <a:buChar char="•"/>
            </a:pPr>
            <a:r>
              <a:rPr lang="en-US" dirty="0">
                <a:hlinkClick r:id="rId9"/>
              </a:rPr>
              <a:t>Best Practices with Packer and Windows</a:t>
            </a:r>
            <a:r>
              <a:rPr lang="en-US" dirty="0"/>
              <a:t> - Matt </a:t>
            </a:r>
            <a:r>
              <a:rPr lang="en-US" dirty="0" err="1"/>
              <a:t>Hodgkins</a:t>
            </a:r>
            <a:endParaRPr lang="en-US" dirty="0"/>
          </a:p>
          <a:p>
            <a:pPr marL="342900" indent="-342900">
              <a:buFont typeface="Arial" panose="020B0604020202020204" pitchFamily="34" charset="0"/>
              <a:buChar char="•"/>
            </a:pPr>
            <a:r>
              <a:rPr lang="en-US" dirty="0">
                <a:hlinkClick r:id="rId10"/>
              </a:rPr>
              <a:t>Introduction to Kitchen-DSC</a:t>
            </a:r>
            <a:r>
              <a:rPr lang="en-US" dirty="0"/>
              <a:t> - Gael Colas</a:t>
            </a:r>
          </a:p>
          <a:p>
            <a:pPr marL="342900" indent="-342900">
              <a:buFont typeface="Arial" panose="020B0604020202020204" pitchFamily="34" charset="0"/>
              <a:buChar char="•"/>
            </a:pPr>
            <a:r>
              <a:rPr lang="en-US" dirty="0">
                <a:hlinkClick r:id="rId11"/>
              </a:rPr>
              <a:t>Testing Ansible Roles Against Windows with Test-Kitchen </a:t>
            </a:r>
            <a:r>
              <a:rPr lang="en-US" dirty="0"/>
              <a:t>- Matt </a:t>
            </a:r>
            <a:r>
              <a:rPr lang="en-US" dirty="0" err="1"/>
              <a:t>Hodgkins</a:t>
            </a:r>
            <a:endParaRPr lang="en-US" dirty="0"/>
          </a:p>
          <a:p>
            <a:pPr marL="342900" indent="-342900">
              <a:buFont typeface="Arial" panose="020B0604020202020204" pitchFamily="34" charset="0"/>
              <a:buChar char="•"/>
            </a:pPr>
            <a:r>
              <a:rPr lang="en-US" dirty="0"/>
              <a:t>Twitter, </a:t>
            </a:r>
            <a:r>
              <a:rPr lang="en-US" dirty="0">
                <a:hlinkClick r:id="rId12"/>
              </a:rPr>
              <a:t>Slack</a:t>
            </a:r>
            <a:r>
              <a:rPr lang="en-US" dirty="0"/>
              <a:t>, and other communities</a:t>
            </a:r>
          </a:p>
          <a:p>
            <a:pPr marL="342900" indent="-342900">
              <a:buFont typeface="Arial" panose="020B0604020202020204" pitchFamily="34" charset="0"/>
              <a:buChar char="•"/>
            </a:pPr>
            <a:r>
              <a:rPr lang="en-US" dirty="0"/>
              <a:t>Etc</a:t>
            </a:r>
            <a:r>
              <a:rPr lang="en-US" dirty="0" smtClean="0"/>
              <a:t>.</a:t>
            </a:r>
            <a:endParaRPr lang="en-US" dirty="0"/>
          </a:p>
        </p:txBody>
      </p:sp>
    </p:spTree>
    <p:extLst>
      <p:ext uri="{BB962C8B-B14F-4D97-AF65-F5344CB8AC3E}">
        <p14:creationId xmlns:p14="http://schemas.microsoft.com/office/powerpoint/2010/main" val="64544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4" name="Rectangle 3"/>
          <p:cNvSpPr/>
          <p:nvPr/>
        </p:nvSpPr>
        <p:spPr>
          <a:xfrm>
            <a:off x="6090248" y="2087594"/>
            <a:ext cx="5492152" cy="36834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Where to find me</a:t>
            </a:r>
          </a:p>
          <a:p>
            <a:endParaRPr lang="en-US" sz="2000" dirty="0"/>
          </a:p>
          <a:p>
            <a:pPr marL="342900" indent="-342900">
              <a:buFont typeface="Arial" charset="0"/>
              <a:buChar char="•"/>
            </a:pPr>
            <a:r>
              <a:rPr lang="en-US" sz="2000" dirty="0" smtClean="0"/>
              <a:t> </a:t>
            </a:r>
            <a:r>
              <a:rPr lang="en-US" sz="2000" dirty="0" err="1" smtClean="0"/>
              <a:t>Twitter.com</a:t>
            </a:r>
            <a:r>
              <a:rPr lang="en-US" sz="2000" dirty="0" smtClean="0"/>
              <a:t>/</a:t>
            </a:r>
            <a:r>
              <a:rPr lang="en-US" sz="2000" dirty="0" err="1" smtClean="0"/>
              <a:t>PSCookieMonster</a:t>
            </a:r>
            <a:endParaRPr lang="en-US" sz="2000" dirty="0"/>
          </a:p>
          <a:p>
            <a:endParaRPr lang="en-US" sz="2000" dirty="0">
              <a:latin typeface="FontAwesome" pitchFamily="2" charset="0"/>
            </a:endParaRPr>
          </a:p>
          <a:p>
            <a:pPr marL="342900" indent="-342900">
              <a:buFont typeface="Arial" charset="0"/>
              <a:buChar char="•"/>
            </a:pPr>
            <a:r>
              <a:rPr lang="en-US" sz="2000" dirty="0">
                <a:latin typeface="FontAwesome" pitchFamily="2" charset="0"/>
              </a:rPr>
              <a:t> </a:t>
            </a:r>
            <a:r>
              <a:rPr lang="en-US" sz="2000" dirty="0" err="1" smtClean="0"/>
              <a:t>LinkedIn.com</a:t>
            </a:r>
            <a:r>
              <a:rPr lang="en-US" sz="2000" dirty="0" smtClean="0"/>
              <a:t>/in/</a:t>
            </a:r>
            <a:r>
              <a:rPr lang="en-US" sz="2000" dirty="0" err="1" smtClean="0"/>
              <a:t>wframe</a:t>
            </a:r>
            <a:endParaRPr lang="en-US" sz="2000" dirty="0" smtClean="0">
              <a:latin typeface="FontAwesome" pitchFamily="2" charset="0"/>
            </a:endParaRPr>
          </a:p>
          <a:p>
            <a:endParaRPr lang="en-US" sz="2000" dirty="0">
              <a:latin typeface="FontAwesome" pitchFamily="2" charset="0"/>
            </a:endParaRPr>
          </a:p>
          <a:p>
            <a:pPr marL="342900" indent="-342900">
              <a:buFont typeface="Arial" charset="0"/>
              <a:buChar char="•"/>
            </a:pPr>
            <a:r>
              <a:rPr lang="en-US" sz="2000" dirty="0" smtClean="0">
                <a:latin typeface="FontAwesome" pitchFamily="2" charset="0"/>
              </a:rPr>
              <a:t> </a:t>
            </a:r>
            <a:r>
              <a:rPr lang="en-US" sz="2000" dirty="0"/>
              <a:t>RamblingCookieMonster.github.io</a:t>
            </a:r>
            <a:endParaRPr lang="en-US" sz="2000" dirty="0">
              <a:latin typeface="FontAwesome" pitchFamily="2" charset="0"/>
            </a:endParaRPr>
          </a:p>
          <a:p>
            <a:endParaRPr lang="en-US" sz="2000" dirty="0" smtClean="0">
              <a:latin typeface="FontAwesome" pitchFamily="2" charset="0"/>
            </a:endParaRPr>
          </a:p>
          <a:p>
            <a:pPr marL="342900" indent="-342900">
              <a:buFont typeface="Arial" charset="0"/>
              <a:buChar char="•"/>
            </a:pPr>
            <a:r>
              <a:rPr lang="en-US" sz="2000" dirty="0" smtClean="0"/>
              <a:t> </a:t>
            </a:r>
            <a:r>
              <a:rPr lang="en-US" sz="2000" dirty="0" err="1" smtClean="0"/>
              <a:t>Github.com</a:t>
            </a:r>
            <a:r>
              <a:rPr lang="en-US" sz="2000" dirty="0" smtClean="0"/>
              <a:t>/</a:t>
            </a:r>
            <a:r>
              <a:rPr lang="en-US" sz="2000" dirty="0" err="1" smtClean="0"/>
              <a:t>RamblingCookieMonster</a:t>
            </a:r>
            <a:endParaRPr lang="en-US" sz="2000" dirty="0" smtClean="0">
              <a:latin typeface="FontAwesome" pitchFamily="2" charset="0"/>
            </a:endParaRPr>
          </a:p>
          <a:p>
            <a:endParaRPr lang="en-US" sz="2000" dirty="0"/>
          </a:p>
          <a:p>
            <a:pPr marL="342900" indent="-342900">
              <a:buFont typeface="Arial" charset="0"/>
              <a:buChar char="•"/>
            </a:pPr>
            <a:r>
              <a:rPr lang="en-US" sz="2000" dirty="0">
                <a:latin typeface="FontAwesome" pitchFamily="2" charset="0"/>
              </a:rPr>
              <a:t> </a:t>
            </a:r>
            <a:r>
              <a:rPr lang="en-US" sz="2000" dirty="0" smtClean="0"/>
              <a:t>PowerShell </a:t>
            </a:r>
            <a:r>
              <a:rPr lang="en-US" sz="2000" dirty="0"/>
              <a:t>Slack </a:t>
            </a:r>
            <a:r>
              <a:rPr lang="en-US" sz="2000" dirty="0" smtClean="0"/>
              <a:t>Community</a:t>
            </a:r>
            <a:endParaRPr lang="en-US" sz="2000" dirty="0"/>
          </a:p>
        </p:txBody>
      </p:sp>
      <p:sp>
        <p:nvSpPr>
          <p:cNvPr id="5" name="Rectangle 4"/>
          <p:cNvSpPr/>
          <p:nvPr/>
        </p:nvSpPr>
        <p:spPr>
          <a:xfrm>
            <a:off x="230039" y="2087594"/>
            <a:ext cx="5480648" cy="36834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What do I do?</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Infrastructure Engineer, FAS Research Computing, Harvard University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Design and build solutions, learn,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Other interests:</a:t>
            </a:r>
          </a:p>
          <a:p>
            <a:pPr lvl="1"/>
            <a:r>
              <a:rPr lang="en-US" dirty="0"/>
              <a:t>s</a:t>
            </a:r>
            <a:r>
              <a:rPr lang="en-US" dirty="0" smtClean="0"/>
              <a:t>cience, </a:t>
            </a:r>
            <a:r>
              <a:rPr lang="en-US" dirty="0" err="1"/>
              <a:t>i</a:t>
            </a:r>
            <a:r>
              <a:rPr lang="en-US" dirty="0" err="1" smtClean="0"/>
              <a:t>nfosec</a:t>
            </a:r>
            <a:endParaRPr lang="en-US" dirty="0"/>
          </a:p>
          <a:p>
            <a:pPr lvl="1"/>
            <a:r>
              <a:rPr lang="en-US" dirty="0"/>
              <a:t>t</a:t>
            </a:r>
            <a:r>
              <a:rPr lang="en-US" dirty="0" smtClean="0"/>
              <a:t>ech, cooking</a:t>
            </a:r>
          </a:p>
          <a:p>
            <a:pPr lvl="1"/>
            <a:r>
              <a:rPr lang="en-US" dirty="0"/>
              <a:t>t</a:t>
            </a:r>
            <a:r>
              <a:rPr lang="en-US" dirty="0" smtClean="0"/>
              <a:t>ennis, family</a:t>
            </a:r>
          </a:p>
          <a:p>
            <a:pPr lvl="1"/>
            <a:endParaRPr lang="en-US" dirty="0"/>
          </a:p>
          <a:p>
            <a:pPr lvl="1"/>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583" y="4022186"/>
            <a:ext cx="2857143" cy="2409524"/>
          </a:xfrm>
          <a:prstGeom prst="roundRect">
            <a:avLst>
              <a:gd name="adj" fmla="val 8594"/>
            </a:avLst>
          </a:prstGeom>
          <a:solidFill>
            <a:srgbClr val="FFFFFF">
              <a:shade val="85000"/>
            </a:srgbClr>
          </a:solidFill>
          <a:ln w="12700">
            <a:solidFill>
              <a:schemeClr val="accent5"/>
            </a:solidFill>
          </a:ln>
          <a:effectLst>
            <a:reflection blurRad="12700" stA="38000" endPos="28000" dist="5000" dir="5400000" sy="-100000" algn="bl" rotWithShape="0"/>
          </a:effectLst>
        </p:spPr>
      </p:pic>
      <p:pic>
        <p:nvPicPr>
          <p:cNvPr id="7" name="Picture 10" descr="https://lh4.googleusercontent.com/jZjB8lR_0tjJyX6zioDnRpWhdFFj7IPDk32o65xxykV5s1OFwMub1QJHkQapCtQajcBnI3S1b4dTpwZ4br0b5GbM2OLGQqA_Ys_R6A_gVQQ9fV_5gFzMO9fifVCJt40tt7DlAsIxd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244" y="2921161"/>
            <a:ext cx="401444" cy="365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lh4.googleusercontent.com/EJ5fF_D9MHX_292wxtimeAQrZGmZDDsRPnIfhllfbkltMmUD3lrHbo4WgMlmUvkR52YX0-nszqzQ4luMBIOkKzY3VKW-fNzsUm8XJVAooCzqDFVQgl45C0NL8uptbPuxTC03Hlypi6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723" y="4728504"/>
            <a:ext cx="397965"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stretch>
            <a:fillRect/>
          </a:stretch>
        </p:blipFill>
        <p:spPr>
          <a:xfrm>
            <a:off x="6139086" y="4120488"/>
            <a:ext cx="365760" cy="36576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9585" y="3542217"/>
            <a:ext cx="304762" cy="304762"/>
          </a:xfrm>
          <a:prstGeom prst="rect">
            <a:avLst/>
          </a:prstGeom>
        </p:spPr>
      </p:pic>
      <p:pic>
        <p:nvPicPr>
          <p:cNvPr id="1026" name="Picture 2" descr="https://lh4.googleusercontent.com/B04-qG64bTKVulvVDhftr34tY9RY4zhmyMQwL4QMVyU4RpVtmBYB2YQF5WmASBChnE7lWHQYoQFGYVHMC1iuCYhKpz56g8-iRXX-nvh0I_lfwV20W9XxdRHSqIonqzQdUpcFgur78O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9086" y="5319815"/>
            <a:ext cx="365760" cy="36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Release Pipeline?</a:t>
            </a:r>
            <a:endParaRPr lang="en-US" dirty="0"/>
          </a:p>
        </p:txBody>
      </p:sp>
      <p:sp>
        <p:nvSpPr>
          <p:cNvPr id="6" name="TextBox 5"/>
          <p:cNvSpPr txBox="1"/>
          <p:nvPr/>
        </p:nvSpPr>
        <p:spPr>
          <a:xfrm>
            <a:off x="0" y="6432550"/>
            <a:ext cx="12191999" cy="276999"/>
          </a:xfrm>
          <a:prstGeom prst="rect">
            <a:avLst/>
          </a:prstGeom>
          <a:noFill/>
        </p:spPr>
        <p:txBody>
          <a:bodyPr wrap="square" rtlCol="0">
            <a:spAutoFit/>
          </a:bodyPr>
          <a:lstStyle/>
          <a:p>
            <a:pPr algn="ctr"/>
            <a:r>
              <a:rPr lang="en-US" sz="1200" dirty="0" smtClean="0"/>
              <a:t>AKA Continuous Deployment AKA Continuous Delivery (</a:t>
            </a:r>
            <a:r>
              <a:rPr lang="en-US" sz="1200" dirty="0" err="1" smtClean="0"/>
              <a:t>ish</a:t>
            </a:r>
            <a:r>
              <a:rPr lang="en-US" sz="1200" dirty="0" smtClean="0"/>
              <a:t>)</a:t>
            </a:r>
            <a:endParaRPr lang="en-US" sz="1200" dirty="0"/>
          </a:p>
        </p:txBody>
      </p:sp>
      <p:pic>
        <p:nvPicPr>
          <p:cNvPr id="31" name="Picture 30"/>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198359" y="4010643"/>
            <a:ext cx="1038200" cy="1078913"/>
          </a:xfrm>
          <a:prstGeom prst="rect">
            <a:avLst/>
          </a:prstGeom>
        </p:spPr>
      </p:pic>
      <p:pic>
        <p:nvPicPr>
          <p:cNvPr id="32" name="Picture 31"/>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336812" y="4013966"/>
            <a:ext cx="1047833" cy="1075590"/>
          </a:xfrm>
          <a:prstGeom prst="rect">
            <a:avLst/>
          </a:prstGeom>
        </p:spPr>
      </p:pic>
      <p:pic>
        <p:nvPicPr>
          <p:cNvPr id="33" name="Picture 32"/>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482132" y="4010643"/>
            <a:ext cx="1035807" cy="1083508"/>
          </a:xfrm>
          <a:prstGeom prst="rect">
            <a:avLst/>
          </a:prstGeom>
        </p:spPr>
      </p:pic>
      <p:pic>
        <p:nvPicPr>
          <p:cNvPr id="34" name="Picture 33"/>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648938" y="4004458"/>
            <a:ext cx="1057275" cy="1085098"/>
          </a:xfrm>
          <a:prstGeom prst="rect">
            <a:avLst/>
          </a:prstGeom>
        </p:spPr>
      </p:pic>
      <p:pic>
        <p:nvPicPr>
          <p:cNvPr id="35" name="Picture 2" descr="https://lh4.googleusercontent.com/pYTwzxB8CsWrDFWLUdojMIhdFeEfFimL8uGQ5otNMONaaOPqOFUi6P6EKJHyEKpZNALt1A_zRYEudNq9hsi6fN-WR7dEE-99iO3ndAAEC6tvU7JiLqrgWKpB6yiO7rDvYiV9eJ2Zca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6383" y="4656048"/>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s://lh5.googleusercontent.com/MKmT1aGtd3UBqniknfECb8bsGLGbPwX6qBicFl1zNqKue5v-Ylt_B33ZbKNQMSH1xivsJ2mK7ssS8sRXlq3LjmR65hjGomD9POr61m3J5CDqcVNMDyZjH_s2kA8Db4JvT3O3l0UJJE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166" y="4225725"/>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https://lh5.googleusercontent.com/0nn9VC1UP3_ulvhwiiUdZZZnUyrtiYgnMFe1zBZrBttIZxQ0Adhkiucz_uhfpvEHm5gYsMid1KUBHPOMJ-3LwdMX6C3W7OZR3CqELCb-1vIKNctXa6LhHk3gyp1V-QY_k-W9IjeAAk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0499" y="4656048"/>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https://lh4.googleusercontent.com/kJHzXO5QgZYcIbBuwPazTkVdzIqNjhhHEEgoZG5SDEeNf6fdlTvUPEqtGvBFVk8ZYb4yQ9Kf365JU2-Nb4ji1D8ACjerS_3dELumjX5emruuGu4BqYvsflH3YYN45060mFTK1SaNmW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5242" y="4225725"/>
            <a:ext cx="282893" cy="3017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https://lh4.googleusercontent.com/TLCMfiADEVrxMX_e92N4Kgo2-u7enl2vQY9aff0QCaTKGi5xONsBz2NRqFE38xNKhemFdJciRhMSUAplvHm0ROPgmmXPLgeAFC-07-9VcLIo98n7KmQ2w92RpoY5KL3R7zaVpzxnR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5936" y="4672159"/>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https://lh6.googleusercontent.com/yPvNjsnQPPTk7kZ85nwRo9uKI0267ZWkTx735kuN6B8JxAyXieL5i4DXZXmDzyNMQi15recGDFGpZRfCkCYLey2D-RJtQro0feL_W7QuIICJIr0q6ooFomaIZPgdRH9R8ifBUrDJJJ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8370" y="4254763"/>
            <a:ext cx="216884" cy="3017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4" descr="https://lh3.googleusercontent.com/VIwbhS_-mTzyyq3L5o-iQ9fkMRju0s6I37QeLQzSYBb9p4b2RWx9Be80Ep8PionkRIsTK0WBvVEgdfhRqY8en6afhLcxP27vZIU7GS1arQ0-b7cso38a_wttk4fResmd3fSFNgYUPsI"/>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55337" y="4245255"/>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https://lh6.googleusercontent.com/0xdMFMiyBPTD8KmHnrRcz_VU5upu_olMY_9qHm8Q8ATrRy-YRBucj8e0fGcDkZeUR3oONk5W4AjuvJVSmAaGiJ_rwJxhGKc253uPncHlu3quDb81BytCBREJ5-naxMUCmesH0FQr-F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31256" y="4259358"/>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8" descr="https://lh5.googleusercontent.com/oeJoQe3rWfhohdS1i3C0j6FaTyXWZ_NBtXoNq1VOt5FpDVy5BhLtd7zuSXHT4tB7X48fy0DfELc6LQOIP_e4ohGUjKU1g7ygyX36Sc5Z3A6cUx8uOKHq_UZqOIUcYunmit7cWkGb-zc"/>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98062" y="4245255"/>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s://lh5.googleusercontent.com/MKmT1aGtd3UBqniknfECb8bsGLGbPwX6qBicFl1zNqKue5v-Ylt_B33ZbKNQMSH1xivsJ2mK7ssS8sRXlq3LjmR65hjGomD9POr61m3J5CDqcVNMDyZjH_s2kA8Db4JvT3O3l0UJJE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3769" y="4254763"/>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s://lh5.googleusercontent.com/0nn9VC1UP3_ulvhwiiUdZZZnUyrtiYgnMFe1zBZrBttIZxQ0Adhkiucz_uhfpvEHm5gYsMid1KUBHPOMJ-3LwdMX6C3W7OZR3CqELCb-1vIKNctXa6LhHk3gyp1V-QY_k-W9IjeAAk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3769" y="4666690"/>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https://lh4.googleusercontent.com/TLCMfiADEVrxMX_e92N4Kgo2-u7enl2vQY9aff0QCaTKGi5xONsBz2NRqFE38xNKhemFdJciRhMSUAplvHm0ROPgmmXPLgeAFC-07-9VcLIo98n7KmQ2w92RpoY5KL3R7zaVpzxnR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8062" y="4657182"/>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https://lh5.googleusercontent.com/0nn9VC1UP3_ulvhwiiUdZZZnUyrtiYgnMFe1zBZrBttIZxQ0Adhkiucz_uhfpvEHm5gYsMid1KUBHPOMJ-3LwdMX6C3W7OZR3CqELCb-1vIKNctXa6LhHk3gyp1V-QY_k-W9IjeAAk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55337" y="4667405"/>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394071" y="4250645"/>
            <a:ext cx="301752" cy="301752"/>
          </a:xfrm>
          <a:prstGeom prst="rect">
            <a:avLst/>
          </a:prstGeom>
        </p:spPr>
      </p:pic>
      <p:sp>
        <p:nvSpPr>
          <p:cNvPr id="49" name="Right Arrow 48"/>
          <p:cNvSpPr/>
          <p:nvPr/>
        </p:nvSpPr>
        <p:spPr>
          <a:xfrm>
            <a:off x="3488605" y="4416188"/>
            <a:ext cx="579439" cy="321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Bent Arrow 49"/>
          <p:cNvSpPr/>
          <p:nvPr/>
        </p:nvSpPr>
        <p:spPr>
          <a:xfrm rot="10800000" flipV="1">
            <a:off x="7517938" y="2799568"/>
            <a:ext cx="1728345" cy="832532"/>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51" name="Flowchart: Terminator 27"/>
          <p:cNvSpPr/>
          <p:nvPr/>
        </p:nvSpPr>
        <p:spPr>
          <a:xfrm>
            <a:off x="4405361" y="2368692"/>
            <a:ext cx="2887983" cy="12704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Prod environment (etc.)…</a:t>
            </a:r>
          </a:p>
          <a:p>
            <a:pPr marL="285750" indent="-285750">
              <a:buFont typeface="Arial" panose="020B0604020202020204" pitchFamily="34" charset="0"/>
              <a:buChar char="•"/>
            </a:pPr>
            <a:r>
              <a:rPr lang="en-US" sz="1400" dirty="0" smtClean="0"/>
              <a:t>Systems / Services</a:t>
            </a:r>
          </a:p>
          <a:p>
            <a:pPr marL="285750" indent="-285750">
              <a:buFont typeface="Arial" panose="020B0604020202020204" pitchFamily="34" charset="0"/>
              <a:buChar char="•"/>
            </a:pPr>
            <a:r>
              <a:rPr lang="en-US" sz="1400" dirty="0" smtClean="0"/>
              <a:t>Modules</a:t>
            </a:r>
          </a:p>
          <a:p>
            <a:pPr marL="285750" indent="-285750">
              <a:buFont typeface="Arial" panose="020B0604020202020204" pitchFamily="34" charset="0"/>
              <a:buChar char="•"/>
            </a:pPr>
            <a:r>
              <a:rPr lang="en-US" sz="1400" dirty="0" smtClean="0"/>
              <a:t>Scripts</a:t>
            </a:r>
          </a:p>
          <a:p>
            <a:pPr marL="285750" indent="-285750">
              <a:buFont typeface="Arial" panose="020B0604020202020204" pitchFamily="34" charset="0"/>
              <a:buChar char="•"/>
            </a:pPr>
            <a:r>
              <a:rPr lang="en-US" sz="1400" dirty="0" err="1" smtClean="0"/>
              <a:t>Config</a:t>
            </a:r>
            <a:r>
              <a:rPr lang="en-US" sz="1400" dirty="0" smtClean="0"/>
              <a:t> files</a:t>
            </a:r>
          </a:p>
        </p:txBody>
      </p:sp>
      <p:sp>
        <p:nvSpPr>
          <p:cNvPr id="52" name="Right Arrow 51"/>
          <p:cNvSpPr/>
          <p:nvPr/>
        </p:nvSpPr>
        <p:spPr>
          <a:xfrm>
            <a:off x="5643669" y="4414986"/>
            <a:ext cx="579439" cy="321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7810475" y="4414986"/>
            <a:ext cx="579439" cy="321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Bent Arrow 53"/>
          <p:cNvSpPr/>
          <p:nvPr/>
        </p:nvSpPr>
        <p:spPr>
          <a:xfrm rot="5400000" flipV="1">
            <a:off x="2916778" y="2378762"/>
            <a:ext cx="864172" cy="1674143"/>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9256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Release Pipelines?</a:t>
            </a:r>
          </a:p>
        </p:txBody>
      </p:sp>
      <p:sp>
        <p:nvSpPr>
          <p:cNvPr id="3" name="Content Placeholder 2"/>
          <p:cNvSpPr>
            <a:spLocks noGrp="1"/>
          </p:cNvSpPr>
          <p:nvPr>
            <p:ph idx="1"/>
          </p:nvPr>
        </p:nvSpPr>
        <p:spPr/>
        <p:txBody>
          <a:bodyPr>
            <a:normAutofit/>
          </a:bodyPr>
          <a:lstStyle/>
          <a:p>
            <a:r>
              <a:rPr lang="en-US" dirty="0"/>
              <a:t>G</a:t>
            </a:r>
            <a:r>
              <a:rPr lang="en-US" dirty="0" smtClean="0"/>
              <a:t>reater </a:t>
            </a:r>
            <a:r>
              <a:rPr lang="en-US" dirty="0"/>
              <a:t>success of </a:t>
            </a:r>
            <a:r>
              <a:rPr lang="en-US" dirty="0" smtClean="0"/>
              <a:t>changes (x60) </a:t>
            </a:r>
            <a:r>
              <a:rPr lang="en-US" baseline="30000" dirty="0" smtClean="0"/>
              <a:t>1</a:t>
            </a:r>
          </a:p>
          <a:p>
            <a:r>
              <a:rPr lang="en-US" dirty="0"/>
              <a:t>B</a:t>
            </a:r>
            <a:r>
              <a:rPr lang="en-US" dirty="0" smtClean="0"/>
              <a:t>etter </a:t>
            </a:r>
            <a:r>
              <a:rPr lang="en-US" dirty="0"/>
              <a:t>mean time to </a:t>
            </a:r>
            <a:r>
              <a:rPr lang="en-US" dirty="0" smtClean="0"/>
              <a:t>recover (x168) </a:t>
            </a:r>
            <a:r>
              <a:rPr lang="en-US" baseline="30000" dirty="0" smtClean="0"/>
              <a:t>1</a:t>
            </a:r>
          </a:p>
          <a:p>
            <a:r>
              <a:rPr lang="en-US" dirty="0" smtClean="0"/>
              <a:t>Shorter </a:t>
            </a:r>
            <a:r>
              <a:rPr lang="en-US" dirty="0"/>
              <a:t>lead </a:t>
            </a:r>
            <a:r>
              <a:rPr lang="en-US" dirty="0" smtClean="0"/>
              <a:t>time for deployments (x200) </a:t>
            </a:r>
            <a:r>
              <a:rPr lang="en-US" baseline="30000" dirty="0" smtClean="0"/>
              <a:t>1</a:t>
            </a:r>
          </a:p>
          <a:p>
            <a:r>
              <a:rPr lang="en-US" dirty="0" smtClean="0"/>
              <a:t>More </a:t>
            </a:r>
            <a:r>
              <a:rPr lang="en-US" dirty="0"/>
              <a:t>frequent </a:t>
            </a:r>
            <a:r>
              <a:rPr lang="en-US" dirty="0" smtClean="0"/>
              <a:t>deployments (x30) </a:t>
            </a:r>
            <a:r>
              <a:rPr lang="en-US" baseline="30000" dirty="0" smtClean="0"/>
              <a:t>1</a:t>
            </a:r>
          </a:p>
          <a:p>
            <a:r>
              <a:rPr lang="en-US" dirty="0" smtClean="0"/>
              <a:t>Reduce risk</a:t>
            </a:r>
          </a:p>
          <a:p>
            <a:r>
              <a:rPr lang="en-US" dirty="0" smtClean="0"/>
              <a:t>I’m lazy</a:t>
            </a:r>
          </a:p>
        </p:txBody>
      </p:sp>
      <p:sp>
        <p:nvSpPr>
          <p:cNvPr id="5" name="TextBox 4"/>
          <p:cNvSpPr txBox="1"/>
          <p:nvPr/>
        </p:nvSpPr>
        <p:spPr>
          <a:xfrm>
            <a:off x="8546965" y="4632562"/>
            <a:ext cx="2286000" cy="523220"/>
          </a:xfrm>
          <a:prstGeom prst="rect">
            <a:avLst/>
          </a:prstGeom>
          <a:noFill/>
        </p:spPr>
        <p:txBody>
          <a:bodyPr wrap="square" rtlCol="0">
            <a:spAutoFit/>
          </a:bodyPr>
          <a:lstStyle/>
          <a:p>
            <a:r>
              <a:rPr lang="en-US" sz="2800" dirty="0" smtClean="0"/>
              <a:t>More: </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9965" y="4134601"/>
            <a:ext cx="1232171" cy="1519142"/>
          </a:xfrm>
          <a:prstGeom prst="rect">
            <a:avLst/>
          </a:prstGeom>
        </p:spPr>
      </p:pic>
      <p:sp>
        <p:nvSpPr>
          <p:cNvPr id="7" name="TextBox 6"/>
          <p:cNvSpPr txBox="1"/>
          <p:nvPr/>
        </p:nvSpPr>
        <p:spPr>
          <a:xfrm>
            <a:off x="9258300" y="5653743"/>
            <a:ext cx="2095500" cy="523220"/>
          </a:xfrm>
          <a:prstGeom prst="rect">
            <a:avLst/>
          </a:prstGeom>
          <a:noFill/>
        </p:spPr>
        <p:txBody>
          <a:bodyPr wrap="square" rtlCol="0">
            <a:spAutoFit/>
          </a:bodyPr>
          <a:lstStyle/>
          <a:p>
            <a:pPr algn="ctr"/>
            <a:r>
              <a:rPr lang="en-US" sz="2800" dirty="0" err="1"/>
              <a:t>aka.ms</a:t>
            </a:r>
            <a:r>
              <a:rPr lang="en-US" sz="2800" dirty="0"/>
              <a:t>/</a:t>
            </a:r>
            <a:r>
              <a:rPr lang="en-US" sz="2800" dirty="0" err="1"/>
              <a:t>trpm</a:t>
            </a:r>
            <a:endParaRPr lang="en-US" sz="2800" dirty="0"/>
          </a:p>
        </p:txBody>
      </p:sp>
    </p:spTree>
    <p:extLst>
      <p:ext uri="{BB962C8B-B14F-4D97-AF65-F5344CB8AC3E}">
        <p14:creationId xmlns:p14="http://schemas.microsoft.com/office/powerpoint/2010/main" val="156339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(generally)</a:t>
            </a:r>
            <a:endParaRPr lang="en-US" dirty="0"/>
          </a:p>
        </p:txBody>
      </p:sp>
      <p:sp>
        <p:nvSpPr>
          <p:cNvPr id="3" name="Content Placeholder 2"/>
          <p:cNvSpPr>
            <a:spLocks noGrp="1"/>
          </p:cNvSpPr>
          <p:nvPr>
            <p:ph idx="1"/>
          </p:nvPr>
        </p:nvSpPr>
        <p:spPr/>
        <p:txBody>
          <a:bodyPr>
            <a:normAutofit/>
          </a:bodyPr>
          <a:lstStyle/>
          <a:p>
            <a:pPr>
              <a:lnSpc>
                <a:spcPct val="100000"/>
              </a:lnSpc>
              <a:spcBef>
                <a:spcPts val="0"/>
              </a:spcBef>
            </a:pPr>
            <a:r>
              <a:rPr lang="en-US" dirty="0" smtClean="0"/>
              <a:t>You push a change to source control</a:t>
            </a:r>
          </a:p>
          <a:p>
            <a:pPr>
              <a:lnSpc>
                <a:spcPct val="100000"/>
              </a:lnSpc>
              <a:spcBef>
                <a:spcPts val="0"/>
              </a:spcBef>
            </a:pPr>
            <a:endParaRPr lang="en-US" dirty="0" smtClean="0"/>
          </a:p>
          <a:p>
            <a:pPr>
              <a:lnSpc>
                <a:spcPct val="100000"/>
              </a:lnSpc>
              <a:spcBef>
                <a:spcPts val="0"/>
              </a:spcBef>
            </a:pPr>
            <a:endParaRPr lang="en-US" dirty="0" smtClean="0"/>
          </a:p>
          <a:p>
            <a:pPr marL="0" indent="0">
              <a:lnSpc>
                <a:spcPct val="100000"/>
              </a:lnSpc>
              <a:spcBef>
                <a:spcPts val="0"/>
              </a:spcBef>
              <a:buNone/>
            </a:pPr>
            <a:endParaRPr lang="en-US" dirty="0" smtClean="0"/>
          </a:p>
          <a:p>
            <a:pPr>
              <a:lnSpc>
                <a:spcPct val="100000"/>
              </a:lnSpc>
              <a:spcBef>
                <a:spcPts val="0"/>
              </a:spcBef>
            </a:pPr>
            <a:endParaRPr lang="en-US" dirty="0" smtClean="0"/>
          </a:p>
          <a:p>
            <a:pPr>
              <a:lnSpc>
                <a:spcPct val="100000"/>
              </a:lnSpc>
              <a:spcBef>
                <a:spcPts val="0"/>
              </a:spcBef>
            </a:pPr>
            <a:r>
              <a:rPr lang="en-US" dirty="0" smtClean="0"/>
              <a:t>Source control sends a message to build system</a:t>
            </a:r>
          </a:p>
          <a:p>
            <a:pPr>
              <a:lnSpc>
                <a:spcPct val="100000"/>
              </a:lnSpc>
              <a:spcBef>
                <a:spcPts val="0"/>
              </a:spcBef>
            </a:pPr>
            <a:r>
              <a:rPr lang="en-US" dirty="0" smtClean="0"/>
              <a:t>Build system knows what to do when this project changes</a:t>
            </a:r>
          </a:p>
          <a:p>
            <a:pPr lvl="1">
              <a:lnSpc>
                <a:spcPct val="100000"/>
              </a:lnSpc>
              <a:spcBef>
                <a:spcPts val="0"/>
              </a:spcBef>
            </a:pPr>
            <a:r>
              <a:rPr lang="en-US" dirty="0" smtClean="0"/>
              <a:t>Optionally build things - compile code, </a:t>
            </a:r>
            <a:r>
              <a:rPr lang="en-US" dirty="0" err="1" smtClean="0"/>
              <a:t>concat</a:t>
            </a:r>
            <a:r>
              <a:rPr lang="en-US" dirty="0" smtClean="0"/>
              <a:t> functions, etc.</a:t>
            </a:r>
          </a:p>
          <a:p>
            <a:pPr lvl="1">
              <a:lnSpc>
                <a:spcPct val="100000"/>
              </a:lnSpc>
              <a:spcBef>
                <a:spcPts val="0"/>
              </a:spcBef>
            </a:pPr>
            <a:r>
              <a:rPr lang="en-US" dirty="0" smtClean="0"/>
              <a:t>Test things - code, operations, security, etc.</a:t>
            </a:r>
          </a:p>
          <a:p>
            <a:pPr lvl="1">
              <a:lnSpc>
                <a:spcPct val="100000"/>
              </a:lnSpc>
              <a:spcBef>
                <a:spcPts val="0"/>
              </a:spcBef>
            </a:pPr>
            <a:r>
              <a:rPr lang="en-US" dirty="0" smtClean="0"/>
              <a:t>Deploy things - artifacts (scripts and modules!), systems, etc.</a:t>
            </a:r>
            <a:endParaRPr lang="en-US" dirty="0"/>
          </a:p>
        </p:txBody>
      </p:sp>
      <p:pic>
        <p:nvPicPr>
          <p:cNvPr id="5" name="Picture 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0315600" y="1498892"/>
            <a:ext cx="1038200" cy="1078913"/>
          </a:xfrm>
          <a:prstGeom prst="rect">
            <a:avLst/>
          </a:prstGeom>
        </p:spPr>
      </p:pic>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0305967" y="2763999"/>
            <a:ext cx="1047833" cy="1075590"/>
          </a:xfrm>
          <a:prstGeom prst="rect">
            <a:avLst/>
          </a:prstGeom>
        </p:spPr>
      </p:pic>
      <p:pic>
        <p:nvPicPr>
          <p:cNvPr id="10" name="Picture 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0317993" y="4025783"/>
            <a:ext cx="1035807" cy="1083508"/>
          </a:xfrm>
          <a:prstGeom prst="rect">
            <a:avLst/>
          </a:prstGeom>
        </p:spPr>
      </p:pic>
      <p:pic>
        <p:nvPicPr>
          <p:cNvPr id="11" name="Picture 10"/>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0305967" y="5295485"/>
            <a:ext cx="1057275" cy="108509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200" y="2577805"/>
            <a:ext cx="1143000" cy="1043608"/>
          </a:xfrm>
          <a:prstGeom prst="rect">
            <a:avLst/>
          </a:prstGeom>
        </p:spPr>
      </p:pic>
    </p:spTree>
    <p:extLst>
      <p:ext uri="{BB962C8B-B14F-4D97-AF65-F5344CB8AC3E}">
        <p14:creationId xmlns:p14="http://schemas.microsoft.com/office/powerpoint/2010/main" val="6469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Tooling</a:t>
            </a:r>
            <a:endParaRPr lang="en-US" dirty="0"/>
          </a:p>
        </p:txBody>
      </p:sp>
      <p:sp>
        <p:nvSpPr>
          <p:cNvPr id="3" name="Content Placeholder 2"/>
          <p:cNvSpPr>
            <a:spLocks noGrp="1"/>
          </p:cNvSpPr>
          <p:nvPr>
            <p:ph idx="1"/>
          </p:nvPr>
        </p:nvSpPr>
        <p:spPr/>
        <p:txBody>
          <a:bodyPr/>
          <a:lstStyle/>
          <a:p>
            <a:pPr marL="0" indent="0" algn="ctr">
              <a:buNone/>
            </a:pPr>
            <a:r>
              <a:rPr lang="en-US" dirty="0"/>
              <a:t>“a bunch of random open source projects bound together with duct tape and chewing gum”</a:t>
            </a:r>
          </a:p>
          <a:p>
            <a:endParaRPr lang="en-US" dirty="0"/>
          </a:p>
        </p:txBody>
      </p:sp>
      <p:pic>
        <p:nvPicPr>
          <p:cNvPr id="4" name="Picture 2" descr="https://upload.wikimedia.org/wikipedia/en/2/27/Macgy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731" y="3613513"/>
            <a:ext cx="1154035" cy="14447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2979" y="3612570"/>
            <a:ext cx="1719510" cy="1446631"/>
          </a:xfrm>
          <a:prstGeom prst="rect">
            <a:avLst/>
          </a:prstGeom>
        </p:spPr>
      </p:pic>
      <p:pic>
        <p:nvPicPr>
          <p:cNvPr id="6" name="Picture 18" descr="https://lh5.googleusercontent.com/oeJoQe3rWfhohdS1i3C0j6FaTyXWZ_NBtXoNq1VOt5FpDVy5BhLtd7zuSXHT4tB7X48fy0DfELc6LQOIP_e4ohGUjKU1g7ygyX36Sc5Z3A6cUx8uOKHq_UZqOIUcYunmit7cWkGb-z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2251" y="4399993"/>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lh6.googleusercontent.com/yPvNjsnQPPTk7kZ85nwRo9uKI0267ZWkTx735kuN6B8JxAyXieL5i4DXZXmDzyNMQi15recGDFGpZRfCkCYLey2D-RJtQro0feL_W7QuIICJIr0q6ooFomaIZPgdRH9R8ifBUrDJJJ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361" y="4193954"/>
            <a:ext cx="216884" cy="3017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lh4.googleusercontent.com/kJHzXO5QgZYcIbBuwPazTkVdzIqNjhhHEEgoZG5SDEeNf6fdlTvUPEqtGvBFVk8ZYb4yQ9Kf365JU2-Nb4ji1D8ACjerS_3dELumjX5emruuGu4BqYvsflH3YYN45060mFTK1SaNmW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0028" y="4193954"/>
            <a:ext cx="282893" cy="30175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a:stCxn id="15" idx="3"/>
            <a:endCxn id="13" idx="1"/>
          </p:cNvCxnSpPr>
          <p:nvPr/>
        </p:nvCxnSpPr>
        <p:spPr>
          <a:xfrm>
            <a:off x="4232921" y="4344830"/>
            <a:ext cx="261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14" descr="https://lh3.googleusercontent.com/VIwbhS_-mTzyyq3L5o-iQ9fkMRju0s6I37QeLQzSYBb9p4b2RWx9Be80Ep8PionkRIsTK0WBvVEgdfhRqY8en6afhLcxP27vZIU7GS1arQ0-b7cso38a_wttk4fResmd3fSFNgYUPs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2245" y="4217548"/>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lh4.googleusercontent.com/TLCMfiADEVrxMX_e92N4Kgo2-u7enl2vQY9aff0QCaTKGi5xONsBz2NRqFE38xNKhemFdJciRhMSUAplvHm0ROPgmmXPLgeAFC-07-9VcLIo98n7KmQ2w92RpoY5KL3R7zaVpzxnR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1930" y="4756507"/>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s://lh6.googleusercontent.com/0xdMFMiyBPTD8KmHnrRcz_VU5upu_olMY_9qHm8Q8ATrRy-YRBucj8e0fGcDkZeUR3oONk5W4AjuvJVSmAaGiJ_rwJxhGKc253uPncHlu3quDb81BytCBREJ5-naxMUCmesH0FQr-F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2685" y="4203736"/>
            <a:ext cx="301752" cy="30175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a:stCxn id="13" idx="3"/>
            <a:endCxn id="19" idx="1"/>
          </p:cNvCxnSpPr>
          <p:nvPr/>
        </p:nvCxnSpPr>
        <p:spPr>
          <a:xfrm>
            <a:off x="4711245" y="4344830"/>
            <a:ext cx="261440" cy="9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9" idx="3"/>
            <a:endCxn id="17" idx="1"/>
          </p:cNvCxnSpPr>
          <p:nvPr/>
        </p:nvCxnSpPr>
        <p:spPr>
          <a:xfrm>
            <a:off x="5274437" y="4354612"/>
            <a:ext cx="257808" cy="1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6" descr="https://lh5.googleusercontent.com/0nn9VC1UP3_ulvhwiiUdZZZnUyrtiYgnMFe1zBZrBttIZxQ0Adhkiucz_uhfpvEHm5gYsMid1KUBHPOMJ-3LwdMX6C3W7OZR3CqELCb-1vIKNctXa6LhHk3gyp1V-QY_k-W9IjeAAk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0757" y="3892202"/>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lh4.googleusercontent.com/pYTwzxB8CsWrDFWLUdojMIhdFeEfFimL8uGQ5otNMONaaOPqOFUi6P6EKJHyEKpZNALt1A_zRYEudNq9hsi6fN-WR7dEE-99iO3ndAAEC6tvU7JiLqrgWKpB6yiO7rDvYiV9eJ2Zca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2744" y="4756507"/>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https://lh3.googleusercontent.com/VIwbhS_-mTzyyq3L5o-iQ9fkMRju0s6I37QeLQzSYBb9p4b2RWx9Be80Ep8PionkRIsTK0WBvVEgdfhRqY8en6afhLcxP27vZIU7GS1arQ0-b7cso38a_wttk4fResmd3fSFNgYUPs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0302" y="4751211"/>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https://lh6.googleusercontent.com/0xdMFMiyBPTD8KmHnrRcz_VU5upu_olMY_9qHm8Q8ATrRy-YRBucj8e0fGcDkZeUR3oONk5W4AjuvJVSmAaGiJ_rwJxhGKc253uPncHlu3quDb81BytCBREJ5-naxMUCmesH0FQr-F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1116" y="4751211"/>
            <a:ext cx="301752" cy="30175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29" idx="3"/>
            <a:endCxn id="18" idx="1"/>
          </p:cNvCxnSpPr>
          <p:nvPr/>
        </p:nvCxnSpPr>
        <p:spPr>
          <a:xfrm>
            <a:off x="4724496" y="4907383"/>
            <a:ext cx="247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3"/>
          </p:cNvCxnSpPr>
          <p:nvPr/>
        </p:nvCxnSpPr>
        <p:spPr>
          <a:xfrm flipV="1">
            <a:off x="5273682" y="4902087"/>
            <a:ext cx="247434" cy="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30" idx="1"/>
          </p:cNvCxnSpPr>
          <p:nvPr/>
        </p:nvCxnSpPr>
        <p:spPr>
          <a:xfrm>
            <a:off x="5822868" y="4902087"/>
            <a:ext cx="247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6" descr="https://lh5.googleusercontent.com/0nn9VC1UP3_ulvhwiiUdZZZnUyrtiYgnMFe1zBZrBttIZxQ0Adhkiucz_uhfpvEHm5gYsMid1KUBHPOMJ-3LwdMX6C3W7OZR3CqELCb-1vIKNctXa6LhHk3gyp1V-QY_k-W9IjeAAk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0063" y="4400920"/>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descr="https://lh6.googleusercontent.com/0xdMFMiyBPTD8KmHnrRcz_VU5upu_olMY_9qHm8Q8ATrRy-YRBucj8e0fGcDkZeUR3oONk5W4AjuvJVSmAaGiJ_rwJxhGKc253uPncHlu3quDb81BytCBREJ5-naxMUCmesH0FQr-F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8792" y="4399993"/>
            <a:ext cx="301752" cy="301752"/>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flipV="1">
            <a:off x="7141815" y="4550869"/>
            <a:ext cx="206977" cy="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1"/>
          </p:cNvCxnSpPr>
          <p:nvPr/>
        </p:nvCxnSpPr>
        <p:spPr>
          <a:xfrm>
            <a:off x="7650544" y="4550869"/>
            <a:ext cx="201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4" descr="https://lh5.googleusercontent.com/MKmT1aGtd3UBqniknfECb8bsGLGbPwX6qBicFl1zNqKue5v-Ylt_B33ZbKNQMSH1xivsJ2mK7ssS8sRXlq3LjmR65hjGomD9POr61m3J5CDqcVNMDyZjH_s2kA8Db4JvT3O3l0UJJE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60486" y="3675040"/>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descr="https://lh6.googleusercontent.com/0xdMFMiyBPTD8KmHnrRcz_VU5upu_olMY_9qHm8Q8ATrRy-YRBucj8e0fGcDkZeUR3oONk5W4AjuvJVSmAaGiJ_rwJxhGKc253uPncHlu3quDb81BytCBREJ5-naxMUCmesH0FQr-F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9672" y="3666696"/>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4" descr="https://lh3.googleusercontent.com/VIwbhS_-mTzyyq3L5o-iQ9fkMRju0s6I37QeLQzSYBb9p4b2RWx9Be80Ep8PionkRIsTK0WBvVEgdfhRqY8en6afhLcxP27vZIU7GS1arQ0-b7cso38a_wttk4fResmd3fSFNgYUPs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8858" y="3668291"/>
            <a:ext cx="301752" cy="30175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5562238" y="3817572"/>
            <a:ext cx="247434" cy="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111424" y="3817572"/>
            <a:ext cx="247434" cy="1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1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p:txBody>
          <a:bodyPr/>
          <a:lstStyle/>
          <a:p>
            <a:r>
              <a:rPr lang="en-US" dirty="0" smtClean="0"/>
              <a:t>System to manage changes to files</a:t>
            </a:r>
          </a:p>
          <a:p>
            <a:r>
              <a:rPr lang="en-US" dirty="0" smtClean="0"/>
              <a:t>Use it.  Too many reasons to list</a:t>
            </a:r>
          </a:p>
          <a:p>
            <a:r>
              <a:rPr lang="en-US" dirty="0" smtClean="0"/>
              <a:t>Pick a </a:t>
            </a:r>
            <a:r>
              <a:rPr lang="en-US" dirty="0" err="1" smtClean="0"/>
              <a:t>git</a:t>
            </a:r>
            <a:r>
              <a:rPr lang="en-US" dirty="0" smtClean="0"/>
              <a:t>-based solution like GitHub/GitLab/BitBucket/VSTS</a:t>
            </a:r>
          </a:p>
          <a:p>
            <a:endParaRPr lang="en-US" dirty="0"/>
          </a:p>
          <a:p>
            <a:endParaRPr lang="en-US" dirty="0" smtClean="0"/>
          </a:p>
          <a:p>
            <a:endParaRPr lang="en-US" dirty="0" smtClean="0"/>
          </a:p>
        </p:txBody>
      </p:sp>
      <p:pic>
        <p:nvPicPr>
          <p:cNvPr id="1027" name="Picture 3" descr="https://lh5.googleusercontent.com/MKmT1aGtd3UBqniknfECb8bsGLGbPwX6qBicFl1zNqKue5v-Ylt_B33ZbKNQMSH1xivsJ2mK7ssS8sRXlq3LjmR65hjGomD9POr61m3J5CDqcVNMDyZjH_s2kA8Db4JvT3O3l0UJJ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6647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0nn9VC1UP3_ulvhwiiUdZZZnUyrtiYgnMFe1zBZrBttIZxQ0Adhkiucz_uhfpvEHm5gYsMid1KUBHPOMJ-3LwdMX6C3W7OZR3CqELCb-1vIKNctXa6LhHk3gyp1V-QY_k-W9IjeAAk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5" y="6588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lh4.googleusercontent.com/kJHzXO5QgZYcIbBuwPazTkVdzIqNjhhHEEgoZG5SDEeNf6fdlTvUPEqtGvBFVk8ZYb4yQ9Kf365JU2-Nb4ji1D8ACjerS_3dELumjX5emruuGu4BqYvsflH3YYN45060mFTK1SaNmW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900" y="658812"/>
            <a:ext cx="5715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4.googleusercontent.com/pYTwzxB8CsWrDFWLUdojMIhdFeEfFimL8uGQ5otNMONaaOPqOFUi6P6EKJHyEKpZNALt1A_zRYEudNq9hsi6fN-WR7dEE-99iO3ndAAEC6tvU7JiLqrgWKpB6yiO7rDvYiV9eJ2Zca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3950" y="6588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8024" y="3683000"/>
            <a:ext cx="1972751" cy="2857500"/>
          </a:xfrm>
          <a:prstGeom prst="rect">
            <a:avLst/>
          </a:prstGeom>
        </p:spPr>
      </p:pic>
    </p:spTree>
    <p:extLst>
      <p:ext uri="{BB962C8B-B14F-4D97-AF65-F5344CB8AC3E}">
        <p14:creationId xmlns:p14="http://schemas.microsoft.com/office/powerpoint/2010/main" val="36501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a:t>
            </a:r>
            <a:endParaRPr lang="en-US"/>
          </a:p>
        </p:txBody>
      </p:sp>
      <p:sp>
        <p:nvSpPr>
          <p:cNvPr id="3" name="Content Placeholder 2"/>
          <p:cNvSpPr>
            <a:spLocks noGrp="1"/>
          </p:cNvSpPr>
          <p:nvPr>
            <p:ph idx="1"/>
          </p:nvPr>
        </p:nvSpPr>
        <p:spPr/>
        <p:txBody>
          <a:bodyPr>
            <a:normAutofit lnSpcReduction="10000"/>
          </a:bodyPr>
          <a:lstStyle/>
          <a:p>
            <a:r>
              <a:rPr lang="en-US" dirty="0" smtClean="0"/>
              <a:t>System that runs things</a:t>
            </a:r>
          </a:p>
          <a:p>
            <a:pPr lvl="1"/>
            <a:r>
              <a:rPr lang="en-US" dirty="0" smtClean="0"/>
              <a:t>On demand</a:t>
            </a:r>
          </a:p>
          <a:p>
            <a:pPr lvl="1"/>
            <a:r>
              <a:rPr lang="en-US" dirty="0" smtClean="0"/>
              <a:t>On a schedule</a:t>
            </a:r>
          </a:p>
          <a:p>
            <a:pPr lvl="1"/>
            <a:r>
              <a:rPr lang="en-US" dirty="0" smtClean="0"/>
              <a:t>Via a trigger (e.g. web hook from source control)</a:t>
            </a:r>
          </a:p>
          <a:p>
            <a:r>
              <a:rPr lang="en-US" dirty="0" smtClean="0"/>
              <a:t>Builds</a:t>
            </a:r>
            <a:r>
              <a:rPr lang="is-IS" dirty="0" smtClean="0"/>
              <a:t>…</a:t>
            </a:r>
          </a:p>
          <a:p>
            <a:pPr lvl="1"/>
            <a:r>
              <a:rPr lang="is-IS" dirty="0" smtClean="0"/>
              <a:t>Do one or more things</a:t>
            </a:r>
          </a:p>
          <a:p>
            <a:pPr lvl="1"/>
            <a:r>
              <a:rPr lang="is-IS" dirty="0" smtClean="0"/>
              <a:t>Usually associated with a repo</a:t>
            </a:r>
          </a:p>
          <a:p>
            <a:pPr lvl="1"/>
            <a:r>
              <a:rPr lang="is-IS" dirty="0" smtClean="0"/>
              <a:t>Solution-specific syntax: </a:t>
            </a:r>
          </a:p>
          <a:p>
            <a:pPr lvl="2"/>
            <a:r>
              <a:rPr lang="en-US" u="sng" dirty="0">
                <a:hlinkClick r:id="rId3"/>
              </a:rPr>
              <a:t>.</a:t>
            </a:r>
            <a:r>
              <a:rPr lang="en-US" u="sng" dirty="0" smtClean="0">
                <a:hlinkClick r:id="rId3"/>
              </a:rPr>
              <a:t>gitlab-ci.yml</a:t>
            </a:r>
            <a:endParaRPr lang="en-US" u="sng" dirty="0" smtClean="0"/>
          </a:p>
          <a:p>
            <a:pPr lvl="2"/>
            <a:r>
              <a:rPr lang="en-US" u="sng" dirty="0" smtClean="0">
                <a:hlinkClick r:id="rId4"/>
              </a:rPr>
              <a:t>appveyor.yml</a:t>
            </a:r>
            <a:endParaRPr lang="en-US" u="sng" dirty="0" smtClean="0"/>
          </a:p>
          <a:p>
            <a:pPr lvl="2"/>
            <a:r>
              <a:rPr lang="en-US" u="sng" dirty="0" smtClean="0">
                <a:hlinkClick r:id="rId5"/>
              </a:rPr>
              <a:t>Jenkinsfile</a:t>
            </a:r>
            <a:endParaRPr lang="en-US" u="sng" dirty="0" smtClean="0"/>
          </a:p>
          <a:p>
            <a:pPr lvl="1"/>
            <a:r>
              <a:rPr lang="en-US" dirty="0" smtClean="0"/>
              <a:t>Defined in code ideally.  Avoid GUI definitions</a:t>
            </a:r>
            <a:r>
              <a:rPr lang="is-IS" dirty="0" smtClean="0"/>
              <a:t>…</a:t>
            </a:r>
            <a:endParaRPr lang="en-US" dirty="0"/>
          </a:p>
        </p:txBody>
      </p:sp>
      <p:pic>
        <p:nvPicPr>
          <p:cNvPr id="2051" name="Picture 3" descr="https://lh5.googleusercontent.com/MKmT1aGtd3UBqniknfECb8bsGLGbPwX6qBicFl1zNqKue5v-Ylt_B33ZbKNQMSH1xivsJ2mK7ssS8sRXlq3LjmR65hjGomD9POr61m3J5CDqcVNMDyZjH_s2kA8Db4JvT3O3l0UJJE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5650" y="72310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0nn9VC1UP3_ulvhwiiUdZZZnUyrtiYgnMFe1zBZrBttIZxQ0Adhkiucz_uhfpvEHm5gYsMid1KUBHPOMJ-3LwdMX6C3W7OZR3CqELCb-1vIKNctXa6LhHk3gyp1V-QY_k-W9IjeAAk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72310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lh6.googleusercontent.com/yPvNjsnQPPTk7kZ85nwRo9uKI0267ZWkTx735kuN6B8JxAyXieL5i4DXZXmDzyNMQi15recGDFGpZRfCkCYLey2D-RJtQro0feL_W7QuIICJIr0q6ooFomaIZPgdRH9R8ifBUrDJJJ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723106"/>
            <a:ext cx="4381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4.googleusercontent.com/TLCMfiADEVrxMX_e92N4Kgo2-u7enl2vQY9aff0QCaTKGi5xONsBz2NRqFE38xNKhemFdJciRhMSUAplvHm0ROPgmmXPLgeAFC-07-9VcLIo98n7KmQ2w92RpoY5KL3R7zaVpzxnR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4100" y="72310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s://lh5.googleusercontent.com/2K4PCCvpWtNvxJJJmR-RI6NqkuwYUDfzFin6krJKxybIhaeDhdf7VxkhaUrS8cB5O9MazqzaJXHTt2j0ejBZT6fQ5E1eTJdixQ67Te3drqaOrLbxRBCgIGlpK2rk1TL7tHMgwEeGb2U"/>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67725" y="1231106"/>
            <a:ext cx="28860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2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r>
              <a:rPr lang="en-US" dirty="0" smtClean="0"/>
              <a:t>Assertions</a:t>
            </a:r>
          </a:p>
          <a:p>
            <a:r>
              <a:rPr lang="en-US" dirty="0" smtClean="0"/>
              <a:t>Tests to consider:</a:t>
            </a:r>
          </a:p>
          <a:p>
            <a:pPr lvl="1"/>
            <a:r>
              <a:rPr lang="en-US" dirty="0" err="1" smtClean="0"/>
              <a:t>Linting</a:t>
            </a:r>
            <a:endParaRPr lang="en-US" dirty="0"/>
          </a:p>
          <a:p>
            <a:pPr lvl="2"/>
            <a:r>
              <a:rPr lang="en-US" dirty="0" err="1" smtClean="0"/>
              <a:t>PSScriptAnalyzer</a:t>
            </a:r>
            <a:r>
              <a:rPr lang="en-US" dirty="0" smtClean="0"/>
              <a:t>, AST</a:t>
            </a:r>
          </a:p>
          <a:p>
            <a:pPr lvl="2"/>
            <a:r>
              <a:rPr lang="en-US" dirty="0" smtClean="0"/>
              <a:t>Style and Formatting</a:t>
            </a:r>
          </a:p>
          <a:p>
            <a:pPr lvl="1"/>
            <a:r>
              <a:rPr lang="en-US" dirty="0" smtClean="0"/>
              <a:t>Unit Tests</a:t>
            </a:r>
          </a:p>
          <a:p>
            <a:pPr lvl="2"/>
            <a:r>
              <a:rPr lang="en-US" dirty="0" smtClean="0"/>
              <a:t>Is a small piece of code working as expected</a:t>
            </a:r>
          </a:p>
          <a:p>
            <a:pPr lvl="2"/>
            <a:r>
              <a:rPr lang="en-US" dirty="0" smtClean="0"/>
              <a:t>Mocking</a:t>
            </a:r>
          </a:p>
          <a:p>
            <a:pPr lvl="1"/>
            <a:r>
              <a:rPr lang="en-US" dirty="0" smtClean="0"/>
              <a:t>Integration Tests</a:t>
            </a:r>
          </a:p>
          <a:p>
            <a:pPr lvl="2"/>
            <a:r>
              <a:rPr lang="en-US" dirty="0" smtClean="0"/>
              <a:t>Do components work together</a:t>
            </a:r>
          </a:p>
          <a:p>
            <a:pPr lvl="2"/>
            <a:r>
              <a:rPr lang="en-US" dirty="0" smtClean="0"/>
              <a:t>Maybe mocking</a:t>
            </a:r>
          </a:p>
          <a:p>
            <a:pPr lvl="1"/>
            <a:r>
              <a:rPr lang="en-US" dirty="0" smtClean="0"/>
              <a:t>Functional Tests</a:t>
            </a:r>
          </a:p>
          <a:p>
            <a:pPr lvl="2"/>
            <a:r>
              <a:rPr lang="en-US" dirty="0" smtClean="0"/>
              <a:t>Does a feature work as intended</a:t>
            </a:r>
          </a:p>
          <a:p>
            <a:pPr lvl="1"/>
            <a:r>
              <a:rPr lang="en-US" dirty="0" smtClean="0"/>
              <a:t>Operational Validation</a:t>
            </a:r>
          </a:p>
          <a:p>
            <a:pPr lvl="2"/>
            <a:r>
              <a:rPr lang="en-US" dirty="0" err="1" smtClean="0"/>
              <a:t>Poshspec</a:t>
            </a:r>
            <a:r>
              <a:rPr lang="en-US" dirty="0" smtClean="0"/>
              <a:t>, OVF</a:t>
            </a:r>
          </a:p>
          <a:p>
            <a:pPr lvl="2"/>
            <a:r>
              <a:rPr lang="en-US" dirty="0" smtClean="0"/>
              <a:t>Does a running system behave as expected</a:t>
            </a:r>
          </a:p>
          <a:p>
            <a:pPr lvl="1"/>
            <a:r>
              <a:rPr lang="en-US" dirty="0" smtClean="0"/>
              <a:t>More: Security? Performance? Etc.</a:t>
            </a:r>
            <a:endParaRPr lang="en-US" dirty="0"/>
          </a:p>
        </p:txBody>
      </p:sp>
      <p:pic>
        <p:nvPicPr>
          <p:cNvPr id="3074" name="Picture 2" descr="https://lh6.googleusercontent.com/0xdMFMiyBPTD8KmHnrRcz_VU5upu_olMY_9qHm8Q8ATrRy-YRBucj8e0fGcDkZeUR3oONk5W4AjuvJVSmAaGiJ_rwJxhGKc253uPncHlu3quDb81BytCBREJ5-naxMUCmesH0FQr-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72310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qk3mMWpI8GEBz-Nd0wTlV9zEAN1drtHryOJtzjGeTT_-AZqQFbH9PHMQtIE5YnDh0mgUpmt5E9BILxNuZ3OLnrSXGWhFi0xw-iOviP8_ALV1aPTqgqTUzbyQ3Gn8jq-zMtKWw4o2T0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4185" y="600432"/>
            <a:ext cx="2284232" cy="20061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7233207" y="3161376"/>
            <a:ext cx="1715956" cy="596499"/>
          </a:xfrm>
          <a:prstGeom prst="rect">
            <a:avLst/>
          </a:prstGeom>
        </p:spPr>
      </p:pic>
      <p:pic>
        <p:nvPicPr>
          <p:cNvPr id="8" name="Picture 7"/>
          <p:cNvPicPr>
            <a:picLocks noChangeAspect="1"/>
          </p:cNvPicPr>
          <p:nvPr/>
        </p:nvPicPr>
        <p:blipFill>
          <a:blip r:embed="rId6"/>
          <a:stretch>
            <a:fillRect/>
          </a:stretch>
        </p:blipFill>
        <p:spPr>
          <a:xfrm>
            <a:off x="7233207" y="3894797"/>
            <a:ext cx="1715956" cy="318425"/>
          </a:xfrm>
          <a:prstGeom prst="rect">
            <a:avLst/>
          </a:prstGeom>
        </p:spPr>
      </p:pic>
      <p:pic>
        <p:nvPicPr>
          <p:cNvPr id="9" name="Picture 8"/>
          <p:cNvPicPr>
            <a:picLocks noChangeAspect="1"/>
          </p:cNvPicPr>
          <p:nvPr/>
        </p:nvPicPr>
        <p:blipFill>
          <a:blip r:embed="rId7"/>
          <a:stretch>
            <a:fillRect/>
          </a:stretch>
        </p:blipFill>
        <p:spPr>
          <a:xfrm>
            <a:off x="6579402" y="5896125"/>
            <a:ext cx="5307798" cy="655935"/>
          </a:xfrm>
          <a:prstGeom prst="rect">
            <a:avLst/>
          </a:prstGeom>
        </p:spPr>
      </p:pic>
      <p:pic>
        <p:nvPicPr>
          <p:cNvPr id="10" name="Picture 9"/>
          <p:cNvPicPr>
            <a:picLocks noChangeAspect="1"/>
          </p:cNvPicPr>
          <p:nvPr/>
        </p:nvPicPr>
        <p:blipFill>
          <a:blip r:embed="rId8"/>
          <a:stretch>
            <a:fillRect/>
          </a:stretch>
        </p:blipFill>
        <p:spPr>
          <a:xfrm>
            <a:off x="6579401" y="4768014"/>
            <a:ext cx="4061327" cy="963071"/>
          </a:xfrm>
          <a:prstGeom prst="rect">
            <a:avLst/>
          </a:prstGeom>
        </p:spPr>
      </p:pic>
    </p:spTree>
    <p:extLst>
      <p:ext uri="{BB962C8B-B14F-4D97-AF65-F5344CB8AC3E}">
        <p14:creationId xmlns:p14="http://schemas.microsoft.com/office/powerpoint/2010/main" val="83474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9111A70-0198-4F40-BEFB-ADDC651BCC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1376</Words>
  <Application>Microsoft Macintosh PowerPoint</Application>
  <PresentationFormat>Widescreen</PresentationFormat>
  <Paragraphs>221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FontAwesome</vt:lpstr>
      <vt:lpstr>Palatino Linotype</vt:lpstr>
      <vt:lpstr>Arial</vt:lpstr>
      <vt:lpstr>Office Theme</vt:lpstr>
      <vt:lpstr>Release Pipelines in Microsoft Ecosystems</vt:lpstr>
      <vt:lpstr>About Me</vt:lpstr>
      <vt:lpstr>What’s a Release Pipeline?</vt:lpstr>
      <vt:lpstr>Why Release Pipelines?</vt:lpstr>
      <vt:lpstr>How does it work? (generally)</vt:lpstr>
      <vt:lpstr>Tooling</vt:lpstr>
      <vt:lpstr>Source</vt:lpstr>
      <vt:lpstr>Build</vt:lpstr>
      <vt:lpstr>Testing</vt:lpstr>
      <vt:lpstr>Release</vt:lpstr>
      <vt:lpstr>GitHub + Pester + AppVeyor</vt:lpstr>
      <vt:lpstr>Where to start</vt:lpstr>
      <vt:lpstr>References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2015-05-30T14:36:52Z</dcterms:created>
  <dcterms:modified xsi:type="dcterms:W3CDTF">2017-06-02T18:10:03Z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TC034605109991</vt:lpwstr>
  </property>
</Properties>
</file>