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5" r:id="rId6"/>
    <p:sldId id="266" r:id="rId7"/>
    <p:sldId id="280" r:id="rId8"/>
    <p:sldId id="260" r:id="rId9"/>
    <p:sldId id="265" r:id="rId10"/>
    <p:sldId id="268" r:id="rId11"/>
    <p:sldId id="281" r:id="rId12"/>
    <p:sldId id="282" r:id="rId13"/>
    <p:sldId id="276" r:id="rId14"/>
    <p:sldId id="277" r:id="rId15"/>
    <p:sldId id="278" r:id="rId16"/>
    <p:sldId id="273" r:id="rId17"/>
    <p:sldId id="261" r:id="rId18"/>
    <p:sldId id="28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8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na01.safelinks.protection.outlook.com/?url=http://www.microsoftazurepass.com&amp;data=02|01|v-eriwal@microsoft.com|a0c23ed01db94e9c68cb08d4a1482435|72f988bf86f141af91ab2d7cd011db47|1|0|636310778592193492&amp;sdata=/6Xwy6Zz2gALsoUBxOb4xW%2BU5l1CWYcx7TW97rhdu8Q%3D&amp;reserved=0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robertborges.us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View VM Information using PowerShell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206724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Using PowerShell to </a:t>
            </a:r>
            <a:r>
              <a:rPr lang="en-US" dirty="0" smtClean="0"/>
              <a:t>Virtual Machine Information in Hyper-V and Azure Environments</a:t>
            </a:r>
            <a:endParaRPr lang="en-US" dirty="0"/>
          </a:p>
          <a:p>
            <a:endParaRPr lang="en-US" b="1" dirty="0" smtClean="0"/>
          </a:p>
          <a:p>
            <a:r>
              <a:rPr lang="en-US" b="1" dirty="0" smtClean="0"/>
              <a:t>Robert </a:t>
            </a:r>
            <a:r>
              <a:rPr lang="en-US" b="1" dirty="0"/>
              <a:t>Borges (MVP)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0802" y="4544610"/>
            <a:ext cx="710318" cy="112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67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Hyper-V:  View </a:t>
            </a:r>
            <a:r>
              <a:rPr lang="en-US" dirty="0" smtClean="0"/>
              <a:t>Stats of Running </a:t>
            </a:r>
            <a:r>
              <a:rPr lang="en-US" dirty="0" err="1" smtClean="0"/>
              <a:t>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Get-VM | Where { $_.State –</a:t>
            </a:r>
            <a:r>
              <a:rPr lang="en-US" sz="2400" dirty="0" err="1">
                <a:latin typeface="Consolas" panose="020B0609020204030204" pitchFamily="49" charset="0"/>
              </a:rPr>
              <a:t>eq</a:t>
            </a:r>
            <a:r>
              <a:rPr lang="en-US" sz="2400" dirty="0">
                <a:latin typeface="Consolas" panose="020B0609020204030204" pitchFamily="49" charset="0"/>
              </a:rPr>
              <a:t> ‘Running’ }  | Measure-VM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2919984"/>
            <a:ext cx="9739666" cy="142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35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Hyper-V:  View VM and IP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Get-VM | Select -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ExpandProperty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NetworkAdapters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| Select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VMName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IPAddresses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Status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98" y="3345716"/>
            <a:ext cx="10450203" cy="128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38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PowerShell Cmdlets for Azure ARM Virtual Machines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13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Azure: Get-</a:t>
            </a:r>
            <a:r>
              <a:rPr lang="en-US" dirty="0" err="1" smtClean="0"/>
              <a:t>AzureRmVM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07308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The Get-</a:t>
            </a:r>
            <a:r>
              <a:rPr lang="en-US" dirty="0" err="1"/>
              <a:t>AzureRmVM</a:t>
            </a:r>
            <a:r>
              <a:rPr lang="en-US" dirty="0"/>
              <a:t> cmdlet gets the model view and instance view of an Azure virtual machine. The model view is the user specified properties of the virtual machine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SYNTAX: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Get-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AzureRmVM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[-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ResourceGroupName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] &lt;String&gt;</a:t>
            </a: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[-Name] &lt;String&gt;</a:t>
            </a: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[-Status]</a:t>
            </a: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[-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DisplayHint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DisplayHintType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&gt;]</a:t>
            </a: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[&lt;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CommonParameters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&gt;]</a:t>
            </a:r>
          </a:p>
        </p:txBody>
      </p:sp>
    </p:spTree>
    <p:extLst>
      <p:ext uri="{BB962C8B-B14F-4D97-AF65-F5344CB8AC3E}">
        <p14:creationId xmlns:p14="http://schemas.microsoft.com/office/powerpoint/2010/main" val="124690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/>
              <a:t>Get-</a:t>
            </a:r>
            <a:r>
              <a:rPr lang="en-US" dirty="0" err="1"/>
              <a:t>AzureRmVM</a:t>
            </a:r>
            <a:r>
              <a:rPr lang="en-US" dirty="0"/>
              <a:t> </a:t>
            </a:r>
            <a:r>
              <a:rPr lang="en-US" dirty="0" smtClean="0"/>
              <a:t>Examples: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List all VMs in all Resource Groups:</a:t>
            </a:r>
            <a:br>
              <a:rPr lang="en-US" u="sng" dirty="0" smtClean="0"/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Get-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AzureRmVM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u="sng" dirty="0"/>
              <a:t>List </a:t>
            </a:r>
            <a:r>
              <a:rPr lang="en-US" u="sng" dirty="0"/>
              <a:t>VMs in an Azure Resource </a:t>
            </a:r>
            <a:r>
              <a:rPr lang="en-US" u="sng" dirty="0"/>
              <a:t>Group:</a:t>
            </a:r>
            <a:br>
              <a:rPr lang="en-US" u="sng" dirty="0"/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Get-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AzureRmVM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ResourceGroupName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"PowerShell-in-Action-Boston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u="sng" dirty="0"/>
              <a:t>View Running Status of All Azure VMs:</a:t>
            </a:r>
            <a:br>
              <a:rPr lang="en-US" u="sng" dirty="0"/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Get-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AzureRmVM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-Status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63" y="4988432"/>
            <a:ext cx="10784260" cy="141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67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Azure:  View VM </a:t>
            </a:r>
            <a:r>
              <a:rPr lang="en-US" dirty="0" err="1" smtClean="0"/>
              <a:t>Ip</a:t>
            </a:r>
            <a:r>
              <a:rPr lang="en-US" dirty="0" smtClean="0"/>
              <a:t>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 $</a:t>
            </a:r>
            <a:r>
              <a:rPr lang="en-US" dirty="0" err="1"/>
              <a:t>vms</a:t>
            </a:r>
            <a:r>
              <a:rPr lang="en-US" dirty="0"/>
              <a:t> = get-</a:t>
            </a:r>
            <a:r>
              <a:rPr lang="en-US" dirty="0" err="1"/>
              <a:t>azurermvm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$</a:t>
            </a:r>
            <a:r>
              <a:rPr lang="en-US" dirty="0" err="1"/>
              <a:t>nics</a:t>
            </a:r>
            <a:r>
              <a:rPr lang="en-US" dirty="0"/>
              <a:t> = get-</a:t>
            </a:r>
            <a:r>
              <a:rPr lang="en-US" dirty="0" err="1"/>
              <a:t>azurermnetworkinterface</a:t>
            </a:r>
            <a:r>
              <a:rPr lang="en-US" dirty="0"/>
              <a:t> | where </a:t>
            </a:r>
            <a:r>
              <a:rPr lang="en-US" dirty="0" err="1"/>
              <a:t>VirtualMachine</a:t>
            </a:r>
            <a:r>
              <a:rPr lang="en-US" dirty="0"/>
              <a:t> -NE $null #skip </a:t>
            </a:r>
            <a:r>
              <a:rPr lang="en-US" dirty="0" err="1"/>
              <a:t>Nics</a:t>
            </a:r>
            <a:r>
              <a:rPr lang="en-US" dirty="0"/>
              <a:t> with no VM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foreach</a:t>
            </a:r>
            <a:r>
              <a:rPr lang="en-US" dirty="0"/>
              <a:t>($</a:t>
            </a:r>
            <a:r>
              <a:rPr lang="en-US" dirty="0" err="1"/>
              <a:t>nic</a:t>
            </a:r>
            <a:r>
              <a:rPr lang="en-US" dirty="0"/>
              <a:t> in $</a:t>
            </a:r>
            <a:r>
              <a:rPr lang="en-US" dirty="0" err="1"/>
              <a:t>nics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$</a:t>
            </a:r>
            <a:r>
              <a:rPr lang="en-US" dirty="0" err="1"/>
              <a:t>vm</a:t>
            </a:r>
            <a:r>
              <a:rPr lang="en-US" dirty="0"/>
              <a:t> = $</a:t>
            </a:r>
            <a:r>
              <a:rPr lang="en-US" dirty="0" err="1"/>
              <a:t>vms</a:t>
            </a:r>
            <a:r>
              <a:rPr lang="en-US" dirty="0"/>
              <a:t> | where-object -Property Id -EQ $nic.VirtualMachine.id</a:t>
            </a:r>
          </a:p>
          <a:p>
            <a:pPr marL="0" indent="0">
              <a:buNone/>
            </a:pPr>
            <a:r>
              <a:rPr lang="en-US" dirty="0"/>
              <a:t>        $</a:t>
            </a:r>
            <a:r>
              <a:rPr lang="en-US" dirty="0" err="1"/>
              <a:t>prv</a:t>
            </a:r>
            <a:r>
              <a:rPr lang="en-US" dirty="0"/>
              <a:t> =  $</a:t>
            </a:r>
            <a:r>
              <a:rPr lang="en-US" dirty="0" err="1"/>
              <a:t>nic.IpConfigurations</a:t>
            </a:r>
            <a:r>
              <a:rPr lang="en-US" dirty="0"/>
              <a:t> | select-object -</a:t>
            </a:r>
            <a:r>
              <a:rPr lang="en-US" dirty="0" err="1"/>
              <a:t>ExpandProperty</a:t>
            </a:r>
            <a:r>
              <a:rPr lang="en-US" dirty="0"/>
              <a:t> </a:t>
            </a:r>
            <a:r>
              <a:rPr lang="en-US" dirty="0" err="1"/>
              <a:t>PrivateIpAddress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$</a:t>
            </a:r>
            <a:r>
              <a:rPr lang="en-US" dirty="0" err="1"/>
              <a:t>alloc</a:t>
            </a:r>
            <a:r>
              <a:rPr lang="en-US" dirty="0"/>
              <a:t> =  $</a:t>
            </a:r>
            <a:r>
              <a:rPr lang="en-US" dirty="0" err="1"/>
              <a:t>nic.IpConfigurations</a:t>
            </a:r>
            <a:r>
              <a:rPr lang="en-US" dirty="0"/>
              <a:t> | select-object -</a:t>
            </a:r>
            <a:r>
              <a:rPr lang="en-US" dirty="0" err="1"/>
              <a:t>ExpandProperty</a:t>
            </a:r>
            <a:r>
              <a:rPr lang="en-US" dirty="0"/>
              <a:t> </a:t>
            </a:r>
            <a:r>
              <a:rPr lang="en-US" dirty="0" err="1"/>
              <a:t>PrivateIpAllocationMethod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Write-Output "$($</a:t>
            </a:r>
            <a:r>
              <a:rPr lang="en-US" dirty="0" err="1"/>
              <a:t>vm.Name</a:t>
            </a:r>
            <a:r>
              <a:rPr lang="en-US" dirty="0"/>
              <a:t>) : $</a:t>
            </a:r>
            <a:r>
              <a:rPr lang="en-US" dirty="0" err="1"/>
              <a:t>prv</a:t>
            </a:r>
            <a:r>
              <a:rPr lang="en-US" dirty="0"/>
              <a:t> , $</a:t>
            </a:r>
            <a:r>
              <a:rPr lang="en-US" dirty="0" err="1"/>
              <a:t>alloc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    }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13" y="5478964"/>
            <a:ext cx="5541363" cy="94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1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3795" y="1687354"/>
            <a:ext cx="4630723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/>
              <a:t>HYPER-V SAMPLES</a:t>
            </a:r>
            <a:endParaRPr lang="en-US" sz="1200" b="1" i="1" dirty="0"/>
          </a:p>
          <a:p>
            <a:endParaRPr lang="en-US" sz="800" dirty="0"/>
          </a:p>
          <a:p>
            <a:r>
              <a:rPr lang="en-US" sz="800" dirty="0"/>
              <a:t># Start/Stop a Hyper-V VM</a:t>
            </a:r>
          </a:p>
          <a:p>
            <a:r>
              <a:rPr lang="en-US" sz="800" dirty="0"/>
              <a:t>    Start-VM –</a:t>
            </a:r>
            <a:r>
              <a:rPr lang="en-US" sz="800" dirty="0" err="1"/>
              <a:t>ComputerName</a:t>
            </a:r>
            <a:r>
              <a:rPr lang="en-US" sz="800" dirty="0"/>
              <a:t> localhost –Name “Audit PC 1”</a:t>
            </a:r>
          </a:p>
          <a:p>
            <a:r>
              <a:rPr lang="en-US" sz="800" dirty="0"/>
              <a:t>    Stop-VM –</a:t>
            </a:r>
            <a:r>
              <a:rPr lang="en-US" sz="800" dirty="0" err="1"/>
              <a:t>ComputerName</a:t>
            </a:r>
            <a:r>
              <a:rPr lang="en-US" sz="800" dirty="0"/>
              <a:t> localhost –Name “Audit PC 1”</a:t>
            </a:r>
          </a:p>
          <a:p>
            <a:endParaRPr lang="en-US" sz="800" dirty="0"/>
          </a:p>
          <a:p>
            <a:r>
              <a:rPr lang="en-US" sz="800" dirty="0"/>
              <a:t>    # Start all VMs</a:t>
            </a:r>
          </a:p>
          <a:p>
            <a:r>
              <a:rPr lang="en-US" sz="800" dirty="0"/>
              <a:t>    Start-VM -</a:t>
            </a:r>
            <a:r>
              <a:rPr lang="en-US" sz="800" dirty="0" err="1"/>
              <a:t>ComputerName</a:t>
            </a:r>
            <a:r>
              <a:rPr lang="en-US" sz="800" dirty="0"/>
              <a:t> localhost -Name *</a:t>
            </a:r>
          </a:p>
          <a:p>
            <a:endParaRPr lang="en-US" sz="800" dirty="0"/>
          </a:p>
          <a:p>
            <a:r>
              <a:rPr lang="en-US" sz="800" dirty="0"/>
              <a:t>    # Stop all VMs</a:t>
            </a:r>
          </a:p>
          <a:p>
            <a:r>
              <a:rPr lang="en-US" sz="800" dirty="0"/>
              <a:t>    Stop-VM -</a:t>
            </a:r>
            <a:r>
              <a:rPr lang="en-US" sz="800" dirty="0" err="1"/>
              <a:t>ComputerName</a:t>
            </a:r>
            <a:r>
              <a:rPr lang="en-US" sz="800" dirty="0"/>
              <a:t> localhost -Name </a:t>
            </a:r>
          </a:p>
          <a:p>
            <a:endParaRPr lang="en-US" sz="800" dirty="0"/>
          </a:p>
          <a:p>
            <a:r>
              <a:rPr lang="en-US" sz="800" dirty="0"/>
              <a:t># View Status of a single VM</a:t>
            </a:r>
          </a:p>
          <a:p>
            <a:r>
              <a:rPr lang="en-US" sz="800" dirty="0"/>
              <a:t>Measure-VM -</a:t>
            </a:r>
            <a:r>
              <a:rPr lang="en-US" sz="800" dirty="0" err="1"/>
              <a:t>ComputerName</a:t>
            </a:r>
            <a:r>
              <a:rPr lang="en-US" sz="800" dirty="0"/>
              <a:t> localhost -Name "Lab1"</a:t>
            </a:r>
          </a:p>
          <a:p>
            <a:endParaRPr lang="en-US" sz="800" dirty="0"/>
          </a:p>
          <a:p>
            <a:r>
              <a:rPr lang="en-US" sz="800" dirty="0"/>
              <a:t>#View Status of all VMs on multiple Hyper-V Hosts</a:t>
            </a:r>
          </a:p>
          <a:p>
            <a:r>
              <a:rPr lang="en-US" sz="800" dirty="0"/>
              <a:t>Get-VM -</a:t>
            </a:r>
            <a:r>
              <a:rPr lang="en-US" sz="800" dirty="0" err="1"/>
              <a:t>ComputerName</a:t>
            </a:r>
            <a:r>
              <a:rPr lang="en-US" sz="800" dirty="0"/>
              <a:t> localhost,bostonhost1,bostonhost2</a:t>
            </a:r>
          </a:p>
          <a:p>
            <a:endParaRPr lang="en-US" sz="800" dirty="0"/>
          </a:p>
          <a:p>
            <a:r>
              <a:rPr lang="en-US" sz="800" dirty="0"/>
              <a:t># View Running VMs</a:t>
            </a:r>
          </a:p>
          <a:p>
            <a:r>
              <a:rPr lang="en-US" sz="800" dirty="0"/>
              <a:t>Get-VM | Where { $_.State –</a:t>
            </a:r>
            <a:r>
              <a:rPr lang="en-US" sz="800" dirty="0" err="1"/>
              <a:t>eq</a:t>
            </a:r>
            <a:r>
              <a:rPr lang="en-US" sz="800" dirty="0"/>
              <a:t> ‘Running’ } </a:t>
            </a:r>
          </a:p>
          <a:p>
            <a:endParaRPr lang="en-US" sz="800" dirty="0"/>
          </a:p>
          <a:p>
            <a:r>
              <a:rPr lang="en-US" sz="800" dirty="0"/>
              <a:t># View VM IP Addresses</a:t>
            </a:r>
          </a:p>
          <a:p>
            <a:r>
              <a:rPr lang="en-US" sz="800" dirty="0"/>
              <a:t>Get-VM | Select -</a:t>
            </a:r>
            <a:r>
              <a:rPr lang="en-US" sz="800" dirty="0" err="1"/>
              <a:t>ExpandProperty</a:t>
            </a:r>
            <a:r>
              <a:rPr lang="en-US" sz="800" dirty="0"/>
              <a:t> </a:t>
            </a:r>
            <a:r>
              <a:rPr lang="en-US" sz="800" dirty="0" err="1"/>
              <a:t>NetworkAdapters</a:t>
            </a:r>
            <a:r>
              <a:rPr lang="en-US" sz="800" dirty="0"/>
              <a:t> | Select </a:t>
            </a:r>
            <a:r>
              <a:rPr lang="en-US" sz="800" dirty="0" err="1"/>
              <a:t>VMName</a:t>
            </a:r>
            <a:r>
              <a:rPr lang="en-US" sz="800" dirty="0"/>
              <a:t>, </a:t>
            </a:r>
            <a:r>
              <a:rPr lang="en-US" sz="800" dirty="0" err="1"/>
              <a:t>IPAddresses</a:t>
            </a:r>
            <a:r>
              <a:rPr lang="en-US" sz="800" dirty="0"/>
              <a:t>, Status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88720" y="1687354"/>
            <a:ext cx="457339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/>
              <a:t>AZURE SAMPLES</a:t>
            </a:r>
            <a:endParaRPr lang="en-US" sz="1200" b="1" i="1" dirty="0"/>
          </a:p>
          <a:p>
            <a:endParaRPr lang="en-US" sz="800" dirty="0"/>
          </a:p>
          <a:p>
            <a:r>
              <a:rPr lang="en-US" sz="800" dirty="0"/>
              <a:t>#Install Azure PowerShell</a:t>
            </a:r>
          </a:p>
          <a:p>
            <a:r>
              <a:rPr lang="en-US" sz="800" dirty="0"/>
              <a:t>Install-Module </a:t>
            </a:r>
            <a:r>
              <a:rPr lang="en-US" sz="800" dirty="0" err="1"/>
              <a:t>AzureRM</a:t>
            </a:r>
            <a:endParaRPr lang="en-US" sz="800" dirty="0"/>
          </a:p>
          <a:p>
            <a:r>
              <a:rPr lang="en-US" sz="800" dirty="0"/>
              <a:t>Import-Module </a:t>
            </a:r>
            <a:r>
              <a:rPr lang="en-US" sz="800" dirty="0" err="1"/>
              <a:t>AzureRM</a:t>
            </a:r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#Login to Azure Account</a:t>
            </a:r>
          </a:p>
          <a:p>
            <a:r>
              <a:rPr lang="en-US" sz="800" dirty="0"/>
              <a:t>Login-</a:t>
            </a:r>
            <a:r>
              <a:rPr lang="en-US" sz="800" dirty="0" err="1"/>
              <a:t>AzureRmAccount</a:t>
            </a:r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#Start/Stop Azure VMs</a:t>
            </a:r>
          </a:p>
          <a:p>
            <a:r>
              <a:rPr lang="en-US" sz="800" dirty="0"/>
              <a:t>Stop-</a:t>
            </a:r>
            <a:r>
              <a:rPr lang="en-US" sz="800" dirty="0" err="1"/>
              <a:t>AzureRmVM</a:t>
            </a:r>
            <a:r>
              <a:rPr lang="en-US" sz="800" dirty="0"/>
              <a:t> -</a:t>
            </a:r>
            <a:r>
              <a:rPr lang="en-US" sz="800" dirty="0" err="1"/>
              <a:t>ResourceGroupName</a:t>
            </a:r>
            <a:r>
              <a:rPr lang="en-US" sz="800" dirty="0"/>
              <a:t> "PowerShell-in-Action-Boston" -Name PSinActionVM1</a:t>
            </a:r>
          </a:p>
          <a:p>
            <a:r>
              <a:rPr lang="en-US" sz="800" dirty="0"/>
              <a:t>Start-</a:t>
            </a:r>
            <a:r>
              <a:rPr lang="en-US" sz="800" dirty="0" err="1"/>
              <a:t>AzureRmVM</a:t>
            </a:r>
            <a:r>
              <a:rPr lang="en-US" sz="800" dirty="0"/>
              <a:t> -</a:t>
            </a:r>
            <a:r>
              <a:rPr lang="en-US" sz="800" dirty="0" err="1"/>
              <a:t>ResourceGroupName</a:t>
            </a:r>
            <a:r>
              <a:rPr lang="en-US" sz="800" dirty="0"/>
              <a:t> "PowerShell-in-Action-Boston" -Name PSinActionVM1</a:t>
            </a:r>
          </a:p>
          <a:p>
            <a:endParaRPr lang="en-US" sz="800" dirty="0"/>
          </a:p>
          <a:p>
            <a:r>
              <a:rPr lang="en-US" sz="800" dirty="0"/>
              <a:t>#List VMs in an Azure Resource Group</a:t>
            </a:r>
          </a:p>
          <a:p>
            <a:r>
              <a:rPr lang="en-US" sz="800" dirty="0"/>
              <a:t>Get-</a:t>
            </a:r>
            <a:r>
              <a:rPr lang="en-US" sz="800" dirty="0" err="1"/>
              <a:t>AzureRmVM</a:t>
            </a:r>
            <a:r>
              <a:rPr lang="en-US" sz="800" dirty="0"/>
              <a:t> -</a:t>
            </a:r>
            <a:r>
              <a:rPr lang="en-US" sz="800" dirty="0" err="1"/>
              <a:t>ResourceGroupName</a:t>
            </a:r>
            <a:r>
              <a:rPr lang="en-US" sz="800" dirty="0"/>
              <a:t> PowerShell-in-Action-Boston</a:t>
            </a:r>
          </a:p>
          <a:p>
            <a:endParaRPr lang="en-US" sz="800" dirty="0"/>
          </a:p>
          <a:p>
            <a:r>
              <a:rPr lang="en-US" sz="800" dirty="0"/>
              <a:t>#View Status of Azure VMs</a:t>
            </a:r>
          </a:p>
          <a:p>
            <a:r>
              <a:rPr lang="en-US" sz="800" dirty="0"/>
              <a:t>Get-</a:t>
            </a:r>
            <a:r>
              <a:rPr lang="en-US" sz="800" dirty="0" err="1"/>
              <a:t>AzureRmVM</a:t>
            </a:r>
            <a:r>
              <a:rPr lang="en-US" sz="800" dirty="0"/>
              <a:t> -Status</a:t>
            </a:r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#Display IP Addresses of Azure VMs (by </a:t>
            </a:r>
            <a:r>
              <a:rPr lang="en-US" sz="800" dirty="0" err="1"/>
              <a:t>Rhoderick</a:t>
            </a:r>
            <a:r>
              <a:rPr lang="en-US" sz="800" dirty="0"/>
              <a:t> Milne of MSFT)</a:t>
            </a:r>
          </a:p>
          <a:p>
            <a:r>
              <a:rPr lang="en-US" sz="800" dirty="0"/>
              <a:t>    $</a:t>
            </a:r>
            <a:r>
              <a:rPr lang="en-US" sz="800" dirty="0" err="1"/>
              <a:t>vms</a:t>
            </a:r>
            <a:r>
              <a:rPr lang="en-US" sz="800" dirty="0"/>
              <a:t> = get-</a:t>
            </a:r>
            <a:r>
              <a:rPr lang="en-US" sz="800" dirty="0" err="1"/>
              <a:t>azurermvm</a:t>
            </a:r>
            <a:endParaRPr lang="en-US" sz="800" dirty="0"/>
          </a:p>
          <a:p>
            <a:r>
              <a:rPr lang="en-US" sz="800" dirty="0"/>
              <a:t>    $</a:t>
            </a:r>
            <a:r>
              <a:rPr lang="en-US" sz="800" dirty="0" err="1"/>
              <a:t>nics</a:t>
            </a:r>
            <a:r>
              <a:rPr lang="en-US" sz="800" dirty="0"/>
              <a:t> = get-</a:t>
            </a:r>
            <a:r>
              <a:rPr lang="en-US" sz="800" dirty="0" err="1"/>
              <a:t>azurermnetworkinterface</a:t>
            </a:r>
            <a:r>
              <a:rPr lang="en-US" sz="800" dirty="0"/>
              <a:t> | where </a:t>
            </a:r>
            <a:r>
              <a:rPr lang="en-US" sz="800" dirty="0" err="1"/>
              <a:t>VirtualMachine</a:t>
            </a:r>
            <a:r>
              <a:rPr lang="en-US" sz="800" dirty="0"/>
              <a:t> -NE $null #skip </a:t>
            </a:r>
            <a:r>
              <a:rPr lang="en-US" sz="800" dirty="0" err="1"/>
              <a:t>Nics</a:t>
            </a:r>
            <a:r>
              <a:rPr lang="en-US" sz="800" dirty="0"/>
              <a:t> with no VM</a:t>
            </a:r>
          </a:p>
          <a:p>
            <a:endParaRPr lang="en-US" sz="800" dirty="0"/>
          </a:p>
          <a:p>
            <a:r>
              <a:rPr lang="en-US" sz="800" dirty="0"/>
              <a:t>    </a:t>
            </a:r>
            <a:r>
              <a:rPr lang="en-US" sz="800" dirty="0" err="1"/>
              <a:t>foreach</a:t>
            </a:r>
            <a:r>
              <a:rPr lang="en-US" sz="800" dirty="0"/>
              <a:t>($</a:t>
            </a:r>
            <a:r>
              <a:rPr lang="en-US" sz="800" dirty="0" err="1"/>
              <a:t>nic</a:t>
            </a:r>
            <a:r>
              <a:rPr lang="en-US" sz="800" dirty="0"/>
              <a:t> in $</a:t>
            </a:r>
            <a:r>
              <a:rPr lang="en-US" sz="800" dirty="0" err="1"/>
              <a:t>nics</a:t>
            </a:r>
            <a:r>
              <a:rPr lang="en-US" sz="800" dirty="0"/>
              <a:t>)</a:t>
            </a:r>
          </a:p>
          <a:p>
            <a:r>
              <a:rPr lang="en-US" sz="800" dirty="0"/>
              <a:t>    {</a:t>
            </a:r>
          </a:p>
          <a:p>
            <a:r>
              <a:rPr lang="en-US" sz="800" dirty="0"/>
              <a:t>        $</a:t>
            </a:r>
            <a:r>
              <a:rPr lang="en-US" sz="800" dirty="0" err="1"/>
              <a:t>vm</a:t>
            </a:r>
            <a:r>
              <a:rPr lang="en-US" sz="800" dirty="0"/>
              <a:t> = $</a:t>
            </a:r>
            <a:r>
              <a:rPr lang="en-US" sz="800" dirty="0" err="1"/>
              <a:t>vms</a:t>
            </a:r>
            <a:r>
              <a:rPr lang="en-US" sz="800" dirty="0"/>
              <a:t> | where-object -Property Id -EQ $nic.VirtualMachine.id</a:t>
            </a:r>
          </a:p>
          <a:p>
            <a:r>
              <a:rPr lang="en-US" sz="800" dirty="0"/>
              <a:t>        $</a:t>
            </a:r>
            <a:r>
              <a:rPr lang="en-US" sz="800" dirty="0" err="1"/>
              <a:t>prv</a:t>
            </a:r>
            <a:r>
              <a:rPr lang="en-US" sz="800" dirty="0"/>
              <a:t> =  $</a:t>
            </a:r>
            <a:r>
              <a:rPr lang="en-US" sz="800" dirty="0" err="1"/>
              <a:t>nic.IpConfigurations</a:t>
            </a:r>
            <a:r>
              <a:rPr lang="en-US" sz="800" dirty="0"/>
              <a:t> | select-object -</a:t>
            </a:r>
            <a:r>
              <a:rPr lang="en-US" sz="800" dirty="0" err="1"/>
              <a:t>ExpandProperty</a:t>
            </a:r>
            <a:r>
              <a:rPr lang="en-US" sz="800" dirty="0"/>
              <a:t> </a:t>
            </a:r>
            <a:r>
              <a:rPr lang="en-US" sz="800" dirty="0" err="1"/>
              <a:t>PrivateIpAddress</a:t>
            </a:r>
            <a:endParaRPr lang="en-US" sz="800" dirty="0"/>
          </a:p>
          <a:p>
            <a:r>
              <a:rPr lang="en-US" sz="800" dirty="0"/>
              <a:t>        $</a:t>
            </a:r>
            <a:r>
              <a:rPr lang="en-US" sz="800" dirty="0" err="1"/>
              <a:t>alloc</a:t>
            </a:r>
            <a:r>
              <a:rPr lang="en-US" sz="800" dirty="0"/>
              <a:t> =  $</a:t>
            </a:r>
            <a:r>
              <a:rPr lang="en-US" sz="800" dirty="0" err="1"/>
              <a:t>nic.IpConfigurations</a:t>
            </a:r>
            <a:r>
              <a:rPr lang="en-US" sz="800" dirty="0"/>
              <a:t> | select-object -</a:t>
            </a:r>
            <a:r>
              <a:rPr lang="en-US" sz="800" dirty="0" err="1"/>
              <a:t>ExpandProperty</a:t>
            </a:r>
            <a:r>
              <a:rPr lang="en-US" sz="800" dirty="0"/>
              <a:t> </a:t>
            </a:r>
            <a:r>
              <a:rPr lang="en-US" sz="800" dirty="0" err="1"/>
              <a:t>PrivateIpAllocationMethod</a:t>
            </a:r>
            <a:endParaRPr lang="en-US" sz="800" dirty="0"/>
          </a:p>
          <a:p>
            <a:r>
              <a:rPr lang="en-US" sz="800" dirty="0"/>
              <a:t>        Write-Output "$($</a:t>
            </a:r>
            <a:r>
              <a:rPr lang="en-US" sz="800" dirty="0" err="1"/>
              <a:t>vm.Name</a:t>
            </a:r>
            <a:r>
              <a:rPr lang="en-US" sz="800" dirty="0"/>
              <a:t>) : $</a:t>
            </a:r>
            <a:r>
              <a:rPr lang="en-US" sz="800" dirty="0" err="1"/>
              <a:t>prv</a:t>
            </a:r>
            <a:r>
              <a:rPr lang="en-US" sz="800" dirty="0"/>
              <a:t> , $</a:t>
            </a:r>
            <a:r>
              <a:rPr lang="en-US" sz="800" dirty="0" err="1"/>
              <a:t>alloc</a:t>
            </a:r>
            <a:r>
              <a:rPr lang="en-US" sz="800" dirty="0"/>
              <a:t>"</a:t>
            </a:r>
          </a:p>
          <a:p>
            <a:r>
              <a:rPr lang="en-US" sz="800" dirty="0"/>
              <a:t>    }</a:t>
            </a:r>
          </a:p>
          <a:p>
            <a:endParaRPr lang="en-US" sz="800" dirty="0"/>
          </a:p>
          <a:p>
            <a:r>
              <a:rPr lang="en-US" sz="800" dirty="0"/>
              <a:t># </a:t>
            </a:r>
          </a:p>
        </p:txBody>
      </p:sp>
    </p:spTree>
    <p:extLst>
      <p:ext uri="{BB962C8B-B14F-4D97-AF65-F5344CB8AC3E}">
        <p14:creationId xmlns:p14="http://schemas.microsoft.com/office/powerpoint/2010/main" val="320135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2165" y="2096064"/>
            <a:ext cx="8355392" cy="3695136"/>
          </a:xfrm>
        </p:spPr>
        <p:txBody>
          <a:bodyPr>
            <a:normAutofit/>
          </a:bodyPr>
          <a:lstStyle/>
          <a:p>
            <a:r>
              <a:rPr lang="en-US" sz="2800" dirty="0"/>
              <a:t>Take these code snippets and make them serve your own purpose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Monitor usage of multiple VMs on multiple hosts</a:t>
            </a:r>
          </a:p>
        </p:txBody>
      </p:sp>
      <p:pic>
        <p:nvPicPr>
          <p:cNvPr id="2050" name="Picture 2" descr="https://media.licdn.com/mpr/mpr/p/8/005/086/15f/14e7af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665" y="2026491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8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Giveaway: </a:t>
            </a:r>
            <a:r>
              <a:rPr lang="en-US" i="1" dirty="0" smtClean="0"/>
              <a:t>$100 of Azure Credit</a:t>
            </a:r>
            <a:br>
              <a:rPr lang="en-US" i="1" dirty="0" smtClean="0"/>
            </a:br>
            <a:r>
              <a:rPr lang="en-US" i="1" dirty="0" smtClean="0"/>
              <a:t> for 1 month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See Bob for code.  Expires 8/28/2017</a:t>
            </a:r>
          </a:p>
          <a:p>
            <a:r>
              <a:rPr lang="en-US" dirty="0" smtClean="0"/>
              <a:t>DO </a:t>
            </a:r>
            <a:r>
              <a:rPr lang="en-US" dirty="0"/>
              <a:t>NOT redeem promo code with an email account that is attached to an EA (electronic agreement), the pass will not work.</a:t>
            </a:r>
          </a:p>
          <a:p>
            <a:r>
              <a:rPr lang="en-US" dirty="0" smtClean="0"/>
              <a:t>Promo </a:t>
            </a:r>
            <a:r>
              <a:rPr lang="en-US" dirty="0"/>
              <a:t>code needs to be redeemed within by expiration date listed.</a:t>
            </a:r>
          </a:p>
          <a:p>
            <a:r>
              <a:rPr lang="en-US" dirty="0" smtClean="0"/>
              <a:t>Only </a:t>
            </a:r>
            <a:r>
              <a:rPr lang="en-US" dirty="0"/>
              <a:t>one promo code can be redeemed per the lifetime of a Live ID/Org ID.</a:t>
            </a:r>
          </a:p>
          <a:p>
            <a:r>
              <a:rPr lang="en-US" dirty="0" smtClean="0"/>
              <a:t>Monetary </a:t>
            </a:r>
            <a:r>
              <a:rPr lang="en-US" dirty="0"/>
              <a:t>credit can't be used toward third party services, premier support or Azure </a:t>
            </a:r>
            <a:r>
              <a:rPr lang="en-US" dirty="0" err="1"/>
              <a:t>MarketPlace</a:t>
            </a:r>
            <a:r>
              <a:rPr lang="en-US" dirty="0"/>
              <a:t> and cannot be added to existing subscriptions.</a:t>
            </a:r>
          </a:p>
          <a:p>
            <a:r>
              <a:rPr lang="en-US" dirty="0" smtClean="0"/>
              <a:t>Accounts </a:t>
            </a:r>
            <a:r>
              <a:rPr lang="en-US" dirty="0"/>
              <a:t>cannot be extended - the duration and monetary credit amount cannot be altered</a:t>
            </a:r>
          </a:p>
          <a:p>
            <a:r>
              <a:rPr lang="en-US" dirty="0" smtClean="0"/>
              <a:t>If </a:t>
            </a:r>
            <a:r>
              <a:rPr lang="en-US" dirty="0"/>
              <a:t>you remove the monetary cap by providing a payment instrument, you will be converted to a 'Pay-as-you-go' account at the end of the offer duration. However, if the account has expired, you will need to create a support ticket to enable conversion.</a:t>
            </a:r>
          </a:p>
          <a:p>
            <a:r>
              <a:rPr lang="en-US" dirty="0" smtClean="0"/>
              <a:t>Offers </a:t>
            </a:r>
            <a:r>
              <a:rPr lang="en-US" dirty="0"/>
              <a:t>are not customizable.</a:t>
            </a:r>
          </a:p>
          <a:p>
            <a:r>
              <a:rPr lang="en-US" dirty="0" smtClean="0"/>
              <a:t>Subscriptions </a:t>
            </a:r>
            <a:r>
              <a:rPr lang="en-US" dirty="0"/>
              <a:t>are activated within minutes of the promo code being redeemed</a:t>
            </a:r>
            <a:r>
              <a:rPr lang="en-US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50524" y="5791200"/>
            <a:ext cx="6578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redeem a promo code, visit </a:t>
            </a:r>
            <a:r>
              <a:rPr lang="en-US" u="sng" dirty="0">
                <a:hlinkClick r:id="rId2"/>
              </a:rPr>
              <a:t>www.microsoftazurepass.com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19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2230" y="1675838"/>
            <a:ext cx="10355327" cy="2511835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26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Robert “Bob” Borges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324472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Chief Information Officer</a:t>
            </a:r>
            <a:br>
              <a:rPr lang="en-US" dirty="0" smtClean="0"/>
            </a:br>
            <a:r>
              <a:rPr lang="en-US" dirty="0" smtClean="0"/>
              <a:t>Bay </a:t>
            </a:r>
            <a:r>
              <a:rPr lang="en-US" dirty="0"/>
              <a:t>State Integrated Technology, Inc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2017 Microsoft MVP Awarded for Azure</a:t>
            </a:r>
          </a:p>
          <a:p>
            <a:r>
              <a:rPr lang="en-US" dirty="0" smtClean="0"/>
              <a:t>President </a:t>
            </a:r>
            <a:r>
              <a:rPr lang="en-US" dirty="0"/>
              <a:t>of Boston User Groups, Inc.</a:t>
            </a:r>
          </a:p>
          <a:p>
            <a:r>
              <a:rPr lang="en-US" dirty="0"/>
              <a:t>President of IT-Pro User Group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Follow Me: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u="sng" dirty="0"/>
              <a:t>Blog</a:t>
            </a:r>
            <a:r>
              <a:rPr lang="en-US" dirty="0"/>
              <a:t>: </a:t>
            </a:r>
            <a:r>
              <a:rPr lang="en-US" dirty="0" smtClean="0">
                <a:hlinkClick r:id="rId2"/>
              </a:rPr>
              <a:t>www.RobertBorges.us</a:t>
            </a:r>
            <a:endParaRPr lang="en-US" dirty="0" smtClean="0"/>
          </a:p>
          <a:p>
            <a:r>
              <a:rPr lang="en-US" u="sng" dirty="0" smtClean="0"/>
              <a:t>E-mail</a:t>
            </a:r>
            <a:r>
              <a:rPr lang="en-US" dirty="0" smtClean="0"/>
              <a:t>: Bob@RobertBorges.us</a:t>
            </a:r>
            <a:endParaRPr lang="en-US" dirty="0"/>
          </a:p>
          <a:p>
            <a:r>
              <a:rPr lang="en-US" u="sng" dirty="0"/>
              <a:t>Twitter</a:t>
            </a:r>
            <a:r>
              <a:rPr lang="en-US" dirty="0"/>
              <a:t>: @</a:t>
            </a:r>
            <a:r>
              <a:rPr lang="en-US" dirty="0" err="1"/>
              <a:t>RobertBorges_us</a:t>
            </a:r>
            <a:endParaRPr lang="en-US" dirty="0"/>
          </a:p>
          <a:p>
            <a:r>
              <a:rPr lang="en-US" u="sng" dirty="0"/>
              <a:t>LinkedIn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    linkedin.com/in/robert-borges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4930" y="913691"/>
            <a:ext cx="914402" cy="14478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7" y="762820"/>
            <a:ext cx="2820596" cy="15865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604" y="3633608"/>
            <a:ext cx="2669399" cy="96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69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PowerShell for This?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Built-in GUI tools are great for monitoring live performance, but not as good at displaying usage stats</a:t>
            </a:r>
            <a:br>
              <a:rPr lang="en-US" dirty="0"/>
            </a:br>
            <a:r>
              <a:rPr lang="en-US" dirty="0"/>
              <a:t>         Example:  Show disk space usage for all VMs </a:t>
            </a:r>
            <a:br>
              <a:rPr lang="en-US" dirty="0"/>
            </a:br>
            <a:endParaRPr lang="en-US" dirty="0"/>
          </a:p>
          <a:p>
            <a:r>
              <a:rPr lang="en-US" dirty="0"/>
              <a:t>Get verbose levels of information and feed them into the tools you prefer (Excel, Access, Visual Basic, etc.)</a:t>
            </a:r>
          </a:p>
          <a:p>
            <a:endParaRPr lang="en-US" dirty="0"/>
          </a:p>
          <a:p>
            <a:r>
              <a:rPr lang="en-US" dirty="0"/>
              <a:t>Quickly get information </a:t>
            </a:r>
            <a:br>
              <a:rPr lang="en-US" dirty="0"/>
            </a:br>
            <a:r>
              <a:rPr lang="en-US" dirty="0"/>
              <a:t>Example: on virtual machines throughout your organization</a:t>
            </a:r>
          </a:p>
        </p:txBody>
      </p:sp>
    </p:spTree>
    <p:extLst>
      <p:ext uri="{BB962C8B-B14F-4D97-AF65-F5344CB8AC3E}">
        <p14:creationId xmlns:p14="http://schemas.microsoft.com/office/powerpoint/2010/main" val="92566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version of Windows Server are running on your Hyper-V hosts?</a:t>
            </a:r>
          </a:p>
          <a:p>
            <a:r>
              <a:rPr lang="en-US" dirty="0"/>
              <a:t>What version of PowerShell are you running?</a:t>
            </a:r>
          </a:p>
          <a:p>
            <a:r>
              <a:rPr lang="en-US" dirty="0"/>
              <a:t>Install Hyper-V on Windows Server:</a:t>
            </a:r>
          </a:p>
          <a:p>
            <a:pPr lvl="1"/>
            <a:r>
              <a:rPr lang="en-US" sz="1400" dirty="0">
                <a:latin typeface="Consolas" panose="020B0609020204030204" pitchFamily="49" charset="0"/>
              </a:rPr>
              <a:t>Get-</a:t>
            </a:r>
            <a:r>
              <a:rPr lang="en-US" sz="1400" dirty="0" err="1">
                <a:latin typeface="Consolas" panose="020B0609020204030204" pitchFamily="49" charset="0"/>
              </a:rPr>
              <a:t>WindowsFeature</a:t>
            </a:r>
            <a:r>
              <a:rPr lang="en-US" sz="1400" dirty="0">
                <a:latin typeface="Consolas" panose="020B0609020204030204" pitchFamily="49" charset="0"/>
              </a:rPr>
              <a:t> Hyper-V</a:t>
            </a:r>
          </a:p>
          <a:p>
            <a:pPr lvl="1"/>
            <a:r>
              <a:rPr lang="en-US" sz="1400" dirty="0">
                <a:latin typeface="Consolas" panose="020B0609020204030204" pitchFamily="49" charset="0"/>
              </a:rPr>
              <a:t>Install-</a:t>
            </a:r>
            <a:r>
              <a:rPr lang="en-US" sz="1400" dirty="0" err="1">
                <a:latin typeface="Consolas" panose="020B0609020204030204" pitchFamily="49" charset="0"/>
              </a:rPr>
              <a:t>WindowsFeature</a:t>
            </a:r>
            <a:r>
              <a:rPr lang="en-US" sz="1400" dirty="0">
                <a:latin typeface="Consolas" panose="020B0609020204030204" pitchFamily="49" charset="0"/>
              </a:rPr>
              <a:t> Hyper-V –Restart</a:t>
            </a:r>
          </a:p>
          <a:p>
            <a:r>
              <a:rPr lang="en-US" dirty="0"/>
              <a:t>Install Hyper-V on Windows 10:</a:t>
            </a:r>
          </a:p>
          <a:p>
            <a:pPr lvl="1"/>
            <a:r>
              <a:rPr lang="en-US" sz="1400" dirty="0">
                <a:latin typeface="Consolas" panose="020B0609020204030204" pitchFamily="49" charset="0"/>
              </a:rPr>
              <a:t>Get-</a:t>
            </a:r>
            <a:r>
              <a:rPr lang="en-US" sz="1400" dirty="0" err="1">
                <a:latin typeface="Consolas" panose="020B0609020204030204" pitchFamily="49" charset="0"/>
              </a:rPr>
              <a:t>WindowsOptionalFeature</a:t>
            </a:r>
            <a:r>
              <a:rPr lang="en-US" sz="1400" dirty="0">
                <a:latin typeface="Consolas" panose="020B0609020204030204" pitchFamily="49" charset="0"/>
              </a:rPr>
              <a:t> -</a:t>
            </a:r>
            <a:r>
              <a:rPr lang="en-US" sz="1400" dirty="0" err="1">
                <a:latin typeface="Consolas" panose="020B0609020204030204" pitchFamily="49" charset="0"/>
              </a:rPr>
              <a:t>FeatureName</a:t>
            </a:r>
            <a:r>
              <a:rPr lang="en-US" sz="1400" dirty="0">
                <a:latin typeface="Consolas" panose="020B0609020204030204" pitchFamily="49" charset="0"/>
              </a:rPr>
              <a:t> "Microsoft-Hyper-V*" -online | Format-Table</a:t>
            </a:r>
          </a:p>
          <a:p>
            <a:pPr lvl="1"/>
            <a:r>
              <a:rPr lang="en-US" sz="1400" dirty="0" smtClean="0">
                <a:latin typeface="Consolas" panose="020B0609020204030204" pitchFamily="49" charset="0"/>
              </a:rPr>
              <a:t>Enable-</a:t>
            </a:r>
            <a:r>
              <a:rPr lang="en-US" sz="1400" dirty="0" err="1" smtClean="0">
                <a:latin typeface="Consolas" panose="020B0609020204030204" pitchFamily="49" charset="0"/>
              </a:rPr>
              <a:t>WindowsOptionalFeature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-Online -</a:t>
            </a:r>
            <a:r>
              <a:rPr lang="en-US" sz="1400" dirty="0" err="1">
                <a:latin typeface="Consolas" panose="020B0609020204030204" pitchFamily="49" charset="0"/>
              </a:rPr>
              <a:t>FeatureName</a:t>
            </a:r>
            <a:r>
              <a:rPr lang="en-US" sz="1400" dirty="0">
                <a:latin typeface="Consolas" panose="020B0609020204030204" pitchFamily="49" charset="0"/>
              </a:rPr>
              <a:t> Microsoft-Hyper-V –</a:t>
            </a:r>
            <a:r>
              <a:rPr lang="en-US" sz="1400" dirty="0" smtClean="0">
                <a:latin typeface="Consolas" panose="020B0609020204030204" pitchFamily="49" charset="0"/>
              </a:rPr>
              <a:t>All</a:t>
            </a:r>
          </a:p>
          <a:p>
            <a:r>
              <a:rPr lang="en-US" sz="2100" dirty="0"/>
              <a:t>Azure PowerShell Installed?</a:t>
            </a:r>
          </a:p>
          <a:p>
            <a:pPr lvl="1"/>
            <a:r>
              <a:rPr lang="en-US" sz="1400" dirty="0">
                <a:effectLst/>
              </a:rPr>
              <a:t>http://bit.ly/2qAxgzP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1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/>
              <a:t>“PS” = </a:t>
            </a:r>
            <a:r>
              <a:rPr lang="en-US" sz="2400" dirty="0" smtClean="0"/>
              <a:t>PowerShell</a:t>
            </a:r>
            <a:br>
              <a:rPr lang="en-US" sz="2400" dirty="0" smtClean="0"/>
            </a:br>
            <a:endParaRPr lang="en-US" sz="2400" dirty="0"/>
          </a:p>
          <a:p>
            <a:r>
              <a:rPr lang="en-US" sz="2400" dirty="0" smtClean="0"/>
              <a:t>“</a:t>
            </a:r>
            <a:r>
              <a:rPr lang="en-US" sz="2400" dirty="0"/>
              <a:t>VM” = Virtual </a:t>
            </a:r>
            <a:r>
              <a:rPr lang="en-US" sz="2400" dirty="0" smtClean="0"/>
              <a:t>Machine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“Host” = Hypervisor host running either:</a:t>
            </a:r>
          </a:p>
          <a:p>
            <a:pPr lvl="1"/>
            <a:r>
              <a:rPr lang="en-US" sz="2000" dirty="0" smtClean="0"/>
              <a:t>Windows Server with the Hyper-V Role</a:t>
            </a:r>
          </a:p>
          <a:p>
            <a:pPr lvl="1"/>
            <a:r>
              <a:rPr lang="en-US" sz="2000" dirty="0" smtClean="0"/>
              <a:t>Microsoft Hyper-V </a:t>
            </a:r>
            <a:r>
              <a:rPr lang="en-US" sz="2000" dirty="0" smtClean="0"/>
              <a:t>Server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200" dirty="0" smtClean="0"/>
              <a:t>“ARM” = Azure Resource Manager</a:t>
            </a:r>
          </a:p>
          <a:p>
            <a:pPr lvl="1"/>
            <a:r>
              <a:rPr lang="en-US" dirty="0" smtClean="0"/>
              <a:t>The new management portal for Microsof</a:t>
            </a:r>
            <a:r>
              <a:rPr lang="en-US" dirty="0"/>
              <a:t>t </a:t>
            </a:r>
            <a:r>
              <a:rPr lang="en-US" dirty="0" smtClean="0"/>
              <a:t>Azure - </a:t>
            </a:r>
            <a:r>
              <a:rPr lang="en-US" dirty="0"/>
              <a:t>https://portal.azure.com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34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Start/Stop a Virtual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u="sng" dirty="0" smtClean="0"/>
              <a:t>Hyper-V:  Start </a:t>
            </a:r>
            <a:r>
              <a:rPr lang="en-US" u="sng" dirty="0"/>
              <a:t>a </a:t>
            </a:r>
            <a:r>
              <a:rPr lang="en-US" u="sng" dirty="0" smtClean="0"/>
              <a:t>VM:</a:t>
            </a:r>
            <a:r>
              <a:rPr lang="en-US" u="sng" dirty="0"/>
              <a:t/>
            </a:r>
            <a:br>
              <a:rPr lang="en-US" u="sng" dirty="0"/>
            </a:br>
            <a:r>
              <a:rPr lang="en-US" dirty="0">
                <a:latin typeface="Consolas" panose="020B0609020204030204" pitchFamily="49" charset="0"/>
              </a:rPr>
              <a:t>Start-VM –</a:t>
            </a:r>
            <a:r>
              <a:rPr lang="en-US" dirty="0" err="1">
                <a:latin typeface="Consolas" panose="020B0609020204030204" pitchFamily="49" charset="0"/>
              </a:rPr>
              <a:t>ComputerName</a:t>
            </a:r>
            <a:r>
              <a:rPr lang="en-US" dirty="0">
                <a:latin typeface="Consolas" panose="020B0609020204030204" pitchFamily="49" charset="0"/>
              </a:rPr>
              <a:t> localhost –Name “Audit PC </a:t>
            </a:r>
            <a:r>
              <a:rPr lang="en-US" dirty="0" smtClean="0">
                <a:latin typeface="Consolas" panose="020B0609020204030204" pitchFamily="49" charset="0"/>
              </a:rPr>
              <a:t>1”</a:t>
            </a:r>
          </a:p>
          <a:p>
            <a:r>
              <a:rPr lang="en-US" u="sng" dirty="0" smtClean="0">
                <a:latin typeface="Consolas" panose="020B0609020204030204" pitchFamily="49" charset="0"/>
              </a:rPr>
              <a:t>Hyper-V: </a:t>
            </a:r>
            <a:r>
              <a:rPr lang="en-US" u="sng" dirty="0" smtClean="0"/>
              <a:t>Stop </a:t>
            </a:r>
            <a:r>
              <a:rPr lang="en-US" u="sng" dirty="0"/>
              <a:t>a </a:t>
            </a:r>
            <a:r>
              <a:rPr lang="en-US" u="sng" dirty="0" smtClean="0"/>
              <a:t>VM:</a:t>
            </a:r>
            <a:r>
              <a:rPr lang="en-US" u="sng" dirty="0"/>
              <a:t/>
            </a:r>
            <a:br>
              <a:rPr lang="en-US" u="sng" dirty="0"/>
            </a:br>
            <a:r>
              <a:rPr lang="en-US" dirty="0" smtClean="0">
                <a:latin typeface="Consolas" panose="020B0609020204030204" pitchFamily="49" charset="0"/>
              </a:rPr>
              <a:t>Stop-VM </a:t>
            </a:r>
            <a:r>
              <a:rPr lang="en-US" dirty="0">
                <a:latin typeface="Consolas" panose="020B0609020204030204" pitchFamily="49" charset="0"/>
              </a:rPr>
              <a:t>–</a:t>
            </a:r>
            <a:r>
              <a:rPr lang="en-US" dirty="0" err="1">
                <a:latin typeface="Consolas" panose="020B0609020204030204" pitchFamily="49" charset="0"/>
              </a:rPr>
              <a:t>ComputerName</a:t>
            </a:r>
            <a:r>
              <a:rPr lang="en-US" dirty="0">
                <a:latin typeface="Consolas" panose="020B0609020204030204" pitchFamily="49" charset="0"/>
              </a:rPr>
              <a:t> localhost –Name “Audit PC 1</a:t>
            </a:r>
            <a:r>
              <a:rPr lang="en-US" dirty="0" smtClean="0">
                <a:latin typeface="Consolas" panose="020B0609020204030204" pitchFamily="49" charset="0"/>
              </a:rPr>
              <a:t>”</a:t>
            </a:r>
            <a:br>
              <a:rPr lang="en-US" dirty="0" smtClean="0">
                <a:latin typeface="Consolas" panose="020B0609020204030204" pitchFamily="49" charset="0"/>
              </a:rPr>
            </a:b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sz="2100" u="sng" dirty="0"/>
              <a:t>Azure:  Start a VM:</a:t>
            </a:r>
            <a:br>
              <a:rPr lang="en-US" sz="2100" u="sng" dirty="0"/>
            </a:br>
            <a:r>
              <a:rPr lang="en-US" sz="2100" dirty="0">
                <a:latin typeface="Consolas" panose="020B0609020204030204" pitchFamily="49" charset="0"/>
              </a:rPr>
              <a:t>Start-</a:t>
            </a:r>
            <a:r>
              <a:rPr lang="en-US" sz="2100" dirty="0" err="1">
                <a:latin typeface="Consolas" panose="020B0609020204030204" pitchFamily="49" charset="0"/>
              </a:rPr>
              <a:t>AzureRmVM</a:t>
            </a:r>
            <a:r>
              <a:rPr lang="en-US" sz="2100" dirty="0">
                <a:latin typeface="Consolas" panose="020B0609020204030204" pitchFamily="49" charset="0"/>
              </a:rPr>
              <a:t> –</a:t>
            </a:r>
            <a:r>
              <a:rPr lang="en-US" sz="2100" dirty="0" err="1">
                <a:latin typeface="Consolas" panose="020B0609020204030204" pitchFamily="49" charset="0"/>
              </a:rPr>
              <a:t>ResourceGroupName</a:t>
            </a:r>
            <a:r>
              <a:rPr lang="en-US" sz="2100" dirty="0">
                <a:latin typeface="Consolas" panose="020B0609020204030204" pitchFamily="49" charset="0"/>
              </a:rPr>
              <a:t> “PowerShell-in-Action-Boston” –Name PSinActionVM1</a:t>
            </a:r>
          </a:p>
          <a:p>
            <a:r>
              <a:rPr lang="en-US" sz="2100" u="sng" dirty="0"/>
              <a:t>Azure:  Stop a VM</a:t>
            </a:r>
            <a:br>
              <a:rPr lang="en-US" sz="2100" u="sng" dirty="0"/>
            </a:br>
            <a:r>
              <a:rPr lang="en-US" sz="2100" dirty="0">
                <a:latin typeface="Consolas" panose="020B0609020204030204" pitchFamily="49" charset="0"/>
              </a:rPr>
              <a:t>Stop-</a:t>
            </a:r>
            <a:r>
              <a:rPr lang="en-US" sz="2100" dirty="0" err="1">
                <a:latin typeface="Consolas" panose="020B0609020204030204" pitchFamily="49" charset="0"/>
              </a:rPr>
              <a:t>AzureRmVM</a:t>
            </a:r>
            <a:r>
              <a:rPr lang="en-US" sz="2100" dirty="0">
                <a:latin typeface="Consolas" panose="020B0609020204030204" pitchFamily="49" charset="0"/>
              </a:rPr>
              <a:t> </a:t>
            </a:r>
            <a:r>
              <a:rPr lang="en-US" sz="2100" dirty="0">
                <a:latin typeface="Consolas" panose="020B0609020204030204" pitchFamily="49" charset="0"/>
              </a:rPr>
              <a:t>–</a:t>
            </a:r>
            <a:r>
              <a:rPr lang="en-US" sz="2100" dirty="0" err="1">
                <a:latin typeface="Consolas" panose="020B0609020204030204" pitchFamily="49" charset="0"/>
              </a:rPr>
              <a:t>ResourceGroupName</a:t>
            </a:r>
            <a:r>
              <a:rPr lang="en-US" sz="2100" dirty="0">
                <a:latin typeface="Consolas" panose="020B0609020204030204" pitchFamily="49" charset="0"/>
              </a:rPr>
              <a:t> “PowerShell-in-Action-Boston” –Name PSinActionVM1</a:t>
            </a:r>
          </a:p>
        </p:txBody>
      </p:sp>
    </p:spTree>
    <p:extLst>
      <p:ext uri="{BB962C8B-B14F-4D97-AF65-F5344CB8AC3E}">
        <p14:creationId xmlns:p14="http://schemas.microsoft.com/office/powerpoint/2010/main" val="118517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Hyper-V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PowerShell Cmdlets for Hyper-V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87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Hyper-V:  Get-VM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106003"/>
            <a:ext cx="10353762" cy="27045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GET-VM gets the virtual machines from one or more Hyper-V hosts.</a:t>
            </a:r>
          </a:p>
          <a:p>
            <a:pPr marL="0" indent="0">
              <a:buNone/>
            </a:pPr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Get-VM [[-Name] &lt;string[]&gt;] [-</a:t>
            </a:r>
            <a:r>
              <a:rPr lang="en-US" dirty="0" err="1">
                <a:latin typeface="Consolas" panose="020B0609020204030204" pitchFamily="49" charset="0"/>
              </a:rPr>
              <a:t>CimSession</a:t>
            </a:r>
            <a:r>
              <a:rPr lang="en-US" dirty="0">
                <a:latin typeface="Consolas" panose="020B0609020204030204" pitchFamily="49" charset="0"/>
              </a:rPr>
              <a:t> &lt;</a:t>
            </a:r>
            <a:r>
              <a:rPr lang="en-US" dirty="0" err="1">
                <a:latin typeface="Consolas" panose="020B0609020204030204" pitchFamily="49" charset="0"/>
              </a:rPr>
              <a:t>CimSession</a:t>
            </a:r>
            <a:r>
              <a:rPr lang="en-US" dirty="0">
                <a:latin typeface="Consolas" panose="020B0609020204030204" pitchFamily="49" charset="0"/>
              </a:rPr>
              <a:t>[]&gt;] [-</a:t>
            </a:r>
            <a:r>
              <a:rPr lang="en-US" dirty="0" err="1">
                <a:latin typeface="Consolas" panose="020B0609020204030204" pitchFamily="49" charset="0"/>
              </a:rPr>
              <a:t>ComputerName</a:t>
            </a:r>
            <a:r>
              <a:rPr lang="en-US" dirty="0">
                <a:latin typeface="Consolas" panose="020B0609020204030204" pitchFamily="49" charset="0"/>
              </a:rPr>
              <a:t> &lt;string[]&gt;] [-Credential &lt;</a:t>
            </a:r>
            <a:r>
              <a:rPr lang="en-US" dirty="0" err="1">
                <a:latin typeface="Consolas" panose="020B0609020204030204" pitchFamily="49" charset="0"/>
              </a:rPr>
              <a:t>pscredential</a:t>
            </a:r>
            <a:r>
              <a:rPr lang="en-US" dirty="0">
                <a:latin typeface="Consolas" panose="020B0609020204030204" pitchFamily="49" charset="0"/>
              </a:rPr>
              <a:t>[]&gt;]  [&lt;</a:t>
            </a:r>
            <a:r>
              <a:rPr lang="en-US" dirty="0" err="1">
                <a:latin typeface="Consolas" panose="020B0609020204030204" pitchFamily="49" charset="0"/>
              </a:rPr>
              <a:t>CommonParameters</a:t>
            </a:r>
            <a:r>
              <a:rPr lang="en-US" dirty="0">
                <a:latin typeface="Consolas" panose="020B0609020204030204" pitchFamily="49" charset="0"/>
              </a:rPr>
              <a:t>&gt;]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4337602"/>
            <a:ext cx="10262448" cy="165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43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Hyper-V:  Get-VM </a:t>
            </a:r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View Status of a single VM:</a:t>
            </a:r>
            <a:br>
              <a:rPr lang="en-US" u="sng" dirty="0"/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Get-VM -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ComputerName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localhost -Name "Audit PC 1“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u="sng" dirty="0"/>
              <a:t>View Status of all VMs on multiple Hyper-V Hosts:</a:t>
            </a:r>
            <a:br>
              <a:rPr lang="en-US" u="sng" dirty="0"/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Get-VM -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ComputerName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localhost,bostonhost1,bostonhost2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u="sng" dirty="0"/>
              <a:t>View Running VMs: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Get-VM | Where { $_.State –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eq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‘Running’ } </a:t>
            </a:r>
          </a:p>
        </p:txBody>
      </p:sp>
    </p:spTree>
    <p:extLst>
      <p:ext uri="{BB962C8B-B14F-4D97-AF65-F5344CB8AC3E}">
        <p14:creationId xmlns:p14="http://schemas.microsoft.com/office/powerpoint/2010/main" val="198051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347</TotalTime>
  <Words>895</Words>
  <Application>Microsoft Office PowerPoint</Application>
  <PresentationFormat>Widescreen</PresentationFormat>
  <Paragraphs>157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Bookman Old Style</vt:lpstr>
      <vt:lpstr>Consolas</vt:lpstr>
      <vt:lpstr>Rockwell</vt:lpstr>
      <vt:lpstr>Damask</vt:lpstr>
      <vt:lpstr>View VM Information using PowerShell</vt:lpstr>
      <vt:lpstr>Who am I</vt:lpstr>
      <vt:lpstr>Why PowerShell for This?</vt:lpstr>
      <vt:lpstr>Considerations</vt:lpstr>
      <vt:lpstr>Definitions</vt:lpstr>
      <vt:lpstr>Start/Stop a Virtual Machine</vt:lpstr>
      <vt:lpstr>Hyper-V</vt:lpstr>
      <vt:lpstr>Hyper-V:  Get-VM</vt:lpstr>
      <vt:lpstr>Hyper-V:  Get-VM Examples</vt:lpstr>
      <vt:lpstr>Hyper-V:  View Stats of Running Vm</vt:lpstr>
      <vt:lpstr>Hyper-V:  View VM and IP Addresses</vt:lpstr>
      <vt:lpstr>Azure</vt:lpstr>
      <vt:lpstr>Azure: Get-AzureRmVM</vt:lpstr>
      <vt:lpstr> Get-AzureRmVM Examples:</vt:lpstr>
      <vt:lpstr>Azure:  View VM Ip Addresses</vt:lpstr>
      <vt:lpstr>Example Script</vt:lpstr>
      <vt:lpstr>Next Steps</vt:lpstr>
      <vt:lpstr>Giveaway: $100 of Azure Credit  for 1 month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Measuring Vm usage stats with PowerShell</dc:title>
  <dc:creator>Robert Borges</dc:creator>
  <cp:lastModifiedBy>bobborges</cp:lastModifiedBy>
  <cp:revision>43</cp:revision>
  <dcterms:created xsi:type="dcterms:W3CDTF">2017-05-26T12:20:07Z</dcterms:created>
  <dcterms:modified xsi:type="dcterms:W3CDTF">2017-06-02T01:50:45Z</dcterms:modified>
</cp:coreProperties>
</file>