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42"/>
  </p:notesMasterIdLst>
  <p:sldIdLst>
    <p:sldId id="256" r:id="rId2"/>
    <p:sldId id="286" r:id="rId3"/>
    <p:sldId id="283" r:id="rId4"/>
    <p:sldId id="284" r:id="rId5"/>
    <p:sldId id="285" r:id="rId6"/>
    <p:sldId id="257" r:id="rId7"/>
    <p:sldId id="258" r:id="rId8"/>
    <p:sldId id="259" r:id="rId9"/>
    <p:sldId id="271" r:id="rId10"/>
    <p:sldId id="274" r:id="rId11"/>
    <p:sldId id="272" r:id="rId12"/>
    <p:sldId id="300" r:id="rId13"/>
    <p:sldId id="262" r:id="rId14"/>
    <p:sldId id="265" r:id="rId15"/>
    <p:sldId id="266" r:id="rId16"/>
    <p:sldId id="267" r:id="rId17"/>
    <p:sldId id="269" r:id="rId18"/>
    <p:sldId id="299" r:id="rId19"/>
    <p:sldId id="279" r:id="rId20"/>
    <p:sldId id="280" r:id="rId21"/>
    <p:sldId id="281" r:id="rId22"/>
    <p:sldId id="261" r:id="rId23"/>
    <p:sldId id="275" r:id="rId24"/>
    <p:sldId id="27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78" r:id="rId36"/>
    <p:sldId id="268" r:id="rId37"/>
    <p:sldId id="270" r:id="rId38"/>
    <p:sldId id="297" r:id="rId39"/>
    <p:sldId id="264" r:id="rId40"/>
    <p:sldId id="29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F31DD-702C-47AD-9A55-AE0C8F9C0B20}" type="datetimeFigureOut">
              <a:rPr lang="zh-HK" altLang="en-US" smtClean="0"/>
              <a:t>10/07/17</a:t>
            </a:fld>
            <a:endParaRPr lang="zh-HK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862C0-5F0D-40C1-A90F-2D8286655A0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274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FC74-A8B9-44C8-90C7-AD27975F2219}" type="datetimeFigureOut">
              <a:rPr lang="zh-HK" altLang="en-US" smtClean="0"/>
              <a:t>10/07/17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320D6CA-CA57-42A7-847C-4D8760BC1BF6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82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FC74-A8B9-44C8-90C7-AD27975F2219}" type="datetimeFigureOut">
              <a:rPr lang="zh-HK" altLang="en-US" smtClean="0"/>
              <a:t>10/07/17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D6CA-CA57-42A7-847C-4D8760BC1BF6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68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FC74-A8B9-44C8-90C7-AD27975F2219}" type="datetimeFigureOut">
              <a:rPr lang="zh-HK" altLang="en-US" smtClean="0"/>
              <a:t>10/07/17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D6CA-CA57-42A7-847C-4D8760BC1BF6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76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FC74-A8B9-44C8-90C7-AD27975F2219}" type="datetimeFigureOut">
              <a:rPr lang="zh-HK" altLang="en-US" smtClean="0"/>
              <a:t>10/07/17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D6CA-CA57-42A7-847C-4D8760BC1BF6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2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FC74-A8B9-44C8-90C7-AD27975F2219}" type="datetimeFigureOut">
              <a:rPr lang="zh-HK" altLang="en-US" smtClean="0"/>
              <a:t>10/07/17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D6CA-CA57-42A7-847C-4D8760BC1BF6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18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FC74-A8B9-44C8-90C7-AD27975F2219}" type="datetimeFigureOut">
              <a:rPr lang="zh-HK" altLang="en-US" smtClean="0"/>
              <a:t>10/07/17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D6CA-CA57-42A7-847C-4D8760BC1BF6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0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FC74-A8B9-44C8-90C7-AD27975F2219}" type="datetimeFigureOut">
              <a:rPr lang="zh-HK" altLang="en-US" smtClean="0"/>
              <a:t>10/07/17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D6CA-CA57-42A7-847C-4D8760BC1BF6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11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FC74-A8B9-44C8-90C7-AD27975F2219}" type="datetimeFigureOut">
              <a:rPr lang="zh-HK" altLang="en-US" smtClean="0"/>
              <a:t>10/07/17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D6CA-CA57-42A7-847C-4D8760BC1BF6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56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FC74-A8B9-44C8-90C7-AD27975F2219}" type="datetimeFigureOut">
              <a:rPr lang="zh-HK" altLang="en-US" smtClean="0"/>
              <a:t>10/07/17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D6CA-CA57-42A7-847C-4D8760BC1BF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0423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FC74-A8B9-44C8-90C7-AD27975F2219}" type="datetimeFigureOut">
              <a:rPr lang="zh-HK" altLang="en-US" smtClean="0"/>
              <a:t>10/07/17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D6CA-CA57-42A7-847C-4D8760BC1BF6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12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B4E1FC74-A8B9-44C8-90C7-AD27975F2219}" type="datetimeFigureOut">
              <a:rPr lang="zh-HK" altLang="en-US" smtClean="0"/>
              <a:t>10/07/17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0D6CA-CA57-42A7-847C-4D8760BC1BF6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8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FC74-A8B9-44C8-90C7-AD27975F2219}" type="datetimeFigureOut">
              <a:rPr lang="zh-HK" altLang="en-US" smtClean="0"/>
              <a:t>10/07/17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320D6CA-CA57-42A7-847C-4D8760BC1BF6}" type="slidenum">
              <a:rPr lang="zh-HK" altLang="en-US" smtClean="0"/>
              <a:t>‹#›</a:t>
            </a:fld>
            <a:endParaRPr lang="zh-HK" alt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04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HK" sz="3200" b="1" dirty="0"/>
              <a:t>The Hong Kong Polytechnic University</a:t>
            </a:r>
            <a:r>
              <a:rPr lang="zh-TW" altLang="zh-HK" sz="3200" dirty="0"/>
              <a:t/>
            </a:r>
            <a:br>
              <a:rPr lang="zh-TW" altLang="zh-HK" sz="3200" dirty="0"/>
            </a:br>
            <a:r>
              <a:rPr lang="en-US" altLang="zh-HK" sz="3200" b="1" dirty="0"/>
              <a:t>Department of Computing</a:t>
            </a:r>
            <a:r>
              <a:rPr lang="zh-TW" altLang="zh-HK" sz="3200" dirty="0"/>
              <a:t/>
            </a:r>
            <a:br>
              <a:rPr lang="zh-TW" altLang="zh-HK" sz="3200" dirty="0"/>
            </a:br>
            <a:r>
              <a:rPr lang="en-US" altLang="zh-HK" sz="3200" b="1" dirty="0"/>
              <a:t>COMP5138 Service Science Management</a:t>
            </a:r>
            <a:br>
              <a:rPr lang="en-US" altLang="zh-HK" sz="3200" b="1" dirty="0"/>
            </a:br>
            <a:r>
              <a:rPr lang="en-US" altLang="zh-HK" sz="3200" b="1" dirty="0"/>
              <a:t>Semester 3, 2016-2017</a:t>
            </a:r>
            <a:endParaRPr lang="zh-HK" altLang="en-US" sz="3200" dirty="0"/>
          </a:p>
        </p:txBody>
      </p:sp>
      <p:pic>
        <p:nvPicPr>
          <p:cNvPr id="4" name="image1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0153" y="1034120"/>
            <a:ext cx="2228045" cy="2091379"/>
          </a:xfrm>
          <a:prstGeom prst="rect">
            <a:avLst/>
          </a:prstGeom>
          <a:ln/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799195"/>
              </p:ext>
            </p:extLst>
          </p:nvPr>
        </p:nvGraphicFramePr>
        <p:xfrm>
          <a:off x="2493105" y="3537858"/>
          <a:ext cx="7717696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8848"/>
                <a:gridCol w="3858848"/>
              </a:tblGrid>
              <a:tr h="290689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EG07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0689">
                <a:tc>
                  <a:txBody>
                    <a:bodyPr/>
                    <a:lstStyle/>
                    <a:p>
                      <a:r>
                        <a:rPr lang="en-US" dirty="0" smtClean="0"/>
                        <a:t>HUANG</a:t>
                      </a:r>
                      <a:r>
                        <a:rPr lang="en-US" baseline="0" dirty="0" smtClean="0"/>
                        <a:t> SIDA, STEFAN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16102564G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0689">
                <a:tc>
                  <a:txBody>
                    <a:bodyPr/>
                    <a:lstStyle/>
                    <a:p>
                      <a:r>
                        <a:rPr lang="en-US" dirty="0" smtClean="0"/>
                        <a:t>YUNG MAN KWAN,</a:t>
                      </a:r>
                      <a:r>
                        <a:rPr lang="en-US" baseline="0" dirty="0" smtClean="0"/>
                        <a:t> JERRY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160314222G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0689">
                <a:tc>
                  <a:txBody>
                    <a:bodyPr/>
                    <a:lstStyle/>
                    <a:p>
                      <a:r>
                        <a:rPr lang="en-US" dirty="0" smtClean="0"/>
                        <a:t>KWONG KA CHUN,</a:t>
                      </a:r>
                      <a:r>
                        <a:rPr lang="en-US" baseline="0" dirty="0" smtClean="0"/>
                        <a:t> LOUIS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16034468G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0689">
                <a:tc>
                  <a:txBody>
                    <a:bodyPr/>
                    <a:lstStyle/>
                    <a:p>
                      <a:r>
                        <a:rPr lang="en-US" dirty="0" smtClean="0"/>
                        <a:t>CHIU KA CHUN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15003627G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0689">
                <a:tc>
                  <a:txBody>
                    <a:bodyPr/>
                    <a:lstStyle/>
                    <a:p>
                      <a:r>
                        <a:rPr lang="en-US" dirty="0" smtClean="0"/>
                        <a:t>LUI TSZ TO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16031567G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0689">
                <a:tc>
                  <a:txBody>
                    <a:bodyPr/>
                    <a:lstStyle/>
                    <a:p>
                      <a:r>
                        <a:rPr lang="en-US" dirty="0" smtClean="0"/>
                        <a:t>TAI KIN</a:t>
                      </a:r>
                      <a:r>
                        <a:rPr lang="en-US" baseline="0" dirty="0" smtClean="0"/>
                        <a:t> HUNG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16053186G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SHAM</a:t>
                      </a:r>
                      <a:r>
                        <a:rPr lang="en-US" baseline="0" dirty="0" smtClean="0"/>
                        <a:t> SHIRLEY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15055899G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0689">
                <a:tc>
                  <a:txBody>
                    <a:bodyPr/>
                    <a:lstStyle/>
                    <a:p>
                      <a:r>
                        <a:rPr lang="en-US" dirty="0" smtClean="0"/>
                        <a:t>TANG HIU CHUNG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16011638G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508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0"/>
            <a:ext cx="1182052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69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80897" y="2345898"/>
            <a:ext cx="631871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HK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Re-engineering Method</a:t>
            </a:r>
            <a:endParaRPr lang="zh-HK" altLang="en-US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9013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50"/>
            <a:ext cx="12125325" cy="624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43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Logic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Electronic Customer </a:t>
            </a:r>
            <a:br>
              <a:rPr lang="en-US" altLang="zh-TW" dirty="0"/>
            </a:br>
            <a:r>
              <a:rPr lang="en-US" altLang="zh-TW" dirty="0"/>
              <a:t>Record act as a Database </a:t>
            </a:r>
            <a:br>
              <a:rPr lang="en-US" altLang="zh-TW" dirty="0"/>
            </a:br>
            <a:r>
              <a:rPr lang="en-US" altLang="zh-TW" dirty="0"/>
              <a:t>to store user information</a:t>
            </a:r>
          </a:p>
          <a:p>
            <a:endParaRPr lang="zh-HK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431" y="804519"/>
            <a:ext cx="6962272" cy="457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34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Logic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3045" y="2006855"/>
            <a:ext cx="9520158" cy="3450613"/>
          </a:xfrm>
        </p:spPr>
        <p:txBody>
          <a:bodyPr/>
          <a:lstStyle/>
          <a:p>
            <a:r>
              <a:rPr lang="en-US" altLang="zh-HK" dirty="0"/>
              <a:t>Assign </a:t>
            </a:r>
            <a:r>
              <a:rPr lang="en-US" altLang="zh-TW" dirty="0"/>
              <a:t>Customer Service Representative </a:t>
            </a:r>
            <a:br>
              <a:rPr lang="en-US" altLang="zh-TW" dirty="0"/>
            </a:br>
            <a:r>
              <a:rPr lang="en-US" altLang="zh-TW" dirty="0"/>
              <a:t>to each complaint (or refund)</a:t>
            </a:r>
          </a:p>
          <a:p>
            <a:r>
              <a:rPr lang="en-US" altLang="zh-TW" dirty="0"/>
              <a:t>Use Uniform Distribution to act as </a:t>
            </a:r>
            <a:br>
              <a:rPr lang="en-US" altLang="zh-TW" dirty="0"/>
            </a:br>
            <a:r>
              <a:rPr lang="en-US" altLang="zh-TW" dirty="0"/>
              <a:t>a checking process to show </a:t>
            </a:r>
            <a:br>
              <a:rPr lang="en-US" altLang="zh-TW" dirty="0"/>
            </a:br>
            <a:r>
              <a:rPr lang="en-US" altLang="zh-TW" dirty="0"/>
              <a:t>whether false or true</a:t>
            </a:r>
          </a:p>
          <a:p>
            <a:r>
              <a:rPr lang="en-US" altLang="zh-HK" dirty="0"/>
              <a:t>False will go to re-checking; </a:t>
            </a:r>
            <a:br>
              <a:rPr lang="en-US" altLang="zh-HK" dirty="0"/>
            </a:br>
            <a:r>
              <a:rPr lang="en-US" altLang="zh-HK" dirty="0"/>
              <a:t>true will continue to proceed </a:t>
            </a:r>
            <a:br>
              <a:rPr lang="en-US" altLang="zh-HK" dirty="0"/>
            </a:br>
            <a:r>
              <a:rPr lang="en-US" altLang="zh-HK" dirty="0"/>
              <a:t>their request</a:t>
            </a:r>
            <a:endParaRPr lang="zh-HK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713" y="2781300"/>
            <a:ext cx="7691061" cy="367420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991350" y="2371725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Old complaint system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088691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4" y="164248"/>
            <a:ext cx="11972925" cy="57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49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Logic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9402" y="2015732"/>
            <a:ext cx="9520158" cy="3450613"/>
          </a:xfrm>
        </p:spPr>
        <p:txBody>
          <a:bodyPr/>
          <a:lstStyle/>
          <a:p>
            <a:r>
              <a:rPr lang="en-US" altLang="zh-HK" dirty="0"/>
              <a:t>Assign a special </a:t>
            </a:r>
            <a:br>
              <a:rPr lang="en-US" altLang="zh-HK" dirty="0"/>
            </a:br>
            <a:r>
              <a:rPr lang="en-US" altLang="zh-HK" dirty="0"/>
              <a:t>CS for redo </a:t>
            </a:r>
            <a:br>
              <a:rPr lang="en-US" altLang="zh-HK" dirty="0"/>
            </a:br>
            <a:r>
              <a:rPr lang="en-US" altLang="zh-HK" dirty="0"/>
              <a:t>complaint  </a:t>
            </a:r>
            <a:endParaRPr lang="zh-HK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422" y="1701354"/>
            <a:ext cx="9706578" cy="423484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924583" y="1278384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New complaint system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314794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Logic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7131" y="2015732"/>
            <a:ext cx="9520158" cy="3450613"/>
          </a:xfrm>
        </p:spPr>
        <p:txBody>
          <a:bodyPr/>
          <a:lstStyle/>
          <a:p>
            <a:r>
              <a:rPr lang="en-US" altLang="zh-HK" dirty="0"/>
              <a:t>Complaint or refund</a:t>
            </a:r>
          </a:p>
          <a:p>
            <a:r>
              <a:rPr lang="en-US" altLang="zh-HK" dirty="0"/>
              <a:t>Use Guard to differentiate</a:t>
            </a:r>
            <a:endParaRPr lang="zh-HK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737" y="2914651"/>
            <a:ext cx="10288138" cy="38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9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Logic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232" y="2015732"/>
            <a:ext cx="9520158" cy="3450613"/>
          </a:xfrm>
        </p:spPr>
        <p:txBody>
          <a:bodyPr/>
          <a:lstStyle/>
          <a:p>
            <a:r>
              <a:rPr lang="en-US" altLang="zh-HK" dirty="0"/>
              <a:t>Release counter to allow</a:t>
            </a:r>
            <a:br>
              <a:rPr lang="en-US" altLang="zh-HK" dirty="0"/>
            </a:br>
            <a:r>
              <a:rPr lang="en-US" altLang="zh-HK" dirty="0"/>
              <a:t> new complaints</a:t>
            </a:r>
            <a:endParaRPr lang="zh-HK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19482"/>
          <a:stretch/>
        </p:blipFill>
        <p:spPr>
          <a:xfrm>
            <a:off x="3532525" y="210550"/>
            <a:ext cx="4304412" cy="584402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691" y="140546"/>
            <a:ext cx="3887389" cy="591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31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Design – Use of </a:t>
            </a:r>
            <a:r>
              <a:rPr lang="en-US" altLang="zh-HK" dirty="0" err="1"/>
              <a:t>Colour</a:t>
            </a:r>
            <a:r>
              <a:rPr lang="en-US" altLang="zh-HK" dirty="0"/>
              <a:t> Types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 err="1"/>
              <a:t>colset</a:t>
            </a:r>
            <a:r>
              <a:rPr lang="en-US" altLang="zh-HK" dirty="0"/>
              <a:t> Name = with Aki | </a:t>
            </a:r>
            <a:r>
              <a:rPr lang="en-US" altLang="zh-HK" dirty="0" err="1"/>
              <a:t>Rikako</a:t>
            </a:r>
            <a:r>
              <a:rPr lang="en-US" altLang="zh-HK" dirty="0"/>
              <a:t> | Pile | </a:t>
            </a:r>
            <a:r>
              <a:rPr lang="en-US" altLang="zh-HK" dirty="0" err="1"/>
              <a:t>Yui</a:t>
            </a:r>
            <a:r>
              <a:rPr lang="en-US" altLang="zh-HK" dirty="0"/>
              <a:t> | Mio | </a:t>
            </a:r>
            <a:r>
              <a:rPr lang="en-US" altLang="zh-HK" dirty="0" err="1"/>
              <a:t>Tsumugi</a:t>
            </a:r>
            <a:r>
              <a:rPr lang="en-US" altLang="zh-HK" dirty="0"/>
              <a:t> | </a:t>
            </a:r>
            <a:r>
              <a:rPr lang="en-US" altLang="zh-HK" dirty="0" err="1"/>
              <a:t>Ritsu</a:t>
            </a:r>
            <a:r>
              <a:rPr lang="en-US" altLang="zh-HK" dirty="0"/>
              <a:t> | Azusa | </a:t>
            </a:r>
            <a:r>
              <a:rPr lang="en-US" altLang="zh-HK" dirty="0" err="1"/>
              <a:t>Ui</a:t>
            </a:r>
            <a:r>
              <a:rPr lang="en-US" altLang="zh-HK" dirty="0"/>
              <a:t> | Alice | Bob | Louis | Jeff | Keith | Jerry | Stefan | Felix | Shirley | Nicky | Matthew | Terry | Jack | Kelvin | Jane | Theresa;</a:t>
            </a:r>
          </a:p>
          <a:p>
            <a:r>
              <a:rPr lang="en-US" altLang="zh-HK" dirty="0" err="1"/>
              <a:t>var</a:t>
            </a:r>
            <a:r>
              <a:rPr lang="en-US" altLang="zh-HK" dirty="0"/>
              <a:t> </a:t>
            </a:r>
            <a:r>
              <a:rPr lang="en-US" altLang="zh-HK" dirty="0" err="1"/>
              <a:t>customerName</a:t>
            </a:r>
            <a:r>
              <a:rPr lang="en-US" altLang="zh-HK" dirty="0"/>
              <a:t> : Name;</a:t>
            </a:r>
          </a:p>
          <a:p>
            <a:r>
              <a:rPr lang="en-US" altLang="zh-HK" dirty="0" err="1"/>
              <a:t>colset</a:t>
            </a:r>
            <a:r>
              <a:rPr lang="en-US" altLang="zh-HK" dirty="0"/>
              <a:t> </a:t>
            </a:r>
            <a:r>
              <a:rPr lang="en-US" altLang="zh-HK" dirty="0" err="1"/>
              <a:t>ComplaintType</a:t>
            </a:r>
            <a:r>
              <a:rPr lang="en-US" altLang="zh-HK" dirty="0"/>
              <a:t> = with refund | complaint;</a:t>
            </a:r>
          </a:p>
          <a:p>
            <a:r>
              <a:rPr lang="en-US" altLang="zh-HK" dirty="0" err="1"/>
              <a:t>var</a:t>
            </a:r>
            <a:r>
              <a:rPr lang="en-US" altLang="zh-HK" dirty="0"/>
              <a:t> </a:t>
            </a:r>
            <a:r>
              <a:rPr lang="en-US" altLang="zh-HK" dirty="0" err="1"/>
              <a:t>typeOfComplaint</a:t>
            </a:r>
            <a:r>
              <a:rPr lang="en-US" altLang="zh-HK" dirty="0"/>
              <a:t> : </a:t>
            </a:r>
            <a:r>
              <a:rPr lang="en-US" altLang="zh-HK" dirty="0" err="1"/>
              <a:t>ComplaintType</a:t>
            </a:r>
            <a:r>
              <a:rPr lang="en-US" altLang="zh-HK" dirty="0"/>
              <a:t>;</a:t>
            </a:r>
          </a:p>
          <a:p>
            <a:r>
              <a:rPr lang="en-US" altLang="zh-HK" dirty="0" err="1"/>
              <a:t>colset</a:t>
            </a:r>
            <a:r>
              <a:rPr lang="en-US" altLang="zh-HK" dirty="0"/>
              <a:t> </a:t>
            </a:r>
            <a:r>
              <a:rPr lang="en-US" altLang="zh-HK" dirty="0" err="1"/>
              <a:t>CxT</a:t>
            </a:r>
            <a:r>
              <a:rPr lang="en-US" altLang="zh-HK" dirty="0"/>
              <a:t> = product Name * </a:t>
            </a:r>
            <a:r>
              <a:rPr lang="en-US" altLang="zh-HK" dirty="0" err="1"/>
              <a:t>ComplaintType</a:t>
            </a:r>
            <a:r>
              <a:rPr lang="en-US" altLang="zh-HK" dirty="0"/>
              <a:t> timed;</a:t>
            </a:r>
          </a:p>
          <a:p>
            <a:r>
              <a:rPr lang="en-US" altLang="zh-HK" dirty="0" err="1"/>
              <a:t>var</a:t>
            </a:r>
            <a:r>
              <a:rPr lang="en-US" altLang="zh-HK" dirty="0"/>
              <a:t> </a:t>
            </a:r>
            <a:r>
              <a:rPr lang="en-US" altLang="zh-HK" dirty="0" err="1"/>
              <a:t>ComplaintPack</a:t>
            </a:r>
            <a:r>
              <a:rPr lang="en-US" altLang="zh-HK" dirty="0"/>
              <a:t> : </a:t>
            </a:r>
            <a:r>
              <a:rPr lang="en-US" altLang="zh-HK" dirty="0" err="1"/>
              <a:t>CxT</a:t>
            </a:r>
            <a:r>
              <a:rPr lang="en-US" altLang="zh-HK" dirty="0"/>
              <a:t>;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17159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C5F088C-7685-417F-84FE-3943BA89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19888D6-742F-4D53-A55F-D47B4A225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5" name="Shape 97">
            <a:extLst>
              <a:ext uri="{FF2B5EF4-FFF2-40B4-BE49-F238E27FC236}">
                <a16:creationId xmlns:a16="http://schemas.microsoft.com/office/drawing/2014/main" xmlns="" id="{3C32E3A4-309F-4FA2-98F7-C6F7594AA979}"/>
              </a:ext>
            </a:extLst>
          </p:cNvPr>
          <p:cNvGrpSpPr/>
          <p:nvPr/>
        </p:nvGrpSpPr>
        <p:grpSpPr>
          <a:xfrm>
            <a:off x="1534696" y="2091486"/>
            <a:ext cx="9452557" cy="3486280"/>
            <a:chOff x="-31183" y="216"/>
            <a:chExt cx="8360569" cy="5396573"/>
          </a:xfrm>
        </p:grpSpPr>
        <p:sp>
          <p:nvSpPr>
            <p:cNvPr id="6" name="Shape 112">
              <a:extLst>
                <a:ext uri="{FF2B5EF4-FFF2-40B4-BE49-F238E27FC236}">
                  <a16:creationId xmlns:a16="http://schemas.microsoft.com/office/drawing/2014/main" xmlns="" id="{DB5DEFAC-EF2C-4DE7-8255-F5ABAE28680D}"/>
                </a:ext>
              </a:extLst>
            </p:cNvPr>
            <p:cNvSpPr/>
            <p:nvPr/>
          </p:nvSpPr>
          <p:spPr>
            <a:xfrm rot="5400000">
              <a:off x="4139367" y="-795018"/>
              <a:ext cx="638761" cy="75417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49ACC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16">
              <a:extLst>
                <a:ext uri="{FF2B5EF4-FFF2-40B4-BE49-F238E27FC236}">
                  <a16:creationId xmlns:a16="http://schemas.microsoft.com/office/drawing/2014/main" xmlns="" id="{54547C0C-3802-4400-B166-F99A627C1564}"/>
                </a:ext>
              </a:extLst>
            </p:cNvPr>
            <p:cNvSpPr/>
            <p:nvPr/>
          </p:nvSpPr>
          <p:spPr>
            <a:xfrm rot="5400000">
              <a:off x="4139367" y="90389"/>
              <a:ext cx="638761" cy="75417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F7954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98">
              <a:extLst>
                <a:ext uri="{FF2B5EF4-FFF2-40B4-BE49-F238E27FC236}">
                  <a16:creationId xmlns:a16="http://schemas.microsoft.com/office/drawing/2014/main" xmlns="" id="{19E906AF-72A5-406D-A6F8-B63AAF444501}"/>
                </a:ext>
              </a:extLst>
            </p:cNvPr>
            <p:cNvSpPr/>
            <p:nvPr/>
          </p:nvSpPr>
          <p:spPr>
            <a:xfrm rot="5400000">
              <a:off x="-147405" y="147623"/>
              <a:ext cx="982712" cy="687898"/>
            </a:xfrm>
            <a:prstGeom prst="chevron">
              <a:avLst>
                <a:gd name="adj" fmla="val 50000"/>
              </a:avLst>
            </a:prstGeom>
            <a:solidFill>
              <a:srgbClr val="BF504D"/>
            </a:solidFill>
            <a:ln w="25400" cap="flat" cmpd="sng">
              <a:solidFill>
                <a:srgbClr val="BF50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99">
              <a:extLst>
                <a:ext uri="{FF2B5EF4-FFF2-40B4-BE49-F238E27FC236}">
                  <a16:creationId xmlns:a16="http://schemas.microsoft.com/office/drawing/2014/main" xmlns="" id="{99FA950F-4755-4FBC-89CD-1834B17B73D5}"/>
                </a:ext>
              </a:extLst>
            </p:cNvPr>
            <p:cNvSpPr txBox="1"/>
            <p:nvPr/>
          </p:nvSpPr>
          <p:spPr>
            <a:xfrm>
              <a:off x="0" y="344164"/>
              <a:ext cx="687898" cy="294813"/>
            </a:xfrm>
            <a:prstGeom prst="rect">
              <a:avLst/>
            </a:prstGeom>
            <a:noFill/>
            <a:ln>
              <a:noFill/>
            </a:ln>
          </p:spPr>
          <p:txBody>
            <a:bodyPr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Shape 100">
              <a:extLst>
                <a:ext uri="{FF2B5EF4-FFF2-40B4-BE49-F238E27FC236}">
                  <a16:creationId xmlns:a16="http://schemas.microsoft.com/office/drawing/2014/main" xmlns="" id="{D7037A78-1580-42DE-A643-774FD383D0BC}"/>
                </a:ext>
              </a:extLst>
            </p:cNvPr>
            <p:cNvSpPr/>
            <p:nvPr/>
          </p:nvSpPr>
          <p:spPr>
            <a:xfrm rot="5400000">
              <a:off x="4139368" y="-3451253"/>
              <a:ext cx="638761" cy="75417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BF50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01">
              <a:extLst>
                <a:ext uri="{FF2B5EF4-FFF2-40B4-BE49-F238E27FC236}">
                  <a16:creationId xmlns:a16="http://schemas.microsoft.com/office/drawing/2014/main" xmlns="" id="{D9A6386C-B79E-4C90-B5C3-1E8D10F91FA8}"/>
                </a:ext>
              </a:extLst>
            </p:cNvPr>
            <p:cNvSpPr txBox="1"/>
            <p:nvPr/>
          </p:nvSpPr>
          <p:spPr>
            <a:xfrm>
              <a:off x="687897" y="31398"/>
              <a:ext cx="7510519" cy="576398"/>
            </a:xfrm>
            <a:prstGeom prst="rect">
              <a:avLst/>
            </a:prstGeom>
            <a:noFill/>
            <a:ln>
              <a:noFill/>
            </a:ln>
          </p:spPr>
          <p:txBody>
            <a:bodyPr lIns="263125" tIns="23475" rIns="23475" bIns="23475" anchor="ctr" anchorCtr="0">
              <a:noAutofit/>
            </a:bodyPr>
            <a:lstStyle/>
            <a:p>
              <a:pPr marL="285750" lvl="1" indent="-285750">
                <a:lnSpc>
                  <a:spcPct val="90000"/>
                </a:lnSpc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altLang="zh-CN" sz="2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Company Profile</a:t>
              </a:r>
              <a:endPara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102">
              <a:extLst>
                <a:ext uri="{FF2B5EF4-FFF2-40B4-BE49-F238E27FC236}">
                  <a16:creationId xmlns:a16="http://schemas.microsoft.com/office/drawing/2014/main" xmlns="" id="{D5969F09-1AAA-465C-B77A-A93F91CBC5A5}"/>
                </a:ext>
              </a:extLst>
            </p:cNvPr>
            <p:cNvSpPr/>
            <p:nvPr/>
          </p:nvSpPr>
          <p:spPr>
            <a:xfrm rot="5400000">
              <a:off x="-147405" y="1033033"/>
              <a:ext cx="982712" cy="687898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03">
              <a:extLst>
                <a:ext uri="{FF2B5EF4-FFF2-40B4-BE49-F238E27FC236}">
                  <a16:creationId xmlns:a16="http://schemas.microsoft.com/office/drawing/2014/main" xmlns="" id="{840FE3C3-740D-4AE0-8CF4-D60BDC5FEBAD}"/>
                </a:ext>
              </a:extLst>
            </p:cNvPr>
            <p:cNvSpPr txBox="1"/>
            <p:nvPr/>
          </p:nvSpPr>
          <p:spPr>
            <a:xfrm>
              <a:off x="0" y="1229575"/>
              <a:ext cx="687898" cy="294813"/>
            </a:xfrm>
            <a:prstGeom prst="rect">
              <a:avLst/>
            </a:prstGeom>
            <a:noFill/>
            <a:ln>
              <a:noFill/>
            </a:ln>
          </p:spPr>
          <p:txBody>
            <a:bodyPr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04">
              <a:extLst>
                <a:ext uri="{FF2B5EF4-FFF2-40B4-BE49-F238E27FC236}">
                  <a16:creationId xmlns:a16="http://schemas.microsoft.com/office/drawing/2014/main" xmlns="" id="{9638D8CC-92BC-4B83-BFEC-98844D8AD96A}"/>
                </a:ext>
              </a:extLst>
            </p:cNvPr>
            <p:cNvSpPr/>
            <p:nvPr/>
          </p:nvSpPr>
          <p:spPr>
            <a:xfrm rot="5400000">
              <a:off x="4139367" y="-2565840"/>
              <a:ext cx="638761" cy="75417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05">
              <a:extLst>
                <a:ext uri="{FF2B5EF4-FFF2-40B4-BE49-F238E27FC236}">
                  <a16:creationId xmlns:a16="http://schemas.microsoft.com/office/drawing/2014/main" xmlns="" id="{D51BDDB6-D5E8-47D2-A52D-39FA5F259982}"/>
                </a:ext>
              </a:extLst>
            </p:cNvPr>
            <p:cNvSpPr txBox="1"/>
            <p:nvPr/>
          </p:nvSpPr>
          <p:spPr>
            <a:xfrm>
              <a:off x="687896" y="916809"/>
              <a:ext cx="7641490" cy="576398"/>
            </a:xfrm>
            <a:prstGeom prst="rect">
              <a:avLst/>
            </a:prstGeom>
            <a:noFill/>
            <a:ln>
              <a:noFill/>
            </a:ln>
          </p:spPr>
          <p:txBody>
            <a:bodyPr lIns="263125" tIns="23475" rIns="23475" bIns="23475" anchor="ctr" anchorCtr="0">
              <a:noAutofit/>
            </a:bodyPr>
            <a:lstStyle/>
            <a:p>
              <a:pPr marL="285750" lvl="1" indent="-285750">
                <a:lnSpc>
                  <a:spcPct val="90000"/>
                </a:lnSpc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altLang="zh-CN" sz="2800" dirty="0">
                  <a:solidFill>
                    <a:schemeClr val="dk1"/>
                  </a:solidFill>
                  <a:latin typeface="Calibri" panose="020F0502020204030204" pitchFamily="34" charset="0"/>
                  <a:ea typeface="Calibri"/>
                  <a:cs typeface="Calibri" panose="020F0502020204030204" pitchFamily="34" charset="0"/>
                  <a:sym typeface="Calibri"/>
                </a:rPr>
                <a:t>Complaint handling Process &amp; performance issues</a:t>
              </a:r>
              <a:endPara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06">
              <a:extLst>
                <a:ext uri="{FF2B5EF4-FFF2-40B4-BE49-F238E27FC236}">
                  <a16:creationId xmlns:a16="http://schemas.microsoft.com/office/drawing/2014/main" xmlns="" id="{4BC028E4-FB36-41A8-AD8D-229824DD84E6}"/>
                </a:ext>
              </a:extLst>
            </p:cNvPr>
            <p:cNvSpPr/>
            <p:nvPr/>
          </p:nvSpPr>
          <p:spPr>
            <a:xfrm rot="5400000">
              <a:off x="-147405" y="1918445"/>
              <a:ext cx="982712" cy="687898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254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07">
              <a:extLst>
                <a:ext uri="{FF2B5EF4-FFF2-40B4-BE49-F238E27FC236}">
                  <a16:creationId xmlns:a16="http://schemas.microsoft.com/office/drawing/2014/main" xmlns="" id="{8E67961C-0DB6-497F-B1F2-F9FFB6EB8C76}"/>
                </a:ext>
              </a:extLst>
            </p:cNvPr>
            <p:cNvSpPr txBox="1"/>
            <p:nvPr/>
          </p:nvSpPr>
          <p:spPr>
            <a:xfrm>
              <a:off x="0" y="2114986"/>
              <a:ext cx="687898" cy="294813"/>
            </a:xfrm>
            <a:prstGeom prst="rect">
              <a:avLst/>
            </a:prstGeom>
            <a:noFill/>
            <a:ln>
              <a:noFill/>
            </a:ln>
          </p:spPr>
          <p:txBody>
            <a:bodyPr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08">
              <a:extLst>
                <a:ext uri="{FF2B5EF4-FFF2-40B4-BE49-F238E27FC236}">
                  <a16:creationId xmlns:a16="http://schemas.microsoft.com/office/drawing/2014/main" xmlns="" id="{2D8636D0-1A95-44DE-B7F7-817857658CFB}"/>
                </a:ext>
              </a:extLst>
            </p:cNvPr>
            <p:cNvSpPr/>
            <p:nvPr/>
          </p:nvSpPr>
          <p:spPr>
            <a:xfrm rot="5400000">
              <a:off x="4139367" y="-1680429"/>
              <a:ext cx="638761" cy="75417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09">
              <a:extLst>
                <a:ext uri="{FF2B5EF4-FFF2-40B4-BE49-F238E27FC236}">
                  <a16:creationId xmlns:a16="http://schemas.microsoft.com/office/drawing/2014/main" xmlns="" id="{4A1D4FDD-0DC3-4012-A933-75F324BD4DA5}"/>
                </a:ext>
              </a:extLst>
            </p:cNvPr>
            <p:cNvSpPr txBox="1"/>
            <p:nvPr/>
          </p:nvSpPr>
          <p:spPr>
            <a:xfrm>
              <a:off x="719079" y="2699006"/>
              <a:ext cx="7510519" cy="576398"/>
            </a:xfrm>
            <a:prstGeom prst="rect">
              <a:avLst/>
            </a:prstGeom>
            <a:noFill/>
            <a:ln>
              <a:noFill/>
            </a:ln>
          </p:spPr>
          <p:txBody>
            <a:bodyPr lIns="263125" tIns="23475" rIns="23475" bIns="23475" anchor="ctr" anchorCtr="0">
              <a:noAutofit/>
            </a:bodyPr>
            <a:lstStyle/>
            <a:p>
              <a:pPr marL="285750" lvl="1" indent="-285750">
                <a:lnSpc>
                  <a:spcPct val="90000"/>
                </a:lnSpc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altLang="zh-HK" sz="2800" dirty="0"/>
                <a:t>State Space Analysis </a:t>
              </a:r>
              <a:endParaRPr lang="en-US" altLang="zh-C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110">
              <a:extLst>
                <a:ext uri="{FF2B5EF4-FFF2-40B4-BE49-F238E27FC236}">
                  <a16:creationId xmlns:a16="http://schemas.microsoft.com/office/drawing/2014/main" xmlns="" id="{6242C1F6-E08B-4EE9-A972-A2B853C554A4}"/>
                </a:ext>
              </a:extLst>
            </p:cNvPr>
            <p:cNvSpPr/>
            <p:nvPr/>
          </p:nvSpPr>
          <p:spPr>
            <a:xfrm rot="5400000">
              <a:off x="-147405" y="2803856"/>
              <a:ext cx="982712" cy="687898"/>
            </a:xfrm>
            <a:prstGeom prst="chevron">
              <a:avLst>
                <a:gd name="adj" fmla="val 50000"/>
              </a:avLst>
            </a:prstGeom>
            <a:solidFill>
              <a:srgbClr val="49ACC5"/>
            </a:solidFill>
            <a:ln w="25400" cap="flat" cmpd="sng">
              <a:solidFill>
                <a:srgbClr val="49ACC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111">
              <a:extLst>
                <a:ext uri="{FF2B5EF4-FFF2-40B4-BE49-F238E27FC236}">
                  <a16:creationId xmlns:a16="http://schemas.microsoft.com/office/drawing/2014/main" xmlns="" id="{D4E6B9C7-0300-4015-97A8-FCF0B5EF47B8}"/>
                </a:ext>
              </a:extLst>
            </p:cNvPr>
            <p:cNvSpPr txBox="1"/>
            <p:nvPr/>
          </p:nvSpPr>
          <p:spPr>
            <a:xfrm>
              <a:off x="0" y="3000398"/>
              <a:ext cx="687898" cy="294813"/>
            </a:xfrm>
            <a:prstGeom prst="rect">
              <a:avLst/>
            </a:prstGeom>
            <a:noFill/>
            <a:ln>
              <a:noFill/>
            </a:ln>
          </p:spPr>
          <p:txBody>
            <a:bodyPr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113">
              <a:extLst>
                <a:ext uri="{FF2B5EF4-FFF2-40B4-BE49-F238E27FC236}">
                  <a16:creationId xmlns:a16="http://schemas.microsoft.com/office/drawing/2014/main" xmlns="" id="{8F2BFC32-7544-4FCC-A718-C737F6125323}"/>
                </a:ext>
              </a:extLst>
            </p:cNvPr>
            <p:cNvSpPr txBox="1"/>
            <p:nvPr/>
          </p:nvSpPr>
          <p:spPr>
            <a:xfrm>
              <a:off x="719079" y="3547081"/>
              <a:ext cx="7510519" cy="576398"/>
            </a:xfrm>
            <a:prstGeom prst="rect">
              <a:avLst/>
            </a:prstGeom>
            <a:noFill/>
            <a:ln>
              <a:noFill/>
            </a:ln>
          </p:spPr>
          <p:txBody>
            <a:bodyPr lIns="263125" tIns="23475" rIns="23475" bIns="23475" anchor="ctr" anchorCtr="0">
              <a:noAutofit/>
            </a:bodyPr>
            <a:lstStyle/>
            <a:p>
              <a:pPr marL="285750" lvl="1" indent="-285750">
                <a:lnSpc>
                  <a:spcPct val="90000"/>
                </a:lnSpc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altLang="zh-HK" sz="2800" dirty="0"/>
                <a:t>Performance </a:t>
              </a:r>
              <a:r>
                <a:rPr lang="en-US" altLang="zh-TW" sz="2800" dirty="0"/>
                <a:t>Analysis</a:t>
              </a:r>
              <a:r>
                <a:rPr lang="en-US" altLang="zh-CN" sz="2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23" name="Shape 114">
              <a:extLst>
                <a:ext uri="{FF2B5EF4-FFF2-40B4-BE49-F238E27FC236}">
                  <a16:creationId xmlns:a16="http://schemas.microsoft.com/office/drawing/2014/main" xmlns="" id="{8C0EA856-CC56-4A69-A120-2FF08408EB6A}"/>
                </a:ext>
              </a:extLst>
            </p:cNvPr>
            <p:cNvSpPr/>
            <p:nvPr/>
          </p:nvSpPr>
          <p:spPr>
            <a:xfrm rot="5400000">
              <a:off x="-147405" y="3689267"/>
              <a:ext cx="982712" cy="687898"/>
            </a:xfrm>
            <a:prstGeom prst="chevron">
              <a:avLst>
                <a:gd name="adj" fmla="val 50000"/>
              </a:avLst>
            </a:prstGeom>
            <a:solidFill>
              <a:srgbClr val="F79543"/>
            </a:solidFill>
            <a:ln w="25400" cap="flat" cmpd="sng">
              <a:solidFill>
                <a:srgbClr val="F7954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115">
              <a:extLst>
                <a:ext uri="{FF2B5EF4-FFF2-40B4-BE49-F238E27FC236}">
                  <a16:creationId xmlns:a16="http://schemas.microsoft.com/office/drawing/2014/main" xmlns="" id="{8E469856-C3F4-44AC-9D03-E5E2DF53FE0B}"/>
                </a:ext>
              </a:extLst>
            </p:cNvPr>
            <p:cNvSpPr txBox="1"/>
            <p:nvPr/>
          </p:nvSpPr>
          <p:spPr>
            <a:xfrm>
              <a:off x="0" y="3885808"/>
              <a:ext cx="687898" cy="294813"/>
            </a:xfrm>
            <a:prstGeom prst="rect">
              <a:avLst/>
            </a:prstGeom>
            <a:noFill/>
            <a:ln>
              <a:noFill/>
            </a:ln>
          </p:spPr>
          <p:txBody>
            <a:bodyPr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117">
              <a:extLst>
                <a:ext uri="{FF2B5EF4-FFF2-40B4-BE49-F238E27FC236}">
                  <a16:creationId xmlns:a16="http://schemas.microsoft.com/office/drawing/2014/main" xmlns="" id="{7D93EBDA-4CC5-4D3B-9AD9-79B88E8138A7}"/>
                </a:ext>
              </a:extLst>
            </p:cNvPr>
            <p:cNvSpPr txBox="1"/>
            <p:nvPr/>
          </p:nvSpPr>
          <p:spPr>
            <a:xfrm>
              <a:off x="719079" y="1839092"/>
              <a:ext cx="7510519" cy="576398"/>
            </a:xfrm>
            <a:prstGeom prst="rect">
              <a:avLst/>
            </a:prstGeom>
            <a:noFill/>
            <a:ln>
              <a:noFill/>
            </a:ln>
          </p:spPr>
          <p:txBody>
            <a:bodyPr lIns="263125" tIns="23475" rIns="23475" bIns="23475" anchor="ctr" anchorCtr="0">
              <a:noAutofit/>
            </a:bodyPr>
            <a:lstStyle/>
            <a:p>
              <a:pPr marL="285750" lvl="1" indent="-285750">
                <a:lnSpc>
                  <a:spcPct val="90000"/>
                </a:lnSpc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altLang="zh-HK" sz="28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CPN</a:t>
              </a:r>
              <a:endParaRPr lang="en-US" altLang="zh-CN" sz="2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26" name="Shape 118">
              <a:extLst>
                <a:ext uri="{FF2B5EF4-FFF2-40B4-BE49-F238E27FC236}">
                  <a16:creationId xmlns:a16="http://schemas.microsoft.com/office/drawing/2014/main" xmlns="" id="{58129200-D1B8-4CDC-A88C-065370C6E4F2}"/>
                </a:ext>
              </a:extLst>
            </p:cNvPr>
            <p:cNvSpPr/>
            <p:nvPr/>
          </p:nvSpPr>
          <p:spPr>
            <a:xfrm rot="5400000">
              <a:off x="-149632" y="4561484"/>
              <a:ext cx="982712" cy="687898"/>
            </a:xfrm>
            <a:prstGeom prst="chevron">
              <a:avLst>
                <a:gd name="adj" fmla="val 50000"/>
              </a:avLst>
            </a:prstGeom>
            <a:solidFill>
              <a:srgbClr val="BF504D"/>
            </a:solidFill>
            <a:ln w="25400" cap="flat" cmpd="sng">
              <a:solidFill>
                <a:srgbClr val="BF50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19">
              <a:extLst>
                <a:ext uri="{FF2B5EF4-FFF2-40B4-BE49-F238E27FC236}">
                  <a16:creationId xmlns:a16="http://schemas.microsoft.com/office/drawing/2014/main" xmlns="" id="{6078F0B8-5285-467B-9089-372A6801784C}"/>
                </a:ext>
              </a:extLst>
            </p:cNvPr>
            <p:cNvSpPr txBox="1"/>
            <p:nvPr/>
          </p:nvSpPr>
          <p:spPr>
            <a:xfrm>
              <a:off x="-31183" y="4763614"/>
              <a:ext cx="687898" cy="294813"/>
            </a:xfrm>
            <a:prstGeom prst="rect">
              <a:avLst/>
            </a:prstGeom>
            <a:noFill/>
            <a:ln>
              <a:noFill/>
            </a:ln>
          </p:spPr>
          <p:txBody>
            <a:bodyPr lIns="12050" tIns="12050" rIns="12050" bIns="12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120">
              <a:extLst>
                <a:ext uri="{FF2B5EF4-FFF2-40B4-BE49-F238E27FC236}">
                  <a16:creationId xmlns:a16="http://schemas.microsoft.com/office/drawing/2014/main" xmlns="" id="{3297B146-423C-4160-9C8F-BD876BA02CAC}"/>
                </a:ext>
              </a:extLst>
            </p:cNvPr>
            <p:cNvSpPr/>
            <p:nvPr/>
          </p:nvSpPr>
          <p:spPr>
            <a:xfrm rot="5400000">
              <a:off x="4158077" y="940690"/>
              <a:ext cx="638762" cy="75417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rgbClr val="BF50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121">
              <a:extLst>
                <a:ext uri="{FF2B5EF4-FFF2-40B4-BE49-F238E27FC236}">
                  <a16:creationId xmlns:a16="http://schemas.microsoft.com/office/drawing/2014/main" xmlns="" id="{E042B49E-332E-46DF-ABAE-A34C35D01ABA}"/>
                </a:ext>
              </a:extLst>
            </p:cNvPr>
            <p:cNvSpPr txBox="1"/>
            <p:nvPr/>
          </p:nvSpPr>
          <p:spPr>
            <a:xfrm>
              <a:off x="719079" y="4498634"/>
              <a:ext cx="7510519" cy="576398"/>
            </a:xfrm>
            <a:prstGeom prst="rect">
              <a:avLst/>
            </a:prstGeom>
            <a:noFill/>
            <a:ln>
              <a:noFill/>
            </a:ln>
          </p:spPr>
          <p:txBody>
            <a:bodyPr lIns="263125" tIns="23475" rIns="23475" bIns="234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Char char="•"/>
              </a:pPr>
              <a:r>
                <a:rPr lang="en-US" sz="2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r>
                <a:rPr lang="en-US" altLang="zh-CN" sz="2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uture Works</a:t>
              </a:r>
              <a:endPara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629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err="1"/>
              <a:t>colset</a:t>
            </a:r>
            <a:r>
              <a:rPr lang="en-US" altLang="zh-HK" dirty="0"/>
              <a:t> </a:t>
            </a:r>
            <a:r>
              <a:rPr lang="en-US" altLang="zh-HK" dirty="0" err="1"/>
              <a:t>CxTT</a:t>
            </a:r>
            <a:r>
              <a:rPr lang="en-US" altLang="zh-HK" dirty="0"/>
              <a:t> = product </a:t>
            </a:r>
            <a:r>
              <a:rPr lang="en-US" altLang="zh-HK" dirty="0" err="1"/>
              <a:t>CxT</a:t>
            </a:r>
            <a:r>
              <a:rPr lang="en-US" altLang="zh-HK" dirty="0"/>
              <a:t> * T;</a:t>
            </a:r>
          </a:p>
          <a:p>
            <a:r>
              <a:rPr lang="en-US" altLang="zh-HK" dirty="0" err="1"/>
              <a:t>var</a:t>
            </a:r>
            <a:r>
              <a:rPr lang="en-US" altLang="zh-HK" dirty="0"/>
              <a:t> </a:t>
            </a:r>
            <a:r>
              <a:rPr lang="en-US" altLang="zh-HK" dirty="0" err="1"/>
              <a:t>ComplaintPackWithTime</a:t>
            </a:r>
            <a:r>
              <a:rPr lang="en-US" altLang="zh-HK" dirty="0"/>
              <a:t> : </a:t>
            </a:r>
            <a:r>
              <a:rPr lang="en-US" altLang="zh-HK" dirty="0" err="1"/>
              <a:t>CxTT</a:t>
            </a:r>
            <a:r>
              <a:rPr lang="en-US" altLang="zh-HK" dirty="0"/>
              <a:t>;</a:t>
            </a:r>
          </a:p>
          <a:p>
            <a:r>
              <a:rPr lang="en-US" altLang="zh-HK" dirty="0" err="1"/>
              <a:t>colset</a:t>
            </a:r>
            <a:r>
              <a:rPr lang="en-US" altLang="zh-HK" dirty="0"/>
              <a:t> </a:t>
            </a:r>
            <a:r>
              <a:rPr lang="en-US" altLang="zh-HK" dirty="0" err="1"/>
              <a:t>CxTTList</a:t>
            </a:r>
            <a:r>
              <a:rPr lang="en-US" altLang="zh-HK" dirty="0"/>
              <a:t> = list </a:t>
            </a:r>
            <a:r>
              <a:rPr lang="en-US" altLang="zh-HK" dirty="0" err="1"/>
              <a:t>CxTT</a:t>
            </a:r>
            <a:r>
              <a:rPr lang="en-US" altLang="zh-HK" dirty="0"/>
              <a:t>;</a:t>
            </a:r>
          </a:p>
          <a:p>
            <a:r>
              <a:rPr lang="en-US" altLang="zh-HK" dirty="0" err="1"/>
              <a:t>var</a:t>
            </a:r>
            <a:r>
              <a:rPr lang="en-US" altLang="zh-HK" dirty="0"/>
              <a:t> l : </a:t>
            </a:r>
            <a:r>
              <a:rPr lang="en-US" altLang="zh-HK" dirty="0" err="1"/>
              <a:t>CxTTList</a:t>
            </a:r>
            <a:r>
              <a:rPr lang="en-US" altLang="zh-HK" dirty="0"/>
              <a:t>;</a:t>
            </a:r>
          </a:p>
          <a:p>
            <a:endParaRPr lang="zh-HK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Design – Use of </a:t>
            </a:r>
            <a:r>
              <a:rPr lang="en-US" altLang="zh-HK" dirty="0" err="1"/>
              <a:t>Colour</a:t>
            </a:r>
            <a:r>
              <a:rPr lang="en-US" altLang="zh-HK" dirty="0"/>
              <a:t> Types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691419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err="1"/>
              <a:t>colset</a:t>
            </a:r>
            <a:r>
              <a:rPr lang="en-US" altLang="zh-HK" dirty="0"/>
              <a:t> </a:t>
            </a:r>
            <a:r>
              <a:rPr lang="en-US" altLang="zh-HK" dirty="0" err="1"/>
              <a:t>CxTTxB</a:t>
            </a:r>
            <a:r>
              <a:rPr lang="en-US" altLang="zh-HK" dirty="0"/>
              <a:t> = product </a:t>
            </a:r>
            <a:r>
              <a:rPr lang="en-US" altLang="zh-HK" dirty="0" err="1"/>
              <a:t>CxT</a:t>
            </a:r>
            <a:r>
              <a:rPr lang="en-US" altLang="zh-HK" dirty="0"/>
              <a:t> * STRING * BOOL;</a:t>
            </a:r>
          </a:p>
          <a:p>
            <a:r>
              <a:rPr lang="en-US" altLang="zh-HK" dirty="0" err="1"/>
              <a:t>var</a:t>
            </a:r>
            <a:r>
              <a:rPr lang="en-US" altLang="zh-HK" dirty="0"/>
              <a:t> checked : </a:t>
            </a:r>
            <a:r>
              <a:rPr lang="en-US" altLang="zh-HK" dirty="0" err="1"/>
              <a:t>CxTTxB</a:t>
            </a:r>
            <a:r>
              <a:rPr lang="en-US" altLang="zh-HK" dirty="0"/>
              <a:t>;</a:t>
            </a:r>
          </a:p>
          <a:p>
            <a:r>
              <a:rPr lang="en-US" altLang="zh-HK" dirty="0" err="1"/>
              <a:t>var</a:t>
            </a:r>
            <a:r>
              <a:rPr lang="en-US" altLang="zh-HK" dirty="0"/>
              <a:t> </a:t>
            </a:r>
            <a:r>
              <a:rPr lang="en-US" altLang="zh-HK" dirty="0" err="1"/>
              <a:t>ToTrue</a:t>
            </a:r>
            <a:r>
              <a:rPr lang="en-US" altLang="zh-HK" dirty="0"/>
              <a:t> : </a:t>
            </a:r>
            <a:r>
              <a:rPr lang="en-US" altLang="zh-HK" dirty="0" err="1"/>
              <a:t>CxTTxB</a:t>
            </a:r>
            <a:r>
              <a:rPr lang="en-US" altLang="zh-HK" dirty="0"/>
              <a:t>;</a:t>
            </a:r>
          </a:p>
          <a:p>
            <a:endParaRPr lang="en-US" altLang="zh-HK" dirty="0"/>
          </a:p>
          <a:p>
            <a:r>
              <a:rPr lang="en-US" altLang="zh-HK" dirty="0" err="1"/>
              <a:t>colset</a:t>
            </a:r>
            <a:r>
              <a:rPr lang="en-US" altLang="zh-HK" dirty="0"/>
              <a:t> CS = string timed;</a:t>
            </a:r>
          </a:p>
          <a:p>
            <a:r>
              <a:rPr lang="en-US" altLang="zh-HK" dirty="0" err="1"/>
              <a:t>var</a:t>
            </a:r>
            <a:r>
              <a:rPr lang="en-US" altLang="zh-HK" dirty="0"/>
              <a:t> staff : CS;</a:t>
            </a:r>
          </a:p>
          <a:p>
            <a:r>
              <a:rPr lang="en-US" altLang="zh-HK" dirty="0" err="1"/>
              <a:t>colset</a:t>
            </a:r>
            <a:r>
              <a:rPr lang="en-US" altLang="zh-HK" dirty="0"/>
              <a:t> CCS = product </a:t>
            </a:r>
            <a:r>
              <a:rPr lang="en-US" altLang="zh-HK" dirty="0" err="1"/>
              <a:t>CxTT</a:t>
            </a:r>
            <a:r>
              <a:rPr lang="en-US" altLang="zh-HK" dirty="0"/>
              <a:t> * CS timed;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Design – Use of </a:t>
            </a:r>
            <a:r>
              <a:rPr lang="en-US" altLang="zh-HK" dirty="0" err="1"/>
              <a:t>Colour</a:t>
            </a:r>
            <a:r>
              <a:rPr lang="en-US" altLang="zh-HK" dirty="0"/>
              <a:t> Types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71268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Design – Guards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Fill Complaint Form : [</a:t>
            </a:r>
            <a:r>
              <a:rPr lang="en-US" altLang="zh-TW" dirty="0" err="1"/>
              <a:t>i</a:t>
            </a:r>
            <a:r>
              <a:rPr lang="en-US" altLang="zh-TW" dirty="0"/>
              <a:t> &lt; 200]</a:t>
            </a:r>
          </a:p>
          <a:p>
            <a:r>
              <a:rPr lang="en-US" altLang="zh-TW" dirty="0"/>
              <a:t>Redo Process: [#3(checked) = false]</a:t>
            </a:r>
          </a:p>
          <a:p>
            <a:r>
              <a:rPr lang="en-US" altLang="zh-HK" dirty="0"/>
              <a:t>Confirm : [#3(checked) = false]</a:t>
            </a:r>
          </a:p>
          <a:p>
            <a:r>
              <a:rPr lang="en-US" altLang="zh-HK" dirty="0"/>
              <a:t>Send Letter : </a:t>
            </a:r>
            <a:br>
              <a:rPr lang="en-US" altLang="zh-HK" dirty="0"/>
            </a:br>
            <a:r>
              <a:rPr lang="en-US" altLang="zh-HK" dirty="0"/>
              <a:t>[</a:t>
            </a:r>
            <a:r>
              <a:rPr lang="en-US" altLang="zh-HK" dirty="0" err="1"/>
              <a:t>typeOfComplaint</a:t>
            </a:r>
            <a:r>
              <a:rPr lang="en-US" altLang="zh-HK" dirty="0"/>
              <a:t> = complaint </a:t>
            </a:r>
            <a:r>
              <a:rPr lang="en-US" altLang="zh-HK" dirty="0" err="1"/>
              <a:t>andalso</a:t>
            </a:r>
            <a:r>
              <a:rPr lang="en-US" altLang="zh-HK" dirty="0"/>
              <a:t> #2(#1(</a:t>
            </a:r>
            <a:r>
              <a:rPr lang="en-US" altLang="zh-HK" dirty="0" err="1"/>
              <a:t>ComplaintPack,t</a:t>
            </a:r>
            <a:r>
              <a:rPr lang="en-US" altLang="zh-HK" dirty="0"/>
              <a:t>)) = complaint]</a:t>
            </a:r>
          </a:p>
          <a:p>
            <a:r>
              <a:rPr lang="en-US" altLang="zh-HK" dirty="0"/>
              <a:t>Refund : </a:t>
            </a:r>
            <a:br>
              <a:rPr lang="en-US" altLang="zh-HK" dirty="0"/>
            </a:br>
            <a:r>
              <a:rPr lang="en-US" altLang="zh-HK" dirty="0"/>
              <a:t>[</a:t>
            </a:r>
            <a:r>
              <a:rPr lang="en-US" altLang="zh-HK" dirty="0" err="1"/>
              <a:t>typeOfComplaint</a:t>
            </a:r>
            <a:r>
              <a:rPr lang="en-US" altLang="zh-HK" dirty="0"/>
              <a:t> = refund </a:t>
            </a:r>
            <a:r>
              <a:rPr lang="en-US" altLang="zh-HK" dirty="0" err="1"/>
              <a:t>andalso</a:t>
            </a:r>
            <a:r>
              <a:rPr lang="en-US" altLang="zh-HK" dirty="0"/>
              <a:t> #2(#1(</a:t>
            </a:r>
            <a:r>
              <a:rPr lang="en-US" altLang="zh-HK" dirty="0" err="1"/>
              <a:t>ComplaintPack,t</a:t>
            </a:r>
            <a:r>
              <a:rPr lang="en-US" altLang="zh-HK" dirty="0"/>
              <a:t>)) = complaint]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057938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Design – Functions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fun </a:t>
            </a:r>
            <a:r>
              <a:rPr lang="en-US" altLang="zh-HK" dirty="0" err="1"/>
              <a:t>addDelay</a:t>
            </a:r>
            <a:r>
              <a:rPr lang="en-US" altLang="zh-HK" dirty="0"/>
              <a:t>(</a:t>
            </a:r>
            <a:r>
              <a:rPr lang="en-US" altLang="zh-HK" dirty="0" err="1"/>
              <a:t>typeOfComplaint</a:t>
            </a:r>
            <a:r>
              <a:rPr lang="en-US" altLang="zh-HK" dirty="0"/>
              <a:t>) = if (</a:t>
            </a:r>
            <a:r>
              <a:rPr lang="en-US" altLang="zh-HK" dirty="0" err="1"/>
              <a:t>typeOfComplaint</a:t>
            </a:r>
            <a:r>
              <a:rPr lang="en-US" altLang="zh-HK" dirty="0"/>
              <a:t> = complaint) then 5 else 10 : </a:t>
            </a:r>
            <a:r>
              <a:rPr lang="en-US" altLang="zh-HK" dirty="0" err="1"/>
              <a:t>int</a:t>
            </a:r>
            <a:r>
              <a:rPr lang="en-US" altLang="zh-HK" dirty="0"/>
              <a:t>;</a:t>
            </a:r>
          </a:p>
          <a:p>
            <a:endParaRPr lang="en-US" altLang="zh-HK" dirty="0"/>
          </a:p>
          <a:p>
            <a:r>
              <a:rPr lang="en-US" altLang="zh-HK" dirty="0"/>
              <a:t>Add delay to different type of complaint</a:t>
            </a:r>
          </a:p>
          <a:p>
            <a:r>
              <a:rPr lang="en-US" altLang="zh-HK" dirty="0"/>
              <a:t>Normal complaint: 5 delays</a:t>
            </a:r>
          </a:p>
          <a:p>
            <a:r>
              <a:rPr lang="en-US" altLang="zh-HK" dirty="0"/>
              <a:t>Refund: 10 delays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649052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Design – Functions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fun delay(</a:t>
            </a:r>
            <a:r>
              <a:rPr lang="en-US" altLang="zh-HK" dirty="0" err="1"/>
              <a:t>typeOfComplaint:ComplaintType,staff:CS</a:t>
            </a:r>
            <a:r>
              <a:rPr lang="en-US" altLang="zh-HK" dirty="0"/>
              <a:t>) = </a:t>
            </a:r>
            <a:br>
              <a:rPr lang="en-US" altLang="zh-HK" dirty="0"/>
            </a:br>
            <a:r>
              <a:rPr lang="en-US" altLang="zh-HK" dirty="0"/>
              <a:t>	if  </a:t>
            </a:r>
            <a:r>
              <a:rPr lang="en-US" altLang="zh-HK" dirty="0" err="1"/>
              <a:t>typeOfComplaint</a:t>
            </a:r>
            <a:r>
              <a:rPr lang="en-US" altLang="zh-HK" dirty="0"/>
              <a:t> = complaint</a:t>
            </a:r>
            <a:br>
              <a:rPr lang="en-US" altLang="zh-HK" dirty="0"/>
            </a:br>
            <a:r>
              <a:rPr lang="en-US" altLang="zh-HK" dirty="0"/>
              <a:t>	then	(if staff="CS2" then 2 else 6) </a:t>
            </a:r>
            <a:br>
              <a:rPr lang="en-US" altLang="zh-HK" dirty="0"/>
            </a:br>
            <a:r>
              <a:rPr lang="en-US" altLang="zh-HK" dirty="0"/>
              <a:t>	else</a:t>
            </a:r>
            <a:br>
              <a:rPr lang="en-US" altLang="zh-HK" dirty="0"/>
            </a:br>
            <a:r>
              <a:rPr lang="en-US" altLang="zh-HK" dirty="0"/>
              <a:t>		(if staff="CS2" then 12 else 4);</a:t>
            </a:r>
          </a:p>
          <a:p>
            <a:endParaRPr lang="en-US" altLang="zh-HK" dirty="0"/>
          </a:p>
          <a:p>
            <a:r>
              <a:rPr lang="en-US" altLang="zh-HK" dirty="0"/>
              <a:t>Each CS may have different working ability</a:t>
            </a:r>
          </a:p>
        </p:txBody>
      </p:sp>
    </p:spTree>
    <p:extLst>
      <p:ext uri="{BB962C8B-B14F-4D97-AF65-F5344CB8AC3E}">
        <p14:creationId xmlns:p14="http://schemas.microsoft.com/office/powerpoint/2010/main" val="2911311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EDE41EC-0525-4CA9-AAF2-A72101B8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State Space Analysis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0F4875F-5041-449C-9481-534A4D3C9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The state space is partial</a:t>
            </a:r>
          </a:p>
          <a:p>
            <a:pPr lvl="1"/>
            <a:r>
              <a:rPr lang="en-US" altLang="zh-HK" dirty="0"/>
              <a:t>Not enough time to generate the full stats space</a:t>
            </a:r>
          </a:p>
          <a:p>
            <a:pPr lvl="1"/>
            <a:r>
              <a:rPr lang="en-US" altLang="zh-HK" dirty="0"/>
              <a:t>300 seconds of space state simulation</a:t>
            </a:r>
          </a:p>
          <a:p>
            <a:r>
              <a:rPr lang="en-US" altLang="zh-HK" dirty="0"/>
              <a:t>The generated report is different every time</a:t>
            </a:r>
          </a:p>
          <a:p>
            <a:pPr lvl="1"/>
            <a:r>
              <a:rPr lang="en-US" altLang="zh-HK" dirty="0"/>
              <a:t>But conclusions are the same</a:t>
            </a:r>
          </a:p>
        </p:txBody>
      </p:sp>
    </p:spTree>
    <p:extLst>
      <p:ext uri="{BB962C8B-B14F-4D97-AF65-F5344CB8AC3E}">
        <p14:creationId xmlns:p14="http://schemas.microsoft.com/office/powerpoint/2010/main" val="4133448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D2C0A69C-96BC-413C-962A-FAA40063E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218" y="2184357"/>
            <a:ext cx="2683170" cy="3281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EDE41EC-0525-4CA9-AAF2-A72101B8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>
            <a:normAutofit/>
          </a:bodyPr>
          <a:lstStyle/>
          <a:p>
            <a:r>
              <a:rPr lang="en-US" altLang="zh-HK" dirty="0"/>
              <a:t>State Space Analysis – Generated Report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0F4875F-5041-449C-9481-534A4D3C9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184357"/>
            <a:ext cx="6112668" cy="3281990"/>
          </a:xfrm>
        </p:spPr>
        <p:txBody>
          <a:bodyPr>
            <a:normAutofit/>
          </a:bodyPr>
          <a:lstStyle/>
          <a:p>
            <a:r>
              <a:rPr lang="en-US" altLang="zh-HK" dirty="0"/>
              <a:t>Size(State Space) = Size(SCC Graph)</a:t>
            </a:r>
          </a:p>
          <a:p>
            <a:pPr lvl="1"/>
            <a:r>
              <a:rPr lang="en-US" altLang="zh-HK" dirty="0"/>
              <a:t>No cycle</a:t>
            </a:r>
          </a:p>
          <a:p>
            <a:pPr lvl="1"/>
            <a:r>
              <a:rPr lang="en-US" altLang="zh-HK" dirty="0"/>
              <a:t>~30000 nodes, 80000 arcs</a:t>
            </a:r>
          </a:p>
          <a:p>
            <a:pPr lvl="1"/>
            <a:r>
              <a:rPr lang="en-US" altLang="zh-HK" dirty="0"/>
              <a:t>Partial</a:t>
            </a:r>
          </a:p>
          <a:p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5126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坐, 手機, 行動電話 的圖片&#10;&#10;描述是以高可信度產生">
            <a:extLst>
              <a:ext uri="{FF2B5EF4-FFF2-40B4-BE49-F238E27FC236}">
                <a16:creationId xmlns:a16="http://schemas.microsoft.com/office/drawing/2014/main" xmlns="" id="{553C07FF-601A-49EC-9429-9CEBA7C43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975" y="2184357"/>
            <a:ext cx="2253041" cy="3281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94F64FF-80DA-4440-9F81-ABED32B29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>
            <a:normAutofit/>
          </a:bodyPr>
          <a:lstStyle/>
          <a:p>
            <a:r>
              <a:rPr lang="en-US" altLang="zh-HK" dirty="0"/>
              <a:t>State Space Analysis – Generated Report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6C31A75-870B-4DBD-BD86-FDB158A6F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184357"/>
            <a:ext cx="5539166" cy="3281990"/>
          </a:xfrm>
        </p:spPr>
        <p:txBody>
          <a:bodyPr>
            <a:normAutofit/>
          </a:bodyPr>
          <a:lstStyle/>
          <a:p>
            <a:r>
              <a:rPr lang="en-US" altLang="zh-HK" dirty="0"/>
              <a:t>Home markings - None</a:t>
            </a:r>
          </a:p>
          <a:p>
            <a:r>
              <a:rPr lang="en-US" altLang="zh-HK" dirty="0"/>
              <a:t>Dead Markings – A Lot</a:t>
            </a:r>
          </a:p>
          <a:p>
            <a:r>
              <a:rPr lang="en-US" altLang="zh-HK" dirty="0"/>
              <a:t>Dead Transition Instances – A few</a:t>
            </a:r>
          </a:p>
          <a:p>
            <a:r>
              <a:rPr lang="en-US" altLang="zh-HK" dirty="0"/>
              <a:t>No infinite occurrence sequences</a:t>
            </a:r>
          </a:p>
          <a:p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288746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6" name="Picture 2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8" name="Straight Connector 2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5829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xmlns="" id="{7928C462-DE2E-48EF-B86A-4767D6B70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945169"/>
            <a:ext cx="4960442" cy="43815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E38B6EA-D044-48CF-9510-24F2F7B7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822" y="962902"/>
            <a:ext cx="4087178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altLang="zh-HK" sz="4800"/>
              <a:t>Dead markings?</a:t>
            </a:r>
          </a:p>
        </p:txBody>
      </p:sp>
    </p:spTree>
    <p:extLst>
      <p:ext uri="{BB962C8B-B14F-4D97-AF65-F5344CB8AC3E}">
        <p14:creationId xmlns:p14="http://schemas.microsoft.com/office/powerpoint/2010/main" val="414670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8" name="Picture 2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0" name="Straight Connector 2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5725" y="4459039"/>
            <a:ext cx="0" cy="55152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內容版面配置區 8" descr="一張含有 文字, 地圖 的圖片&#10;&#10;產生非常高可信度的描述">
            <a:extLst>
              <a:ext uri="{FF2B5EF4-FFF2-40B4-BE49-F238E27FC236}">
                <a16:creationId xmlns:a16="http://schemas.microsoft.com/office/drawing/2014/main" xmlns="" id="{8C03D3E5-C827-4C22-A036-FEEB68D2F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5" y="330013"/>
            <a:ext cx="11372428" cy="619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1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05816F7-6F16-4D93-91EE-486D70B1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Company 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8534224-F58C-4440-AF8F-88ED73BF1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FedEx is an international </a:t>
            </a:r>
            <a:r>
              <a:rPr lang="en-US" altLang="zh-CN" dirty="0">
                <a:solidFill>
                  <a:srgbClr val="FF0000"/>
                </a:solidFill>
              </a:rPr>
              <a:t>shipping company</a:t>
            </a:r>
            <a:r>
              <a:rPr lang="en-US" altLang="zh-CN" dirty="0"/>
              <a:t>. It provides reliable, fast, and convenient delivery &amp; air freight services to more than 220 countries</a:t>
            </a:r>
          </a:p>
          <a:p>
            <a:r>
              <a:rPr lang="en-US" altLang="zh-CN" dirty="0"/>
              <a:t>1.25 billion packages shipped annually by FedEx</a:t>
            </a:r>
          </a:p>
          <a:p>
            <a:r>
              <a:rPr lang="en-US" altLang="zh-CN" dirty="0"/>
              <a:t>0.55 % shipped packages lost by FedEx</a:t>
            </a: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9C2E445-FDD4-445F-9AC4-80BDC9725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0723" y="3712430"/>
            <a:ext cx="2685306" cy="2328505"/>
          </a:xfrm>
          <a:prstGeom prst="rect">
            <a:avLst/>
          </a:prstGeom>
        </p:spPr>
      </p:pic>
      <p:pic>
        <p:nvPicPr>
          <p:cNvPr id="5" name="Shape 135">
            <a:extLst>
              <a:ext uri="{FF2B5EF4-FFF2-40B4-BE49-F238E27FC236}">
                <a16:creationId xmlns:a16="http://schemas.microsoft.com/office/drawing/2014/main" xmlns="" id="{022AE83A-87C2-4895-9DEC-5E029FB6A0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9600" y="3864070"/>
            <a:ext cx="5752098" cy="2176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3940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8" name="Picture 2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0" name="Straight Connector 2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5725" y="4459039"/>
            <a:ext cx="0" cy="55152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xmlns="" id="{8C03D3E5-C827-4C22-A036-FEEB68D2F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15" y="330013"/>
            <a:ext cx="11355067" cy="619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10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8" name="Picture 2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0" name="Straight Connector 2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5725" y="4459039"/>
            <a:ext cx="0" cy="55152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xmlns="" id="{8C03D3E5-C827-4C22-A036-FEEB68D2F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15" y="330013"/>
            <a:ext cx="11355067" cy="619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72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" name="Picture 1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8" name="Picture 2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30" name="Straight Connector 2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5725" y="4459039"/>
            <a:ext cx="0" cy="55152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xmlns="" id="{8C03D3E5-C827-4C22-A036-FEEB68D2F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16" y="330013"/>
            <a:ext cx="11355065" cy="619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3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4" descr="一張含有 文字, 地圖 的圖片&#10;&#10;產生非常高可信度的描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64" y="2477106"/>
            <a:ext cx="5956976" cy="296359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3913DFB-A3F3-4781-9CDC-26C17731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>
            <a:normAutofit/>
          </a:bodyPr>
          <a:lstStyle/>
          <a:p>
            <a:r>
              <a:rPr lang="en-US" altLang="zh-HK" dirty="0"/>
              <a:t>Dead Transitions?</a:t>
            </a:r>
            <a:endParaRPr lang="zh-HK" altLang="en-US" dirty="0"/>
          </a:p>
        </p:txBody>
      </p:sp>
      <p:pic>
        <p:nvPicPr>
          <p:cNvPr id="6" name="內容版面配置區 5" descr="一張含有 文字, 地圖 的圖片&#10;&#10;產生非常高可信度的描述">
            <a:extLst>
              <a:ext uri="{FF2B5EF4-FFF2-40B4-BE49-F238E27FC236}">
                <a16:creationId xmlns:a16="http://schemas.microsoft.com/office/drawing/2014/main" xmlns="" id="{B85A3439-94BB-467D-962C-1818C4A44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711" y="2477106"/>
            <a:ext cx="4437393" cy="3085460"/>
          </a:xfrm>
        </p:spPr>
      </p:pic>
    </p:spTree>
    <p:extLst>
      <p:ext uri="{BB962C8B-B14F-4D97-AF65-F5344CB8AC3E}">
        <p14:creationId xmlns:p14="http://schemas.microsoft.com/office/powerpoint/2010/main" val="656138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F2ADC9AD-7718-408F-B1CC-A65F96B9A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97" y="2184357"/>
            <a:ext cx="4447431" cy="3281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9D4F411-3278-42DD-81DB-A41B8805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>
            <a:normAutofit/>
          </a:bodyPr>
          <a:lstStyle/>
          <a:p>
            <a:r>
              <a:rPr lang="en-US" altLang="zh-HK" dirty="0"/>
              <a:t>No home marking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A01AD0D3-286B-4F0A-99E3-1A764228F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263" y="2303284"/>
            <a:ext cx="6256609" cy="304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2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Performance Analysis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Functions</a:t>
            </a:r>
          </a:p>
          <a:p>
            <a:pPr lvl="1"/>
            <a:r>
              <a:rPr lang="en-US" altLang="zh-HK" dirty="0"/>
              <a:t>fun </a:t>
            </a:r>
            <a:r>
              <a:rPr lang="en-US" altLang="zh-HK" dirty="0" err="1"/>
              <a:t>modelTime</a:t>
            </a:r>
            <a:r>
              <a:rPr lang="en-US" altLang="zh-HK" dirty="0"/>
              <a:t>() = </a:t>
            </a:r>
            <a:r>
              <a:rPr lang="en-US" altLang="zh-HK" dirty="0" err="1"/>
              <a:t>ModelTime.time</a:t>
            </a:r>
            <a:r>
              <a:rPr lang="en-US" altLang="zh-HK" dirty="0"/>
              <a:t>();</a:t>
            </a:r>
          </a:p>
          <a:p>
            <a:pPr lvl="1"/>
            <a:r>
              <a:rPr lang="en-US" altLang="zh-HK" dirty="0"/>
              <a:t>fun </a:t>
            </a:r>
            <a:r>
              <a:rPr lang="en-US" altLang="zh-HK" dirty="0" err="1"/>
              <a:t>modelTimeS</a:t>
            </a:r>
            <a:r>
              <a:rPr lang="en-US" altLang="zh-HK" dirty="0"/>
              <a:t>() = </a:t>
            </a:r>
            <a:r>
              <a:rPr lang="en-US" altLang="zh-HK" dirty="0" err="1"/>
              <a:t>ModelTime.toString</a:t>
            </a:r>
            <a:r>
              <a:rPr lang="en-US" altLang="zh-HK" dirty="0"/>
              <a:t>(</a:t>
            </a:r>
            <a:r>
              <a:rPr lang="en-US" altLang="zh-HK" dirty="0" err="1"/>
              <a:t>modelTime</a:t>
            </a:r>
            <a:r>
              <a:rPr lang="en-US" altLang="zh-HK" dirty="0"/>
              <a:t>()) : string;</a:t>
            </a:r>
          </a:p>
          <a:p>
            <a:pPr lvl="1"/>
            <a:r>
              <a:rPr lang="en-US" altLang="zh-HK" dirty="0"/>
              <a:t>fun </a:t>
            </a:r>
            <a:r>
              <a:rPr lang="en-US" altLang="zh-HK" dirty="0" err="1"/>
              <a:t>StoT</a:t>
            </a:r>
            <a:r>
              <a:rPr lang="en-US" altLang="zh-HK" dirty="0"/>
              <a:t>(</a:t>
            </a:r>
            <a:r>
              <a:rPr lang="en-US" altLang="zh-HK" dirty="0" err="1"/>
              <a:t>t:string</a:t>
            </a:r>
            <a:r>
              <a:rPr lang="en-US" altLang="zh-HK" dirty="0"/>
              <a:t>) = </a:t>
            </a:r>
            <a:r>
              <a:rPr lang="en-US" altLang="zh-HK" dirty="0" err="1"/>
              <a:t>ModelTime.maketime</a:t>
            </a:r>
            <a:r>
              <a:rPr lang="en-US" altLang="zh-HK" dirty="0"/>
              <a:t>(t);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363611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Performance Analysis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Overall results show the performance of re-engineering method is better than that of original method</a:t>
            </a:r>
          </a:p>
          <a:p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1656586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Performance </a:t>
            </a:r>
            <a:r>
              <a:rPr lang="en-US" altLang="zh-TW" dirty="0"/>
              <a:t>Analysis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More employees (for customer service) will lead to a better performance</a:t>
            </a:r>
          </a:p>
          <a:p>
            <a:pPr lvl="1"/>
            <a:r>
              <a:rPr lang="en-US" altLang="zh-HK" dirty="0"/>
              <a:t>Sum, </a:t>
            </a:r>
            <a:r>
              <a:rPr lang="en-US" altLang="zh-HK" dirty="0" err="1"/>
              <a:t>Avg</a:t>
            </a:r>
            <a:r>
              <a:rPr lang="en-US" altLang="zh-HK" dirty="0"/>
              <a:t> and Model time are smaller</a:t>
            </a:r>
            <a:endParaRPr lang="zh-HK" altLang="en-US" dirty="0"/>
          </a:p>
          <a:p>
            <a:endParaRPr lang="zh-HK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1143"/>
            <a:ext cx="6051892" cy="257577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9684" b="327"/>
          <a:stretch/>
        </p:blipFill>
        <p:spPr>
          <a:xfrm>
            <a:off x="6128045" y="3132568"/>
            <a:ext cx="6063955" cy="282434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713391" y="6063449"/>
            <a:ext cx="156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10 employees</a:t>
            </a:r>
            <a:endParaRPr lang="zh-HK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603955" y="6079440"/>
            <a:ext cx="144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5 employees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928305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27B54C7-312B-4AE7-94A9-E806350F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Future works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8B522A0-8CE6-44CD-84A1-51EBBA03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More things to model</a:t>
            </a:r>
          </a:p>
          <a:p>
            <a:pPr lvl="1"/>
            <a:r>
              <a:rPr lang="en-US" altLang="zh-HK" dirty="0"/>
              <a:t>Replenishment of resources</a:t>
            </a:r>
          </a:p>
          <a:p>
            <a:pPr lvl="1"/>
            <a:r>
              <a:rPr lang="en-US" altLang="zh-HK" dirty="0"/>
              <a:t>Quality of complaint resolution</a:t>
            </a:r>
          </a:p>
          <a:p>
            <a:pPr lvl="1"/>
            <a:r>
              <a:rPr lang="en-US" altLang="zh-HK" dirty="0"/>
              <a:t>Interactions with other parts of the business </a:t>
            </a:r>
          </a:p>
          <a:p>
            <a:r>
              <a:rPr lang="en-US" altLang="zh-HK" dirty="0"/>
              <a:t>Improve state space analysis</a:t>
            </a:r>
          </a:p>
          <a:p>
            <a:pPr lvl="1"/>
            <a:r>
              <a:rPr lang="en-US" altLang="zh-HK" dirty="0"/>
              <a:t>Complete the state space</a:t>
            </a:r>
          </a:p>
          <a:p>
            <a:pPr lvl="1"/>
            <a:r>
              <a:rPr lang="en-US" altLang="zh-HK" dirty="0"/>
              <a:t>Remove the false negatives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952545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Redo process: Assign employees on doing “redo complaints”</a:t>
            </a:r>
          </a:p>
          <a:p>
            <a:pPr lvl="1"/>
            <a:r>
              <a:rPr lang="en-US" altLang="zh-HK" dirty="0"/>
              <a:t>Measure the performance of employees in redo process</a:t>
            </a:r>
          </a:p>
          <a:p>
            <a:r>
              <a:rPr lang="en-US" altLang="zh-HK" dirty="0"/>
              <a:t>Define user type: Normal | Premium</a:t>
            </a:r>
          </a:p>
          <a:p>
            <a:pPr lvl="1"/>
            <a:r>
              <a:rPr lang="en-US" altLang="zh-TW" dirty="0"/>
              <a:t>Re-arrange the queue of complaint</a:t>
            </a:r>
          </a:p>
          <a:p>
            <a:r>
              <a:rPr lang="en-US" altLang="zh-HK" dirty="0"/>
              <a:t>Include some processes to consider whether it is a real “refund”</a:t>
            </a:r>
          </a:p>
          <a:p>
            <a:pPr lvl="1"/>
            <a:r>
              <a:rPr lang="en-US" altLang="zh-HK" dirty="0"/>
              <a:t>Using distribution method to differentiate real or not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1612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1783856-98F0-492C-B7D7-CC0D6A37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Process of Complaint Handling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4B29A41-604C-4DDC-884E-3CE1CAD32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5486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If customers are Unhappy with services, make complaints via different channels, such as mail, email, phone call, comment at websites, social media and so on.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Complaint handling system will automatically send a reply to that customer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System will compare the complaint with previous cases in the data base, and find out the similarity.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Group the complaint into the right category, and send it to right department.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The related department will handle the complaint and provide solution.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The customer can give feedback when they receive the solution or response.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The customer unsatisfied with the response or solution, then doing the process again.</a:t>
            </a:r>
            <a:endParaRPr lang="zh-CN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595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5D4E153-7B74-4009-B160-0D45A2A9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End 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xmlns="" id="{EE4B9965-3EAF-48BE-A333-4953FBA5C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383" y="2108488"/>
            <a:ext cx="6147353" cy="3449638"/>
          </a:xfrm>
        </p:spPr>
      </p:pic>
    </p:spTree>
    <p:extLst>
      <p:ext uri="{BB962C8B-B14F-4D97-AF65-F5344CB8AC3E}">
        <p14:creationId xmlns:p14="http://schemas.microsoft.com/office/powerpoint/2010/main" val="208560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C81D97A-0230-43EF-A2A6-2DA63D80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Issues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7EC2065-4E95-4F7E-972F-4FF7D42F0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 of customers responded that the complaint system cannot send “reply” on time. There is some delay of system.</a:t>
            </a:r>
            <a:endParaRPr lang="zh-CN" altLang="zh-CN" dirty="0"/>
          </a:p>
          <a:p>
            <a:r>
              <a:rPr lang="en-US" altLang="zh-CN" dirty="0"/>
              <a:t>Few consumers complaints cases lost (dead end in the system), since the mistake of complaint handling system.</a:t>
            </a:r>
          </a:p>
          <a:p>
            <a:r>
              <a:rPr lang="en-US" altLang="zh-CN" dirty="0"/>
              <a:t>Some consumers respond that they receive the solution, but it’s not useful or it  avoid answer directly.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36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 err="1"/>
              <a:t>Coloured</a:t>
            </a:r>
            <a:r>
              <a:rPr lang="en-US" altLang="zh-HK" b="1" dirty="0"/>
              <a:t> Petri Nets(CPN)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HK" dirty="0"/>
              <a:t>A language for modelling and validation of concurrent and distributed systems and other systems in which concurrency, </a:t>
            </a:r>
            <a:r>
              <a:rPr lang="en-US" altLang="zh-HK" dirty="0" err="1"/>
              <a:t>synchronisation</a:t>
            </a:r>
            <a:r>
              <a:rPr lang="en-US" altLang="zh-HK" dirty="0"/>
              <a:t>, and communication plays a major role. </a:t>
            </a:r>
          </a:p>
          <a:p>
            <a:pPr algn="just"/>
            <a:endParaRPr lang="en-US" altLang="zh-HK" dirty="0"/>
          </a:p>
          <a:p>
            <a:pPr algn="just"/>
            <a:r>
              <a:rPr lang="en-US" altLang="zh-HK" dirty="0"/>
              <a:t>Developing a modeling that helps FedEx to improve the efficiency of complaint handling. 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40064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Complaint Handling Flow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" name="圖片 2">
            <a:extLst>
              <a:ext uri="{FF2B5EF4-FFF2-40B4-BE49-F238E27FC236}">
                <a16:creationId xmlns:a16="http://schemas.microsoft.com/office/drawing/2014/main" xmlns="" id="{5F6FB842-C0D2-42D5-ADF7-2D57C962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6" y="1853754"/>
            <a:ext cx="9770612" cy="403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The reason of using CPN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83143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CPN has a graphical representation.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CPN has a well-defined semantics which unambiguously defines the behavior of each CP-net.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CPN is very general and can be used to describe a large variety of different systems, such as description of work process, communication protocols or distributed algorithms etc.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CPN has an explicit description of both states and actions.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CPN has a semantics which builds upon true concurrency, instead of interleaving.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CPN integrates the description of control and synchronization with the description of data manipulation.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CPN offers interactive simulations where the results are presented directly on the CPN diagram.</a:t>
            </a:r>
            <a:br>
              <a:rPr lang="en-US" altLang="zh-HK" dirty="0"/>
            </a:b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75294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80897" y="2345898"/>
            <a:ext cx="631871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HK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Original Method</a:t>
            </a:r>
            <a:endParaRPr lang="zh-HK" altLang="en-US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332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圖庫</Template>
  <TotalTime>877</TotalTime>
  <Words>958</Words>
  <Application>Microsoft Macintosh PowerPoint</Application>
  <PresentationFormat>Widescreen</PresentationFormat>
  <Paragraphs>154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Palatino Linotype</vt:lpstr>
      <vt:lpstr>新細明體</vt:lpstr>
      <vt:lpstr>等线</vt:lpstr>
      <vt:lpstr>等线 Light</vt:lpstr>
      <vt:lpstr>Gallery</vt:lpstr>
      <vt:lpstr>The Hong Kong Polytechnic University Department of Computing COMP5138 Service Science Management Semester 3, 2016-2017</vt:lpstr>
      <vt:lpstr>Outline</vt:lpstr>
      <vt:lpstr>Company Background</vt:lpstr>
      <vt:lpstr>The Process of Complaint Handling System</vt:lpstr>
      <vt:lpstr>Performance Issues</vt:lpstr>
      <vt:lpstr>Coloured Petri Nets(CPN)</vt:lpstr>
      <vt:lpstr>Complaint Handling Flow</vt:lpstr>
      <vt:lpstr>The reason of using CPN</vt:lpstr>
      <vt:lpstr>PowerPoint Presentation</vt:lpstr>
      <vt:lpstr>PowerPoint Presentation</vt:lpstr>
      <vt:lpstr>PowerPoint Presentation</vt:lpstr>
      <vt:lpstr>PowerPoint Presentation</vt:lpstr>
      <vt:lpstr>Logic</vt:lpstr>
      <vt:lpstr>Logic</vt:lpstr>
      <vt:lpstr>PowerPoint Presentation</vt:lpstr>
      <vt:lpstr>Logic</vt:lpstr>
      <vt:lpstr>Logic</vt:lpstr>
      <vt:lpstr>Logic</vt:lpstr>
      <vt:lpstr>Design – Use of Colour Types</vt:lpstr>
      <vt:lpstr>Design – Use of Colour Types</vt:lpstr>
      <vt:lpstr>Design – Use of Colour Types</vt:lpstr>
      <vt:lpstr>Design – Guards</vt:lpstr>
      <vt:lpstr>Design – Functions</vt:lpstr>
      <vt:lpstr>Design – Functions</vt:lpstr>
      <vt:lpstr>State Space Analysis</vt:lpstr>
      <vt:lpstr>State Space Analysis – Generated Report</vt:lpstr>
      <vt:lpstr>State Space Analysis – Generated Report</vt:lpstr>
      <vt:lpstr>Dead markings?</vt:lpstr>
      <vt:lpstr>PowerPoint Presentation</vt:lpstr>
      <vt:lpstr>PowerPoint Presentation</vt:lpstr>
      <vt:lpstr>PowerPoint Presentation</vt:lpstr>
      <vt:lpstr>PowerPoint Presentation</vt:lpstr>
      <vt:lpstr>Dead Transitions?</vt:lpstr>
      <vt:lpstr>No home marking</vt:lpstr>
      <vt:lpstr>Performance Analysis</vt:lpstr>
      <vt:lpstr>Performance Analysis</vt:lpstr>
      <vt:lpstr>Performance Analysis</vt:lpstr>
      <vt:lpstr>Future works</vt:lpstr>
      <vt:lpstr>Future Works</vt:lpstr>
      <vt:lpstr>The End </vt:lpstr>
    </vt:vector>
  </TitlesOfParts>
  <Company>Microsoft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Hong Kong Polytechnic University Department of Computing COMP5525 Information Security: Technologies and Systems Semester 2, 2016-2017</dc:title>
  <dc:creator>YUNG, MANKWAN JY [Student]</dc:creator>
  <cp:lastModifiedBy>CHIU, Ka Chun [Student]</cp:lastModifiedBy>
  <cp:revision>79</cp:revision>
  <dcterms:created xsi:type="dcterms:W3CDTF">2017-04-23T08:00:26Z</dcterms:created>
  <dcterms:modified xsi:type="dcterms:W3CDTF">2017-07-10T09:23:49Z</dcterms:modified>
</cp:coreProperties>
</file>