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Quattrocento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07FB0A-F62E-4F80-9EEC-34C79E97393E}">
  <a:tblStyle styleId="{5007FB0A-F62E-4F80-9EEC-34C79E9739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5.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QuattrocentoSans-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nerd-for-tech/gpt3-and-chat-gpt-detailed-architecture-study-deep-nlp-horse-db3af9de8a5d" TargetMode="External"/><Relationship Id="rId3" Type="http://schemas.openxmlformats.org/officeDocument/2006/relationships/hyperlink" Target="https://medium.com/@ross.greves/chatgpt-a-history-uses-effects-and-the-future-6934b0c5fbca"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2303.04226"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deeplearning.ai/courses/chatgpt-prompt-eng/lesson/2/guideline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2108.07258"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f2bc5e4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f2bc5e4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addcfa3c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addcfa3c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b52dec9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b52dec9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b52dec9d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b52dec9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f911ae00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f911ae00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b52dec9d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b52dec9d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f911ae00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f911ae00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c41f0e65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c41f0e65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800">
                <a:solidFill>
                  <a:srgbClr val="595959"/>
                </a:solidFill>
                <a:latin typeface="Quattrocento Sans"/>
                <a:ea typeface="Quattrocento Sans"/>
                <a:cs typeface="Quattrocento Sans"/>
                <a:sym typeface="Quattrocento Sans"/>
              </a:rPr>
              <a:t>→ car un tel modèle par défaut ne va qu’essayer de prédire le/les prochain tokens</a:t>
            </a:r>
            <a:endParaRPr sz="1800">
              <a:solidFill>
                <a:srgbClr val="595959"/>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fr" sz="1800">
                <a:solidFill>
                  <a:srgbClr val="595959"/>
                </a:solidFill>
                <a:latin typeface="Quattrocento Sans"/>
                <a:ea typeface="Quattrocento Sans"/>
                <a:cs typeface="Quattrocento Sans"/>
                <a:sym typeface="Quattrocento Sans"/>
              </a:rPr>
              <a:t>→ prendre un</a:t>
            </a:r>
            <a:r>
              <a:rPr lang="fr" sz="1800">
                <a:solidFill>
                  <a:srgbClr val="595959"/>
                </a:solidFill>
                <a:latin typeface="Quattrocento Sans"/>
                <a:ea typeface="Quattrocento Sans"/>
                <a:cs typeface="Quattrocento Sans"/>
                <a:sym typeface="Quattrocento Sans"/>
              </a:rPr>
              <a:t> instruct model ou rajouter à la fin du prompt : “output:” ou ”answer:”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4fcfb1520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134fcfb1520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cabe310a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cabe310a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*IA qui égale ou surpasse les humains dans la plupart des tâches intellectuelles.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c41f0e65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c41f0e65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https://medium.com/nerd-for-tech/gpt3-and-chat-gpt-detailed-architecture-study-deep-nlp-horse-db3af9de8a5d</a:t>
            </a:r>
            <a:r>
              <a:rPr lang="fr"/>
              <a:t> </a:t>
            </a:r>
            <a:endParaRPr/>
          </a:p>
          <a:p>
            <a:pPr indent="0" lvl="0" marL="0" rtl="0" algn="l">
              <a:spcBef>
                <a:spcPts val="0"/>
              </a:spcBef>
              <a:spcAft>
                <a:spcPts val="0"/>
              </a:spcAft>
              <a:buNone/>
            </a:pPr>
            <a:r>
              <a:rPr lang="fr" u="sng">
                <a:solidFill>
                  <a:schemeClr val="hlink"/>
                </a:solidFill>
                <a:hlinkClick r:id="rId3"/>
              </a:rPr>
              <a:t>https://medium.com/@ross.greves/chatgpt-a-history-uses-effects-and-the-future-6934b0c5fbca</a:t>
            </a:r>
            <a:r>
              <a:rPr lang="f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277f56cbb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g10277f56cbb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cabe310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cabe310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cabe310a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cabe310a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cd48ada7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cd48ada7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f911ae00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g28f911ae00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f911ae0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f911ae0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t>
            </a:r>
            <a:r>
              <a:rPr lang="fr" u="sng">
                <a:solidFill>
                  <a:schemeClr val="hlink"/>
                </a:solidFill>
                <a:hlinkClick r:id="rId2"/>
              </a:rPr>
              <a:t>https://arxiv.org/pdf/2303.04226</a:t>
            </a:r>
            <a:r>
              <a:rPr lang="fr"/>
              <a:t> partie 3.2</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cd48ada7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ecd48ada7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Demo OpenAI</a:t>
            </a:r>
            <a:endParaRPr/>
          </a:p>
          <a:p>
            <a:pPr indent="-298450" lvl="0" marL="457200" rtl="0" algn="l">
              <a:spcBef>
                <a:spcPts val="0"/>
              </a:spcBef>
              <a:spcAft>
                <a:spcPts val="0"/>
              </a:spcAft>
              <a:buSzPts val="1100"/>
              <a:buChar char="-"/>
            </a:pPr>
            <a:r>
              <a:rPr lang="fr"/>
              <a:t>Pip install OpenAI</a:t>
            </a:r>
            <a:endParaRPr/>
          </a:p>
          <a:p>
            <a:pPr indent="-298450" lvl="0" marL="457200" rtl="0" algn="l">
              <a:spcBef>
                <a:spcPts val="0"/>
              </a:spcBef>
              <a:spcAft>
                <a:spcPts val="0"/>
              </a:spcAft>
              <a:buSzPts val="1100"/>
              <a:buChar char="-"/>
            </a:pPr>
            <a:r>
              <a:rPr lang="fr"/>
              <a:t>Créer une clé</a:t>
            </a:r>
            <a:endParaRPr/>
          </a:p>
          <a:p>
            <a:pPr indent="-298450" lvl="0" marL="457200" rtl="0" algn="l">
              <a:spcBef>
                <a:spcPts val="0"/>
              </a:spcBef>
              <a:spcAft>
                <a:spcPts val="0"/>
              </a:spcAft>
              <a:buSzPts val="1100"/>
              <a:buChar char="-"/>
            </a:pPr>
            <a:r>
              <a:rPr lang="fr"/>
              <a:t>l’ajouter à l’environnement avec dotenv</a:t>
            </a:r>
            <a:endParaRPr/>
          </a:p>
          <a:p>
            <a:pPr indent="0" lvl="0" marL="0" rtl="0" algn="l">
              <a:spcBef>
                <a:spcPts val="0"/>
              </a:spcBef>
              <a:spcAft>
                <a:spcPts val="0"/>
              </a:spcAft>
              <a:buClr>
                <a:schemeClr val="dk1"/>
              </a:buClr>
              <a:buSzPts val="1100"/>
              <a:buFont typeface="Arial"/>
              <a:buNone/>
            </a:pPr>
            <a:r>
              <a:rPr lang="fr" u="sng">
                <a:solidFill>
                  <a:schemeClr val="hlink"/>
                </a:solidFill>
                <a:hlinkClick r:id="rId2"/>
              </a:rPr>
              <a:t>Notebook</a:t>
            </a:r>
            <a:r>
              <a:rPr lang="fr"/>
              <a:t>:</a:t>
            </a:r>
            <a:endParaRPr/>
          </a:p>
          <a:p>
            <a:pPr indent="-298450" lvl="0" marL="457200" rtl="0" algn="l">
              <a:spcBef>
                <a:spcPts val="0"/>
              </a:spcBef>
              <a:spcAft>
                <a:spcPts val="0"/>
              </a:spcAft>
              <a:buSzPts val="1100"/>
              <a:buChar char="-"/>
            </a:pPr>
            <a:r>
              <a:rPr lang="fr"/>
              <a:t>montrer la fonction get_completion</a:t>
            </a:r>
            <a:endParaRPr/>
          </a:p>
          <a:p>
            <a:pPr indent="-298450" lvl="0" marL="457200" rtl="0" algn="l">
              <a:spcBef>
                <a:spcPts val="0"/>
              </a:spcBef>
              <a:spcAft>
                <a:spcPts val="0"/>
              </a:spcAft>
              <a:buSzPts val="1100"/>
              <a:buChar char="-"/>
            </a:pPr>
            <a:r>
              <a:rPr lang="fr"/>
              <a:t>parler des prompt injections</a:t>
            </a:r>
            <a:endParaRPr/>
          </a:p>
          <a:p>
            <a:pPr indent="-298450" lvl="0" marL="457200" rtl="0" algn="l">
              <a:spcBef>
                <a:spcPts val="0"/>
              </a:spcBef>
              <a:spcAft>
                <a:spcPts val="0"/>
              </a:spcAft>
              <a:buSzPts val="1100"/>
              <a:buChar char="-"/>
            </a:pPr>
            <a:r>
              <a:rPr lang="fr"/>
              <a:t>Zero-shot vs few-shot</a:t>
            </a:r>
            <a:endParaRPr/>
          </a:p>
          <a:p>
            <a:pPr indent="-298450" lvl="0" marL="457200" rtl="0" algn="l">
              <a:spcBef>
                <a:spcPts val="0"/>
              </a:spcBef>
              <a:spcAft>
                <a:spcPts val="0"/>
              </a:spcAft>
              <a:buSzPts val="1100"/>
              <a:buChar char="-"/>
            </a:pPr>
            <a:r>
              <a:rPr lang="fr"/>
              <a:t>Chain of Thoughts</a:t>
            </a:r>
            <a:endParaRPr/>
          </a:p>
          <a:p>
            <a:pPr indent="-298450" lvl="0" marL="457200" rtl="0" algn="l">
              <a:spcBef>
                <a:spcPts val="0"/>
              </a:spcBef>
              <a:spcAft>
                <a:spcPts val="0"/>
              </a:spcAft>
              <a:buSzPts val="1100"/>
              <a:buChar char="-"/>
            </a:pPr>
            <a:r>
              <a:rPr lang="fr"/>
              <a:t>réduire les hallucinations :</a:t>
            </a:r>
            <a:endParaRPr/>
          </a:p>
          <a:p>
            <a:pPr indent="-298450" lvl="1" marL="914400" rtl="0" algn="l">
              <a:spcBef>
                <a:spcPts val="0"/>
              </a:spcBef>
              <a:spcAft>
                <a:spcPts val="0"/>
              </a:spcAft>
              <a:buSzPts val="1100"/>
              <a:buChar char="-"/>
            </a:pPr>
            <a:r>
              <a:rPr lang="fr"/>
              <a:t>demander de d’abord trouver des informations pertinentes dans le prompt et ensuite de répondre à la question en se basant sur ces infos</a:t>
            </a:r>
            <a:endParaRPr/>
          </a:p>
          <a:p>
            <a:pPr indent="-298450" lvl="1" marL="914400" rtl="0" algn="l">
              <a:spcBef>
                <a:spcPts val="0"/>
              </a:spcBef>
              <a:spcAft>
                <a:spcPts val="0"/>
              </a:spcAft>
              <a:buSzPts val="1100"/>
              <a:buChar char="-"/>
            </a:pPr>
            <a:r>
              <a:rPr lang="fr"/>
              <a:t>Dire au modèle de repondre X s’il ne sait pas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c41f0e65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c41f0e65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cd48ada71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ecd48ada71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d3bd5696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ed3bd5696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d658703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d658703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12d092b72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1012d092b72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d658703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d658703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d3bd569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d3bd569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d3bd569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d3bd569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d3bd5696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d3bd5696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f911ae00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f911ae00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*Foundation models est le terme inventé par Stanford dans </a:t>
            </a:r>
            <a:r>
              <a:rPr lang="fr" u="sng">
                <a:solidFill>
                  <a:schemeClr val="hlink"/>
                </a:solidFill>
                <a:hlinkClick r:id="rId2"/>
              </a:rPr>
              <a:t>cet article</a:t>
            </a:r>
            <a:r>
              <a:rPr lang="fr"/>
              <a:t> de 2021 pour décrire le changement de paradigme dans le domaine des modèles d’IA.  On passe de l’entraînement de modèles spécifiques à une tâche, à </a:t>
            </a:r>
            <a:r>
              <a:rPr lang="fr"/>
              <a:t>l'entraînement</a:t>
            </a:r>
            <a:r>
              <a:rPr lang="fr"/>
              <a:t> de modèles capable de bien généraliser et potentiellement être ensuite spécialisé sur des tâches spécifiques.</a:t>
            </a:r>
            <a:endParaRPr/>
          </a:p>
          <a:p>
            <a:pPr indent="0" lvl="0" marL="0" rtl="0" algn="l">
              <a:spcBef>
                <a:spcPts val="0"/>
              </a:spcBef>
              <a:spcAft>
                <a:spcPts val="0"/>
              </a:spcAft>
              <a:buNone/>
            </a:pPr>
            <a:r>
              <a:rPr lang="fr"/>
              <a:t>Plus précisément : </a:t>
            </a:r>
            <a:endParaRPr/>
          </a:p>
          <a:p>
            <a:pPr indent="-298450" lvl="0" marL="457200" rtl="0" algn="l">
              <a:spcBef>
                <a:spcPts val="0"/>
              </a:spcBef>
              <a:spcAft>
                <a:spcPts val="0"/>
              </a:spcAft>
              <a:buSzPts val="1100"/>
              <a:buAutoNum type="arabicPeriod"/>
            </a:pPr>
            <a:r>
              <a:rPr lang="fr"/>
              <a:t>Large Language Modeling is used. However, it can be for a model with just language abilities or for models handling language-images or language-somethingelse. The commonality across these models is the use of modern LLM approaches, among other things.</a:t>
            </a:r>
            <a:endParaRPr/>
          </a:p>
          <a:p>
            <a:pPr indent="-298450" lvl="0" marL="457200" rtl="0" algn="l">
              <a:spcBef>
                <a:spcPts val="0"/>
              </a:spcBef>
              <a:spcAft>
                <a:spcPts val="0"/>
              </a:spcAft>
              <a:buSzPts val="1100"/>
              <a:buAutoNum type="arabicPeriod"/>
            </a:pPr>
            <a:r>
              <a:rPr lang="fr"/>
              <a:t>They are trained using self-supervision.</a:t>
            </a:r>
            <a:endParaRPr/>
          </a:p>
          <a:p>
            <a:pPr indent="-298450" lvl="0" marL="457200" rtl="0" algn="l">
              <a:spcBef>
                <a:spcPts val="0"/>
              </a:spcBef>
              <a:spcAft>
                <a:spcPts val="0"/>
              </a:spcAft>
              <a:buSzPts val="1100"/>
              <a:buAutoNum type="arabicPeriod"/>
            </a:pPr>
            <a:r>
              <a:rPr lang="fr"/>
              <a:t>They can function as a “pretrained” model for further fine-tuning.</a:t>
            </a:r>
            <a:endParaRPr/>
          </a:p>
          <a:p>
            <a:pPr indent="0" lvl="0" marL="0" rtl="0" algn="l">
              <a:spcBef>
                <a:spcPts val="0"/>
              </a:spcBef>
              <a:spcAft>
                <a:spcPts val="0"/>
              </a:spcAft>
              <a:buNone/>
            </a:pPr>
            <a:r>
              <a:t/>
            </a:r>
            <a:endParaRPr/>
          </a:p>
          <a:p>
            <a:pPr indent="0" lvl="0" marL="0" rtl="0" algn="l">
              <a:spcBef>
                <a:spcPts val="0"/>
              </a:spcBef>
              <a:spcAft>
                <a:spcPts val="0"/>
              </a:spcAft>
              <a:buNone/>
            </a:pPr>
            <a:r>
              <a:rPr lang="fr">
                <a:solidFill>
                  <a:schemeClr val="dk1"/>
                </a:solidFill>
              </a:rPr>
              <a:t>**Self-Supervised Learning . Vous recueillez un grand nombre de textes, vous en retirez le dernier mot, vous l'introduisez dans le transformer, vous vérifiez si la prédiction correspond au mot que vous avez retiré et vous rétropropagez l'erreur</a:t>
            </a:r>
            <a:endParaRPr/>
          </a:p>
          <a:p>
            <a:pPr indent="0" lvl="0" marL="0" rtl="0" algn="l">
              <a:spcBef>
                <a:spcPts val="0"/>
              </a:spcBef>
              <a:spcAft>
                <a:spcPts val="0"/>
              </a:spcAft>
              <a:buNone/>
            </a:pPr>
            <a:r>
              <a:rPr lang="fr"/>
              <a:t>***Les meilleurs LLM actuels sont tous basés sur l’architecture Transformer.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c41f0e65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c41f0e65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0"/>
              </a:spcBef>
              <a:spcAft>
                <a:spcPts val="0"/>
              </a:spcAft>
              <a:buNone/>
            </a:pPr>
            <a:r>
              <a:rPr b="1" lang="fr"/>
              <a:t>N-Gram</a:t>
            </a:r>
            <a:r>
              <a:rPr lang="fr"/>
              <a:t> (</a:t>
            </a:r>
            <a:r>
              <a:rPr lang="fr"/>
              <a:t>calculating the frequency of word sequences and using it to estimate probabilities) puis</a:t>
            </a:r>
            <a:endParaRPr/>
          </a:p>
          <a:p>
            <a:pPr indent="0" lvl="0" marL="457200" rtl="0" algn="l">
              <a:spcBef>
                <a:spcPts val="0"/>
              </a:spcBef>
              <a:spcAft>
                <a:spcPts val="0"/>
              </a:spcAft>
              <a:buNone/>
            </a:pPr>
            <a:r>
              <a:rPr b="1" lang="fr"/>
              <a:t>LSTM </a:t>
            </a:r>
            <a:r>
              <a:rPr lang="fr"/>
              <a:t>(feedback connections that allow it to process entire sequences of data rather than individual data points like images) puis</a:t>
            </a:r>
            <a:endParaRPr/>
          </a:p>
          <a:p>
            <a:pPr indent="0" lvl="0" marL="457200" rtl="0" algn="l">
              <a:spcBef>
                <a:spcPts val="0"/>
              </a:spcBef>
              <a:spcAft>
                <a:spcPts val="0"/>
              </a:spcAft>
              <a:buNone/>
            </a:pPr>
            <a:r>
              <a:rPr b="1" lang="fr"/>
              <a:t>VAE </a:t>
            </a:r>
            <a:r>
              <a:rPr lang="fr"/>
              <a:t>(compress data into a smaller representation and generate new samples similar to the original data) puis</a:t>
            </a:r>
            <a:endParaRPr/>
          </a:p>
          <a:p>
            <a:pPr indent="0" lvl="0" marL="457200" rtl="0" algn="l">
              <a:spcBef>
                <a:spcPts val="0"/>
              </a:spcBef>
              <a:spcAft>
                <a:spcPts val="0"/>
              </a:spcAft>
              <a:buNone/>
            </a:pPr>
            <a:r>
              <a:rPr b="1" lang="fr"/>
              <a:t>GAN </a:t>
            </a:r>
            <a:r>
              <a:rPr lang="fr"/>
              <a:t>(a generator and a discriminator) puis</a:t>
            </a:r>
            <a:endParaRPr/>
          </a:p>
          <a:p>
            <a:pPr indent="0" lvl="0" marL="457200" rtl="0" algn="l">
              <a:spcBef>
                <a:spcPts val="0"/>
              </a:spcBef>
              <a:spcAft>
                <a:spcPts val="0"/>
              </a:spcAft>
              <a:buNone/>
            </a:pPr>
            <a:r>
              <a:rPr b="1" lang="fr"/>
              <a:t>Transformers </a:t>
            </a:r>
            <a:r>
              <a:rPr lang="fr"/>
              <a:t>avec BERT (Masked Modeling) et </a:t>
            </a:r>
            <a:r>
              <a:rPr b="1" lang="fr"/>
              <a:t>autoregressive</a:t>
            </a:r>
            <a:r>
              <a:rPr lang="fr"/>
              <a:t> language modeling (model the probability of the next token given previous tokens, hence, left-to-right language modeling)</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cabe310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cabe310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c41f0e65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c41f0e65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f911ae00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f911ae00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f911ae00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f911ae00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10">
  <p:cSld name="OBJECT_10">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ody | No Image">
  <p:cSld name="1_Body | No Image">
    <p:spTree>
      <p:nvGrpSpPr>
        <p:cNvPr id="56" name="Shape 56"/>
        <p:cNvGrpSpPr/>
        <p:nvPr/>
      </p:nvGrpSpPr>
      <p:grpSpPr>
        <a:xfrm>
          <a:off x="0" y="0"/>
          <a:ext cx="0" cy="0"/>
          <a:chOff x="0" y="0"/>
          <a:chExt cx="0" cy="0"/>
        </a:xfrm>
      </p:grpSpPr>
      <p:sp>
        <p:nvSpPr>
          <p:cNvPr id="57" name="Google Shape;57;p14"/>
          <p:cNvSpPr txBox="1"/>
          <p:nvPr>
            <p:ph type="title"/>
          </p:nvPr>
        </p:nvSpPr>
        <p:spPr>
          <a:xfrm>
            <a:off x="441197" y="342900"/>
            <a:ext cx="8263800" cy="4848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rgbClr val="CE0033"/>
              </a:buClr>
              <a:buSzPts val="3200"/>
              <a:buFont typeface="Quattrocento Sans"/>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4">
  <p:cSld name="OBJECT_4">
    <p:spTree>
      <p:nvGrpSpPr>
        <p:cNvPr id="59" name="Shape 59"/>
        <p:cNvGrpSpPr/>
        <p:nvPr/>
      </p:nvGrpSpPr>
      <p:grpSpPr>
        <a:xfrm>
          <a:off x="0" y="0"/>
          <a:ext cx="0" cy="0"/>
          <a:chOff x="0" y="0"/>
          <a:chExt cx="0" cy="0"/>
        </a:xfrm>
      </p:grpSpPr>
      <p:sp>
        <p:nvSpPr>
          <p:cNvPr id="60" name="Google Shape;60;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200"/>
              <a:buNone/>
              <a:defRPr sz="365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2" name="Google Shape;62;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3" name="Google Shape;63;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4" name="Google Shape;64;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9">
  <p:cSld name="OBJECT_9">
    <p:spTree>
      <p:nvGrpSpPr>
        <p:cNvPr id="65" name="Shape 65"/>
        <p:cNvGrpSpPr/>
        <p:nvPr/>
      </p:nvGrpSpPr>
      <p:grpSpPr>
        <a:xfrm>
          <a:off x="0" y="0"/>
          <a:ext cx="0" cy="0"/>
          <a:chOff x="0" y="0"/>
          <a:chExt cx="0" cy="0"/>
        </a:xfrm>
      </p:grpSpPr>
      <p:sp>
        <p:nvSpPr>
          <p:cNvPr id="66" name="Google Shape;66;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8" name="Google Shape;68;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9" name="Google Shape;69;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0" name="Google Shape;70;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Quattrocento Sans"/>
              <a:buNone/>
              <a:defRPr sz="2800">
                <a:solidFill>
                  <a:schemeClr val="dk1"/>
                </a:solidFill>
                <a:latin typeface="Quattrocento Sans"/>
                <a:ea typeface="Quattrocento Sans"/>
                <a:cs typeface="Quattrocento Sans"/>
                <a:sym typeface="Quattrocento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Quattrocento Sans"/>
              <a:buChar char="●"/>
              <a:defRPr sz="1800">
                <a:solidFill>
                  <a:schemeClr val="dk2"/>
                </a:solidFill>
                <a:latin typeface="Quattrocento Sans"/>
                <a:ea typeface="Quattrocento Sans"/>
                <a:cs typeface="Quattrocento Sans"/>
                <a:sym typeface="Quattrocento Sans"/>
              </a:defRPr>
            </a:lvl1pPr>
            <a:lvl2pPr indent="-317500" lvl="1" marL="914400">
              <a:lnSpc>
                <a:spcPct val="115000"/>
              </a:lnSpc>
              <a:spcBef>
                <a:spcPts val="0"/>
              </a:spcBef>
              <a:spcAft>
                <a:spcPts val="0"/>
              </a:spcAft>
              <a:buClr>
                <a:schemeClr val="dk2"/>
              </a:buClr>
              <a:buSzPts val="1400"/>
              <a:buFont typeface="Quattrocento Sans"/>
              <a:buChar char="○"/>
              <a:defRPr>
                <a:solidFill>
                  <a:schemeClr val="dk2"/>
                </a:solidFill>
                <a:latin typeface="Quattrocento Sans"/>
                <a:ea typeface="Quattrocento Sans"/>
                <a:cs typeface="Quattrocento Sans"/>
                <a:sym typeface="Quattrocento Sans"/>
              </a:defRPr>
            </a:lvl2pPr>
            <a:lvl3pPr indent="-317500" lvl="2" marL="1371600">
              <a:lnSpc>
                <a:spcPct val="115000"/>
              </a:lnSpc>
              <a:spcBef>
                <a:spcPts val="0"/>
              </a:spcBef>
              <a:spcAft>
                <a:spcPts val="0"/>
              </a:spcAft>
              <a:buClr>
                <a:schemeClr val="dk2"/>
              </a:buClr>
              <a:buSzPts val="1400"/>
              <a:buFont typeface="Quattrocento Sans"/>
              <a:buChar char="■"/>
              <a:defRPr>
                <a:solidFill>
                  <a:schemeClr val="dk2"/>
                </a:solidFill>
                <a:latin typeface="Quattrocento Sans"/>
                <a:ea typeface="Quattrocento Sans"/>
                <a:cs typeface="Quattrocento Sans"/>
                <a:sym typeface="Quattrocento Sans"/>
              </a:defRPr>
            </a:lvl3pPr>
            <a:lvl4pPr indent="-317500" lvl="3" marL="1828800">
              <a:lnSpc>
                <a:spcPct val="115000"/>
              </a:lnSpc>
              <a:spcBef>
                <a:spcPts val="0"/>
              </a:spcBef>
              <a:spcAft>
                <a:spcPts val="0"/>
              </a:spcAft>
              <a:buClr>
                <a:schemeClr val="dk2"/>
              </a:buClr>
              <a:buSzPts val="1400"/>
              <a:buFont typeface="Quattrocento Sans"/>
              <a:buChar char="●"/>
              <a:defRPr>
                <a:solidFill>
                  <a:schemeClr val="dk2"/>
                </a:solidFill>
                <a:latin typeface="Quattrocento Sans"/>
                <a:ea typeface="Quattrocento Sans"/>
                <a:cs typeface="Quattrocento Sans"/>
                <a:sym typeface="Quattrocento Sans"/>
              </a:defRPr>
            </a:lvl4pPr>
            <a:lvl5pPr indent="-317500" lvl="4" marL="2286000">
              <a:lnSpc>
                <a:spcPct val="115000"/>
              </a:lnSpc>
              <a:spcBef>
                <a:spcPts val="0"/>
              </a:spcBef>
              <a:spcAft>
                <a:spcPts val="0"/>
              </a:spcAft>
              <a:buClr>
                <a:schemeClr val="dk2"/>
              </a:buClr>
              <a:buSzPts val="1400"/>
              <a:buFont typeface="Quattrocento Sans"/>
              <a:buChar char="○"/>
              <a:defRPr>
                <a:solidFill>
                  <a:schemeClr val="dk2"/>
                </a:solidFill>
                <a:latin typeface="Quattrocento Sans"/>
                <a:ea typeface="Quattrocento Sans"/>
                <a:cs typeface="Quattrocento Sans"/>
                <a:sym typeface="Quattrocento Sans"/>
              </a:defRPr>
            </a:lvl5pPr>
            <a:lvl6pPr indent="-317500" lvl="5" marL="2743200">
              <a:lnSpc>
                <a:spcPct val="115000"/>
              </a:lnSpc>
              <a:spcBef>
                <a:spcPts val="0"/>
              </a:spcBef>
              <a:spcAft>
                <a:spcPts val="0"/>
              </a:spcAft>
              <a:buClr>
                <a:schemeClr val="dk2"/>
              </a:buClr>
              <a:buSzPts val="1400"/>
              <a:buFont typeface="Quattrocento Sans"/>
              <a:buChar char="■"/>
              <a:defRPr>
                <a:solidFill>
                  <a:schemeClr val="dk2"/>
                </a:solidFill>
                <a:latin typeface="Quattrocento Sans"/>
                <a:ea typeface="Quattrocento Sans"/>
                <a:cs typeface="Quattrocento Sans"/>
                <a:sym typeface="Quattrocento Sans"/>
              </a:defRPr>
            </a:lvl6pPr>
            <a:lvl7pPr indent="-317500" lvl="6" marL="3200400">
              <a:lnSpc>
                <a:spcPct val="115000"/>
              </a:lnSpc>
              <a:spcBef>
                <a:spcPts val="0"/>
              </a:spcBef>
              <a:spcAft>
                <a:spcPts val="0"/>
              </a:spcAft>
              <a:buClr>
                <a:schemeClr val="dk2"/>
              </a:buClr>
              <a:buSzPts val="1400"/>
              <a:buFont typeface="Quattrocento Sans"/>
              <a:buChar char="●"/>
              <a:defRPr>
                <a:solidFill>
                  <a:schemeClr val="dk2"/>
                </a:solidFill>
                <a:latin typeface="Quattrocento Sans"/>
                <a:ea typeface="Quattrocento Sans"/>
                <a:cs typeface="Quattrocento Sans"/>
                <a:sym typeface="Quattrocento Sans"/>
              </a:defRPr>
            </a:lvl7pPr>
            <a:lvl8pPr indent="-317500" lvl="7" marL="3657600">
              <a:lnSpc>
                <a:spcPct val="115000"/>
              </a:lnSpc>
              <a:spcBef>
                <a:spcPts val="0"/>
              </a:spcBef>
              <a:spcAft>
                <a:spcPts val="0"/>
              </a:spcAft>
              <a:buClr>
                <a:schemeClr val="dk2"/>
              </a:buClr>
              <a:buSzPts val="1400"/>
              <a:buFont typeface="Quattrocento Sans"/>
              <a:buChar char="○"/>
              <a:defRPr>
                <a:solidFill>
                  <a:schemeClr val="dk2"/>
                </a:solidFill>
                <a:latin typeface="Quattrocento Sans"/>
                <a:ea typeface="Quattrocento Sans"/>
                <a:cs typeface="Quattrocento Sans"/>
                <a:sym typeface="Quattrocento Sans"/>
              </a:defRPr>
            </a:lvl8pPr>
            <a:lvl9pPr indent="-317500" lvl="8" marL="4114800">
              <a:lnSpc>
                <a:spcPct val="115000"/>
              </a:lnSpc>
              <a:spcBef>
                <a:spcPts val="0"/>
              </a:spcBef>
              <a:spcAft>
                <a:spcPts val="0"/>
              </a:spcAft>
              <a:buClr>
                <a:schemeClr val="dk2"/>
              </a:buClr>
              <a:buSzPts val="1400"/>
              <a:buFont typeface="Quattrocento Sans"/>
              <a:buChar char="■"/>
              <a:defRPr>
                <a:solidFill>
                  <a:schemeClr val="dk2"/>
                </a:solidFill>
                <a:latin typeface="Quattrocento Sans"/>
                <a:ea typeface="Quattrocento Sans"/>
                <a:cs typeface="Quattrocento Sans"/>
                <a:sym typeface="Quattrocento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hyperlink" Target="https://huggingface.co/spaces/lmsys/chatbot-arena" TargetMode="External"/><Relationship Id="rId10" Type="http://schemas.openxmlformats.org/officeDocument/2006/relationships/hyperlink" Target="https://openreview.net/pdf?id=a34bgvner1" TargetMode="External"/><Relationship Id="rId12" Type="http://schemas.openxmlformats.org/officeDocument/2006/relationships/hyperlink" Target="https://huggingface.co/spaces/lmsys/chatbot-arena-leaderboard"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www.youtube.com/watch?v=mc2Qli9ImOI" TargetMode="External"/><Relationship Id="rId4" Type="http://schemas.openxmlformats.org/officeDocument/2006/relationships/hyperlink" Target="https://pub.towardsai.net/llm-benchmarks-in-2024-45226a1fcb54" TargetMode="External"/><Relationship Id="rId9" Type="http://schemas.openxmlformats.org/officeDocument/2006/relationships/hyperlink" Target="https://paperswithcode.com/dataset/mmlu" TargetMode="External"/><Relationship Id="rId5" Type="http://schemas.openxmlformats.org/officeDocument/2006/relationships/hyperlink" Target="https://paperswithcode.com/sota" TargetMode="External"/><Relationship Id="rId6" Type="http://schemas.openxmlformats.org/officeDocument/2006/relationships/hyperlink" Target="https://huggingface.co/spaces/HuggingFaceH4/open_llm_leaderboard" TargetMode="External"/><Relationship Id="rId7" Type="http://schemas.openxmlformats.org/officeDocument/2006/relationships/hyperlink" Target="https://huggingface.co/chat/" TargetMode="External"/><Relationship Id="rId8" Type="http://schemas.openxmlformats.org/officeDocument/2006/relationships/hyperlink" Target="https://github.com/terryyz/llm-benchmar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1" Type="http://schemas.openxmlformats.org/officeDocument/2006/relationships/hyperlink" Target="https://www.linkedin.com/in/dat-tran-a1602320/" TargetMode="External"/><Relationship Id="rId10" Type="http://schemas.openxmlformats.org/officeDocument/2006/relationships/hyperlink" Target="https://www.linkedin.com/in/clementdelangue/" TargetMode="External"/><Relationship Id="rId12" Type="http://schemas.openxmlformats.org/officeDocument/2006/relationships/hyperlink" Target="https://huggingface.co/" TargetMode="External"/><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www.reddit.com/r/LocalLLaMA/" TargetMode="External"/><Relationship Id="rId4" Type="http://schemas.openxmlformats.org/officeDocument/2006/relationships/hyperlink" Target="https://www.reddit.com/r/MachineLearning/" TargetMode="External"/><Relationship Id="rId9" Type="http://schemas.openxmlformats.org/officeDocument/2006/relationships/hyperlink" Target="https://www.linkedin.com/in/demishassabis/" TargetMode="External"/><Relationship Id="rId5" Type="http://schemas.openxmlformats.org/officeDocument/2006/relationships/hyperlink" Target="https://www.reddit.com/r/artificial/" TargetMode="External"/><Relationship Id="rId6" Type="http://schemas.openxmlformats.org/officeDocument/2006/relationships/hyperlink" Target="https://www.linkedin.com/in/kozyrkov/" TargetMode="External"/><Relationship Id="rId7" Type="http://schemas.openxmlformats.org/officeDocument/2006/relationships/hyperlink" Target="https://www.linkedin.com/in/yann-lecun/" TargetMode="External"/><Relationship Id="rId8" Type="http://schemas.openxmlformats.org/officeDocument/2006/relationships/hyperlink" Target="https://www.linkedin.com/in/andrewy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www.ibm.com/topics/ai-hallucina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fr.wikipedia.org/wiki/Intelligence_artificielle_g%C3%A9n%C3%A9rale" TargetMode="External"/><Relationship Id="rId4" Type="http://schemas.openxmlformats.org/officeDocument/2006/relationships/hyperlink" Target="https://www.economist.com/business/2023/11/21/inside-openais-weird-governance-structure" TargetMode="External"/><Relationship Id="rId5" Type="http://schemas.openxmlformats.org/officeDocument/2006/relationships/hyperlink" Target="https://www.reddit.com/r/singularity/comments/188iicz/openais_investor_return_used_to_be_capped_at_100x/" TargetMode="External"/><Relationship Id="rId6" Type="http://schemas.openxmlformats.org/officeDocument/2006/relationships/hyperlink" Target="https://www.newyorker.com/magazine/2023/12/11/the-inside-story-of-microsofts-partnership-with-openai"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platform.openai.com/docs/api-reference/introduc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learn.deeplearning.ai/courses/chatgpt-prompt-eng/lesson/2/guidelines" TargetMode="External"/><Relationship Id="rId4" Type="http://schemas.openxmlformats.org/officeDocument/2006/relationships/hyperlink" Target="https://portal.azure.com/#@simplonformations.onmicrosoft.com/resource/subscriptions/974386b8-dfe6-43cc-94af-17335974d64a/resourceGroups/openai-promo/providers/Microsoft.CognitiveServices/accounts/openai-instance-promo-simplon2/overvie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learnprompting.org/docs/advanced_applications/react" TargetMode="External"/><Relationship Id="rId4" Type="http://schemas.openxmlformats.org/officeDocument/2006/relationships/hyperlink" Target="https://www.kdnuggets.com/unlocking-gpt-4-summarization-with-chain-of-density-prompting" TargetMode="External"/><Relationship Id="rId5" Type="http://schemas.openxmlformats.org/officeDocument/2006/relationships/hyperlink" Target="https://www.tensorops.ai/post/design-patterns-in-prompt-engineering-a-practical-approach" TargetMode="External"/><Relationship Id="rId6" Type="http://schemas.openxmlformats.org/officeDocument/2006/relationships/hyperlink" Target="https://www.tensorops.ai/post/prompt-engineering-techniques-practical-guide" TargetMode="External"/><Relationship Id="rId7" Type="http://schemas.openxmlformats.org/officeDocument/2006/relationships/hyperlink" Target="https://blent.ai/blog/a/techniques-de-prompt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hyperlink" Target="https://www.tensorops.ai/post/top-tools-for-prompt-enginee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www.ibm.com/topics/named-entity-recogni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platform.openai.com/tokenizer" TargetMode="External"/><Relationship Id="rId4" Type="http://schemas.openxmlformats.org/officeDocument/2006/relationships/hyperlink" Target="https://cookbook.openai.com/examples/how_to_count_tokens_with_tiktoken" TargetMode="External"/><Relationship Id="rId5" Type="http://schemas.openxmlformats.org/officeDocument/2006/relationships/image" Target="../media/image17.png"/><Relationship Id="rId6" Type="http://schemas.openxmlformats.org/officeDocument/2006/relationships/hyperlink" Target="https://www.voiceflow.com/blog/how-to-use-open-vs-closed-prompts-in-conversation-desig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research.ibm.com/blog/what-is-generative-AI" TargetMode="External"/><Relationship Id="rId4" Type="http://schemas.openxmlformats.org/officeDocument/2006/relationships/hyperlink" Target="https://research.ibm.com/blog/what-are-foundation-models" TargetMode="External"/><Relationship Id="rId5" Type="http://schemas.openxmlformats.org/officeDocument/2006/relationships/hyperlink" Target="https://dataplatform.cloud.ibm.com/docs/content/wsj/wscommon/glossary-w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arxiv.org/pdf/2303.04226" TargetMode="External"/><Relationship Id="rId4" Type="http://schemas.openxmlformats.org/officeDocument/2006/relationships/hyperlink" Target="https://www.marktechpost.com/2023/03/21/a-history-of-generative-ai-from-gan-to-gpt-4/"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jalammar.github.io/visualizing-neural-machine-translation-mechanics-of-seq2seq-models-with-attention/" TargetMode="External"/><Relationship Id="rId4" Type="http://schemas.openxmlformats.org/officeDocument/2006/relationships/hyperlink" Target="https://jalammar.github.io/illustrated-transformer/" TargetMode="External"/><Relationship Id="rId9" Type="http://schemas.openxmlformats.org/officeDocument/2006/relationships/image" Target="../media/image12.png"/><Relationship Id="rId5" Type="http://schemas.openxmlformats.org/officeDocument/2006/relationships/hyperlink" Target="https://jalammar.github.io/illustrated-gpt2/" TargetMode="External"/><Relationship Id="rId6" Type="http://schemas.openxmlformats.org/officeDocument/2006/relationships/hyperlink" Target="https://arxiv.org/abs/1706.03762" TargetMode="External"/><Relationship Id="rId7" Type="http://schemas.openxmlformats.org/officeDocument/2006/relationships/hyperlink" Target="https://ai.stackexchange.com/questions/40179/how-does-the-decoder-only-transformer-architecture-work" TargetMode="External"/><Relationship Id="rId8" Type="http://schemas.openxmlformats.org/officeDocument/2006/relationships/hyperlink" Target="https://writings.stephenwolfram.com/2023/02/what-is-chatgpt-doing-and-why-does-it-wor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huggingface.co/blog/mo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chatgpt.com/c/6d5512ca-22d4-4f4c-957e-aa507ee4aa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fr" sz="4500">
                <a:solidFill>
                  <a:srgbClr val="CE0033"/>
                </a:solidFill>
                <a:latin typeface="Quattrocento Sans"/>
                <a:ea typeface="Quattrocento Sans"/>
                <a:cs typeface="Quattrocento Sans"/>
                <a:sym typeface="Quattrocento Sans"/>
              </a:rPr>
              <a:t>Cours </a:t>
            </a:r>
            <a:endParaRPr b="1" sz="4500">
              <a:solidFill>
                <a:srgbClr val="CE0033"/>
              </a:solidFill>
              <a:latin typeface="Quattrocento Sans"/>
              <a:ea typeface="Quattrocento Sans"/>
              <a:cs typeface="Quattrocento Sans"/>
              <a:sym typeface="Quattrocento Sans"/>
            </a:endParaRPr>
          </a:p>
          <a:p>
            <a:pPr indent="0" lvl="0" marL="0" rtl="0" algn="ctr">
              <a:spcBef>
                <a:spcPts val="0"/>
              </a:spcBef>
              <a:spcAft>
                <a:spcPts val="0"/>
              </a:spcAft>
              <a:buNone/>
            </a:pPr>
            <a:r>
              <a:rPr b="1" lang="fr" sz="4500">
                <a:solidFill>
                  <a:srgbClr val="CE0033"/>
                </a:solidFill>
                <a:latin typeface="Quattrocento Sans"/>
                <a:ea typeface="Quattrocento Sans"/>
                <a:cs typeface="Quattrocento Sans"/>
                <a:sym typeface="Quattrocento Sans"/>
              </a:rPr>
              <a:t>IA Générative</a:t>
            </a:r>
            <a:endParaRPr b="1" sz="4500">
              <a:solidFill>
                <a:srgbClr val="CE0033"/>
              </a:solidFill>
              <a:latin typeface="Quattrocento Sans"/>
              <a:ea typeface="Quattrocento Sans"/>
              <a:cs typeface="Quattrocento Sans"/>
              <a:sym typeface="Quattrocento Sans"/>
            </a:endParaRPr>
          </a:p>
        </p:txBody>
      </p:sp>
      <p:sp>
        <p:nvSpPr>
          <p:cNvPr id="76" name="Google Shape;76;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fr"/>
              <a:t>Luca SAINTE-CROIX</a:t>
            </a:r>
            <a:endParaRPr/>
          </a:p>
          <a:p>
            <a:pPr indent="0" lvl="0" marL="0" rtl="0" algn="r">
              <a:spcBef>
                <a:spcPts val="0"/>
              </a:spcBef>
              <a:spcAft>
                <a:spcPts val="0"/>
              </a:spcAft>
              <a:buNone/>
            </a:pPr>
            <a:r>
              <a:t/>
            </a:r>
            <a:endParaRPr/>
          </a:p>
        </p:txBody>
      </p:sp>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Les modèles</a:t>
            </a:r>
            <a:endParaRPr/>
          </a:p>
        </p:txBody>
      </p:sp>
      <p:graphicFrame>
        <p:nvGraphicFramePr>
          <p:cNvPr id="141" name="Google Shape;141;p26"/>
          <p:cNvGraphicFramePr/>
          <p:nvPr/>
        </p:nvGraphicFramePr>
        <p:xfrm>
          <a:off x="953575" y="942650"/>
          <a:ext cx="3000000" cy="3000000"/>
        </p:xfrm>
        <a:graphic>
          <a:graphicData uri="http://schemas.openxmlformats.org/drawingml/2006/table">
            <a:tbl>
              <a:tblPr>
                <a:noFill/>
                <a:tableStyleId>{5007FB0A-F62E-4F80-9EEC-34C79E97393E}</a:tableStyleId>
              </a:tblPr>
              <a:tblGrid>
                <a:gridCol w="1034150"/>
                <a:gridCol w="1034150"/>
                <a:gridCol w="1034150"/>
                <a:gridCol w="1034150"/>
                <a:gridCol w="1034150"/>
                <a:gridCol w="1034150"/>
                <a:gridCol w="1034150"/>
              </a:tblGrid>
              <a:tr h="702475">
                <a:tc>
                  <a:txBody>
                    <a:bodyPr/>
                    <a:lstStyle/>
                    <a:p>
                      <a:pPr indent="0" lvl="0" marL="0" rtl="0" algn="l">
                        <a:spcBef>
                          <a:spcPts val="0"/>
                        </a:spcBef>
                        <a:spcAft>
                          <a:spcPts val="0"/>
                        </a:spcAft>
                        <a:buNone/>
                      </a:pPr>
                      <a:r>
                        <a:rPr b="1" lang="fr">
                          <a:latin typeface="Quattrocento Sans"/>
                          <a:ea typeface="Quattrocento Sans"/>
                          <a:cs typeface="Quattrocento Sans"/>
                          <a:sym typeface="Quattrocento Sans"/>
                        </a:rPr>
                        <a:t>Model</a:t>
                      </a:r>
                      <a:endParaRPr b="1">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fr">
                          <a:latin typeface="Quattrocento Sans"/>
                          <a:ea typeface="Quattrocento Sans"/>
                          <a:cs typeface="Quattrocento Sans"/>
                          <a:sym typeface="Quattrocento Sans"/>
                        </a:rPr>
                        <a:t>Data accepted</a:t>
                      </a:r>
                      <a:endParaRPr b="1">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fr" sz="1100">
                          <a:latin typeface="Quattrocento Sans"/>
                          <a:ea typeface="Quattrocento Sans"/>
                          <a:cs typeface="Quattrocento Sans"/>
                          <a:sym typeface="Quattrocento Sans"/>
                        </a:rPr>
                        <a:t>Training Data (tokens)</a:t>
                      </a:r>
                      <a:endParaRPr b="1" sz="11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fr" sz="1200">
                          <a:latin typeface="Quattrocento Sans"/>
                          <a:ea typeface="Quattrocento Sans"/>
                          <a:cs typeface="Quattrocento Sans"/>
                          <a:sym typeface="Quattrocento Sans"/>
                        </a:rPr>
                        <a:t>Context </a:t>
                      </a:r>
                      <a:r>
                        <a:rPr b="1" lang="fr" sz="1200">
                          <a:latin typeface="Quattrocento Sans"/>
                          <a:ea typeface="Quattrocento Sans"/>
                          <a:cs typeface="Quattrocento Sans"/>
                          <a:sym typeface="Quattrocento Sans"/>
                        </a:rPr>
                        <a:t>length (in/out)</a:t>
                      </a:r>
                      <a:endParaRPr b="1"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fr" sz="1300">
                          <a:latin typeface="Quattrocento Sans"/>
                          <a:ea typeface="Quattrocento Sans"/>
                          <a:cs typeface="Quattrocento Sans"/>
                          <a:sym typeface="Quattrocento Sans"/>
                        </a:rPr>
                        <a:t>number of parameters</a:t>
                      </a:r>
                      <a:endParaRPr b="1" sz="13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fr" sz="1300">
                          <a:latin typeface="Quattrocento Sans"/>
                          <a:ea typeface="Quattrocento Sans"/>
                          <a:cs typeface="Quattrocento Sans"/>
                          <a:sym typeface="Quattrocento Sans"/>
                        </a:rPr>
                        <a:t>knowledge cutoff date</a:t>
                      </a:r>
                      <a:endParaRPr b="1" sz="13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fr" sz="1300">
                          <a:solidFill>
                            <a:schemeClr val="dk1"/>
                          </a:solidFill>
                          <a:latin typeface="Quattrocento Sans"/>
                          <a:ea typeface="Quattrocento Sans"/>
                          <a:cs typeface="Quattrocento Sans"/>
                          <a:sym typeface="Quattrocento Sans"/>
                        </a:rPr>
                        <a:t>public/</a:t>
                      </a:r>
                      <a:endParaRPr b="1" sz="13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fr" sz="1300">
                          <a:solidFill>
                            <a:schemeClr val="dk1"/>
                          </a:solidFill>
                          <a:latin typeface="Quattrocento Sans"/>
                          <a:ea typeface="Quattrocento Sans"/>
                          <a:cs typeface="Quattrocento Sans"/>
                          <a:sym typeface="Quattrocento Sans"/>
                        </a:rPr>
                        <a:t>private</a:t>
                      </a:r>
                      <a:endParaRPr b="1">
                        <a:latin typeface="Quattrocento Sans"/>
                        <a:ea typeface="Quattrocento Sans"/>
                        <a:cs typeface="Quattrocento Sans"/>
                        <a:sym typeface="Quattrocento Sans"/>
                      </a:endParaRPr>
                    </a:p>
                  </a:txBody>
                  <a:tcPr marT="91425" marB="91425" marR="91425" marL="91425"/>
                </a:tc>
              </a:tr>
              <a:tr h="381000">
                <a:tc>
                  <a:txBody>
                    <a:bodyPr/>
                    <a:lstStyle/>
                    <a:p>
                      <a:pPr indent="0" lvl="0" marL="0" rtl="0" algn="l">
                        <a:spcBef>
                          <a:spcPts val="0"/>
                        </a:spcBef>
                        <a:spcAft>
                          <a:spcPts val="0"/>
                        </a:spcAft>
                        <a:buNone/>
                      </a:pPr>
                      <a:r>
                        <a:rPr b="1" lang="fr">
                          <a:latin typeface="Quattrocento Sans"/>
                          <a:ea typeface="Quattrocento Sans"/>
                          <a:cs typeface="Quattrocento Sans"/>
                          <a:sym typeface="Quattrocento Sans"/>
                        </a:rPr>
                        <a:t>GPT-4o</a:t>
                      </a:r>
                      <a:endParaRPr b="1">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sz="1300">
                          <a:latin typeface="Quattrocento Sans"/>
                          <a:ea typeface="Quattrocento Sans"/>
                          <a:cs typeface="Quattrocento Sans"/>
                          <a:sym typeface="Quattrocento Sans"/>
                        </a:rPr>
                        <a:t>multimodal</a:t>
                      </a:r>
                      <a:endParaRPr sz="13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sz="1200">
                          <a:latin typeface="Quattrocento Sans"/>
                          <a:ea typeface="Quattrocento Sans"/>
                          <a:cs typeface="Quattrocento Sans"/>
                          <a:sym typeface="Quattrocento Sans"/>
                        </a:rPr>
                        <a:t>Estimated 5T for GPT4</a:t>
                      </a:r>
                      <a:endParaRPr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128k/4k</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sz="1200">
                          <a:latin typeface="Quattrocento Sans"/>
                          <a:ea typeface="Quattrocento Sans"/>
                          <a:cs typeface="Quattrocento Sans"/>
                          <a:sym typeface="Quattrocento Sans"/>
                        </a:rPr>
                        <a:t>? (rumored 8x220B)</a:t>
                      </a:r>
                      <a:endParaRPr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10/23</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sz="1000">
                          <a:latin typeface="Quattrocento Sans"/>
                          <a:ea typeface="Quattrocento Sans"/>
                          <a:cs typeface="Quattrocento Sans"/>
                          <a:sym typeface="Quattrocento Sans"/>
                        </a:rPr>
                        <a:t>restricted</a:t>
                      </a:r>
                      <a:endParaRPr sz="1000">
                        <a:latin typeface="Quattrocento Sans"/>
                        <a:ea typeface="Quattrocento Sans"/>
                        <a:cs typeface="Quattrocento Sans"/>
                        <a:sym typeface="Quattrocento Sans"/>
                      </a:endParaRPr>
                    </a:p>
                    <a:p>
                      <a:pPr indent="0" lvl="0" marL="0" rtl="0" algn="l">
                        <a:spcBef>
                          <a:spcPts val="0"/>
                        </a:spcBef>
                        <a:spcAft>
                          <a:spcPts val="0"/>
                        </a:spcAft>
                        <a:buNone/>
                      </a:pPr>
                      <a:r>
                        <a:rPr lang="fr" sz="1000">
                          <a:latin typeface="Quattrocento Sans"/>
                          <a:ea typeface="Quattrocento Sans"/>
                          <a:cs typeface="Quattrocento Sans"/>
                          <a:sym typeface="Quattrocento Sans"/>
                        </a:rPr>
                        <a:t>weights</a:t>
                      </a:r>
                      <a:endParaRPr sz="1000">
                        <a:latin typeface="Quattrocento Sans"/>
                        <a:ea typeface="Quattrocento Sans"/>
                        <a:cs typeface="Quattrocento Sans"/>
                        <a:sym typeface="Quattrocento Sans"/>
                      </a:endParaRPr>
                    </a:p>
                  </a:txBody>
                  <a:tcPr marT="91425" marB="91425" marR="91425" marL="91425"/>
                </a:tc>
              </a:tr>
              <a:tr h="381000">
                <a:tc>
                  <a:txBody>
                    <a:bodyPr/>
                    <a:lstStyle/>
                    <a:p>
                      <a:pPr indent="0" lvl="0" marL="0" rtl="0" algn="l">
                        <a:spcBef>
                          <a:spcPts val="0"/>
                        </a:spcBef>
                        <a:spcAft>
                          <a:spcPts val="0"/>
                        </a:spcAft>
                        <a:buNone/>
                      </a:pPr>
                      <a:r>
                        <a:rPr b="1" lang="fr" sz="1000">
                          <a:latin typeface="Quattrocento Sans"/>
                          <a:ea typeface="Quattrocento Sans"/>
                          <a:cs typeface="Quattrocento Sans"/>
                          <a:sym typeface="Quattrocento Sans"/>
                        </a:rPr>
                        <a:t>Claude 3.5 Sonnet</a:t>
                      </a:r>
                      <a:endParaRPr b="1"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300">
                          <a:solidFill>
                            <a:schemeClr val="dk1"/>
                          </a:solidFill>
                          <a:latin typeface="Quattrocento Sans"/>
                          <a:ea typeface="Quattrocento Sans"/>
                          <a:cs typeface="Quattrocento Sans"/>
                          <a:sym typeface="Quattrocento Sans"/>
                        </a:rPr>
                        <a:t>multimodal</a:t>
                      </a:r>
                      <a:endParaRPr sz="13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sz="1200">
                          <a:solidFill>
                            <a:schemeClr val="dk1"/>
                          </a:solidFill>
                          <a:latin typeface="Quattrocento Sans"/>
                          <a:ea typeface="Quattrocento Sans"/>
                          <a:cs typeface="Quattrocento Sans"/>
                          <a:sym typeface="Quattrocento Sans"/>
                        </a:rPr>
                        <a:t>Most likely in Trillions</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200k/4k</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a:solidFill>
                            <a:schemeClr val="dk1"/>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04/24</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000">
                          <a:solidFill>
                            <a:schemeClr val="dk1"/>
                          </a:solidFill>
                          <a:latin typeface="Quattrocento Sans"/>
                          <a:ea typeface="Quattrocento Sans"/>
                          <a:cs typeface="Quattrocento Sans"/>
                          <a:sym typeface="Quattrocento Sans"/>
                        </a:rPr>
                        <a:t>restricted</a:t>
                      </a:r>
                      <a:endParaRPr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fr" sz="1000">
                          <a:solidFill>
                            <a:schemeClr val="dk1"/>
                          </a:solidFill>
                          <a:latin typeface="Quattrocento Sans"/>
                          <a:ea typeface="Quattrocento Sans"/>
                          <a:cs typeface="Quattrocento Sans"/>
                          <a:sym typeface="Quattrocento Sans"/>
                        </a:rPr>
                        <a:t>weights</a:t>
                      </a:r>
                      <a:endParaRPr>
                        <a:latin typeface="Quattrocento Sans"/>
                        <a:ea typeface="Quattrocento Sans"/>
                        <a:cs typeface="Quattrocento Sans"/>
                        <a:sym typeface="Quattrocento Sans"/>
                      </a:endParaRPr>
                    </a:p>
                  </a:txBody>
                  <a:tcPr marT="91425" marB="91425" marR="91425" marL="91425"/>
                </a:tc>
              </a:tr>
              <a:tr h="381000">
                <a:tc>
                  <a:txBody>
                    <a:bodyPr/>
                    <a:lstStyle/>
                    <a:p>
                      <a:pPr indent="0" lvl="0" marL="0" rtl="0" algn="l">
                        <a:spcBef>
                          <a:spcPts val="0"/>
                        </a:spcBef>
                        <a:spcAft>
                          <a:spcPts val="0"/>
                        </a:spcAft>
                        <a:buNone/>
                      </a:pPr>
                      <a:r>
                        <a:rPr b="1" lang="fr" sz="1300">
                          <a:latin typeface="Quattrocento Sans"/>
                          <a:ea typeface="Quattrocento Sans"/>
                          <a:cs typeface="Quattrocento Sans"/>
                          <a:sym typeface="Quattrocento Sans"/>
                        </a:rPr>
                        <a:t>Gemini 1.5 Pro</a:t>
                      </a:r>
                      <a:endParaRPr b="1" sz="13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300">
                          <a:solidFill>
                            <a:schemeClr val="dk1"/>
                          </a:solidFill>
                          <a:latin typeface="Quattrocento Sans"/>
                          <a:ea typeface="Quattrocento Sans"/>
                          <a:cs typeface="Quattrocento Sans"/>
                          <a:sym typeface="Quattrocento Sans"/>
                        </a:rPr>
                        <a:t>multimodal</a:t>
                      </a:r>
                      <a:endParaRPr sz="13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sz="1200">
                          <a:solidFill>
                            <a:schemeClr val="dk1"/>
                          </a:solidFill>
                          <a:latin typeface="Quattrocento Sans"/>
                          <a:ea typeface="Quattrocento Sans"/>
                          <a:cs typeface="Quattrocento Sans"/>
                          <a:sym typeface="Quattrocento Sans"/>
                        </a:rPr>
                        <a:t>Most likely in Trillions</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128k/8k</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sz="1100">
                          <a:latin typeface="Quattrocento Sans"/>
                          <a:ea typeface="Quattrocento Sans"/>
                          <a:cs typeface="Quattrocento Sans"/>
                          <a:sym typeface="Quattrocento Sans"/>
                        </a:rPr>
                        <a:t>? (at least 500B estimated)</a:t>
                      </a:r>
                      <a:endParaRPr sz="11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11/23</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000">
                          <a:solidFill>
                            <a:schemeClr val="dk1"/>
                          </a:solidFill>
                          <a:latin typeface="Quattrocento Sans"/>
                          <a:ea typeface="Quattrocento Sans"/>
                          <a:cs typeface="Quattrocento Sans"/>
                          <a:sym typeface="Quattrocento Sans"/>
                        </a:rPr>
                        <a:t>restricted</a:t>
                      </a:r>
                      <a:endParaRPr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fr" sz="1000">
                          <a:solidFill>
                            <a:schemeClr val="dk1"/>
                          </a:solidFill>
                          <a:latin typeface="Quattrocento Sans"/>
                          <a:ea typeface="Quattrocento Sans"/>
                          <a:cs typeface="Quattrocento Sans"/>
                          <a:sym typeface="Quattrocento Sans"/>
                        </a:rPr>
                        <a:t>weights</a:t>
                      </a:r>
                      <a:endParaRPr>
                        <a:latin typeface="Quattrocento Sans"/>
                        <a:ea typeface="Quattrocento Sans"/>
                        <a:cs typeface="Quattrocento Sans"/>
                        <a:sym typeface="Quattrocento Sans"/>
                      </a:endParaRPr>
                    </a:p>
                  </a:txBody>
                  <a:tcPr marT="91425" marB="91425" marR="91425" marL="91425"/>
                </a:tc>
              </a:tr>
              <a:tr h="381000">
                <a:tc>
                  <a:txBody>
                    <a:bodyPr/>
                    <a:lstStyle/>
                    <a:p>
                      <a:pPr indent="0" lvl="0" marL="0" rtl="0" algn="l">
                        <a:spcBef>
                          <a:spcPts val="0"/>
                        </a:spcBef>
                        <a:spcAft>
                          <a:spcPts val="0"/>
                        </a:spcAft>
                        <a:buNone/>
                      </a:pPr>
                      <a:r>
                        <a:rPr b="1" lang="fr">
                          <a:latin typeface="Quattrocento Sans"/>
                          <a:ea typeface="Quattrocento Sans"/>
                          <a:cs typeface="Quattrocento Sans"/>
                          <a:sym typeface="Quattrocento Sans"/>
                        </a:rPr>
                        <a:t>Llama3 (8B or 70B)</a:t>
                      </a:r>
                      <a:endParaRPr b="1">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300">
                          <a:solidFill>
                            <a:schemeClr val="dk1"/>
                          </a:solidFill>
                          <a:latin typeface="Quattrocento Sans"/>
                          <a:ea typeface="Quattrocento Sans"/>
                          <a:cs typeface="Quattrocento Sans"/>
                          <a:sym typeface="Quattrocento Sans"/>
                        </a:rPr>
                        <a:t>text-only</a:t>
                      </a:r>
                      <a:endParaRPr sz="13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15T*</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8k/?</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8B or 70B</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03/23 or 12/23</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sz="1100">
                          <a:latin typeface="Quattrocento Sans"/>
                          <a:ea typeface="Quattrocento Sans"/>
                          <a:cs typeface="Quattrocento Sans"/>
                          <a:sym typeface="Quattrocento Sans"/>
                        </a:rPr>
                        <a:t>open weights</a:t>
                      </a:r>
                      <a:endParaRPr sz="1100">
                        <a:latin typeface="Quattrocento Sans"/>
                        <a:ea typeface="Quattrocento Sans"/>
                        <a:cs typeface="Quattrocento Sans"/>
                        <a:sym typeface="Quattrocento Sans"/>
                      </a:endParaRPr>
                    </a:p>
                  </a:txBody>
                  <a:tcPr marT="91425" marB="91425" marR="91425" marL="91425"/>
                </a:tc>
              </a:tr>
              <a:tr h="381000">
                <a:tc>
                  <a:txBody>
                    <a:bodyPr/>
                    <a:lstStyle/>
                    <a:p>
                      <a:pPr indent="0" lvl="0" marL="0" rtl="0" algn="l">
                        <a:spcBef>
                          <a:spcPts val="0"/>
                        </a:spcBef>
                        <a:spcAft>
                          <a:spcPts val="0"/>
                        </a:spcAft>
                        <a:buNone/>
                      </a:pPr>
                      <a:r>
                        <a:rPr b="1" lang="fr" sz="1100">
                          <a:latin typeface="Quattrocento Sans"/>
                          <a:ea typeface="Quattrocento Sans"/>
                          <a:cs typeface="Quattrocento Sans"/>
                          <a:sym typeface="Quattrocento Sans"/>
                        </a:rPr>
                        <a:t>Mixtral (8x7B or 8x22B)</a:t>
                      </a:r>
                      <a:endParaRPr b="1" sz="11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300">
                          <a:solidFill>
                            <a:schemeClr val="dk1"/>
                          </a:solidFill>
                          <a:latin typeface="Quattrocento Sans"/>
                          <a:ea typeface="Quattrocento Sans"/>
                          <a:cs typeface="Quattrocento Sans"/>
                          <a:sym typeface="Quattrocento Sans"/>
                        </a:rPr>
                        <a:t>text-only</a:t>
                      </a:r>
                      <a:endParaRPr sz="13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32k/?</a:t>
                      </a:r>
                      <a:endParaRPr>
                        <a:latin typeface="Quattrocento Sans"/>
                        <a:ea typeface="Quattrocento Sans"/>
                        <a:cs typeface="Quattrocento Sans"/>
                        <a:sym typeface="Quattrocento Sans"/>
                      </a:endParaRPr>
                    </a:p>
                    <a:p>
                      <a:pPr indent="0" lvl="0" marL="0" rtl="0" algn="l">
                        <a:spcBef>
                          <a:spcPts val="0"/>
                        </a:spcBef>
                        <a:spcAft>
                          <a:spcPts val="0"/>
                        </a:spcAft>
                        <a:buNone/>
                      </a:pPr>
                      <a:r>
                        <a:rPr lang="fr">
                          <a:latin typeface="Quattrocento Sans"/>
                          <a:ea typeface="Quattrocento Sans"/>
                          <a:cs typeface="Quattrocento Sans"/>
                          <a:sym typeface="Quattrocento Sans"/>
                        </a:rPr>
                        <a:t>or 64k/?</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sz="900">
                          <a:latin typeface="Quattrocento Sans"/>
                          <a:ea typeface="Quattrocento Sans"/>
                          <a:cs typeface="Quattrocento Sans"/>
                          <a:sym typeface="Quattrocento Sans"/>
                        </a:rPr>
                        <a:t>47B but uses 13B</a:t>
                      </a:r>
                      <a:endParaRPr sz="900">
                        <a:latin typeface="Quattrocento Sans"/>
                        <a:ea typeface="Quattrocento Sans"/>
                        <a:cs typeface="Quattrocento Sans"/>
                        <a:sym typeface="Quattrocento Sans"/>
                      </a:endParaRPr>
                    </a:p>
                    <a:p>
                      <a:pPr indent="0" lvl="0" marL="0" rtl="0" algn="l">
                        <a:spcBef>
                          <a:spcPts val="0"/>
                        </a:spcBef>
                        <a:spcAft>
                          <a:spcPts val="0"/>
                        </a:spcAft>
                        <a:buNone/>
                      </a:pPr>
                      <a:r>
                        <a:rPr lang="fr" sz="900">
                          <a:latin typeface="Quattrocento Sans"/>
                          <a:ea typeface="Quattrocento Sans"/>
                          <a:cs typeface="Quattrocento Sans"/>
                          <a:sym typeface="Quattrocento Sans"/>
                        </a:rPr>
                        <a:t>or 141B but uses 39B</a:t>
                      </a:r>
                      <a:endParaRPr sz="9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a:latin typeface="Quattrocento Sans"/>
                          <a:ea typeface="Quattrocento Sans"/>
                          <a:cs typeface="Quattrocento Sans"/>
                          <a:sym typeface="Quattrocento Sans"/>
                        </a:rPr>
                        <a:t>12/23</a:t>
                      </a:r>
                      <a:endParaRPr>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fr" sz="1100">
                          <a:solidFill>
                            <a:schemeClr val="dk1"/>
                          </a:solidFill>
                          <a:latin typeface="Quattrocento Sans"/>
                          <a:ea typeface="Quattrocento Sans"/>
                          <a:cs typeface="Quattrocento Sans"/>
                          <a:sym typeface="Quattrocento Sans"/>
                        </a:rPr>
                        <a:t>open source</a:t>
                      </a:r>
                      <a:endParaRPr>
                        <a:latin typeface="Quattrocento Sans"/>
                        <a:ea typeface="Quattrocento Sans"/>
                        <a:cs typeface="Quattrocento Sans"/>
                        <a:sym typeface="Quattrocento Sans"/>
                      </a:endParaRPr>
                    </a:p>
                  </a:txBody>
                  <a:tcPr marT="91425" marB="91425" marR="91425" marL="91425"/>
                </a:tc>
              </a:tr>
            </a:tbl>
          </a:graphicData>
        </a:graphic>
      </p:graphicFrame>
      <p:sp>
        <p:nvSpPr>
          <p:cNvPr id="142" name="Google Shape;142;p26"/>
          <p:cNvSpPr txBox="1"/>
          <p:nvPr/>
        </p:nvSpPr>
        <p:spPr>
          <a:xfrm>
            <a:off x="953575" y="4791125"/>
            <a:ext cx="66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*A titre de comparaison : Une personne entend 5-10M de mots par an</a:t>
            </a:r>
            <a:endParaRPr sz="9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41197" y="1143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Rester à jour sur les meilleurs modèles</a:t>
            </a:r>
            <a:endParaRPr sz="3659">
              <a:solidFill>
                <a:srgbClr val="CE0033"/>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3659">
              <a:solidFill>
                <a:srgbClr val="CE0033"/>
              </a:solidFill>
              <a:latin typeface="Quattrocento Sans"/>
              <a:ea typeface="Quattrocento Sans"/>
              <a:cs typeface="Quattrocento Sans"/>
              <a:sym typeface="Quattrocento Sans"/>
            </a:endParaRPr>
          </a:p>
        </p:txBody>
      </p:sp>
      <p:sp>
        <p:nvSpPr>
          <p:cNvPr id="148" name="Google Shape;148;p27"/>
          <p:cNvSpPr txBox="1"/>
          <p:nvPr/>
        </p:nvSpPr>
        <p:spPr>
          <a:xfrm>
            <a:off x="310825" y="4697800"/>
            <a:ext cx="805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t>Une source intéressante et vulgarisée : </a:t>
            </a:r>
            <a:r>
              <a:rPr lang="fr" sz="900" u="sng">
                <a:solidFill>
                  <a:schemeClr val="hlink"/>
                </a:solidFill>
                <a:hlinkClick r:id="rId3"/>
              </a:rPr>
              <a:t>https://www.youtube.com/watch?v=mc2Qli9ImOI</a:t>
            </a:r>
            <a:endParaRPr sz="900"/>
          </a:p>
          <a:p>
            <a:pPr indent="0" lvl="0" marL="0" rtl="0" algn="l">
              <a:spcBef>
                <a:spcPts val="0"/>
              </a:spcBef>
              <a:spcAft>
                <a:spcPts val="0"/>
              </a:spcAft>
              <a:buNone/>
            </a:pPr>
            <a:r>
              <a:rPr lang="fr" sz="900"/>
              <a:t>autre source d’explication des benchmarks : </a:t>
            </a:r>
            <a:r>
              <a:rPr lang="fr" sz="900" u="sng">
                <a:solidFill>
                  <a:schemeClr val="hlink"/>
                </a:solidFill>
                <a:hlinkClick r:id="rId4"/>
              </a:rPr>
              <a:t>https://pub.towardsai.net/llm-benchmarks-in-2024-45226a1fcb54</a:t>
            </a:r>
            <a:r>
              <a:rPr lang="fr" sz="900"/>
              <a:t>  </a:t>
            </a:r>
            <a:endParaRPr sz="900"/>
          </a:p>
        </p:txBody>
      </p:sp>
      <p:sp>
        <p:nvSpPr>
          <p:cNvPr id="149" name="Google Shape;149;p27"/>
          <p:cNvSpPr txBox="1"/>
          <p:nvPr/>
        </p:nvSpPr>
        <p:spPr>
          <a:xfrm>
            <a:off x="794075" y="581975"/>
            <a:ext cx="7500000" cy="435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900">
                <a:latin typeface="Quattrocento Sans"/>
                <a:ea typeface="Quattrocento Sans"/>
                <a:cs typeface="Quattrocento Sans"/>
                <a:sym typeface="Quattrocento Sans"/>
              </a:rPr>
              <a:t>Regarder l’état de l’art</a:t>
            </a:r>
            <a:endParaRPr b="1" sz="1900">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rPr lang="fr">
                <a:latin typeface="Quattrocento Sans"/>
                <a:ea typeface="Quattrocento Sans"/>
                <a:cs typeface="Quattrocento Sans"/>
                <a:sym typeface="Quattrocento Sans"/>
              </a:rPr>
              <a:t>Plusieurs sources pour trouver les meilleurs modèles :</a:t>
            </a:r>
            <a:endParaRPr>
              <a:latin typeface="Quattrocento Sans"/>
              <a:ea typeface="Quattrocento Sans"/>
              <a:cs typeface="Quattrocento Sans"/>
              <a:sym typeface="Quattrocento Sans"/>
            </a:endParaRPr>
          </a:p>
          <a:p>
            <a:pPr indent="0" lvl="0" marL="0" rtl="0" algn="l">
              <a:spcBef>
                <a:spcPts val="0"/>
              </a:spcBef>
              <a:spcAft>
                <a:spcPts val="0"/>
              </a:spcAft>
              <a:buNone/>
            </a:pPr>
            <a:r>
              <a:rPr lang="fr" u="sng">
                <a:solidFill>
                  <a:schemeClr val="hlink"/>
                </a:solidFill>
                <a:latin typeface="Quattrocento Sans"/>
                <a:ea typeface="Quattrocento Sans"/>
                <a:cs typeface="Quattrocento Sans"/>
                <a:sym typeface="Quattrocento Sans"/>
                <a:hlinkClick r:id="rId5"/>
              </a:rPr>
              <a:t>https://paperswithcode.com/sota</a:t>
            </a:r>
            <a:r>
              <a:rPr lang="fr">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a:p>
            <a:pPr indent="0" lvl="0" marL="0" rtl="0" algn="l">
              <a:spcBef>
                <a:spcPts val="0"/>
              </a:spcBef>
              <a:spcAft>
                <a:spcPts val="0"/>
              </a:spcAft>
              <a:buNone/>
            </a:pPr>
            <a:r>
              <a:rPr lang="fr" u="sng">
                <a:solidFill>
                  <a:schemeClr val="hlink"/>
                </a:solidFill>
                <a:latin typeface="Quattrocento Sans"/>
                <a:ea typeface="Quattrocento Sans"/>
                <a:cs typeface="Quattrocento Sans"/>
                <a:sym typeface="Quattrocento Sans"/>
                <a:hlinkClick r:id="rId6"/>
              </a:rPr>
              <a:t>https://huggingface.co/spaces/HuggingFaceH4/open_llm_leaderboard</a:t>
            </a:r>
            <a:endParaRPr>
              <a:latin typeface="Quattrocento Sans"/>
              <a:ea typeface="Quattrocento Sans"/>
              <a:cs typeface="Quattrocento Sans"/>
              <a:sym typeface="Quattrocento Sans"/>
            </a:endParaRPr>
          </a:p>
          <a:p>
            <a:pPr indent="0" lvl="0" marL="0" rtl="0" algn="l">
              <a:spcBef>
                <a:spcPts val="0"/>
              </a:spcBef>
              <a:spcAft>
                <a:spcPts val="0"/>
              </a:spcAft>
              <a:buNone/>
            </a:pPr>
            <a:r>
              <a:rPr lang="fr">
                <a:latin typeface="Quattrocento Sans"/>
                <a:ea typeface="Quattrocento Sans"/>
                <a:cs typeface="Quattrocento Sans"/>
                <a:sym typeface="Quattrocento Sans"/>
              </a:rPr>
              <a:t>les tester : </a:t>
            </a:r>
            <a:r>
              <a:rPr lang="fr" u="sng">
                <a:solidFill>
                  <a:schemeClr val="hlink"/>
                </a:solidFill>
                <a:latin typeface="Quattrocento Sans"/>
                <a:ea typeface="Quattrocento Sans"/>
                <a:cs typeface="Quattrocento Sans"/>
                <a:sym typeface="Quattrocento Sans"/>
                <a:hlinkClick r:id="rId7"/>
              </a:rPr>
              <a:t>https://huggingface.co/chat/</a:t>
            </a:r>
            <a:r>
              <a:rPr lang="fr">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rPr b="1" lang="fr">
                <a:latin typeface="Quattrocento Sans"/>
                <a:ea typeface="Quattrocento Sans"/>
                <a:cs typeface="Quattrocento Sans"/>
                <a:sym typeface="Quattrocento Sans"/>
              </a:rPr>
              <a:t>Comment sont-ils évalués ?</a:t>
            </a:r>
            <a:endParaRPr b="1">
              <a:latin typeface="Quattrocento Sans"/>
              <a:ea typeface="Quattrocento Sans"/>
              <a:cs typeface="Quattrocento Sans"/>
              <a:sym typeface="Quattrocento Sans"/>
            </a:endParaRPr>
          </a:p>
          <a:p>
            <a:pPr indent="0" lvl="0" marL="0" rtl="0" algn="l">
              <a:spcBef>
                <a:spcPts val="0"/>
              </a:spcBef>
              <a:spcAft>
                <a:spcPts val="0"/>
              </a:spcAft>
              <a:buNone/>
            </a:pPr>
            <a:r>
              <a:rPr lang="fr">
                <a:latin typeface="Quattrocento Sans"/>
                <a:ea typeface="Quattrocento Sans"/>
                <a:cs typeface="Quattrocento Sans"/>
                <a:sym typeface="Quattrocento Sans"/>
              </a:rPr>
              <a:t>→ Les benchmarks : </a:t>
            </a:r>
            <a:r>
              <a:rPr lang="fr" u="sng">
                <a:solidFill>
                  <a:schemeClr val="hlink"/>
                </a:solidFill>
                <a:latin typeface="Quattrocento Sans"/>
                <a:ea typeface="Quattrocento Sans"/>
                <a:cs typeface="Quattrocento Sans"/>
                <a:sym typeface="Quattrocento Sans"/>
                <a:hlinkClick r:id="rId8"/>
              </a:rPr>
              <a:t>https://github.com/terryyz/llm-benchmark</a:t>
            </a:r>
            <a:r>
              <a:rPr lang="fr">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a:p>
            <a:pPr indent="0" lvl="0" marL="0" rtl="0" algn="l">
              <a:spcBef>
                <a:spcPts val="0"/>
              </a:spcBef>
              <a:spcAft>
                <a:spcPts val="0"/>
              </a:spcAft>
              <a:buNone/>
            </a:pPr>
            <a:r>
              <a:rPr lang="fr">
                <a:latin typeface="Quattrocento Sans"/>
                <a:ea typeface="Quattrocento Sans"/>
                <a:cs typeface="Quattrocento Sans"/>
                <a:sym typeface="Quattrocento Sans"/>
              </a:rPr>
              <a:t>→ Dont un très connu : </a:t>
            </a:r>
            <a:r>
              <a:rPr lang="fr" u="sng">
                <a:solidFill>
                  <a:schemeClr val="hlink"/>
                </a:solidFill>
                <a:latin typeface="Quattrocento Sans"/>
                <a:ea typeface="Quattrocento Sans"/>
                <a:cs typeface="Quattrocento Sans"/>
                <a:sym typeface="Quattrocento Sans"/>
                <a:hlinkClick r:id="rId9"/>
              </a:rPr>
              <a:t>MMLU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rPr b="1" lang="fr">
                <a:latin typeface="Quattrocento Sans"/>
                <a:ea typeface="Quattrocento Sans"/>
                <a:cs typeface="Quattrocento Sans"/>
                <a:sym typeface="Quattrocento Sans"/>
              </a:rPr>
              <a:t>Problème </a:t>
            </a:r>
            <a:r>
              <a:rPr lang="fr">
                <a:latin typeface="Quattrocento Sans"/>
                <a:ea typeface="Quattrocento Sans"/>
                <a:cs typeface="Quattrocento Sans"/>
                <a:sym typeface="Quattrocento Sans"/>
              </a:rPr>
              <a:t>: Ne représente pas la vraie vie + </a:t>
            </a:r>
            <a:r>
              <a:rPr lang="fr" u="sng">
                <a:solidFill>
                  <a:schemeClr val="hlink"/>
                </a:solidFill>
                <a:latin typeface="Quattrocento Sans"/>
                <a:ea typeface="Quattrocento Sans"/>
                <a:cs typeface="Quattrocento Sans"/>
                <a:sym typeface="Quattrocento Sans"/>
                <a:hlinkClick r:id="rId10"/>
              </a:rPr>
              <a:t>On suspecte des fuites</a:t>
            </a:r>
            <a:r>
              <a:rPr lang="fr">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a:p>
            <a:pPr indent="0" lvl="0" marL="0" rtl="0" algn="l">
              <a:spcBef>
                <a:spcPts val="0"/>
              </a:spcBef>
              <a:spcAft>
                <a:spcPts val="0"/>
              </a:spcAft>
              <a:buNone/>
            </a:pPr>
            <a:r>
              <a:rPr lang="fr">
                <a:latin typeface="Quattrocento Sans"/>
                <a:ea typeface="Quattrocento Sans"/>
                <a:cs typeface="Quattrocento Sans"/>
                <a:sym typeface="Quattrocento Sans"/>
              </a:rPr>
              <a:t>Le mieux reste toujours à quel point ils sont utilisés dans la vraie vie, et </a:t>
            </a:r>
            <a:r>
              <a:rPr b="1" i="1" lang="fr">
                <a:latin typeface="Quattrocento Sans"/>
                <a:ea typeface="Quattrocento Sans"/>
                <a:cs typeface="Quattrocento Sans"/>
                <a:sym typeface="Quattrocento Sans"/>
              </a:rPr>
              <a:t>l’appréciation humaine</a:t>
            </a:r>
            <a:r>
              <a:rPr lang="fr">
                <a:latin typeface="Quattrocento Sans"/>
                <a:ea typeface="Quattrocento Sans"/>
                <a:cs typeface="Quattrocento Sans"/>
                <a:sym typeface="Quattrocento Sans"/>
              </a:rPr>
              <a:t> → </a:t>
            </a:r>
            <a:r>
              <a:rPr lang="fr" u="sng">
                <a:solidFill>
                  <a:schemeClr val="hlink"/>
                </a:solidFill>
                <a:latin typeface="Quattrocento Sans"/>
                <a:ea typeface="Quattrocento Sans"/>
                <a:cs typeface="Quattrocento Sans"/>
                <a:sym typeface="Quattrocento Sans"/>
                <a:hlinkClick r:id="rId11"/>
              </a:rPr>
              <a:t>système de vote</a:t>
            </a:r>
            <a:r>
              <a:rPr lang="fr">
                <a:latin typeface="Quattrocento Sans"/>
                <a:ea typeface="Quattrocento Sans"/>
                <a:cs typeface="Quattrocento Sans"/>
                <a:sym typeface="Quattrocento Sans"/>
              </a:rPr>
              <a:t> et </a:t>
            </a:r>
            <a:r>
              <a:rPr b="1" lang="fr">
                <a:latin typeface="Quattrocento Sans"/>
                <a:ea typeface="Quattrocento Sans"/>
                <a:cs typeface="Quattrocento Sans"/>
                <a:sym typeface="Quattrocento Sans"/>
              </a:rPr>
              <a:t>d’ELO </a:t>
            </a:r>
            <a:r>
              <a:rPr lang="fr">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rPr lang="fr">
                <a:latin typeface="Quattrocento Sans"/>
                <a:ea typeface="Quattrocento Sans"/>
                <a:cs typeface="Quattrocento Sans"/>
                <a:sym typeface="Quattrocento Sans"/>
              </a:rPr>
              <a:t>Voici le </a:t>
            </a:r>
            <a:r>
              <a:rPr b="1" lang="fr">
                <a:latin typeface="Quattrocento Sans"/>
                <a:ea typeface="Quattrocento Sans"/>
                <a:cs typeface="Quattrocento Sans"/>
                <a:sym typeface="Quattrocento Sans"/>
              </a:rPr>
              <a:t>leaderboard </a:t>
            </a:r>
            <a:r>
              <a:rPr lang="fr">
                <a:latin typeface="Quattrocento Sans"/>
                <a:ea typeface="Quattrocento Sans"/>
                <a:cs typeface="Quattrocento Sans"/>
                <a:sym typeface="Quattrocento Sans"/>
              </a:rPr>
              <a:t>: </a:t>
            </a:r>
            <a:r>
              <a:rPr lang="fr" u="sng">
                <a:solidFill>
                  <a:schemeClr val="hlink"/>
                </a:solidFill>
                <a:latin typeface="Quattrocento Sans"/>
                <a:ea typeface="Quattrocento Sans"/>
                <a:cs typeface="Quattrocento Sans"/>
                <a:sym typeface="Quattrocento Sans"/>
                <a:hlinkClick r:id="rId12"/>
              </a:rPr>
              <a:t>https://huggingface.co/spaces/lmsys/chatbot-arena-leaderboard</a:t>
            </a:r>
            <a:r>
              <a:rPr lang="fr">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fr">
                <a:solidFill>
                  <a:schemeClr val="dk1"/>
                </a:solidFill>
                <a:latin typeface="Quattrocento Sans"/>
                <a:ea typeface="Quattrocento Sans"/>
                <a:cs typeface="Quattrocento Sans"/>
                <a:sym typeface="Quattrocento Sans"/>
              </a:rPr>
              <a:t>Attention </a:t>
            </a:r>
            <a:r>
              <a:rPr lang="fr">
                <a:solidFill>
                  <a:schemeClr val="dk1"/>
                </a:solidFill>
                <a:latin typeface="Quattrocento Sans"/>
                <a:ea typeface="Quattrocento Sans"/>
                <a:cs typeface="Quattrocento Sans"/>
                <a:sym typeface="Quattrocento Sans"/>
              </a:rPr>
              <a:t>aux catégories néanmoins (modèle à 7B de paramètres vs modèle à 70B)</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Etat de l’art</a:t>
            </a:r>
            <a:endParaRPr/>
          </a:p>
        </p:txBody>
      </p:sp>
      <p:pic>
        <p:nvPicPr>
          <p:cNvPr id="155" name="Google Shape;155;p28"/>
          <p:cNvPicPr preferRelativeResize="0"/>
          <p:nvPr/>
        </p:nvPicPr>
        <p:blipFill>
          <a:blip r:embed="rId3">
            <a:alphaModFix/>
          </a:blip>
          <a:stretch>
            <a:fillRect/>
          </a:stretch>
        </p:blipFill>
        <p:spPr>
          <a:xfrm>
            <a:off x="1941750" y="885950"/>
            <a:ext cx="5980814" cy="401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Faire de la veille</a:t>
            </a:r>
            <a:endParaRPr sz="3659">
              <a:solidFill>
                <a:srgbClr val="CE0033"/>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3659">
              <a:solidFill>
                <a:srgbClr val="CE0033"/>
              </a:solidFill>
              <a:latin typeface="Quattrocento Sans"/>
              <a:ea typeface="Quattrocento Sans"/>
              <a:cs typeface="Quattrocento Sans"/>
              <a:sym typeface="Quattrocento Sans"/>
            </a:endParaRPr>
          </a:p>
        </p:txBody>
      </p:sp>
      <p:sp>
        <p:nvSpPr>
          <p:cNvPr id="161" name="Google Shape;161;p29"/>
          <p:cNvSpPr txBox="1"/>
          <p:nvPr/>
        </p:nvSpPr>
        <p:spPr>
          <a:xfrm>
            <a:off x="485375" y="1303175"/>
            <a:ext cx="73245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fr" sz="1800">
                <a:solidFill>
                  <a:schemeClr val="dk2"/>
                </a:solidFill>
                <a:latin typeface="Quattrocento Sans"/>
                <a:ea typeface="Quattrocento Sans"/>
                <a:cs typeface="Quattrocento Sans"/>
                <a:sym typeface="Quattrocento Sans"/>
              </a:rPr>
              <a:t>Reddit </a:t>
            </a:r>
            <a:r>
              <a:rPr lang="fr" sz="1800">
                <a:solidFill>
                  <a:schemeClr val="dk2"/>
                </a:solidFill>
                <a:latin typeface="Quattrocento Sans"/>
                <a:ea typeface="Quattrocento Sans"/>
                <a:cs typeface="Quattrocento Sans"/>
                <a:sym typeface="Quattrocento Sans"/>
              </a:rPr>
              <a:t>: </a:t>
            </a:r>
            <a:r>
              <a:rPr lang="fr" sz="1800" u="sng">
                <a:solidFill>
                  <a:schemeClr val="hlink"/>
                </a:solidFill>
                <a:latin typeface="Quattrocento Sans"/>
                <a:ea typeface="Quattrocento Sans"/>
                <a:cs typeface="Quattrocento Sans"/>
                <a:sym typeface="Quattrocento Sans"/>
                <a:hlinkClick r:id="rId3"/>
              </a:rPr>
              <a:t>locallama</a:t>
            </a:r>
            <a:r>
              <a:rPr lang="fr" sz="1800">
                <a:solidFill>
                  <a:schemeClr val="dk2"/>
                </a:solidFill>
                <a:latin typeface="Quattrocento Sans"/>
                <a:ea typeface="Quattrocento Sans"/>
                <a:cs typeface="Quattrocento Sans"/>
                <a:sym typeface="Quattrocento Sans"/>
              </a:rPr>
              <a:t>, </a:t>
            </a:r>
            <a:r>
              <a:rPr lang="fr" sz="1800" u="sng">
                <a:solidFill>
                  <a:schemeClr val="hlink"/>
                </a:solidFill>
                <a:latin typeface="Quattrocento Sans"/>
                <a:ea typeface="Quattrocento Sans"/>
                <a:cs typeface="Quattrocento Sans"/>
                <a:sym typeface="Quattrocento Sans"/>
                <a:hlinkClick r:id="rId4"/>
              </a:rPr>
              <a:t>MachineLearning</a:t>
            </a:r>
            <a:r>
              <a:rPr lang="fr" sz="1800">
                <a:solidFill>
                  <a:schemeClr val="dk2"/>
                </a:solidFill>
                <a:latin typeface="Quattrocento Sans"/>
                <a:ea typeface="Quattrocento Sans"/>
                <a:cs typeface="Quattrocento Sans"/>
                <a:sym typeface="Quattrocento Sans"/>
              </a:rPr>
              <a:t>, </a:t>
            </a:r>
            <a:r>
              <a:rPr lang="fr" sz="1800" u="sng">
                <a:solidFill>
                  <a:schemeClr val="hlink"/>
                </a:solidFill>
                <a:latin typeface="Quattrocento Sans"/>
                <a:ea typeface="Quattrocento Sans"/>
                <a:cs typeface="Quattrocento Sans"/>
                <a:sym typeface="Quattrocento Sans"/>
                <a:hlinkClick r:id="rId5"/>
              </a:rPr>
              <a:t>artificial</a:t>
            </a:r>
            <a:endParaRPr sz="1800">
              <a:solidFill>
                <a:schemeClr val="dk2"/>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SzPts val="1800"/>
              <a:buChar char="-"/>
            </a:pPr>
            <a:r>
              <a:rPr b="1" lang="fr" sz="1800">
                <a:solidFill>
                  <a:schemeClr val="dk2"/>
                </a:solidFill>
                <a:latin typeface="Quattrocento Sans"/>
                <a:ea typeface="Quattrocento Sans"/>
                <a:cs typeface="Quattrocento Sans"/>
                <a:sym typeface="Quattrocento Sans"/>
              </a:rPr>
              <a:t>LinkedIn </a:t>
            </a:r>
            <a:r>
              <a:rPr lang="fr" sz="1800">
                <a:solidFill>
                  <a:schemeClr val="dk2"/>
                </a:solidFill>
                <a:latin typeface="Quattrocento Sans"/>
                <a:ea typeface="Quattrocento Sans"/>
                <a:cs typeface="Quattrocento Sans"/>
                <a:sym typeface="Quattrocento Sans"/>
              </a:rPr>
              <a:t>: Les grosses entreprises mentionnées précédemment, </a:t>
            </a:r>
            <a:r>
              <a:rPr lang="fr" sz="1800" u="sng">
                <a:solidFill>
                  <a:schemeClr val="hlink"/>
                </a:solidFill>
                <a:latin typeface="Quattrocento Sans"/>
                <a:ea typeface="Quattrocento Sans"/>
                <a:cs typeface="Quattrocento Sans"/>
                <a:sym typeface="Quattrocento Sans"/>
                <a:hlinkClick r:id="rId6"/>
              </a:rPr>
              <a:t>Cassie Kozyrkov</a:t>
            </a:r>
            <a:r>
              <a:rPr lang="fr" sz="1800">
                <a:solidFill>
                  <a:schemeClr val="dk2"/>
                </a:solidFill>
                <a:latin typeface="Quattrocento Sans"/>
                <a:ea typeface="Quattrocento Sans"/>
                <a:cs typeface="Quattrocento Sans"/>
                <a:sym typeface="Quattrocento Sans"/>
              </a:rPr>
              <a:t>,  </a:t>
            </a:r>
            <a:r>
              <a:rPr lang="fr" sz="1800" u="sng">
                <a:solidFill>
                  <a:schemeClr val="hlink"/>
                </a:solidFill>
                <a:latin typeface="Quattrocento Sans"/>
                <a:ea typeface="Quattrocento Sans"/>
                <a:cs typeface="Quattrocento Sans"/>
                <a:sym typeface="Quattrocento Sans"/>
                <a:hlinkClick r:id="rId7"/>
              </a:rPr>
              <a:t>Yann Le Cun</a:t>
            </a:r>
            <a:r>
              <a:rPr lang="fr" sz="1800">
                <a:solidFill>
                  <a:schemeClr val="dk2"/>
                </a:solidFill>
                <a:latin typeface="Quattrocento Sans"/>
                <a:ea typeface="Quattrocento Sans"/>
                <a:cs typeface="Quattrocento Sans"/>
                <a:sym typeface="Quattrocento Sans"/>
              </a:rPr>
              <a:t>, </a:t>
            </a:r>
            <a:r>
              <a:rPr lang="fr" sz="1800" u="sng">
                <a:solidFill>
                  <a:schemeClr val="hlink"/>
                </a:solidFill>
                <a:latin typeface="Quattrocento Sans"/>
                <a:ea typeface="Quattrocento Sans"/>
                <a:cs typeface="Quattrocento Sans"/>
                <a:sym typeface="Quattrocento Sans"/>
                <a:hlinkClick r:id="rId8"/>
              </a:rPr>
              <a:t>Andrew Ng</a:t>
            </a:r>
            <a:r>
              <a:rPr lang="fr" sz="1800">
                <a:solidFill>
                  <a:schemeClr val="dk2"/>
                </a:solidFill>
                <a:latin typeface="Quattrocento Sans"/>
                <a:ea typeface="Quattrocento Sans"/>
                <a:cs typeface="Quattrocento Sans"/>
                <a:sym typeface="Quattrocento Sans"/>
              </a:rPr>
              <a:t>, </a:t>
            </a:r>
            <a:r>
              <a:rPr lang="fr" sz="1800" u="sng">
                <a:solidFill>
                  <a:schemeClr val="hlink"/>
                </a:solidFill>
                <a:latin typeface="Quattrocento Sans"/>
                <a:ea typeface="Quattrocento Sans"/>
                <a:cs typeface="Quattrocento Sans"/>
                <a:sym typeface="Quattrocento Sans"/>
                <a:hlinkClick r:id="rId9"/>
              </a:rPr>
              <a:t>Demis Hassabis</a:t>
            </a:r>
            <a:r>
              <a:rPr lang="fr" sz="1800">
                <a:solidFill>
                  <a:schemeClr val="dk2"/>
                </a:solidFill>
                <a:latin typeface="Quattrocento Sans"/>
                <a:ea typeface="Quattrocento Sans"/>
                <a:cs typeface="Quattrocento Sans"/>
                <a:sym typeface="Quattrocento Sans"/>
              </a:rPr>
              <a:t>, </a:t>
            </a:r>
            <a:r>
              <a:rPr lang="fr" sz="1800" u="sng">
                <a:solidFill>
                  <a:schemeClr val="hlink"/>
                </a:solidFill>
                <a:latin typeface="Quattrocento Sans"/>
                <a:ea typeface="Quattrocento Sans"/>
                <a:cs typeface="Quattrocento Sans"/>
                <a:sym typeface="Quattrocento Sans"/>
                <a:hlinkClick r:id="rId10"/>
              </a:rPr>
              <a:t>Clément Delangue</a:t>
            </a:r>
            <a:r>
              <a:rPr lang="fr" sz="1800">
                <a:solidFill>
                  <a:schemeClr val="dk2"/>
                </a:solidFill>
                <a:latin typeface="Quattrocento Sans"/>
                <a:ea typeface="Quattrocento Sans"/>
                <a:cs typeface="Quattrocento Sans"/>
                <a:sym typeface="Quattrocento Sans"/>
              </a:rPr>
              <a:t>, </a:t>
            </a:r>
            <a:r>
              <a:rPr lang="fr" sz="1800" u="sng">
                <a:solidFill>
                  <a:schemeClr val="hlink"/>
                </a:solidFill>
                <a:latin typeface="Quattrocento Sans"/>
                <a:ea typeface="Quattrocento Sans"/>
                <a:cs typeface="Quattrocento Sans"/>
                <a:sym typeface="Quattrocento Sans"/>
                <a:hlinkClick r:id="rId11"/>
              </a:rPr>
              <a:t>Dat Tran</a:t>
            </a:r>
            <a:r>
              <a:rPr lang="fr" sz="1800">
                <a:solidFill>
                  <a:schemeClr val="dk2"/>
                </a:solidFill>
                <a:latin typeface="Quattrocento Sans"/>
                <a:ea typeface="Quattrocento Sans"/>
                <a:cs typeface="Quattrocento Sans"/>
                <a:sym typeface="Quattrocento Sans"/>
              </a:rPr>
              <a:t>, les groupes d’IA…</a:t>
            </a:r>
            <a:endParaRPr sz="1800">
              <a:solidFill>
                <a:schemeClr val="dk2"/>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SzPts val="1800"/>
              <a:buFont typeface="Quattrocento Sans"/>
              <a:buChar char="-"/>
            </a:pPr>
            <a:r>
              <a:rPr b="1" lang="fr" sz="1800" u="sng">
                <a:solidFill>
                  <a:schemeClr val="hlink"/>
                </a:solidFill>
                <a:latin typeface="Quattrocento Sans"/>
                <a:ea typeface="Quattrocento Sans"/>
                <a:cs typeface="Quattrocento Sans"/>
                <a:sym typeface="Quattrocento Sans"/>
                <a:hlinkClick r:id="rId12"/>
              </a:rPr>
              <a:t>Huggingface</a:t>
            </a:r>
            <a:endParaRPr b="1" sz="1800">
              <a:solidFill>
                <a:schemeClr val="dk2"/>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b="1"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Char char="-"/>
            </a:pPr>
            <a:r>
              <a:rPr b="1" lang="fr" sz="1800">
                <a:solidFill>
                  <a:schemeClr val="dk2"/>
                </a:solidFill>
                <a:latin typeface="Quattrocento Sans"/>
                <a:ea typeface="Quattrocento Sans"/>
                <a:cs typeface="Quattrocento Sans"/>
                <a:sym typeface="Quattrocento Sans"/>
              </a:rPr>
              <a:t>Medium </a:t>
            </a:r>
            <a:r>
              <a:rPr lang="fr" sz="1800">
                <a:solidFill>
                  <a:schemeClr val="dk2"/>
                </a:solidFill>
                <a:latin typeface="Quattrocento Sans"/>
                <a:ea typeface="Quattrocento Sans"/>
                <a:cs typeface="Quattrocento Sans"/>
                <a:sym typeface="Quattrocento Sans"/>
              </a:rPr>
              <a:t>: s’abonner aux sujets d’IA et recevoir des articles pertinents quotidiennement</a:t>
            </a:r>
            <a:endParaRPr sz="18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Limitations</a:t>
            </a:r>
            <a:endParaRPr/>
          </a:p>
        </p:txBody>
      </p:sp>
      <p:sp>
        <p:nvSpPr>
          <p:cNvPr id="167" name="Google Shape;167;p30"/>
          <p:cNvSpPr txBox="1"/>
          <p:nvPr/>
        </p:nvSpPr>
        <p:spPr>
          <a:xfrm>
            <a:off x="513225" y="1094750"/>
            <a:ext cx="8064000" cy="3063000"/>
          </a:xfrm>
          <a:prstGeom prst="rect">
            <a:avLst/>
          </a:prstGeom>
          <a:noFill/>
          <a:ln>
            <a:noFill/>
          </a:ln>
        </p:spPr>
        <p:txBody>
          <a:bodyPr anchorCtr="0" anchor="t" bIns="91425" lIns="91425" spcFirstLastPara="1" rIns="91425" wrap="square" tIns="91425">
            <a:spAutoFit/>
          </a:bodyPr>
          <a:lstStyle/>
          <a:p>
            <a:pPr indent="-342900" lvl="0" marL="457200" rtl="0" algn="just">
              <a:lnSpc>
                <a:spcPct val="133333"/>
              </a:lnSpc>
              <a:spcBef>
                <a:spcPts val="0"/>
              </a:spcBef>
              <a:spcAft>
                <a:spcPts val="0"/>
              </a:spcAft>
              <a:buClr>
                <a:schemeClr val="dk1"/>
              </a:buClr>
              <a:buSzPts val="1800"/>
              <a:buFont typeface="Quattrocento Sans"/>
              <a:buChar char="❏"/>
            </a:pPr>
            <a:r>
              <a:rPr lang="fr" sz="1800">
                <a:solidFill>
                  <a:srgbClr val="505050"/>
                </a:solidFill>
                <a:latin typeface="Quattrocento Sans"/>
                <a:ea typeface="Quattrocento Sans"/>
                <a:cs typeface="Quattrocento Sans"/>
                <a:sym typeface="Quattrocento Sans"/>
              </a:rPr>
              <a:t>De </a:t>
            </a:r>
            <a:r>
              <a:rPr b="1" lang="fr" sz="1800">
                <a:solidFill>
                  <a:srgbClr val="505050"/>
                </a:solidFill>
                <a:latin typeface="Quattrocento Sans"/>
                <a:ea typeface="Quattrocento Sans"/>
                <a:cs typeface="Quattrocento Sans"/>
                <a:sym typeface="Quattrocento Sans"/>
              </a:rPr>
              <a:t>temps</a:t>
            </a:r>
            <a:r>
              <a:rPr b="1" lang="fr" sz="1800">
                <a:solidFill>
                  <a:srgbClr val="505050"/>
                </a:solidFill>
                <a:latin typeface="Quattrocento Sans"/>
                <a:ea typeface="Quattrocento Sans"/>
                <a:cs typeface="Quattrocento Sans"/>
                <a:sym typeface="Quattrocento Sans"/>
              </a:rPr>
              <a:t> </a:t>
            </a:r>
            <a:r>
              <a:rPr lang="fr" sz="1800">
                <a:solidFill>
                  <a:srgbClr val="505050"/>
                </a:solidFill>
                <a:latin typeface="Quattrocento Sans"/>
                <a:ea typeface="Quattrocento Sans"/>
                <a:cs typeface="Quattrocento Sans"/>
                <a:sym typeface="Quattrocento Sans"/>
              </a:rPr>
              <a:t>: ils sont </a:t>
            </a:r>
            <a:r>
              <a:rPr lang="fr" sz="1800">
                <a:solidFill>
                  <a:srgbClr val="505050"/>
                </a:solidFill>
                <a:latin typeface="Quattrocento Sans"/>
                <a:ea typeface="Quattrocento Sans"/>
                <a:cs typeface="Quattrocento Sans"/>
                <a:sym typeface="Quattrocento Sans"/>
              </a:rPr>
              <a:t>entraînés</a:t>
            </a:r>
            <a:r>
              <a:rPr lang="fr" sz="1800">
                <a:solidFill>
                  <a:srgbClr val="505050"/>
                </a:solidFill>
                <a:latin typeface="Quattrocento Sans"/>
                <a:ea typeface="Quattrocento Sans"/>
                <a:cs typeface="Quattrocento Sans"/>
                <a:sym typeface="Quattrocento Sans"/>
              </a:rPr>
              <a:t> jusqu’à un certain moment (</a:t>
            </a:r>
            <a:r>
              <a:rPr i="1" lang="fr" sz="1800">
                <a:solidFill>
                  <a:srgbClr val="505050"/>
                </a:solidFill>
                <a:latin typeface="Quattrocento Sans"/>
                <a:ea typeface="Quattrocento Sans"/>
                <a:cs typeface="Quattrocento Sans"/>
                <a:sym typeface="Quattrocento Sans"/>
              </a:rPr>
              <a:t>knowledge cutoff</a:t>
            </a:r>
            <a:r>
              <a:rPr lang="fr" sz="1800">
                <a:solidFill>
                  <a:srgbClr val="505050"/>
                </a:solidFill>
                <a:latin typeface="Quattrocento Sans"/>
                <a:ea typeface="Quattrocento Sans"/>
                <a:cs typeface="Quattrocento Sans"/>
                <a:sym typeface="Quattrocento Sans"/>
              </a:rPr>
              <a:t>)</a:t>
            </a:r>
            <a:endParaRPr sz="1800">
              <a:solidFill>
                <a:srgbClr val="505050"/>
              </a:solidFill>
              <a:latin typeface="Quattrocento Sans"/>
              <a:ea typeface="Quattrocento Sans"/>
              <a:cs typeface="Quattrocento Sans"/>
              <a:sym typeface="Quattrocento Sans"/>
            </a:endParaRPr>
          </a:p>
          <a:p>
            <a:pPr indent="-342900" lvl="0" marL="457200" rtl="0" algn="just">
              <a:lnSpc>
                <a:spcPct val="133333"/>
              </a:lnSpc>
              <a:spcBef>
                <a:spcPts val="0"/>
              </a:spcBef>
              <a:spcAft>
                <a:spcPts val="0"/>
              </a:spcAft>
              <a:buClr>
                <a:srgbClr val="505050"/>
              </a:buClr>
              <a:buSzPts val="1800"/>
              <a:buFont typeface="Quattrocento Sans"/>
              <a:buChar char="❏"/>
            </a:pPr>
            <a:r>
              <a:rPr lang="fr" sz="1800">
                <a:solidFill>
                  <a:srgbClr val="505050"/>
                </a:solidFill>
                <a:latin typeface="Quattrocento Sans"/>
                <a:ea typeface="Quattrocento Sans"/>
                <a:cs typeface="Quattrocento Sans"/>
                <a:sym typeface="Quattrocento Sans"/>
              </a:rPr>
              <a:t>De </a:t>
            </a:r>
            <a:r>
              <a:rPr b="1" lang="fr" sz="1800">
                <a:solidFill>
                  <a:srgbClr val="505050"/>
                </a:solidFill>
                <a:latin typeface="Quattrocento Sans"/>
                <a:ea typeface="Quattrocento Sans"/>
                <a:cs typeface="Quattrocento Sans"/>
                <a:sym typeface="Quattrocento Sans"/>
              </a:rPr>
              <a:t>trop de confiance</a:t>
            </a:r>
            <a:r>
              <a:rPr lang="fr" sz="1800">
                <a:solidFill>
                  <a:srgbClr val="505050"/>
                </a:solidFill>
                <a:latin typeface="Quattrocento Sans"/>
                <a:ea typeface="Quattrocento Sans"/>
                <a:cs typeface="Quattrocento Sans"/>
                <a:sym typeface="Quattrocento Sans"/>
              </a:rPr>
              <a:t> : le modèle va donner une réponse même quand il n’est pas sûr, et va </a:t>
            </a:r>
            <a:r>
              <a:rPr lang="fr" sz="1800">
                <a:solidFill>
                  <a:srgbClr val="505050"/>
                </a:solidFill>
                <a:latin typeface="Quattrocento Sans"/>
                <a:ea typeface="Quattrocento Sans"/>
                <a:cs typeface="Quattrocento Sans"/>
                <a:sym typeface="Quattrocento Sans"/>
              </a:rPr>
              <a:t>paraître</a:t>
            </a:r>
            <a:r>
              <a:rPr lang="fr" sz="1800">
                <a:solidFill>
                  <a:srgbClr val="505050"/>
                </a:solidFill>
                <a:latin typeface="Quattrocento Sans"/>
                <a:ea typeface="Quattrocento Sans"/>
                <a:cs typeface="Quattrocento Sans"/>
                <a:sym typeface="Quattrocento Sans"/>
              </a:rPr>
              <a:t> extrêmement confiant dans ce qu’il avance.</a:t>
            </a:r>
            <a:endParaRPr sz="1800">
              <a:solidFill>
                <a:srgbClr val="505050"/>
              </a:solidFill>
              <a:latin typeface="Quattrocento Sans"/>
              <a:ea typeface="Quattrocento Sans"/>
              <a:cs typeface="Quattrocento Sans"/>
              <a:sym typeface="Quattrocento Sans"/>
            </a:endParaRPr>
          </a:p>
          <a:p>
            <a:pPr indent="-342900" lvl="0" marL="457200" rtl="0" algn="just">
              <a:lnSpc>
                <a:spcPct val="133333"/>
              </a:lnSpc>
              <a:spcBef>
                <a:spcPts val="0"/>
              </a:spcBef>
              <a:spcAft>
                <a:spcPts val="0"/>
              </a:spcAft>
              <a:buClr>
                <a:srgbClr val="505050"/>
              </a:buClr>
              <a:buSzPts val="1800"/>
              <a:buFont typeface="Quattrocento Sans"/>
              <a:buChar char="❏"/>
            </a:pPr>
            <a:r>
              <a:rPr lang="fr" sz="1800">
                <a:solidFill>
                  <a:srgbClr val="505050"/>
                </a:solidFill>
                <a:latin typeface="Quattrocento Sans"/>
                <a:ea typeface="Quattrocento Sans"/>
                <a:cs typeface="Quattrocento Sans"/>
                <a:sym typeface="Quattrocento Sans"/>
              </a:rPr>
              <a:t>De “</a:t>
            </a:r>
            <a:r>
              <a:rPr b="1" lang="fr" sz="1800">
                <a:solidFill>
                  <a:srgbClr val="505050"/>
                </a:solidFill>
                <a:latin typeface="Quattrocento Sans"/>
                <a:ea typeface="Quattrocento Sans"/>
                <a:cs typeface="Quattrocento Sans"/>
                <a:sym typeface="Quattrocento Sans"/>
              </a:rPr>
              <a:t>naïveté</a:t>
            </a:r>
            <a:r>
              <a:rPr lang="fr" sz="1800">
                <a:solidFill>
                  <a:srgbClr val="505050"/>
                </a:solidFill>
                <a:latin typeface="Quattrocento Sans"/>
                <a:ea typeface="Quattrocento Sans"/>
                <a:cs typeface="Quattrocento Sans"/>
                <a:sym typeface="Quattrocento Sans"/>
              </a:rPr>
              <a:t>” : ils sont facilement </a:t>
            </a:r>
            <a:r>
              <a:rPr lang="fr" sz="1800">
                <a:solidFill>
                  <a:srgbClr val="505050"/>
                </a:solidFill>
                <a:latin typeface="Quattrocento Sans"/>
                <a:ea typeface="Quattrocento Sans"/>
                <a:cs typeface="Quattrocento Sans"/>
                <a:sym typeface="Quattrocento Sans"/>
              </a:rPr>
              <a:t>influençables par ce que vous leur dites</a:t>
            </a:r>
            <a:endParaRPr sz="1800">
              <a:solidFill>
                <a:srgbClr val="505050"/>
              </a:solidFill>
              <a:latin typeface="Quattrocento Sans"/>
              <a:ea typeface="Quattrocento Sans"/>
              <a:cs typeface="Quattrocento Sans"/>
              <a:sym typeface="Quattrocento Sans"/>
            </a:endParaRPr>
          </a:p>
          <a:p>
            <a:pPr indent="-342900" lvl="0" marL="457200" rtl="0" algn="just">
              <a:lnSpc>
                <a:spcPct val="133333"/>
              </a:lnSpc>
              <a:spcBef>
                <a:spcPts val="0"/>
              </a:spcBef>
              <a:spcAft>
                <a:spcPts val="0"/>
              </a:spcAft>
              <a:buClr>
                <a:srgbClr val="505050"/>
              </a:buClr>
              <a:buSzPts val="1800"/>
              <a:buFont typeface="Quattrocento Sans"/>
              <a:buChar char="❏"/>
            </a:pPr>
            <a:r>
              <a:rPr lang="fr" sz="1800">
                <a:solidFill>
                  <a:srgbClr val="505050"/>
                </a:solidFill>
                <a:latin typeface="Quattrocento Sans"/>
                <a:ea typeface="Quattrocento Sans"/>
                <a:cs typeface="Quattrocento Sans"/>
                <a:sym typeface="Quattrocento Sans"/>
              </a:rPr>
              <a:t>D’</a:t>
            </a:r>
            <a:r>
              <a:rPr b="1" lang="fr" sz="1800">
                <a:solidFill>
                  <a:srgbClr val="505050"/>
                </a:solidFill>
                <a:latin typeface="Quattrocento Sans"/>
                <a:ea typeface="Quattrocento Sans"/>
                <a:cs typeface="Quattrocento Sans"/>
                <a:sym typeface="Quattrocento Sans"/>
              </a:rPr>
              <a:t>hallucination</a:t>
            </a:r>
            <a:r>
              <a:rPr lang="fr" sz="1800">
                <a:solidFill>
                  <a:srgbClr val="505050"/>
                </a:solidFill>
                <a:latin typeface="Quattrocento Sans"/>
                <a:ea typeface="Quattrocento Sans"/>
                <a:cs typeface="Quattrocento Sans"/>
                <a:sym typeface="Quattrocento Sans"/>
              </a:rPr>
              <a:t> : </a:t>
            </a:r>
            <a:r>
              <a:rPr lang="fr" sz="1800" u="sng">
                <a:solidFill>
                  <a:schemeClr val="hlink"/>
                </a:solidFill>
                <a:latin typeface="Quattrocento Sans"/>
                <a:ea typeface="Quattrocento Sans"/>
                <a:cs typeface="Quattrocento Sans"/>
                <a:sym typeface="Quattrocento Sans"/>
                <a:hlinkClick r:id="rId3"/>
              </a:rPr>
              <a:t>https://www.ibm.com/topics/ai-hallucinations</a:t>
            </a:r>
            <a:r>
              <a:rPr lang="fr" sz="1800">
                <a:solidFill>
                  <a:srgbClr val="505050"/>
                </a:solidFill>
                <a:latin typeface="Quattrocento Sans"/>
                <a:ea typeface="Quattrocento Sans"/>
                <a:cs typeface="Quattrocento Sans"/>
                <a:sym typeface="Quattrocento Sans"/>
              </a:rPr>
              <a:t> </a:t>
            </a:r>
            <a:endParaRPr sz="1800">
              <a:solidFill>
                <a:srgbClr val="505050"/>
              </a:solidFill>
              <a:latin typeface="Quattrocento Sans"/>
              <a:ea typeface="Quattrocento Sans"/>
              <a:cs typeface="Quattrocento Sans"/>
              <a:sym typeface="Quattrocento Sans"/>
            </a:endParaRPr>
          </a:p>
          <a:p>
            <a:pPr indent="0" lvl="0" marL="0" rtl="0" algn="just">
              <a:lnSpc>
                <a:spcPct val="133333"/>
              </a:lnSpc>
              <a:spcBef>
                <a:spcPts val="1500"/>
              </a:spcBef>
              <a:spcAft>
                <a:spcPts val="0"/>
              </a:spcAft>
              <a:buNone/>
            </a:pPr>
            <a:r>
              <a:t/>
            </a:r>
            <a:endParaRPr sz="1800">
              <a:solidFill>
                <a:srgbClr val="505050"/>
              </a:solidFill>
              <a:latin typeface="Quattrocento Sans"/>
              <a:ea typeface="Quattrocento Sans"/>
              <a:cs typeface="Quattrocento Sans"/>
              <a:sym typeface="Quattrocento Sans"/>
            </a:endParaRPr>
          </a:p>
          <a:p>
            <a:pPr indent="0" lvl="0" marL="0" rtl="0" algn="just">
              <a:lnSpc>
                <a:spcPct val="133333"/>
              </a:lnSpc>
              <a:spcBef>
                <a:spcPts val="1500"/>
              </a:spcBef>
              <a:spcAft>
                <a:spcPts val="1500"/>
              </a:spcAft>
              <a:buNone/>
            </a:pPr>
            <a:r>
              <a:rPr lang="fr" sz="1800">
                <a:solidFill>
                  <a:srgbClr val="505050"/>
                </a:solidFill>
                <a:highlight>
                  <a:schemeClr val="accent6"/>
                </a:highlight>
                <a:latin typeface="Quattrocento Sans"/>
                <a:ea typeface="Quattrocento Sans"/>
                <a:cs typeface="Quattrocento Sans"/>
                <a:sym typeface="Quattrocento Sans"/>
              </a:rPr>
              <a:t>Et bien sûr les problèmes d’éthique, de confidentialité et d’écologie.</a:t>
            </a:r>
            <a:endParaRPr sz="1800">
              <a:solidFill>
                <a:srgbClr val="505050"/>
              </a:solidFill>
              <a:highlight>
                <a:schemeClr val="accent6"/>
              </a:highlight>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Limitations</a:t>
            </a:r>
            <a:endParaRPr/>
          </a:p>
        </p:txBody>
      </p:sp>
      <p:pic>
        <p:nvPicPr>
          <p:cNvPr id="173" name="Google Shape;173;p31"/>
          <p:cNvPicPr preferRelativeResize="0"/>
          <p:nvPr/>
        </p:nvPicPr>
        <p:blipFill>
          <a:blip r:embed="rId3">
            <a:alphaModFix/>
          </a:blip>
          <a:stretch>
            <a:fillRect/>
          </a:stretch>
        </p:blipFill>
        <p:spPr>
          <a:xfrm>
            <a:off x="210275" y="1190000"/>
            <a:ext cx="3757928" cy="1804450"/>
          </a:xfrm>
          <a:prstGeom prst="rect">
            <a:avLst/>
          </a:prstGeom>
          <a:noFill/>
          <a:ln>
            <a:noFill/>
          </a:ln>
        </p:spPr>
      </p:pic>
      <p:pic>
        <p:nvPicPr>
          <p:cNvPr id="174" name="Google Shape;174;p31"/>
          <p:cNvPicPr preferRelativeResize="0"/>
          <p:nvPr/>
        </p:nvPicPr>
        <p:blipFill>
          <a:blip r:embed="rId4">
            <a:alphaModFix/>
          </a:blip>
          <a:stretch>
            <a:fillRect/>
          </a:stretch>
        </p:blipFill>
        <p:spPr>
          <a:xfrm>
            <a:off x="4622025" y="368454"/>
            <a:ext cx="3385724" cy="2086325"/>
          </a:xfrm>
          <a:prstGeom prst="rect">
            <a:avLst/>
          </a:prstGeom>
          <a:noFill/>
          <a:ln>
            <a:noFill/>
          </a:ln>
        </p:spPr>
      </p:pic>
      <p:pic>
        <p:nvPicPr>
          <p:cNvPr id="175" name="Google Shape;175;p31"/>
          <p:cNvPicPr preferRelativeResize="0"/>
          <p:nvPr/>
        </p:nvPicPr>
        <p:blipFill>
          <a:blip r:embed="rId5">
            <a:alphaModFix/>
          </a:blip>
          <a:stretch>
            <a:fillRect/>
          </a:stretch>
        </p:blipFill>
        <p:spPr>
          <a:xfrm>
            <a:off x="4720000" y="2545950"/>
            <a:ext cx="3189776" cy="2386700"/>
          </a:xfrm>
          <a:prstGeom prst="rect">
            <a:avLst/>
          </a:prstGeom>
          <a:noFill/>
          <a:ln>
            <a:noFill/>
          </a:ln>
        </p:spPr>
      </p:pic>
      <p:sp>
        <p:nvSpPr>
          <p:cNvPr id="176" name="Google Shape;176;p31"/>
          <p:cNvSpPr txBox="1"/>
          <p:nvPr/>
        </p:nvSpPr>
        <p:spPr>
          <a:xfrm>
            <a:off x="441200" y="3241425"/>
            <a:ext cx="4180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chemeClr val="dk2"/>
                </a:solidFill>
                <a:latin typeface="Quattrocento Sans"/>
                <a:ea typeface="Quattrocento Sans"/>
                <a:cs typeface="Quattrocento Sans"/>
                <a:sym typeface="Quattrocento Sans"/>
              </a:rPr>
              <a:t>Biaisés</a:t>
            </a:r>
            <a:endParaRPr b="1"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 dépendent du training dataset et de qui l’a développé</a:t>
            </a:r>
            <a:endParaRPr sz="18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Limitations</a:t>
            </a:r>
            <a:endParaRPr/>
          </a:p>
        </p:txBody>
      </p:sp>
      <p:pic>
        <p:nvPicPr>
          <p:cNvPr id="182" name="Google Shape;182;p32"/>
          <p:cNvPicPr preferRelativeResize="0"/>
          <p:nvPr/>
        </p:nvPicPr>
        <p:blipFill rotWithShape="1">
          <a:blip r:embed="rId3">
            <a:alphaModFix/>
          </a:blip>
          <a:srcRect b="0" l="0" r="23925" t="0"/>
          <a:stretch/>
        </p:blipFill>
        <p:spPr>
          <a:xfrm>
            <a:off x="620525" y="1492925"/>
            <a:ext cx="6956401" cy="1607350"/>
          </a:xfrm>
          <a:prstGeom prst="rect">
            <a:avLst/>
          </a:prstGeom>
          <a:noFill/>
          <a:ln>
            <a:noFill/>
          </a:ln>
        </p:spPr>
      </p:pic>
      <p:sp>
        <p:nvSpPr>
          <p:cNvPr id="183" name="Google Shape;183;p32"/>
          <p:cNvSpPr txBox="1"/>
          <p:nvPr/>
        </p:nvSpPr>
        <p:spPr>
          <a:xfrm>
            <a:off x="544325" y="703150"/>
            <a:ext cx="8160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fr" sz="1800">
                <a:solidFill>
                  <a:schemeClr val="dk2"/>
                </a:solidFill>
                <a:latin typeface="Quattrocento Sans"/>
                <a:ea typeface="Quattrocento Sans"/>
                <a:cs typeface="Quattrocento Sans"/>
                <a:sym typeface="Quattrocento Sans"/>
              </a:rPr>
              <a:t>“ J’ai donné à Llama 3 une tâche de 450 lignes et il a répondu : </a:t>
            </a:r>
            <a:r>
              <a:rPr i="1" lang="fr" sz="1800">
                <a:solidFill>
                  <a:schemeClr val="dk2"/>
                </a:solidFill>
                <a:latin typeface="Quattrocento Sans"/>
                <a:ea typeface="Quattrocento Sans"/>
                <a:cs typeface="Quattrocento Sans"/>
                <a:sym typeface="Quattrocento Sans"/>
              </a:rPr>
              <a:t>"Good Luck"</a:t>
            </a:r>
            <a:r>
              <a:rPr lang="fr" sz="1800">
                <a:solidFill>
                  <a:schemeClr val="dk2"/>
                </a:solidFill>
                <a:latin typeface="Quattrocento Sans"/>
                <a:ea typeface="Quattrocento Sans"/>
                <a:cs typeface="Quattrocento Sans"/>
                <a:sym typeface="Quattrocento Sans"/>
              </a:rPr>
              <a:t> ” </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p:txBody>
      </p:sp>
      <p:sp>
        <p:nvSpPr>
          <p:cNvPr id="184" name="Google Shape;184;p32"/>
          <p:cNvSpPr txBox="1"/>
          <p:nvPr/>
        </p:nvSpPr>
        <p:spPr>
          <a:xfrm>
            <a:off x="544325" y="3498975"/>
            <a:ext cx="6642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 Pourquoi ?</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 Comment pallier à ca ?</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nvSpPr>
        <p:spPr>
          <a:xfrm>
            <a:off x="3059875" y="1463400"/>
            <a:ext cx="53445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4500"/>
              <a:buFont typeface="Arial"/>
              <a:buNone/>
            </a:pPr>
            <a:r>
              <a:rPr b="1" lang="fr" sz="4500">
                <a:solidFill>
                  <a:srgbClr val="CE0033"/>
                </a:solidFill>
                <a:latin typeface="Quattrocento Sans"/>
                <a:ea typeface="Quattrocento Sans"/>
                <a:cs typeface="Quattrocento Sans"/>
                <a:sym typeface="Quattrocento Sans"/>
              </a:rPr>
              <a:t>OpenAI &amp; Azure</a:t>
            </a:r>
            <a:endParaRPr sz="1100" u="none" cap="none" strike="noStrike">
              <a:solidFill>
                <a:srgbClr val="CE0033"/>
              </a:solidFill>
              <a:latin typeface="Quattrocento Sans"/>
              <a:ea typeface="Quattrocento Sans"/>
              <a:cs typeface="Quattrocento Sans"/>
              <a:sym typeface="Quattrocento Sans"/>
            </a:endParaRPr>
          </a:p>
        </p:txBody>
      </p:sp>
      <p:sp>
        <p:nvSpPr>
          <p:cNvPr id="190" name="Google Shape;190;p33"/>
          <p:cNvSpPr txBox="1"/>
          <p:nvPr/>
        </p:nvSpPr>
        <p:spPr>
          <a:xfrm>
            <a:off x="553650" y="1382694"/>
            <a:ext cx="1934700" cy="23781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5000"/>
              <a:buFont typeface="Arial"/>
              <a:buNone/>
            </a:pPr>
            <a:r>
              <a:rPr b="1" lang="fr" sz="15000">
                <a:solidFill>
                  <a:srgbClr val="CE0033"/>
                </a:solidFill>
                <a:latin typeface="Quattrocento Sans"/>
                <a:ea typeface="Quattrocento Sans"/>
                <a:cs typeface="Quattrocento Sans"/>
                <a:sym typeface="Quattrocento Sans"/>
              </a:rPr>
              <a:t>2</a:t>
            </a:r>
            <a:endParaRPr i="0" sz="1100" u="none" cap="none" strike="noStrike">
              <a:solidFill>
                <a:srgbClr val="CE0033"/>
              </a:solidFill>
              <a:latin typeface="Quattrocento Sans"/>
              <a:ea typeface="Quattrocento Sans"/>
              <a:cs typeface="Quattrocento Sans"/>
              <a:sym typeface="Quattrocento Sans"/>
            </a:endParaRPr>
          </a:p>
        </p:txBody>
      </p:sp>
      <p:sp>
        <p:nvSpPr>
          <p:cNvPr id="191" name="Google Shape;191;p3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fr"/>
              <a:t>‹#›</a:t>
            </a:fld>
            <a:endParaRPr/>
          </a:p>
        </p:txBody>
      </p:sp>
      <p:cxnSp>
        <p:nvCxnSpPr>
          <p:cNvPr id="192" name="Google Shape;192;p33"/>
          <p:cNvCxnSpPr/>
          <p:nvPr/>
        </p:nvCxnSpPr>
        <p:spPr>
          <a:xfrm>
            <a:off x="2675325" y="1743625"/>
            <a:ext cx="0" cy="1756800"/>
          </a:xfrm>
          <a:prstGeom prst="straightConnector1">
            <a:avLst/>
          </a:prstGeom>
          <a:noFill/>
          <a:ln cap="flat" cmpd="sng" w="9525">
            <a:solidFill>
              <a:srgbClr val="CE0033"/>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rPr>
              <a:t>OpenAI</a:t>
            </a:r>
            <a:endParaRPr sz="3659">
              <a:solidFill>
                <a:srgbClr val="CE0033"/>
              </a:solidFill>
            </a:endParaRPr>
          </a:p>
        </p:txBody>
      </p:sp>
      <p:sp>
        <p:nvSpPr>
          <p:cNvPr id="198" name="Google Shape;198;p34"/>
          <p:cNvSpPr txBox="1"/>
          <p:nvPr/>
        </p:nvSpPr>
        <p:spPr>
          <a:xfrm>
            <a:off x="442400" y="1009525"/>
            <a:ext cx="8517000" cy="352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Organisation à but non lucratif fondée en 2015 par Sam Altman et des investisseurs de la Sillicon Valley (dont Elon Musk).</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b="1" lang="fr" sz="1800">
                <a:solidFill>
                  <a:schemeClr val="dk2"/>
                </a:solidFill>
                <a:latin typeface="Quattrocento Sans"/>
                <a:ea typeface="Quattrocento Sans"/>
                <a:cs typeface="Quattrocento Sans"/>
                <a:sym typeface="Quattrocento Sans"/>
              </a:rPr>
              <a:t>→ $1B d’engagé pour un but : atteindre </a:t>
            </a:r>
            <a:r>
              <a:rPr b="1" lang="fr" sz="1800" u="sng">
                <a:solidFill>
                  <a:schemeClr val="hlink"/>
                </a:solidFill>
                <a:latin typeface="Quattrocento Sans"/>
                <a:ea typeface="Quattrocento Sans"/>
                <a:cs typeface="Quattrocento Sans"/>
                <a:sym typeface="Quattrocento Sans"/>
                <a:hlinkClick r:id="rId3"/>
              </a:rPr>
              <a:t>l’AGI</a:t>
            </a:r>
            <a:r>
              <a:rPr b="1" lang="fr" sz="1800">
                <a:solidFill>
                  <a:schemeClr val="dk2"/>
                </a:solidFill>
                <a:latin typeface="Quattrocento Sans"/>
                <a:ea typeface="Quattrocento Sans"/>
                <a:cs typeface="Quattrocento Sans"/>
                <a:sym typeface="Quattrocento Sans"/>
              </a:rPr>
              <a:t>*</a:t>
            </a:r>
            <a:endParaRPr b="1"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En 2019 : </a:t>
            </a:r>
            <a:r>
              <a:rPr lang="fr" sz="1800">
                <a:solidFill>
                  <a:schemeClr val="dk2"/>
                </a:solidFill>
                <a:latin typeface="Quattrocento Sans"/>
                <a:ea typeface="Quattrocento Sans"/>
                <a:cs typeface="Quattrocento Sans"/>
                <a:sym typeface="Quattrocento Sans"/>
              </a:rPr>
              <a:t>Création</a:t>
            </a:r>
            <a:r>
              <a:rPr lang="fr" sz="1800">
                <a:solidFill>
                  <a:schemeClr val="dk2"/>
                </a:solidFill>
                <a:latin typeface="Quattrocento Sans"/>
                <a:ea typeface="Quattrocento Sans"/>
                <a:cs typeface="Quattrocento Sans"/>
                <a:sym typeface="Quattrocento Sans"/>
              </a:rPr>
              <a:t> d’une filiale à but lucratif mais profit cappé (le </a:t>
            </a:r>
            <a:r>
              <a:rPr lang="fr" sz="1800">
                <a:solidFill>
                  <a:schemeClr val="dk2"/>
                </a:solidFill>
                <a:latin typeface="Quattrocento Sans"/>
                <a:ea typeface="Quattrocento Sans"/>
                <a:cs typeface="Quattrocento Sans"/>
                <a:sym typeface="Quattrocento Sans"/>
              </a:rPr>
              <a:t>surplus</a:t>
            </a:r>
            <a:r>
              <a:rPr lang="fr" sz="1800">
                <a:solidFill>
                  <a:schemeClr val="dk2"/>
                </a:solidFill>
                <a:latin typeface="Quattrocento Sans"/>
                <a:ea typeface="Quattrocento Sans"/>
                <a:cs typeface="Quattrocento Sans"/>
                <a:sym typeface="Quattrocento Sans"/>
              </a:rPr>
              <a:t> va à la partie non-profit d’Open AI).</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b="1" lang="fr" sz="1900">
                <a:solidFill>
                  <a:schemeClr val="dk2"/>
                </a:solidFill>
                <a:latin typeface="Quattrocento Sans"/>
                <a:ea typeface="Quattrocento Sans"/>
                <a:cs typeface="Quattrocento Sans"/>
                <a:sym typeface="Quattrocento Sans"/>
              </a:rPr>
              <a:t>Le rôle de Microsoft </a:t>
            </a:r>
            <a:r>
              <a:rPr lang="fr" sz="1800">
                <a:solidFill>
                  <a:schemeClr val="dk2"/>
                </a:solidFill>
                <a:latin typeface="Quattrocento Sans"/>
                <a:ea typeface="Quattrocento Sans"/>
                <a:cs typeface="Quattrocento Sans"/>
                <a:sym typeface="Quattrocento Sans"/>
              </a:rPr>
              <a:t>:</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$13B total d’investissement de Microsoft et un partenariat de </a:t>
            </a:r>
            <a:r>
              <a:rPr lang="fr" sz="1800">
                <a:solidFill>
                  <a:schemeClr val="dk2"/>
                </a:solidFill>
                <a:latin typeface="Quattrocento Sans"/>
                <a:ea typeface="Quattrocento Sans"/>
                <a:cs typeface="Quattrocento Sans"/>
                <a:sym typeface="Quattrocento Sans"/>
              </a:rPr>
              <a:t>licence</a:t>
            </a:r>
            <a:r>
              <a:rPr lang="fr" sz="1800">
                <a:solidFill>
                  <a:schemeClr val="dk2"/>
                </a:solidFill>
                <a:latin typeface="Quattrocento Sans"/>
                <a:ea typeface="Quattrocento Sans"/>
                <a:cs typeface="Quattrocento Sans"/>
                <a:sym typeface="Quattrocento Sans"/>
              </a:rPr>
              <a:t> entre les 2 : </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Microsoft contrôle 49% de la branche for-profit et a le droit d’intégrer les modèles d’IA passés et futur dans tous ses produits.</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En échange,  Microsoft fournit surtout les ressources financières et matérielles indispensables à l’entraînement de modèles performants au travers de son cloud Azure.</a:t>
            </a:r>
            <a:endParaRPr sz="1800">
              <a:solidFill>
                <a:schemeClr val="dk2"/>
              </a:solidFill>
              <a:latin typeface="Quattrocento Sans"/>
              <a:ea typeface="Quattrocento Sans"/>
              <a:cs typeface="Quattrocento Sans"/>
              <a:sym typeface="Quattrocento Sans"/>
            </a:endParaRPr>
          </a:p>
        </p:txBody>
      </p:sp>
      <p:sp>
        <p:nvSpPr>
          <p:cNvPr id="199" name="Google Shape;199;p34"/>
          <p:cNvSpPr txBox="1"/>
          <p:nvPr/>
        </p:nvSpPr>
        <p:spPr>
          <a:xfrm>
            <a:off x="472550" y="4576450"/>
            <a:ext cx="838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u="sng">
                <a:solidFill>
                  <a:schemeClr val="hlink"/>
                </a:solidFill>
                <a:latin typeface="Quattrocento Sans"/>
                <a:ea typeface="Quattrocento Sans"/>
                <a:cs typeface="Quattrocento Sans"/>
                <a:sym typeface="Quattrocento Sans"/>
                <a:hlinkClick r:id="rId4"/>
              </a:rPr>
              <a:t>https://www.economist.com/business/2023/11/21/inside-openais-weird-governance-structure</a:t>
            </a:r>
            <a:r>
              <a:rPr lang="fr" sz="900">
                <a:solidFill>
                  <a:schemeClr val="dk2"/>
                </a:solidFill>
                <a:latin typeface="Quattrocento Sans"/>
                <a:ea typeface="Quattrocento Sans"/>
                <a:cs typeface="Quattrocento Sans"/>
                <a:sym typeface="Quattrocento Sans"/>
              </a:rPr>
              <a:t> (article)</a:t>
            </a:r>
            <a:endParaRPr sz="9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lang="fr" sz="900" u="sng">
                <a:solidFill>
                  <a:schemeClr val="hlink"/>
                </a:solidFill>
                <a:latin typeface="Quattrocento Sans"/>
                <a:ea typeface="Quattrocento Sans"/>
                <a:cs typeface="Quattrocento Sans"/>
                <a:sym typeface="Quattrocento Sans"/>
                <a:hlinkClick r:id="rId5"/>
              </a:rPr>
              <a:t>https://www.reddit.com/r/singularity/comments/188iicz/openais_investor_return_used_to_be_capped_at_100x/</a:t>
            </a:r>
            <a:r>
              <a:rPr lang="fr" sz="900">
                <a:solidFill>
                  <a:schemeClr val="dk2"/>
                </a:solidFill>
                <a:latin typeface="Quattrocento Sans"/>
                <a:ea typeface="Quattrocento Sans"/>
                <a:cs typeface="Quattrocento Sans"/>
                <a:sym typeface="Quattrocento Sans"/>
              </a:rPr>
              <a:t> (suite de l’article, gratuit dans les commentaires)</a:t>
            </a:r>
            <a:endParaRPr sz="9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lang="fr" sz="900" u="sng">
                <a:solidFill>
                  <a:schemeClr val="hlink"/>
                </a:solidFill>
                <a:latin typeface="Quattrocento Sans"/>
                <a:ea typeface="Quattrocento Sans"/>
                <a:cs typeface="Quattrocento Sans"/>
                <a:sym typeface="Quattrocento Sans"/>
                <a:hlinkClick r:id="rId6"/>
              </a:rPr>
              <a:t>https://www.newyorker.com/magazine/2023/12/11/the-inside-story-of-microsofts-partnership-with-openai</a:t>
            </a:r>
            <a:r>
              <a:rPr lang="fr" sz="900">
                <a:solidFill>
                  <a:schemeClr val="dk2"/>
                </a:solidFill>
                <a:latin typeface="Quattrocento Sans"/>
                <a:ea typeface="Quattrocento Sans"/>
                <a:cs typeface="Quattrocento Sans"/>
                <a:sym typeface="Quattrocento Sans"/>
              </a:rPr>
              <a:t> (article détaillé)</a:t>
            </a:r>
            <a:endParaRPr sz="9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288797" y="381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Définitions</a:t>
            </a:r>
            <a:endParaRPr/>
          </a:p>
        </p:txBody>
      </p:sp>
      <p:sp>
        <p:nvSpPr>
          <p:cNvPr id="205" name="Google Shape;205;p35"/>
          <p:cNvSpPr txBox="1"/>
          <p:nvPr/>
        </p:nvSpPr>
        <p:spPr>
          <a:xfrm>
            <a:off x="107150" y="637550"/>
            <a:ext cx="8965500" cy="1200600"/>
          </a:xfrm>
          <a:prstGeom prst="rect">
            <a:avLst/>
          </a:prstGeom>
          <a:noFill/>
          <a:ln>
            <a:noFill/>
          </a:ln>
        </p:spPr>
        <p:txBody>
          <a:bodyPr anchorCtr="0" anchor="t" bIns="91425" lIns="91425" spcFirstLastPara="1" rIns="91425" wrap="square" tIns="91425">
            <a:spAutoFit/>
          </a:bodyPr>
          <a:lstStyle/>
          <a:p>
            <a:pPr indent="-342900" lvl="0" marL="457200" rtl="0" algn="just">
              <a:lnSpc>
                <a:spcPct val="133333"/>
              </a:lnSpc>
              <a:spcBef>
                <a:spcPts val="0"/>
              </a:spcBef>
              <a:spcAft>
                <a:spcPts val="0"/>
              </a:spcAft>
              <a:buClr>
                <a:srgbClr val="434343"/>
              </a:buClr>
              <a:buSzPts val="1800"/>
              <a:buFont typeface="Quattrocento Sans"/>
              <a:buChar char="❏"/>
            </a:pPr>
            <a:r>
              <a:rPr b="1" lang="fr" sz="1800">
                <a:solidFill>
                  <a:srgbClr val="434343"/>
                </a:solidFill>
                <a:latin typeface="Quattrocento Sans"/>
                <a:ea typeface="Quattrocento Sans"/>
                <a:cs typeface="Quattrocento Sans"/>
                <a:sym typeface="Quattrocento Sans"/>
              </a:rPr>
              <a:t>GPT </a:t>
            </a:r>
            <a:r>
              <a:rPr lang="fr" sz="1800">
                <a:solidFill>
                  <a:srgbClr val="434343"/>
                </a:solidFill>
                <a:latin typeface="Quattrocento Sans"/>
                <a:ea typeface="Quattrocento Sans"/>
                <a:cs typeface="Quattrocento Sans"/>
                <a:sym typeface="Quattrocento Sans"/>
              </a:rPr>
              <a:t>: Generative Pre-trained Transformers. Une </a:t>
            </a:r>
            <a:r>
              <a:rPr lang="fr" sz="1800">
                <a:solidFill>
                  <a:srgbClr val="434343"/>
                </a:solidFill>
                <a:highlight>
                  <a:srgbClr val="FFFF00"/>
                </a:highlight>
                <a:latin typeface="Quattrocento Sans"/>
                <a:ea typeface="Quattrocento Sans"/>
                <a:cs typeface="Quattrocento Sans"/>
                <a:sym typeface="Quattrocento Sans"/>
              </a:rPr>
              <a:t>famille de modèles </a:t>
            </a:r>
            <a:r>
              <a:rPr lang="fr" sz="1800">
                <a:solidFill>
                  <a:srgbClr val="434343"/>
                </a:solidFill>
                <a:latin typeface="Quattrocento Sans"/>
                <a:ea typeface="Quattrocento Sans"/>
                <a:cs typeface="Quattrocento Sans"/>
                <a:sym typeface="Quattrocento Sans"/>
              </a:rPr>
              <a:t>développés par OpenAI, basés sur les transformers, et plus particulièrement les decoders.</a:t>
            </a:r>
            <a:endParaRPr sz="1800">
              <a:solidFill>
                <a:srgbClr val="434343"/>
              </a:solidFill>
              <a:latin typeface="Quattrocento Sans"/>
              <a:ea typeface="Quattrocento Sans"/>
              <a:cs typeface="Quattrocento Sans"/>
              <a:sym typeface="Quattrocento Sans"/>
            </a:endParaRPr>
          </a:p>
          <a:p>
            <a:pPr indent="-342900" lvl="0" marL="457200" rtl="0" algn="just">
              <a:lnSpc>
                <a:spcPct val="133333"/>
              </a:lnSpc>
              <a:spcBef>
                <a:spcPts val="0"/>
              </a:spcBef>
              <a:spcAft>
                <a:spcPts val="0"/>
              </a:spcAft>
              <a:buClr>
                <a:srgbClr val="434343"/>
              </a:buClr>
              <a:buSzPts val="1800"/>
              <a:buFont typeface="Quattrocento Sans"/>
              <a:buChar char="❏"/>
            </a:pPr>
            <a:r>
              <a:rPr b="1" lang="fr" sz="1800">
                <a:solidFill>
                  <a:srgbClr val="434343"/>
                </a:solidFill>
                <a:latin typeface="Quattrocento Sans"/>
                <a:ea typeface="Quattrocento Sans"/>
                <a:cs typeface="Quattrocento Sans"/>
                <a:sym typeface="Quattrocento Sans"/>
              </a:rPr>
              <a:t>ChatGPT </a:t>
            </a:r>
            <a:r>
              <a:rPr lang="fr" sz="1800">
                <a:solidFill>
                  <a:srgbClr val="434343"/>
                </a:solidFill>
                <a:latin typeface="Quattrocento Sans"/>
                <a:ea typeface="Quattrocento Sans"/>
                <a:cs typeface="Quattrocento Sans"/>
                <a:sym typeface="Quattrocento Sans"/>
              </a:rPr>
              <a:t>: </a:t>
            </a:r>
            <a:r>
              <a:rPr lang="fr" sz="1800">
                <a:solidFill>
                  <a:srgbClr val="434343"/>
                </a:solidFill>
                <a:highlight>
                  <a:srgbClr val="FFFF00"/>
                </a:highlight>
                <a:latin typeface="Quattrocento Sans"/>
                <a:ea typeface="Quattrocento Sans"/>
                <a:cs typeface="Quattrocento Sans"/>
                <a:sym typeface="Quattrocento Sans"/>
              </a:rPr>
              <a:t>Application </a:t>
            </a:r>
            <a:r>
              <a:rPr lang="fr" sz="1800">
                <a:solidFill>
                  <a:srgbClr val="434343"/>
                </a:solidFill>
                <a:latin typeface="Quattrocento Sans"/>
                <a:ea typeface="Quattrocento Sans"/>
                <a:cs typeface="Quattrocento Sans"/>
                <a:sym typeface="Quattrocento Sans"/>
              </a:rPr>
              <a:t>mettant à disposition les modèles GPT (et Dall-E maintenant)</a:t>
            </a:r>
            <a:endParaRPr sz="1800">
              <a:solidFill>
                <a:srgbClr val="434343"/>
              </a:solidFill>
              <a:latin typeface="Quattrocento Sans"/>
              <a:ea typeface="Quattrocento Sans"/>
              <a:cs typeface="Quattrocento Sans"/>
              <a:sym typeface="Quattrocento Sans"/>
            </a:endParaRPr>
          </a:p>
        </p:txBody>
      </p:sp>
      <p:pic>
        <p:nvPicPr>
          <p:cNvPr id="206" name="Google Shape;206;p35"/>
          <p:cNvPicPr preferRelativeResize="0"/>
          <p:nvPr/>
        </p:nvPicPr>
        <p:blipFill rotWithShape="1">
          <a:blip r:embed="rId3">
            <a:alphaModFix/>
          </a:blip>
          <a:srcRect b="0" l="0" r="0" t="27272"/>
          <a:stretch/>
        </p:blipFill>
        <p:spPr>
          <a:xfrm>
            <a:off x="1713625" y="1897750"/>
            <a:ext cx="5483900" cy="307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nvSpPr>
        <p:spPr>
          <a:xfrm>
            <a:off x="3842525" y="1395375"/>
            <a:ext cx="5026500" cy="1023600"/>
          </a:xfrm>
          <a:prstGeom prst="rect">
            <a:avLst/>
          </a:prstGeom>
          <a:noFill/>
          <a:ln>
            <a:noFill/>
          </a:ln>
        </p:spPr>
        <p:txBody>
          <a:bodyPr anchorCtr="0" anchor="t" bIns="34275" lIns="68575" spcFirstLastPara="1" rIns="68575" wrap="square" tIns="34275">
            <a:spAutoFit/>
          </a:bodyPr>
          <a:lstStyle/>
          <a:p>
            <a:pPr indent="-330200" lvl="0" marL="457200" rtl="0" algn="l">
              <a:spcBef>
                <a:spcPts val="0"/>
              </a:spcBef>
              <a:spcAft>
                <a:spcPts val="0"/>
              </a:spcAft>
              <a:buClr>
                <a:srgbClr val="CE0033"/>
              </a:buClr>
              <a:buSzPts val="1600"/>
              <a:buFont typeface="Quattrocento Sans"/>
              <a:buAutoNum type="arabicPeriod"/>
            </a:pPr>
            <a:r>
              <a:rPr lang="fr" sz="1600">
                <a:solidFill>
                  <a:srgbClr val="CE0033"/>
                </a:solidFill>
                <a:latin typeface="Quattrocento Sans"/>
                <a:ea typeface="Quattrocento Sans"/>
                <a:cs typeface="Quattrocento Sans"/>
                <a:sym typeface="Quattrocento Sans"/>
              </a:rPr>
              <a:t>LLM &amp; GenAI : Définitions &amp; Etat de l’art</a:t>
            </a:r>
            <a:endParaRPr sz="1600">
              <a:solidFill>
                <a:srgbClr val="CE0033"/>
              </a:solidFill>
              <a:latin typeface="Quattrocento Sans"/>
              <a:ea typeface="Quattrocento Sans"/>
              <a:cs typeface="Quattrocento Sans"/>
              <a:sym typeface="Quattrocento Sans"/>
            </a:endParaRPr>
          </a:p>
          <a:p>
            <a:pPr indent="-330200" lvl="0" marL="457200" rtl="0" algn="l">
              <a:spcBef>
                <a:spcPts val="0"/>
              </a:spcBef>
              <a:spcAft>
                <a:spcPts val="0"/>
              </a:spcAft>
              <a:buClr>
                <a:srgbClr val="CE0033"/>
              </a:buClr>
              <a:buSzPts val="1600"/>
              <a:buFont typeface="Quattrocento Sans"/>
              <a:buAutoNum type="arabicPeriod"/>
            </a:pPr>
            <a:r>
              <a:rPr lang="fr" sz="1600">
                <a:solidFill>
                  <a:srgbClr val="CE0033"/>
                </a:solidFill>
                <a:latin typeface="Quattrocento Sans"/>
                <a:ea typeface="Quattrocento Sans"/>
                <a:cs typeface="Quattrocento Sans"/>
                <a:sym typeface="Quattrocento Sans"/>
              </a:rPr>
              <a:t>OpenAI &amp; Azure</a:t>
            </a:r>
            <a:endParaRPr sz="1600">
              <a:solidFill>
                <a:srgbClr val="CE0033"/>
              </a:solidFill>
              <a:latin typeface="Quattrocento Sans"/>
              <a:ea typeface="Quattrocento Sans"/>
              <a:cs typeface="Quattrocento Sans"/>
              <a:sym typeface="Quattrocento Sans"/>
            </a:endParaRPr>
          </a:p>
          <a:p>
            <a:pPr indent="-330200" lvl="0" marL="457200" rtl="0" algn="l">
              <a:spcBef>
                <a:spcPts val="0"/>
              </a:spcBef>
              <a:spcAft>
                <a:spcPts val="0"/>
              </a:spcAft>
              <a:buClr>
                <a:srgbClr val="CE0033"/>
              </a:buClr>
              <a:buSzPts val="1600"/>
              <a:buFont typeface="Quattrocento Sans"/>
              <a:buAutoNum type="arabicPeriod"/>
            </a:pPr>
            <a:r>
              <a:rPr lang="fr" sz="1600">
                <a:solidFill>
                  <a:srgbClr val="CE0033"/>
                </a:solidFill>
                <a:latin typeface="Quattrocento Sans"/>
                <a:ea typeface="Quattrocento Sans"/>
                <a:cs typeface="Quattrocento Sans"/>
                <a:sym typeface="Quattrocento Sans"/>
              </a:rPr>
              <a:t>Prompt Engineering</a:t>
            </a:r>
            <a:endParaRPr sz="1600">
              <a:solidFill>
                <a:srgbClr val="CE0033"/>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a:solidFill>
                <a:srgbClr val="CE0033"/>
              </a:solidFill>
              <a:latin typeface="Quattrocento Sans"/>
              <a:ea typeface="Quattrocento Sans"/>
              <a:cs typeface="Quattrocento Sans"/>
              <a:sym typeface="Quattrocento Sans"/>
            </a:endParaRPr>
          </a:p>
        </p:txBody>
      </p:sp>
      <p:sp>
        <p:nvSpPr>
          <p:cNvPr id="83" name="Google Shape;83;p18"/>
          <p:cNvSpPr txBox="1"/>
          <p:nvPr/>
        </p:nvSpPr>
        <p:spPr>
          <a:xfrm>
            <a:off x="149725" y="1822950"/>
            <a:ext cx="3081300" cy="7620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5000"/>
              <a:buFont typeface="Arial"/>
              <a:buNone/>
            </a:pPr>
            <a:r>
              <a:rPr b="1" lang="fr" sz="4500">
                <a:solidFill>
                  <a:srgbClr val="CE0033"/>
                </a:solidFill>
                <a:latin typeface="Quattrocento Sans"/>
                <a:ea typeface="Quattrocento Sans"/>
                <a:cs typeface="Quattrocento Sans"/>
                <a:sym typeface="Quattrocento Sans"/>
              </a:rPr>
              <a:t>Sommaire</a:t>
            </a:r>
            <a:endParaRPr i="0" sz="4500" u="none" cap="none" strike="noStrike">
              <a:solidFill>
                <a:srgbClr val="CE0033"/>
              </a:solidFill>
              <a:latin typeface="Quattrocento Sans"/>
              <a:ea typeface="Quattrocento Sans"/>
              <a:cs typeface="Quattrocento Sans"/>
              <a:sym typeface="Quattrocento Sans"/>
            </a:endParaRPr>
          </a:p>
        </p:txBody>
      </p:sp>
      <p:sp>
        <p:nvSpPr>
          <p:cNvPr id="84" name="Google Shape;84;p18"/>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fr"/>
              <a:t>‹#›</a:t>
            </a:fld>
            <a:endParaRPr/>
          </a:p>
        </p:txBody>
      </p:sp>
      <p:cxnSp>
        <p:nvCxnSpPr>
          <p:cNvPr id="85" name="Google Shape;85;p18"/>
          <p:cNvCxnSpPr/>
          <p:nvPr/>
        </p:nvCxnSpPr>
        <p:spPr>
          <a:xfrm>
            <a:off x="3807512" y="1003046"/>
            <a:ext cx="0" cy="2970900"/>
          </a:xfrm>
          <a:prstGeom prst="straightConnector1">
            <a:avLst/>
          </a:prstGeom>
          <a:noFill/>
          <a:ln cap="flat" cmpd="sng" w="44450">
            <a:solidFill>
              <a:srgbClr val="D0373C"/>
            </a:solidFill>
            <a:prstDash val="solid"/>
            <a:round/>
            <a:headEnd len="med" w="med" type="oval"/>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Stats</a:t>
            </a:r>
            <a:endParaRPr/>
          </a:p>
        </p:txBody>
      </p:sp>
      <p:pic>
        <p:nvPicPr>
          <p:cNvPr id="212" name="Google Shape;212;p36"/>
          <p:cNvPicPr preferRelativeResize="0"/>
          <p:nvPr/>
        </p:nvPicPr>
        <p:blipFill>
          <a:blip r:embed="rId3">
            <a:alphaModFix/>
          </a:blip>
          <a:stretch>
            <a:fillRect/>
          </a:stretch>
        </p:blipFill>
        <p:spPr>
          <a:xfrm>
            <a:off x="402425" y="890800"/>
            <a:ext cx="5277630" cy="4010999"/>
          </a:xfrm>
          <a:prstGeom prst="rect">
            <a:avLst/>
          </a:prstGeom>
          <a:noFill/>
          <a:ln>
            <a:noFill/>
          </a:ln>
        </p:spPr>
      </p:pic>
      <p:sp>
        <p:nvSpPr>
          <p:cNvPr id="213" name="Google Shape;213;p36"/>
          <p:cNvSpPr txBox="1"/>
          <p:nvPr/>
        </p:nvSpPr>
        <p:spPr>
          <a:xfrm>
            <a:off x="5884675" y="1044775"/>
            <a:ext cx="32772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fr" sz="1800">
                <a:solidFill>
                  <a:schemeClr val="dk2"/>
                </a:solidFill>
              </a:rPr>
              <a:t>1M users en 5 jours</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fr" sz="1800">
                <a:solidFill>
                  <a:schemeClr val="dk2"/>
                </a:solidFill>
              </a:rPr>
              <a:t>100M Monthly Active Users en Janvier 2023</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fr" sz="1800">
                <a:solidFill>
                  <a:schemeClr val="dk2"/>
                </a:solidFill>
              </a:rPr>
              <a:t>2B de visites par mois en Avril 2024</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rPr>
              <a:t>L’API OpenAI</a:t>
            </a:r>
            <a:endParaRPr/>
          </a:p>
        </p:txBody>
      </p:sp>
      <p:sp>
        <p:nvSpPr>
          <p:cNvPr id="219" name="Google Shape;219;p37"/>
          <p:cNvSpPr txBox="1"/>
          <p:nvPr/>
        </p:nvSpPr>
        <p:spPr>
          <a:xfrm>
            <a:off x="442400" y="1314325"/>
            <a:ext cx="618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p:txBody>
      </p:sp>
      <p:sp>
        <p:nvSpPr>
          <p:cNvPr id="220" name="Google Shape;220;p37"/>
          <p:cNvSpPr txBox="1"/>
          <p:nvPr/>
        </p:nvSpPr>
        <p:spPr>
          <a:xfrm>
            <a:off x="543775" y="1322950"/>
            <a:ext cx="78741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Accessible en requête HTTP, ou avec la SDK Python </a:t>
            </a:r>
            <a:r>
              <a:rPr lang="fr" sz="1800">
                <a:solidFill>
                  <a:schemeClr val="dk2"/>
                </a:solidFill>
                <a:latin typeface="Quattrocento Sans"/>
                <a:ea typeface="Quattrocento Sans"/>
                <a:cs typeface="Quattrocento Sans"/>
                <a:sym typeface="Quattrocento Sans"/>
              </a:rPr>
              <a:t>ou</a:t>
            </a:r>
            <a:r>
              <a:rPr lang="fr" sz="1800">
                <a:solidFill>
                  <a:schemeClr val="dk2"/>
                </a:solidFill>
                <a:latin typeface="Quattrocento Sans"/>
                <a:ea typeface="Quattrocento Sans"/>
                <a:cs typeface="Quattrocento Sans"/>
                <a:sym typeface="Quattrocento Sans"/>
              </a:rPr>
              <a:t> Node.js</a:t>
            </a:r>
            <a:endParaRPr sz="1800">
              <a:solidFill>
                <a:schemeClr val="dk2"/>
              </a:solidFill>
              <a:latin typeface="Quattrocento Sans"/>
              <a:ea typeface="Quattrocento Sans"/>
              <a:cs typeface="Quattrocento Sans"/>
              <a:sym typeface="Quattrocento Sans"/>
            </a:endParaRPr>
          </a:p>
          <a:p>
            <a:pPr indent="-342900" lvl="0" marL="457200" rtl="0" algn="l">
              <a:lnSpc>
                <a:spcPct val="150000"/>
              </a:lnSpc>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Authentification : clé d’API</a:t>
            </a:r>
            <a:endParaRPr sz="1800">
              <a:solidFill>
                <a:schemeClr val="dk2"/>
              </a:solidFill>
              <a:latin typeface="Quattrocento Sans"/>
              <a:ea typeface="Quattrocento Sans"/>
              <a:cs typeface="Quattrocento Sans"/>
              <a:sym typeface="Quattrocento Sans"/>
            </a:endParaRPr>
          </a:p>
          <a:p>
            <a:pPr indent="-342900" lvl="0" marL="457200" rtl="0" algn="l">
              <a:lnSpc>
                <a:spcPct val="150000"/>
              </a:lnSpc>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Documentation : </a:t>
            </a:r>
            <a:r>
              <a:rPr lang="fr" sz="1800" u="sng">
                <a:solidFill>
                  <a:schemeClr val="hlink"/>
                </a:solidFill>
                <a:latin typeface="Quattrocento Sans"/>
                <a:ea typeface="Quattrocento Sans"/>
                <a:cs typeface="Quattrocento Sans"/>
                <a:sym typeface="Quattrocento Sans"/>
                <a:hlinkClick r:id="rId3"/>
              </a:rPr>
              <a:t>https://platform.openai.com/docs/api-reference/introduction</a:t>
            </a:r>
            <a:r>
              <a:rPr lang="fr" sz="1800">
                <a:solidFill>
                  <a:schemeClr val="dk2"/>
                </a:solidFill>
                <a:latin typeface="Quattrocento Sans"/>
                <a:ea typeface="Quattrocento Sans"/>
                <a:cs typeface="Quattrocento Sans"/>
                <a:sym typeface="Quattrocento Sans"/>
              </a:rPr>
              <a:t> </a:t>
            </a:r>
            <a:endParaRPr sz="1800">
              <a:solidFill>
                <a:schemeClr val="dk2"/>
              </a:solidFill>
              <a:latin typeface="Quattrocento Sans"/>
              <a:ea typeface="Quattrocento Sans"/>
              <a:cs typeface="Quattrocento Sans"/>
              <a:sym typeface="Quattrocento Sans"/>
            </a:endParaRPr>
          </a:p>
          <a:p>
            <a:pPr indent="-342900" lvl="0" marL="457200" rtl="0" algn="l">
              <a:lnSpc>
                <a:spcPct val="150000"/>
              </a:lnSpc>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Plusieurs endpoints</a:t>
            </a:r>
            <a:endParaRPr sz="1800">
              <a:solidFill>
                <a:schemeClr val="dk2"/>
              </a:solidFill>
              <a:latin typeface="Quattrocento Sans"/>
              <a:ea typeface="Quattrocento Sans"/>
              <a:cs typeface="Quattrocento Sans"/>
              <a:sym typeface="Quattrocento Sans"/>
            </a:endParaRPr>
          </a:p>
          <a:p>
            <a:pPr indent="-342900" lvl="0" marL="457200" rtl="0" algn="l">
              <a:lnSpc>
                <a:spcPct val="150000"/>
              </a:lnSpc>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Plusieurs modèles</a:t>
            </a:r>
            <a:endParaRPr sz="18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441197" y="342900"/>
            <a:ext cx="8263800" cy="484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fr"/>
              <a:t>Veille OpenAI API</a:t>
            </a:r>
            <a:endParaRPr/>
          </a:p>
        </p:txBody>
      </p:sp>
      <p:sp>
        <p:nvSpPr>
          <p:cNvPr id="226" name="Google Shape;226;p3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27" name="Google Shape;227;p38"/>
          <p:cNvSpPr txBox="1"/>
          <p:nvPr/>
        </p:nvSpPr>
        <p:spPr>
          <a:xfrm>
            <a:off x="844175" y="1434650"/>
            <a:ext cx="74499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Quelle est la différence entre completions endpoint et chat/completions endpoint</a:t>
            </a:r>
            <a:endParaRPr sz="1600">
              <a:solidFill>
                <a:schemeClr val="dk2"/>
              </a:solidFill>
              <a:latin typeface="Quattrocento Sans"/>
              <a:ea typeface="Quattrocento Sans"/>
              <a:cs typeface="Quattrocento Sans"/>
              <a:sym typeface="Quattrocento Sans"/>
            </a:endParaRPr>
          </a:p>
          <a:p>
            <a:pPr indent="-330200" lvl="0" marL="457200" rtl="0" algn="l">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Que </a:t>
            </a:r>
            <a:r>
              <a:rPr lang="fr" sz="1600">
                <a:solidFill>
                  <a:schemeClr val="dk2"/>
                </a:solidFill>
                <a:latin typeface="Quattrocento Sans"/>
                <a:ea typeface="Quattrocento Sans"/>
                <a:cs typeface="Quattrocento Sans"/>
                <a:sym typeface="Quattrocento Sans"/>
              </a:rPr>
              <a:t>contient le paramètre </a:t>
            </a:r>
            <a:r>
              <a:rPr i="1" lang="fr" sz="1600">
                <a:solidFill>
                  <a:schemeClr val="dk2"/>
                </a:solidFill>
                <a:latin typeface="Quattrocento Sans"/>
                <a:ea typeface="Quattrocento Sans"/>
                <a:cs typeface="Quattrocento Sans"/>
                <a:sym typeface="Quattrocento Sans"/>
              </a:rPr>
              <a:t>messages </a:t>
            </a:r>
            <a:r>
              <a:rPr lang="fr" sz="1600">
                <a:solidFill>
                  <a:schemeClr val="dk2"/>
                </a:solidFill>
                <a:latin typeface="Quattrocento Sans"/>
                <a:ea typeface="Quattrocento Sans"/>
                <a:cs typeface="Quattrocento Sans"/>
                <a:sym typeface="Quattrocento Sans"/>
              </a:rPr>
              <a:t>de la méthode </a:t>
            </a:r>
            <a:r>
              <a:rPr lang="fr" sz="1000">
                <a:solidFill>
                  <a:schemeClr val="dk1"/>
                </a:solidFill>
              </a:rPr>
              <a:t>client.chat.completions.create </a:t>
            </a:r>
            <a:r>
              <a:rPr lang="fr" sz="1600">
                <a:solidFill>
                  <a:schemeClr val="dk2"/>
                </a:solidFill>
                <a:latin typeface="Quattrocento Sans"/>
                <a:ea typeface="Quattrocento Sans"/>
                <a:cs typeface="Quattrocento Sans"/>
                <a:sym typeface="Quattrocento Sans"/>
              </a:rPr>
              <a:t>?</a:t>
            </a:r>
            <a:endParaRPr sz="1600">
              <a:solidFill>
                <a:schemeClr val="dk2"/>
              </a:solidFill>
              <a:latin typeface="Quattrocento Sans"/>
              <a:ea typeface="Quattrocento Sans"/>
              <a:cs typeface="Quattrocento Sans"/>
              <a:sym typeface="Quattrocento Sans"/>
            </a:endParaRPr>
          </a:p>
          <a:p>
            <a:pPr indent="-330200" lvl="0" marL="457200" rtl="0" algn="l">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Comment limiter la longueur de la réponse pour ne pas trop payer ?</a:t>
            </a:r>
            <a:endParaRPr sz="1600">
              <a:solidFill>
                <a:schemeClr val="dk2"/>
              </a:solidFill>
              <a:latin typeface="Quattrocento Sans"/>
              <a:ea typeface="Quattrocento Sans"/>
              <a:cs typeface="Quattrocento Sans"/>
              <a:sym typeface="Quattrocento Sans"/>
            </a:endParaRPr>
          </a:p>
          <a:p>
            <a:pPr indent="-330200" lvl="0" marL="457200" rtl="0" algn="l">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Quelles sont les différentes raisons pour lesquelles la génération de token de réponse peut s’arrêter ?</a:t>
            </a:r>
            <a:endParaRPr sz="1600">
              <a:solidFill>
                <a:schemeClr val="dk2"/>
              </a:solidFill>
              <a:latin typeface="Quattrocento Sans"/>
              <a:ea typeface="Quattrocento Sans"/>
              <a:cs typeface="Quattrocento Sans"/>
              <a:sym typeface="Quattrocento Sans"/>
            </a:endParaRPr>
          </a:p>
          <a:p>
            <a:pPr indent="-330200" lvl="0" marL="457200" rtl="0" algn="l">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A quoi sert le paramètre temperature? Dans quels cas pourrait-on l’utiliser ?</a:t>
            </a:r>
            <a:endParaRPr sz="1600">
              <a:solidFill>
                <a:schemeClr val="dk2"/>
              </a:solidFill>
              <a:latin typeface="Quattrocento Sans"/>
              <a:ea typeface="Quattrocento Sans"/>
              <a:cs typeface="Quattrocento Sans"/>
              <a:sym typeface="Quattrocento Sans"/>
            </a:endParaRPr>
          </a:p>
          <a:p>
            <a:pPr indent="-330200" lvl="0" marL="457200" rtl="0" algn="l">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Passer sur le </a:t>
            </a:r>
            <a:r>
              <a:rPr lang="fr" sz="1600" u="sng">
                <a:solidFill>
                  <a:schemeClr val="hlink"/>
                </a:solidFill>
                <a:latin typeface="Quattrocento Sans"/>
                <a:ea typeface="Quattrocento Sans"/>
                <a:cs typeface="Quattrocento Sans"/>
                <a:sym typeface="Quattrocento Sans"/>
                <a:hlinkClick r:id="rId3"/>
              </a:rPr>
              <a:t>notebook</a:t>
            </a:r>
            <a:r>
              <a:rPr lang="fr" sz="1600">
                <a:solidFill>
                  <a:schemeClr val="dk2"/>
                </a:solidFill>
                <a:latin typeface="Quattrocento Sans"/>
                <a:ea typeface="Quattrocento Sans"/>
                <a:cs typeface="Quattrocento Sans"/>
                <a:sym typeface="Quattrocento Sans"/>
              </a:rPr>
              <a:t> et transformer la fonction get_completion existante pour qu’elle fonctionne avec l’endpoint </a:t>
            </a:r>
            <a:r>
              <a:rPr lang="fr" sz="1600" u="sng">
                <a:solidFill>
                  <a:schemeClr val="hlink"/>
                </a:solidFill>
                <a:latin typeface="Quattrocento Sans"/>
                <a:ea typeface="Quattrocento Sans"/>
                <a:cs typeface="Quattrocento Sans"/>
                <a:sym typeface="Quattrocento Sans"/>
                <a:hlinkClick r:id="rId4"/>
              </a:rPr>
              <a:t>Azure </a:t>
            </a:r>
            <a:r>
              <a:rPr lang="fr" sz="1600">
                <a:solidFill>
                  <a:schemeClr val="dk2"/>
                </a:solidFill>
                <a:latin typeface="Quattrocento Sans"/>
                <a:ea typeface="Quattrocento Sans"/>
                <a:cs typeface="Quattrocento Sans"/>
                <a:sym typeface="Quattrocento Sans"/>
              </a:rPr>
              <a:t>et le package dotenv, puis faire sa première requête !</a:t>
            </a:r>
            <a:endParaRPr sz="16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nvSpPr>
        <p:spPr>
          <a:xfrm>
            <a:off x="3059875" y="1463400"/>
            <a:ext cx="53445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4500"/>
              <a:buFont typeface="Arial"/>
              <a:buNone/>
            </a:pPr>
            <a:r>
              <a:rPr b="1" lang="fr" sz="4500">
                <a:solidFill>
                  <a:srgbClr val="CE0033"/>
                </a:solidFill>
                <a:latin typeface="Quattrocento Sans"/>
                <a:ea typeface="Quattrocento Sans"/>
                <a:cs typeface="Quattrocento Sans"/>
                <a:sym typeface="Quattrocento Sans"/>
              </a:rPr>
              <a:t>Prompt Engineering</a:t>
            </a:r>
            <a:endParaRPr sz="1100" u="none" cap="none" strike="noStrike">
              <a:solidFill>
                <a:srgbClr val="CE0033"/>
              </a:solidFill>
              <a:latin typeface="Quattrocento Sans"/>
              <a:ea typeface="Quattrocento Sans"/>
              <a:cs typeface="Quattrocento Sans"/>
              <a:sym typeface="Quattrocento Sans"/>
            </a:endParaRPr>
          </a:p>
        </p:txBody>
      </p:sp>
      <p:sp>
        <p:nvSpPr>
          <p:cNvPr id="233" name="Google Shape;233;p39"/>
          <p:cNvSpPr txBox="1"/>
          <p:nvPr/>
        </p:nvSpPr>
        <p:spPr>
          <a:xfrm>
            <a:off x="553650" y="1382694"/>
            <a:ext cx="1934700" cy="23781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5000"/>
              <a:buFont typeface="Arial"/>
              <a:buNone/>
            </a:pPr>
            <a:r>
              <a:rPr b="1" lang="fr" sz="15000">
                <a:solidFill>
                  <a:srgbClr val="CE0033"/>
                </a:solidFill>
                <a:latin typeface="Quattrocento Sans"/>
                <a:ea typeface="Quattrocento Sans"/>
                <a:cs typeface="Quattrocento Sans"/>
                <a:sym typeface="Quattrocento Sans"/>
              </a:rPr>
              <a:t>3</a:t>
            </a:r>
            <a:endParaRPr i="0" sz="1100" u="none" cap="none" strike="noStrike">
              <a:solidFill>
                <a:srgbClr val="CE0033"/>
              </a:solidFill>
              <a:latin typeface="Quattrocento Sans"/>
              <a:ea typeface="Quattrocento Sans"/>
              <a:cs typeface="Quattrocento Sans"/>
              <a:sym typeface="Quattrocento Sans"/>
            </a:endParaRPr>
          </a:p>
        </p:txBody>
      </p:sp>
      <p:sp>
        <p:nvSpPr>
          <p:cNvPr id="234" name="Google Shape;234;p39"/>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fr"/>
              <a:t>‹#›</a:t>
            </a:fld>
            <a:endParaRPr/>
          </a:p>
        </p:txBody>
      </p:sp>
      <p:cxnSp>
        <p:nvCxnSpPr>
          <p:cNvPr id="235" name="Google Shape;235;p39"/>
          <p:cNvCxnSpPr/>
          <p:nvPr/>
        </p:nvCxnSpPr>
        <p:spPr>
          <a:xfrm>
            <a:off x="2675325" y="1743625"/>
            <a:ext cx="0" cy="1756800"/>
          </a:xfrm>
          <a:prstGeom prst="straightConnector1">
            <a:avLst/>
          </a:prstGeom>
          <a:noFill/>
          <a:ln cap="flat" cmpd="sng" w="9525">
            <a:solidFill>
              <a:srgbClr val="CE0033"/>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rPr>
              <a:t>2 types de LLM </a:t>
            </a:r>
            <a:endParaRPr sz="3659">
              <a:solidFill>
                <a:srgbClr val="CE0033"/>
              </a:solidFill>
            </a:endParaRPr>
          </a:p>
          <a:p>
            <a:pPr indent="0" lvl="0" marL="0" rtl="0" algn="l">
              <a:spcBef>
                <a:spcPts val="0"/>
              </a:spcBef>
              <a:spcAft>
                <a:spcPts val="0"/>
              </a:spcAft>
              <a:buClr>
                <a:schemeClr val="dk1"/>
              </a:buClr>
              <a:buSzPct val="30062"/>
              <a:buFont typeface="Arial"/>
              <a:buNone/>
            </a:pPr>
            <a:r>
              <a:t/>
            </a:r>
            <a:endParaRPr sz="3659">
              <a:solidFill>
                <a:srgbClr val="CE0033"/>
              </a:solidFill>
            </a:endParaRPr>
          </a:p>
          <a:p>
            <a:pPr indent="0" lvl="0" marL="0" rtl="0" algn="l">
              <a:spcBef>
                <a:spcPts val="0"/>
              </a:spcBef>
              <a:spcAft>
                <a:spcPts val="0"/>
              </a:spcAft>
              <a:buNone/>
            </a:pPr>
            <a:r>
              <a:t/>
            </a:r>
            <a:endParaRPr sz="3659">
              <a:solidFill>
                <a:srgbClr val="CE0033"/>
              </a:solidFill>
            </a:endParaRPr>
          </a:p>
        </p:txBody>
      </p:sp>
      <p:sp>
        <p:nvSpPr>
          <p:cNvPr id="241" name="Google Shape;241;p40"/>
          <p:cNvSpPr txBox="1"/>
          <p:nvPr/>
        </p:nvSpPr>
        <p:spPr>
          <a:xfrm>
            <a:off x="386125" y="1187100"/>
            <a:ext cx="29181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200">
                <a:solidFill>
                  <a:schemeClr val="dk1"/>
                </a:solidFill>
                <a:latin typeface="Quattrocento Sans"/>
                <a:ea typeface="Quattrocento Sans"/>
                <a:cs typeface="Quattrocento Sans"/>
                <a:sym typeface="Quattrocento Sans"/>
              </a:rPr>
              <a:t>Base LLM</a:t>
            </a:r>
            <a:endParaRPr b="1" sz="2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5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b="1" lang="fr" sz="1800">
                <a:solidFill>
                  <a:schemeClr val="dk2"/>
                </a:solidFill>
                <a:latin typeface="Quattrocento Sans"/>
                <a:ea typeface="Quattrocento Sans"/>
                <a:cs typeface="Quattrocento Sans"/>
                <a:sym typeface="Quattrocento Sans"/>
              </a:rPr>
              <a:t>Prédire le prochain mot</a:t>
            </a:r>
            <a:endParaRPr b="1" sz="1800">
              <a:solidFill>
                <a:schemeClr val="dk2"/>
              </a:solidFill>
              <a:latin typeface="Quattrocento Sans"/>
              <a:ea typeface="Quattrocento Sans"/>
              <a:cs typeface="Quattrocento Sans"/>
              <a:sym typeface="Quattrocento Sans"/>
            </a:endParaRPr>
          </a:p>
        </p:txBody>
      </p:sp>
      <p:sp>
        <p:nvSpPr>
          <p:cNvPr id="242" name="Google Shape;242;p40"/>
          <p:cNvSpPr txBox="1"/>
          <p:nvPr/>
        </p:nvSpPr>
        <p:spPr>
          <a:xfrm>
            <a:off x="5077825" y="1187100"/>
            <a:ext cx="37437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200">
                <a:solidFill>
                  <a:schemeClr val="dk1"/>
                </a:solidFill>
                <a:latin typeface="Quattrocento Sans"/>
                <a:ea typeface="Quattrocento Sans"/>
                <a:cs typeface="Quattrocento Sans"/>
                <a:sym typeface="Quattrocento Sans"/>
              </a:rPr>
              <a:t>Instruction Tuned</a:t>
            </a:r>
            <a:r>
              <a:rPr b="1" lang="fr" sz="2200">
                <a:solidFill>
                  <a:schemeClr val="dk1"/>
                </a:solidFill>
                <a:latin typeface="Quattrocento Sans"/>
                <a:ea typeface="Quattrocento Sans"/>
                <a:cs typeface="Quattrocento Sans"/>
                <a:sym typeface="Quattrocento Sans"/>
              </a:rPr>
              <a:t> LLM</a:t>
            </a:r>
            <a:endParaRPr b="1" sz="2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5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Fine-tuné sur des instructions et va essayer de </a:t>
            </a:r>
            <a:r>
              <a:rPr b="1" lang="fr" sz="1800">
                <a:solidFill>
                  <a:schemeClr val="dk2"/>
                </a:solidFill>
                <a:latin typeface="Quattrocento Sans"/>
                <a:ea typeface="Quattrocento Sans"/>
                <a:cs typeface="Quattrocento Sans"/>
                <a:sym typeface="Quattrocento Sans"/>
              </a:rPr>
              <a:t>suivre les instructions</a:t>
            </a:r>
            <a:r>
              <a:rPr lang="fr" sz="1800">
                <a:solidFill>
                  <a:schemeClr val="dk2"/>
                </a:solidFill>
                <a:latin typeface="Quattrocento Sans"/>
                <a:ea typeface="Quattrocento Sans"/>
                <a:cs typeface="Quattrocento Sans"/>
                <a:sym typeface="Quattrocento Sans"/>
              </a:rPr>
              <a:t>.</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 Puis amélioré avec du </a:t>
            </a:r>
            <a:r>
              <a:rPr b="1" lang="fr" sz="1800">
                <a:solidFill>
                  <a:schemeClr val="dk2"/>
                </a:solidFill>
                <a:latin typeface="Quattrocento Sans"/>
                <a:ea typeface="Quattrocento Sans"/>
                <a:cs typeface="Quattrocento Sans"/>
                <a:sym typeface="Quattrocento Sans"/>
              </a:rPr>
              <a:t>RLHF*</a:t>
            </a:r>
            <a:endParaRPr b="1"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Résultat : un modèle serviable, honnête et inoffensif.</a:t>
            </a:r>
            <a:endParaRPr sz="1800">
              <a:solidFill>
                <a:schemeClr val="dk2"/>
              </a:solidFill>
              <a:latin typeface="Quattrocento Sans"/>
              <a:ea typeface="Quattrocento Sans"/>
              <a:cs typeface="Quattrocento Sans"/>
              <a:sym typeface="Quattrocento Sans"/>
            </a:endParaRPr>
          </a:p>
        </p:txBody>
      </p:sp>
      <p:pic>
        <p:nvPicPr>
          <p:cNvPr id="243" name="Google Shape;243;p40"/>
          <p:cNvPicPr preferRelativeResize="0"/>
          <p:nvPr/>
        </p:nvPicPr>
        <p:blipFill>
          <a:blip r:embed="rId3">
            <a:alphaModFix/>
          </a:blip>
          <a:stretch>
            <a:fillRect/>
          </a:stretch>
        </p:blipFill>
        <p:spPr>
          <a:xfrm>
            <a:off x="304800" y="3569925"/>
            <a:ext cx="4260774" cy="1122075"/>
          </a:xfrm>
          <a:prstGeom prst="rect">
            <a:avLst/>
          </a:prstGeom>
          <a:noFill/>
          <a:ln>
            <a:noFill/>
          </a:ln>
        </p:spPr>
      </p:pic>
      <p:pic>
        <p:nvPicPr>
          <p:cNvPr id="244" name="Google Shape;244;p40"/>
          <p:cNvPicPr preferRelativeResize="0"/>
          <p:nvPr/>
        </p:nvPicPr>
        <p:blipFill>
          <a:blip r:embed="rId4">
            <a:alphaModFix/>
          </a:blip>
          <a:stretch>
            <a:fillRect/>
          </a:stretch>
        </p:blipFill>
        <p:spPr>
          <a:xfrm>
            <a:off x="304800" y="2199000"/>
            <a:ext cx="4260774" cy="998936"/>
          </a:xfrm>
          <a:prstGeom prst="rect">
            <a:avLst/>
          </a:prstGeom>
          <a:noFill/>
          <a:ln>
            <a:noFill/>
          </a:ln>
        </p:spPr>
      </p:pic>
      <p:pic>
        <p:nvPicPr>
          <p:cNvPr id="245" name="Google Shape;245;p40"/>
          <p:cNvPicPr preferRelativeResize="0"/>
          <p:nvPr/>
        </p:nvPicPr>
        <p:blipFill>
          <a:blip r:embed="rId5">
            <a:alphaModFix/>
          </a:blip>
          <a:stretch>
            <a:fillRect/>
          </a:stretch>
        </p:blipFill>
        <p:spPr>
          <a:xfrm>
            <a:off x="4794246" y="3637163"/>
            <a:ext cx="4187222" cy="987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rPr>
              <a:t>Comment “parler” au modèle ?</a:t>
            </a:r>
            <a:endParaRPr sz="3659">
              <a:solidFill>
                <a:srgbClr val="CE0033"/>
              </a:solidFill>
            </a:endParaRPr>
          </a:p>
          <a:p>
            <a:pPr indent="0" lvl="0" marL="0" rtl="0" algn="l">
              <a:spcBef>
                <a:spcPts val="0"/>
              </a:spcBef>
              <a:spcAft>
                <a:spcPts val="0"/>
              </a:spcAft>
              <a:buNone/>
            </a:pPr>
            <a:r>
              <a:t/>
            </a:r>
            <a:endParaRPr sz="3659">
              <a:solidFill>
                <a:srgbClr val="CE0033"/>
              </a:solidFill>
            </a:endParaRPr>
          </a:p>
          <a:p>
            <a:pPr indent="0" lvl="0" marL="0" rtl="0" algn="l">
              <a:spcBef>
                <a:spcPts val="0"/>
              </a:spcBef>
              <a:spcAft>
                <a:spcPts val="0"/>
              </a:spcAft>
              <a:buNone/>
            </a:pPr>
            <a:r>
              <a:t/>
            </a:r>
            <a:endParaRPr sz="3659">
              <a:solidFill>
                <a:srgbClr val="CE0033"/>
              </a:solidFill>
            </a:endParaRPr>
          </a:p>
        </p:txBody>
      </p:sp>
      <p:sp>
        <p:nvSpPr>
          <p:cNvPr id="251" name="Google Shape;251;p41"/>
          <p:cNvSpPr txBox="1"/>
          <p:nvPr/>
        </p:nvSpPr>
        <p:spPr>
          <a:xfrm>
            <a:off x="386125" y="1187100"/>
            <a:ext cx="3339300" cy="35403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2"/>
              </a:buClr>
              <a:buSzPts val="2200"/>
              <a:buFont typeface="Quattrocento Sans"/>
              <a:buAutoNum type="arabicPeriod"/>
            </a:pPr>
            <a:r>
              <a:rPr b="1" lang="fr" sz="2200">
                <a:solidFill>
                  <a:schemeClr val="dk2"/>
                </a:solidFill>
                <a:latin typeface="Quattrocento Sans"/>
                <a:ea typeface="Quattrocento Sans"/>
                <a:cs typeface="Quattrocento Sans"/>
                <a:sym typeface="Quattrocento Sans"/>
              </a:rPr>
              <a:t>Ecrire des instructions claires et spécifiques</a:t>
            </a:r>
            <a:endParaRPr b="1" sz="2200">
              <a:solidFill>
                <a:schemeClr val="dk2"/>
              </a:solidFill>
              <a:latin typeface="Quattrocento Sans"/>
              <a:ea typeface="Quattrocento Sans"/>
              <a:cs typeface="Quattrocento Sans"/>
              <a:sym typeface="Quattrocento Sans"/>
            </a:endParaRPr>
          </a:p>
          <a:p>
            <a:pPr indent="-336550" lvl="1" marL="914400" rtl="0" algn="l">
              <a:spcBef>
                <a:spcPts val="0"/>
              </a:spcBef>
              <a:spcAft>
                <a:spcPts val="0"/>
              </a:spcAft>
              <a:buClr>
                <a:schemeClr val="dk2"/>
              </a:buClr>
              <a:buSzPts val="1700"/>
              <a:buFont typeface="Quattrocento Sans"/>
              <a:buAutoNum type="alphaLcPeriod"/>
            </a:pPr>
            <a:r>
              <a:rPr lang="fr" sz="1700">
                <a:solidFill>
                  <a:schemeClr val="dk2"/>
                </a:solidFill>
                <a:latin typeface="Quattrocento Sans"/>
                <a:ea typeface="Quattrocento Sans"/>
                <a:cs typeface="Quattrocento Sans"/>
                <a:sym typeface="Quattrocento Sans"/>
              </a:rPr>
              <a:t>Utiliser des délimiteurs</a:t>
            </a:r>
            <a:endParaRPr sz="1700">
              <a:solidFill>
                <a:schemeClr val="dk2"/>
              </a:solidFill>
              <a:latin typeface="Quattrocento Sans"/>
              <a:ea typeface="Quattrocento Sans"/>
              <a:cs typeface="Quattrocento Sans"/>
              <a:sym typeface="Quattrocento Sans"/>
            </a:endParaRPr>
          </a:p>
          <a:p>
            <a:pPr indent="-336550" lvl="1" marL="914400" rtl="0" algn="l">
              <a:spcBef>
                <a:spcPts val="0"/>
              </a:spcBef>
              <a:spcAft>
                <a:spcPts val="0"/>
              </a:spcAft>
              <a:buClr>
                <a:schemeClr val="dk2"/>
              </a:buClr>
              <a:buSzPts val="1700"/>
              <a:buFont typeface="Quattrocento Sans"/>
              <a:buAutoNum type="alphaLcPeriod"/>
            </a:pPr>
            <a:r>
              <a:rPr lang="fr" sz="1700">
                <a:solidFill>
                  <a:schemeClr val="dk2"/>
                </a:solidFill>
                <a:latin typeface="Quattrocento Sans"/>
                <a:ea typeface="Quattrocento Sans"/>
                <a:cs typeface="Quattrocento Sans"/>
                <a:sym typeface="Quattrocento Sans"/>
              </a:rPr>
              <a:t>Dem</a:t>
            </a:r>
            <a:r>
              <a:rPr lang="fr" sz="1700">
                <a:solidFill>
                  <a:schemeClr val="dk2"/>
                </a:solidFill>
                <a:latin typeface="Quattrocento Sans"/>
                <a:ea typeface="Quattrocento Sans"/>
                <a:cs typeface="Quattrocento Sans"/>
                <a:sym typeface="Quattrocento Sans"/>
              </a:rPr>
              <a:t>ander une output structurée (JSON, HTML…)</a:t>
            </a:r>
            <a:endParaRPr sz="1700">
              <a:solidFill>
                <a:schemeClr val="dk2"/>
              </a:solidFill>
              <a:latin typeface="Quattrocento Sans"/>
              <a:ea typeface="Quattrocento Sans"/>
              <a:cs typeface="Quattrocento Sans"/>
              <a:sym typeface="Quattrocento Sans"/>
            </a:endParaRPr>
          </a:p>
          <a:p>
            <a:pPr indent="-336550" lvl="1" marL="914400" rtl="0" algn="l">
              <a:spcBef>
                <a:spcPts val="0"/>
              </a:spcBef>
              <a:spcAft>
                <a:spcPts val="0"/>
              </a:spcAft>
              <a:buClr>
                <a:schemeClr val="dk2"/>
              </a:buClr>
              <a:buSzPts val="1700"/>
              <a:buFont typeface="Quattrocento Sans"/>
              <a:buAutoNum type="alphaLcPeriod"/>
            </a:pPr>
            <a:r>
              <a:rPr lang="fr" sz="1700">
                <a:solidFill>
                  <a:schemeClr val="dk2"/>
                </a:solidFill>
                <a:latin typeface="Quattrocento Sans"/>
                <a:ea typeface="Quattrocento Sans"/>
                <a:cs typeface="Quattrocento Sans"/>
                <a:sym typeface="Quattrocento Sans"/>
              </a:rPr>
              <a:t>Demander au modèle de vérifier des conditions</a:t>
            </a:r>
            <a:endParaRPr sz="1700">
              <a:solidFill>
                <a:schemeClr val="dk2"/>
              </a:solidFill>
              <a:latin typeface="Quattrocento Sans"/>
              <a:ea typeface="Quattrocento Sans"/>
              <a:cs typeface="Quattrocento Sans"/>
              <a:sym typeface="Quattrocento Sans"/>
            </a:endParaRPr>
          </a:p>
          <a:p>
            <a:pPr indent="-336550" lvl="1" marL="914400" rtl="0" algn="l">
              <a:spcBef>
                <a:spcPts val="0"/>
              </a:spcBef>
              <a:spcAft>
                <a:spcPts val="0"/>
              </a:spcAft>
              <a:buClr>
                <a:schemeClr val="dk2"/>
              </a:buClr>
              <a:buSzPts val="1700"/>
              <a:buFont typeface="Quattrocento Sans"/>
              <a:buAutoNum type="alphaLcPeriod"/>
            </a:pPr>
            <a:r>
              <a:rPr lang="fr" sz="1700">
                <a:solidFill>
                  <a:schemeClr val="dk2"/>
                </a:solidFill>
                <a:latin typeface="Quattrocento Sans"/>
                <a:ea typeface="Quattrocento Sans"/>
                <a:cs typeface="Quattrocento Sans"/>
                <a:sym typeface="Quattrocento Sans"/>
              </a:rPr>
              <a:t>Donner des exemples avant (few-shot)</a:t>
            </a:r>
            <a:endParaRPr sz="17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4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700">
              <a:solidFill>
                <a:schemeClr val="dk2"/>
              </a:solidFill>
              <a:latin typeface="Quattrocento Sans"/>
              <a:ea typeface="Quattrocento Sans"/>
              <a:cs typeface="Quattrocento Sans"/>
              <a:sym typeface="Quattrocento Sans"/>
            </a:endParaRPr>
          </a:p>
        </p:txBody>
      </p:sp>
      <p:sp>
        <p:nvSpPr>
          <p:cNvPr id="252" name="Google Shape;252;p41"/>
          <p:cNvSpPr txBox="1"/>
          <p:nvPr/>
        </p:nvSpPr>
        <p:spPr>
          <a:xfrm>
            <a:off x="5077825" y="1187100"/>
            <a:ext cx="37437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200">
                <a:solidFill>
                  <a:schemeClr val="dk2"/>
                </a:solidFill>
                <a:latin typeface="Quattrocento Sans"/>
                <a:ea typeface="Quattrocento Sans"/>
                <a:cs typeface="Quattrocento Sans"/>
                <a:sym typeface="Quattrocento Sans"/>
              </a:rPr>
              <a:t>2.	Laisser du temps au </a:t>
            </a:r>
            <a:endParaRPr b="1" sz="2200">
              <a:solidFill>
                <a:schemeClr val="dk2"/>
              </a:solidFill>
              <a:latin typeface="Quattrocento Sans"/>
              <a:ea typeface="Quattrocento Sans"/>
              <a:cs typeface="Quattrocento Sans"/>
              <a:sym typeface="Quattrocento Sans"/>
            </a:endParaRPr>
          </a:p>
          <a:p>
            <a:pPr indent="457200" lvl="0" marL="0" rtl="0" algn="l">
              <a:spcBef>
                <a:spcPts val="0"/>
              </a:spcBef>
              <a:spcAft>
                <a:spcPts val="0"/>
              </a:spcAft>
              <a:buNone/>
            </a:pPr>
            <a:r>
              <a:rPr b="1" lang="fr" sz="2200">
                <a:solidFill>
                  <a:schemeClr val="dk2"/>
                </a:solidFill>
                <a:latin typeface="Quattrocento Sans"/>
                <a:ea typeface="Quattrocento Sans"/>
                <a:cs typeface="Quattrocento Sans"/>
                <a:sym typeface="Quattrocento Sans"/>
              </a:rPr>
              <a:t>modèle pour </a:t>
            </a:r>
            <a:r>
              <a:rPr b="1" lang="fr" sz="2200">
                <a:solidFill>
                  <a:schemeClr val="dk2"/>
                </a:solidFill>
                <a:latin typeface="Quattrocento Sans"/>
                <a:ea typeface="Quattrocento Sans"/>
                <a:cs typeface="Quattrocento Sans"/>
                <a:sym typeface="Quattrocento Sans"/>
              </a:rPr>
              <a:t>réfléchir</a:t>
            </a:r>
            <a:endParaRPr b="1" sz="2200">
              <a:solidFill>
                <a:schemeClr val="dk2"/>
              </a:solidFill>
              <a:latin typeface="Quattrocento Sans"/>
              <a:ea typeface="Quattrocento Sans"/>
              <a:cs typeface="Quattrocento Sans"/>
              <a:sym typeface="Quattrocento Sans"/>
            </a:endParaRPr>
          </a:p>
          <a:p>
            <a:pPr indent="-336550" lvl="1" marL="914400" rtl="0" algn="l">
              <a:spcBef>
                <a:spcPts val="0"/>
              </a:spcBef>
              <a:spcAft>
                <a:spcPts val="0"/>
              </a:spcAft>
              <a:buClr>
                <a:schemeClr val="dk2"/>
              </a:buClr>
              <a:buSzPts val="1700"/>
              <a:buFont typeface="Quattrocento Sans"/>
              <a:buAutoNum type="alphaLcPeriod"/>
            </a:pPr>
            <a:r>
              <a:rPr lang="fr" sz="1700">
                <a:solidFill>
                  <a:schemeClr val="dk2"/>
                </a:solidFill>
                <a:latin typeface="Quattrocento Sans"/>
                <a:ea typeface="Quattrocento Sans"/>
                <a:cs typeface="Quattrocento Sans"/>
                <a:sym typeface="Quattrocento Sans"/>
              </a:rPr>
              <a:t>Spécifier les étapes, ou simplement lui demander de réfléchir par étape (Chain of Thought)</a:t>
            </a:r>
            <a:endParaRPr sz="1700">
              <a:solidFill>
                <a:schemeClr val="dk2"/>
              </a:solidFill>
              <a:latin typeface="Quattrocento Sans"/>
              <a:ea typeface="Quattrocento Sans"/>
              <a:cs typeface="Quattrocento Sans"/>
              <a:sym typeface="Quattrocento Sans"/>
            </a:endParaRPr>
          </a:p>
          <a:p>
            <a:pPr indent="-336550" lvl="1" marL="914400" rtl="0" algn="l">
              <a:spcBef>
                <a:spcPts val="0"/>
              </a:spcBef>
              <a:spcAft>
                <a:spcPts val="0"/>
              </a:spcAft>
              <a:buClr>
                <a:schemeClr val="dk2"/>
              </a:buClr>
              <a:buSzPts val="1700"/>
              <a:buFont typeface="Quattrocento Sans"/>
              <a:buAutoNum type="alphaLcPeriod"/>
            </a:pPr>
            <a:r>
              <a:rPr lang="fr" sz="1700">
                <a:solidFill>
                  <a:schemeClr val="dk2"/>
                </a:solidFill>
                <a:latin typeface="Quattrocento Sans"/>
                <a:ea typeface="Quattrocento Sans"/>
                <a:cs typeface="Quattrocento Sans"/>
                <a:sym typeface="Quattrocento Sans"/>
              </a:rPr>
              <a:t>Demander au modèle de réfléchir à la solution avant de répondre</a:t>
            </a:r>
            <a:endParaRPr b="1" sz="22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5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p:nvPr/>
        </p:nvSpPr>
        <p:spPr>
          <a:xfrm>
            <a:off x="302175" y="920625"/>
            <a:ext cx="8672400" cy="3661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58" name="Google Shape;258;p42"/>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Prompt Engineering</a:t>
            </a:r>
            <a:endParaRPr/>
          </a:p>
        </p:txBody>
      </p:sp>
      <p:sp>
        <p:nvSpPr>
          <p:cNvPr id="259" name="Google Shape;259;p42"/>
          <p:cNvSpPr txBox="1"/>
          <p:nvPr/>
        </p:nvSpPr>
        <p:spPr>
          <a:xfrm>
            <a:off x="513225" y="1399550"/>
            <a:ext cx="3837300" cy="31554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Font typeface="Quattrocento Sans"/>
              <a:buChar char="❏"/>
            </a:pPr>
            <a:r>
              <a:rPr lang="fr" sz="1600">
                <a:solidFill>
                  <a:srgbClr val="505050"/>
                </a:solidFill>
                <a:latin typeface="Quattrocento Sans"/>
                <a:ea typeface="Quattrocento Sans"/>
                <a:cs typeface="Quattrocento Sans"/>
                <a:sym typeface="Quattrocento Sans"/>
              </a:rPr>
              <a:t>Zero</a:t>
            </a:r>
            <a:r>
              <a:rPr lang="fr" sz="1600">
                <a:solidFill>
                  <a:srgbClr val="505050"/>
                </a:solidFill>
                <a:latin typeface="Quattrocento Sans"/>
                <a:ea typeface="Quattrocento Sans"/>
                <a:cs typeface="Quattrocento Sans"/>
                <a:sym typeface="Quattrocento Sans"/>
              </a:rPr>
              <a:t>-shot vs</a:t>
            </a:r>
            <a:r>
              <a:rPr b="1" lang="fr" sz="1600">
                <a:solidFill>
                  <a:srgbClr val="505050"/>
                </a:solidFill>
                <a:latin typeface="Quattrocento Sans"/>
                <a:ea typeface="Quattrocento Sans"/>
                <a:cs typeface="Quattrocento Sans"/>
                <a:sym typeface="Quattrocento Sans"/>
              </a:rPr>
              <a:t> few-shot</a:t>
            </a:r>
            <a:endParaRPr b="1" sz="1600">
              <a:solidFill>
                <a:srgbClr val="505050"/>
              </a:solidFill>
              <a:latin typeface="Quattrocento Sans"/>
              <a:ea typeface="Quattrocento Sans"/>
              <a:cs typeface="Quattrocento Sans"/>
              <a:sym typeface="Quattrocento Sans"/>
            </a:endParaRPr>
          </a:p>
          <a:p>
            <a:pPr indent="-330200" lvl="0" marL="457200" rtl="0" algn="just">
              <a:lnSpc>
                <a:spcPct val="150000"/>
              </a:lnSpc>
              <a:spcBef>
                <a:spcPts val="0"/>
              </a:spcBef>
              <a:spcAft>
                <a:spcPts val="0"/>
              </a:spcAft>
              <a:buClr>
                <a:schemeClr val="dk1"/>
              </a:buClr>
              <a:buSzPts val="1600"/>
              <a:buFont typeface="Quattrocento Sans"/>
              <a:buChar char="❏"/>
            </a:pPr>
            <a:r>
              <a:rPr lang="fr" sz="1600">
                <a:solidFill>
                  <a:srgbClr val="505050"/>
                </a:solidFill>
                <a:latin typeface="Quattrocento Sans"/>
                <a:ea typeface="Quattrocento Sans"/>
                <a:cs typeface="Quattrocento Sans"/>
                <a:sym typeface="Quattrocento Sans"/>
              </a:rPr>
              <a:t>Chain of Thoughts</a:t>
            </a:r>
            <a:endParaRPr sz="1600">
              <a:solidFill>
                <a:srgbClr val="505050"/>
              </a:solidFill>
              <a:latin typeface="Quattrocento Sans"/>
              <a:ea typeface="Quattrocento Sans"/>
              <a:cs typeface="Quattrocento Sans"/>
              <a:sym typeface="Quattrocento Sans"/>
            </a:endParaRPr>
          </a:p>
          <a:p>
            <a:pPr indent="-330200" lvl="0" marL="457200" rtl="0" algn="just">
              <a:lnSpc>
                <a:spcPct val="150000"/>
              </a:lnSpc>
              <a:spcBef>
                <a:spcPts val="0"/>
              </a:spcBef>
              <a:spcAft>
                <a:spcPts val="0"/>
              </a:spcAft>
              <a:buClr>
                <a:srgbClr val="505050"/>
              </a:buClr>
              <a:buSzPts val="1600"/>
              <a:buFont typeface="Quattrocento Sans"/>
              <a:buChar char="❏"/>
            </a:pPr>
            <a:r>
              <a:rPr lang="fr" sz="1600">
                <a:solidFill>
                  <a:srgbClr val="505050"/>
                </a:solidFill>
                <a:latin typeface="Quattrocento Sans"/>
                <a:ea typeface="Quattrocento Sans"/>
                <a:cs typeface="Quattrocento Sans"/>
                <a:sym typeface="Quattrocento Sans"/>
              </a:rPr>
              <a:t>Chain of Density</a:t>
            </a:r>
            <a:endParaRPr sz="1600">
              <a:solidFill>
                <a:srgbClr val="505050"/>
              </a:solidFill>
              <a:latin typeface="Quattrocento Sans"/>
              <a:ea typeface="Quattrocento Sans"/>
              <a:cs typeface="Quattrocento Sans"/>
              <a:sym typeface="Quattrocento Sans"/>
            </a:endParaRPr>
          </a:p>
          <a:p>
            <a:pPr indent="-330200" lvl="0" marL="457200" rtl="0" algn="just">
              <a:lnSpc>
                <a:spcPct val="150000"/>
              </a:lnSpc>
              <a:spcBef>
                <a:spcPts val="0"/>
              </a:spcBef>
              <a:spcAft>
                <a:spcPts val="0"/>
              </a:spcAft>
              <a:buClr>
                <a:srgbClr val="505050"/>
              </a:buClr>
              <a:buSzPts val="1600"/>
              <a:buFont typeface="Quattrocento Sans"/>
              <a:buChar char="❏"/>
            </a:pPr>
            <a:r>
              <a:rPr lang="fr" sz="1600">
                <a:solidFill>
                  <a:srgbClr val="505050"/>
                </a:solidFill>
                <a:latin typeface="Quattrocento Sans"/>
                <a:ea typeface="Quattrocento Sans"/>
                <a:cs typeface="Quattrocento Sans"/>
                <a:sym typeface="Quattrocento Sans"/>
              </a:rPr>
              <a:t>Self-consistency</a:t>
            </a:r>
            <a:endParaRPr sz="1600">
              <a:solidFill>
                <a:srgbClr val="505050"/>
              </a:solidFill>
              <a:latin typeface="Quattrocento Sans"/>
              <a:ea typeface="Quattrocento Sans"/>
              <a:cs typeface="Quattrocento Sans"/>
              <a:sym typeface="Quattrocento Sans"/>
            </a:endParaRPr>
          </a:p>
          <a:p>
            <a:pPr indent="-330200" lvl="0" marL="457200" rtl="0" algn="just">
              <a:lnSpc>
                <a:spcPct val="150000"/>
              </a:lnSpc>
              <a:spcBef>
                <a:spcPts val="0"/>
              </a:spcBef>
              <a:spcAft>
                <a:spcPts val="0"/>
              </a:spcAft>
              <a:buClr>
                <a:srgbClr val="505050"/>
              </a:buClr>
              <a:buSzPts val="1600"/>
              <a:buFont typeface="Quattrocento Sans"/>
              <a:buChar char="❏"/>
            </a:pPr>
            <a:r>
              <a:rPr lang="fr" sz="1600">
                <a:solidFill>
                  <a:srgbClr val="505050"/>
                </a:solidFill>
                <a:latin typeface="Quattrocento Sans"/>
                <a:ea typeface="Quattrocento Sans"/>
                <a:cs typeface="Quattrocento Sans"/>
                <a:sym typeface="Quattrocento Sans"/>
              </a:rPr>
              <a:t>Generated Knowledge Prompting</a:t>
            </a:r>
            <a:endParaRPr sz="1600">
              <a:solidFill>
                <a:srgbClr val="505050"/>
              </a:solidFill>
              <a:latin typeface="Quattrocento Sans"/>
              <a:ea typeface="Quattrocento Sans"/>
              <a:cs typeface="Quattrocento Sans"/>
              <a:sym typeface="Quattrocento Sans"/>
            </a:endParaRPr>
          </a:p>
          <a:p>
            <a:pPr indent="-330200" lvl="0" marL="457200" rtl="0" algn="just">
              <a:lnSpc>
                <a:spcPct val="100000"/>
              </a:lnSpc>
              <a:spcBef>
                <a:spcPts val="0"/>
              </a:spcBef>
              <a:spcAft>
                <a:spcPts val="0"/>
              </a:spcAft>
              <a:buClr>
                <a:srgbClr val="505050"/>
              </a:buClr>
              <a:buSzPts val="1600"/>
              <a:buFont typeface="Quattrocento Sans"/>
              <a:buChar char="❏"/>
            </a:pPr>
            <a:r>
              <a:rPr lang="fr" sz="1600">
                <a:solidFill>
                  <a:srgbClr val="505050"/>
                </a:solidFill>
                <a:latin typeface="Quattrocento Sans"/>
                <a:ea typeface="Quattrocento Sans"/>
                <a:cs typeface="Quattrocento Sans"/>
                <a:sym typeface="Quattrocento Sans"/>
              </a:rPr>
              <a:t>EmotionPrompt </a:t>
            </a:r>
            <a:endParaRPr sz="1600">
              <a:solidFill>
                <a:srgbClr val="505050"/>
              </a:solidFill>
              <a:latin typeface="Quattrocento Sans"/>
              <a:ea typeface="Quattrocento Sans"/>
              <a:cs typeface="Quattrocento Sans"/>
              <a:sym typeface="Quattrocento Sans"/>
            </a:endParaRPr>
          </a:p>
          <a:p>
            <a:pPr indent="0" lvl="0" marL="0" rtl="0" algn="just">
              <a:lnSpc>
                <a:spcPct val="100000"/>
              </a:lnSpc>
              <a:spcBef>
                <a:spcPts val="1500"/>
              </a:spcBef>
              <a:spcAft>
                <a:spcPts val="0"/>
              </a:spcAft>
              <a:buNone/>
            </a:pPr>
            <a:r>
              <a:rPr lang="fr" sz="1600">
                <a:solidFill>
                  <a:srgbClr val="505050"/>
                </a:solidFill>
                <a:latin typeface="Quattrocento Sans"/>
                <a:ea typeface="Quattrocento Sans"/>
                <a:cs typeface="Quattrocento Sans"/>
                <a:sym typeface="Quattrocento Sans"/>
              </a:rPr>
              <a:t>….</a:t>
            </a:r>
            <a:endParaRPr sz="1600">
              <a:solidFill>
                <a:srgbClr val="505050"/>
              </a:solidFill>
              <a:latin typeface="Quattrocento Sans"/>
              <a:ea typeface="Quattrocento Sans"/>
              <a:cs typeface="Quattrocento Sans"/>
              <a:sym typeface="Quattrocento Sans"/>
            </a:endParaRPr>
          </a:p>
          <a:p>
            <a:pPr indent="-330200" lvl="0" marL="457200" rtl="0" algn="just">
              <a:lnSpc>
                <a:spcPct val="100000"/>
              </a:lnSpc>
              <a:spcBef>
                <a:spcPts val="1500"/>
              </a:spcBef>
              <a:spcAft>
                <a:spcPts val="0"/>
              </a:spcAft>
              <a:buClr>
                <a:srgbClr val="505050"/>
              </a:buClr>
              <a:buSzPts val="1600"/>
              <a:buFont typeface="Quattrocento Sans"/>
              <a:buChar char="❏"/>
            </a:pPr>
            <a:r>
              <a:rPr lang="fr" sz="1600" u="sng">
                <a:solidFill>
                  <a:schemeClr val="hlink"/>
                </a:solidFill>
                <a:latin typeface="Quattrocento Sans"/>
                <a:ea typeface="Quattrocento Sans"/>
                <a:cs typeface="Quattrocento Sans"/>
                <a:sym typeface="Quattrocento Sans"/>
                <a:hlinkClick r:id="rId3"/>
              </a:rPr>
              <a:t>ReAct </a:t>
            </a:r>
            <a:r>
              <a:rPr lang="fr" sz="1600">
                <a:solidFill>
                  <a:srgbClr val="505050"/>
                </a:solidFill>
                <a:latin typeface="Quattrocento Sans"/>
                <a:ea typeface="Quattrocento Sans"/>
                <a:cs typeface="Quattrocento Sans"/>
                <a:sym typeface="Quattrocento Sans"/>
              </a:rPr>
              <a:t>→ Agents</a:t>
            </a:r>
            <a:endParaRPr sz="1600">
              <a:solidFill>
                <a:srgbClr val="505050"/>
              </a:solidFill>
              <a:latin typeface="Quattrocento Sans"/>
              <a:ea typeface="Quattrocento Sans"/>
              <a:cs typeface="Quattrocento Sans"/>
              <a:sym typeface="Quattrocento Sans"/>
            </a:endParaRPr>
          </a:p>
        </p:txBody>
      </p:sp>
      <p:sp>
        <p:nvSpPr>
          <p:cNvPr id="260" name="Google Shape;260;p42"/>
          <p:cNvSpPr txBox="1"/>
          <p:nvPr/>
        </p:nvSpPr>
        <p:spPr>
          <a:xfrm>
            <a:off x="4350550" y="1399550"/>
            <a:ext cx="4793400" cy="2647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“Q: example question - A: example answer”</a:t>
            </a:r>
            <a:endParaRPr sz="1600">
              <a:solidFill>
                <a:schemeClr val="dk2"/>
              </a:solidFill>
              <a:latin typeface="Quattrocento Sans"/>
              <a:ea typeface="Quattrocento Sans"/>
              <a:cs typeface="Quattrocento Sans"/>
              <a:sym typeface="Quattrocento Sans"/>
            </a:endParaRPr>
          </a:p>
          <a:p>
            <a:pPr indent="-330200" lvl="0" marL="457200" rtl="0" algn="l">
              <a:lnSpc>
                <a:spcPct val="150000"/>
              </a:lnSpc>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“Let’s think step by step”</a:t>
            </a:r>
            <a:endParaRPr sz="1600">
              <a:solidFill>
                <a:schemeClr val="dk2"/>
              </a:solidFill>
              <a:latin typeface="Quattrocento Sans"/>
              <a:ea typeface="Quattrocento Sans"/>
              <a:cs typeface="Quattrocento Sans"/>
              <a:sym typeface="Quattrocento Sans"/>
            </a:endParaRPr>
          </a:p>
          <a:p>
            <a:pPr indent="-330200" lvl="0" marL="457200" rtl="0" algn="l">
              <a:lnSpc>
                <a:spcPct val="150000"/>
              </a:lnSpc>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See </a:t>
            </a:r>
            <a:r>
              <a:rPr lang="fr" sz="1600" u="sng">
                <a:solidFill>
                  <a:schemeClr val="hlink"/>
                </a:solidFill>
                <a:latin typeface="Quattrocento Sans"/>
                <a:ea typeface="Quattrocento Sans"/>
                <a:cs typeface="Quattrocento Sans"/>
                <a:sym typeface="Quattrocento Sans"/>
                <a:hlinkClick r:id="rId4"/>
              </a:rPr>
              <a:t>here</a:t>
            </a:r>
            <a:endParaRPr sz="1600">
              <a:solidFill>
                <a:schemeClr val="dk2"/>
              </a:solidFill>
              <a:latin typeface="Quattrocento Sans"/>
              <a:ea typeface="Quattrocento Sans"/>
              <a:cs typeface="Quattrocento Sans"/>
              <a:sym typeface="Quattrocento Sans"/>
            </a:endParaRPr>
          </a:p>
          <a:p>
            <a:pPr indent="-330200" lvl="0" marL="457200" rtl="0" algn="l">
              <a:lnSpc>
                <a:spcPct val="150000"/>
              </a:lnSpc>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Ask for multiple answers and average them</a:t>
            </a:r>
            <a:endParaRPr sz="1600">
              <a:solidFill>
                <a:schemeClr val="dk2"/>
              </a:solidFill>
              <a:latin typeface="Quattrocento Sans"/>
              <a:ea typeface="Quattrocento Sans"/>
              <a:cs typeface="Quattrocento Sans"/>
              <a:sym typeface="Quattrocento Sans"/>
            </a:endParaRPr>
          </a:p>
          <a:p>
            <a:pPr indent="-330200" lvl="0" marL="457200" rtl="0" algn="l">
              <a:lnSpc>
                <a:spcPct val="150000"/>
              </a:lnSpc>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“Tell me all you know about X”</a:t>
            </a:r>
            <a:endParaRPr sz="1600">
              <a:solidFill>
                <a:schemeClr val="dk2"/>
              </a:solidFill>
              <a:latin typeface="Quattrocento Sans"/>
              <a:ea typeface="Quattrocento Sans"/>
              <a:cs typeface="Quattrocento Sans"/>
              <a:sym typeface="Quattrocento Sans"/>
            </a:endParaRPr>
          </a:p>
          <a:p>
            <a:pPr indent="-330200" lvl="0" marL="457200" rtl="0" algn="l">
              <a:lnSpc>
                <a:spcPct val="150000"/>
              </a:lnSpc>
              <a:spcBef>
                <a:spcPts val="0"/>
              </a:spcBef>
              <a:spcAft>
                <a:spcPts val="0"/>
              </a:spcAft>
              <a:buClr>
                <a:schemeClr val="dk2"/>
              </a:buClr>
              <a:buSzPts val="1600"/>
              <a:buFont typeface="Quattrocento Sans"/>
              <a:buChar char="➢"/>
            </a:pPr>
            <a:r>
              <a:rPr lang="fr" sz="1600">
                <a:solidFill>
                  <a:schemeClr val="dk2"/>
                </a:solidFill>
                <a:latin typeface="Quattrocento Sans"/>
                <a:ea typeface="Quattrocento Sans"/>
                <a:cs typeface="Quattrocento Sans"/>
                <a:sym typeface="Quattrocento Sans"/>
              </a:rPr>
              <a:t>“X… This is very important for my career”</a:t>
            </a:r>
            <a:endParaRPr sz="1600">
              <a:solidFill>
                <a:schemeClr val="dk2"/>
              </a:solidFill>
              <a:latin typeface="Quattrocento Sans"/>
              <a:ea typeface="Quattrocento Sans"/>
              <a:cs typeface="Quattrocento Sans"/>
              <a:sym typeface="Quattrocento Sans"/>
            </a:endParaRPr>
          </a:p>
          <a:p>
            <a:pPr indent="0" lvl="0" marL="457200" rtl="0" algn="l">
              <a:lnSpc>
                <a:spcPct val="150000"/>
              </a:lnSpc>
              <a:spcBef>
                <a:spcPts val="0"/>
              </a:spcBef>
              <a:spcAft>
                <a:spcPts val="0"/>
              </a:spcAft>
              <a:buNone/>
            </a:pPr>
            <a:r>
              <a:t/>
            </a:r>
            <a:endParaRPr sz="1600">
              <a:solidFill>
                <a:schemeClr val="dk2"/>
              </a:solidFill>
              <a:latin typeface="Quattrocento Sans"/>
              <a:ea typeface="Quattrocento Sans"/>
              <a:cs typeface="Quattrocento Sans"/>
              <a:sym typeface="Quattrocento Sans"/>
            </a:endParaRPr>
          </a:p>
        </p:txBody>
      </p:sp>
      <p:sp>
        <p:nvSpPr>
          <p:cNvPr id="261" name="Google Shape;261;p42"/>
          <p:cNvSpPr txBox="1"/>
          <p:nvPr/>
        </p:nvSpPr>
        <p:spPr>
          <a:xfrm>
            <a:off x="465100" y="4582350"/>
            <a:ext cx="7053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u="sng">
                <a:solidFill>
                  <a:schemeClr val="hlink"/>
                </a:solidFill>
                <a:latin typeface="Quattrocento Sans"/>
                <a:ea typeface="Quattrocento Sans"/>
                <a:cs typeface="Quattrocento Sans"/>
                <a:sym typeface="Quattrocento Sans"/>
                <a:hlinkClick r:id="rId5"/>
              </a:rPr>
              <a:t>https://www.tensorops.ai/post/design-patterns-in-prompt-engineering-a-practical-approach</a:t>
            </a:r>
            <a:r>
              <a:rPr lang="fr" sz="900">
                <a:latin typeface="Quattrocento Sans"/>
                <a:ea typeface="Quattrocento Sans"/>
                <a:cs typeface="Quattrocento Sans"/>
                <a:sym typeface="Quattrocento Sans"/>
              </a:rPr>
              <a:t> (basique)</a:t>
            </a:r>
            <a:endParaRPr sz="900">
              <a:latin typeface="Quattrocento Sans"/>
              <a:ea typeface="Quattrocento Sans"/>
              <a:cs typeface="Quattrocento Sans"/>
              <a:sym typeface="Quattrocento Sans"/>
            </a:endParaRPr>
          </a:p>
          <a:p>
            <a:pPr indent="0" lvl="0" marL="0" rtl="0" algn="l">
              <a:spcBef>
                <a:spcPts val="0"/>
              </a:spcBef>
              <a:spcAft>
                <a:spcPts val="0"/>
              </a:spcAft>
              <a:buNone/>
            </a:pPr>
            <a:r>
              <a:rPr lang="fr" sz="900" u="sng">
                <a:solidFill>
                  <a:schemeClr val="hlink"/>
                </a:solidFill>
                <a:latin typeface="Quattrocento Sans"/>
                <a:ea typeface="Quattrocento Sans"/>
                <a:cs typeface="Quattrocento Sans"/>
                <a:sym typeface="Quattrocento Sans"/>
                <a:hlinkClick r:id="rId6"/>
              </a:rPr>
              <a:t>https://www.tensorops.ai/post/prompt-engineering-techniques-practical-guide</a:t>
            </a:r>
            <a:r>
              <a:rPr lang="fr" sz="900">
                <a:solidFill>
                  <a:schemeClr val="dk2"/>
                </a:solidFill>
                <a:latin typeface="Quattrocento Sans"/>
                <a:ea typeface="Quattrocento Sans"/>
                <a:cs typeface="Quattrocento Sans"/>
                <a:sym typeface="Quattrocento Sans"/>
              </a:rPr>
              <a:t> (avancé)</a:t>
            </a:r>
            <a:endParaRPr sz="9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lang="fr" sz="900" u="sng">
                <a:solidFill>
                  <a:schemeClr val="hlink"/>
                </a:solidFill>
                <a:latin typeface="Quattrocento Sans"/>
                <a:ea typeface="Quattrocento Sans"/>
                <a:cs typeface="Quattrocento Sans"/>
                <a:sym typeface="Quattrocento Sans"/>
                <a:hlinkClick r:id="rId7"/>
              </a:rPr>
              <a:t>https://blent.ai/blog/a/techniques-de-prompting</a:t>
            </a:r>
            <a:r>
              <a:rPr lang="fr" sz="900">
                <a:solidFill>
                  <a:schemeClr val="dk2"/>
                </a:solidFill>
                <a:latin typeface="Quattrocento Sans"/>
                <a:ea typeface="Quattrocento Sans"/>
                <a:cs typeface="Quattrocento Sans"/>
                <a:sym typeface="Quattrocento Sans"/>
              </a:rPr>
              <a:t> (bonnes explications sur la temperature et le top-p ou top-k sampling)</a:t>
            </a:r>
            <a:endParaRPr sz="900">
              <a:solidFill>
                <a:schemeClr val="dk2"/>
              </a:solidFill>
              <a:latin typeface="Quattrocento Sans"/>
              <a:ea typeface="Quattrocento Sans"/>
              <a:cs typeface="Quattrocento Sans"/>
              <a:sym typeface="Quattrocento Sans"/>
            </a:endParaRPr>
          </a:p>
        </p:txBody>
      </p:sp>
      <p:sp>
        <p:nvSpPr>
          <p:cNvPr id="262" name="Google Shape;262;p42"/>
          <p:cNvSpPr txBox="1"/>
          <p:nvPr/>
        </p:nvSpPr>
        <p:spPr>
          <a:xfrm>
            <a:off x="4268900" y="920625"/>
            <a:ext cx="451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Exemples :</a:t>
            </a:r>
            <a:endParaRPr sz="1800">
              <a:solidFill>
                <a:schemeClr val="dk2"/>
              </a:solidFill>
              <a:latin typeface="Quattrocento Sans"/>
              <a:ea typeface="Quattrocento Sans"/>
              <a:cs typeface="Quattrocento Sans"/>
              <a:sym typeface="Quattrocento Sans"/>
            </a:endParaRPr>
          </a:p>
        </p:txBody>
      </p:sp>
      <p:sp>
        <p:nvSpPr>
          <p:cNvPr id="263" name="Google Shape;263;p42"/>
          <p:cNvSpPr txBox="1"/>
          <p:nvPr/>
        </p:nvSpPr>
        <p:spPr>
          <a:xfrm>
            <a:off x="401175" y="920625"/>
            <a:ext cx="451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Techniques :</a:t>
            </a:r>
            <a:endParaRPr sz="18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Prompt Engineering - autres idées</a:t>
            </a:r>
            <a:endParaRPr/>
          </a:p>
        </p:txBody>
      </p:sp>
      <p:sp>
        <p:nvSpPr>
          <p:cNvPr id="269" name="Google Shape;269;p43"/>
          <p:cNvSpPr txBox="1"/>
          <p:nvPr/>
        </p:nvSpPr>
        <p:spPr>
          <a:xfrm>
            <a:off x="465100" y="4429950"/>
            <a:ext cx="705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u="sng">
                <a:solidFill>
                  <a:schemeClr val="accent5"/>
                </a:solidFill>
                <a:latin typeface="Quattrocento Sans"/>
                <a:ea typeface="Quattrocento Sans"/>
                <a:cs typeface="Quattrocento Sans"/>
                <a:sym typeface="Quattrocento Sans"/>
                <a:hlinkClick r:id="rId3">
                  <a:extLst>
                    <a:ext uri="{A12FA001-AC4F-418D-AE19-62706E023703}">
                      <ahyp:hlinkClr val="tx"/>
                    </a:ext>
                  </a:extLst>
                </a:hlinkClick>
              </a:rPr>
              <a:t>https://www.tensorops.ai/post/top-tools-for-prompt-engineering</a:t>
            </a:r>
            <a:r>
              <a:rPr lang="fr" sz="1300">
                <a:solidFill>
                  <a:schemeClr val="dk1"/>
                </a:solidFill>
                <a:latin typeface="Quattrocento Sans"/>
                <a:ea typeface="Quattrocento Sans"/>
                <a:cs typeface="Quattrocento Sans"/>
                <a:sym typeface="Quattrocento Sans"/>
              </a:rPr>
              <a:t> </a:t>
            </a:r>
            <a:endParaRPr sz="1300">
              <a:solidFill>
                <a:schemeClr val="dk2"/>
              </a:solidFill>
              <a:latin typeface="Quattrocento Sans"/>
              <a:ea typeface="Quattrocento Sans"/>
              <a:cs typeface="Quattrocento Sans"/>
              <a:sym typeface="Quattrocento Sans"/>
            </a:endParaRPr>
          </a:p>
        </p:txBody>
      </p:sp>
      <p:sp>
        <p:nvSpPr>
          <p:cNvPr id="270" name="Google Shape;270;p43"/>
          <p:cNvSpPr txBox="1"/>
          <p:nvPr/>
        </p:nvSpPr>
        <p:spPr>
          <a:xfrm>
            <a:off x="561300" y="1180600"/>
            <a:ext cx="74805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"Ask me clarifying questions to help you form your answer"</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“think outside the box”</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“be terse / be concise”</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“you are an expert in XYZ”</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“give me ten one sentence ideas for X”</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“pretend you are an alien new to human culture”</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“push back on me”</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“highlight bugs and issues to fix”</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“write clearly for a non-native English speaker”</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“mirror style, tone and content”</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rPr>
              <a:t>Prompt itératif</a:t>
            </a:r>
            <a:endParaRPr/>
          </a:p>
        </p:txBody>
      </p:sp>
      <p:pic>
        <p:nvPicPr>
          <p:cNvPr id="276" name="Google Shape;276;p44"/>
          <p:cNvPicPr preferRelativeResize="0"/>
          <p:nvPr/>
        </p:nvPicPr>
        <p:blipFill>
          <a:blip r:embed="rId3">
            <a:alphaModFix/>
          </a:blip>
          <a:stretch>
            <a:fillRect/>
          </a:stretch>
        </p:blipFill>
        <p:spPr>
          <a:xfrm>
            <a:off x="2233700" y="922450"/>
            <a:ext cx="4365199" cy="40123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rPr>
              <a:t>Autres</a:t>
            </a:r>
            <a:endParaRPr/>
          </a:p>
        </p:txBody>
      </p:sp>
      <p:sp>
        <p:nvSpPr>
          <p:cNvPr id="282" name="Google Shape;282;p45"/>
          <p:cNvSpPr txBox="1"/>
          <p:nvPr/>
        </p:nvSpPr>
        <p:spPr>
          <a:xfrm>
            <a:off x="324850" y="1045350"/>
            <a:ext cx="41022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200">
                <a:solidFill>
                  <a:schemeClr val="dk2"/>
                </a:solidFill>
                <a:latin typeface="Quattrocento Sans"/>
                <a:ea typeface="Quattrocento Sans"/>
                <a:cs typeface="Quattrocento Sans"/>
                <a:sym typeface="Quattrocento Sans"/>
              </a:rPr>
              <a:t>Résumé</a:t>
            </a:r>
            <a:endParaRPr b="1" sz="22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b="1" lang="fr" sz="1900">
                <a:solidFill>
                  <a:schemeClr val="dk2"/>
                </a:solidFill>
                <a:latin typeface="Quattrocento Sans"/>
                <a:ea typeface="Quattrocento Sans"/>
                <a:cs typeface="Quattrocento Sans"/>
                <a:sym typeface="Quattrocento Sans"/>
              </a:rPr>
              <a:t>	</a:t>
            </a:r>
            <a:r>
              <a:rPr b="1" lang="fr" sz="1800">
                <a:solidFill>
                  <a:schemeClr val="dk2"/>
                </a:solidFill>
                <a:latin typeface="Quattrocento Sans"/>
                <a:ea typeface="Quattrocento Sans"/>
                <a:cs typeface="Quattrocento Sans"/>
                <a:sym typeface="Quattrocento Sans"/>
              </a:rPr>
              <a:t>Possibilités :</a:t>
            </a:r>
            <a:endParaRPr b="1" sz="19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Mettre une limite de mots/phrases.</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Focus sur un aspect</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“extraire” plutôt que “résumer”</a:t>
            </a:r>
            <a:endParaRPr sz="1800">
              <a:solidFill>
                <a:schemeClr val="dk2"/>
              </a:solidFill>
              <a:latin typeface="Quattrocento Sans"/>
              <a:ea typeface="Quattrocento Sans"/>
              <a:cs typeface="Quattrocento Sans"/>
              <a:sym typeface="Quattrocento Sans"/>
            </a:endParaRPr>
          </a:p>
        </p:txBody>
      </p:sp>
      <p:sp>
        <p:nvSpPr>
          <p:cNvPr id="283" name="Google Shape;283;p45"/>
          <p:cNvSpPr txBox="1"/>
          <p:nvPr/>
        </p:nvSpPr>
        <p:spPr>
          <a:xfrm>
            <a:off x="4885275" y="1045350"/>
            <a:ext cx="4102200" cy="220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200">
                <a:solidFill>
                  <a:schemeClr val="dk2"/>
                </a:solidFill>
                <a:latin typeface="Quattrocento Sans"/>
                <a:ea typeface="Quattrocento Sans"/>
                <a:cs typeface="Quattrocento Sans"/>
                <a:sym typeface="Quattrocento Sans"/>
              </a:rPr>
              <a:t>Inférence</a:t>
            </a:r>
            <a:endParaRPr b="1" sz="22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b="1" lang="fr" sz="1900">
                <a:solidFill>
                  <a:schemeClr val="dk2"/>
                </a:solidFill>
                <a:latin typeface="Quattrocento Sans"/>
                <a:ea typeface="Quattrocento Sans"/>
                <a:cs typeface="Quattrocento Sans"/>
                <a:sym typeface="Quattrocento Sans"/>
              </a:rPr>
              <a:t>	</a:t>
            </a:r>
            <a:r>
              <a:rPr b="1" lang="fr" sz="1800">
                <a:solidFill>
                  <a:schemeClr val="dk2"/>
                </a:solidFill>
                <a:latin typeface="Quattrocento Sans"/>
                <a:ea typeface="Quattrocento Sans"/>
                <a:cs typeface="Quattrocento Sans"/>
                <a:sym typeface="Quattrocento Sans"/>
              </a:rPr>
              <a:t>Possibilités :</a:t>
            </a:r>
            <a:endParaRPr b="1"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Positif/Négatif</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Emotions</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u="sng">
                <a:solidFill>
                  <a:schemeClr val="hlink"/>
                </a:solidFill>
                <a:latin typeface="Quattrocento Sans"/>
                <a:ea typeface="Quattrocento Sans"/>
                <a:cs typeface="Quattrocento Sans"/>
                <a:sym typeface="Quattrocento Sans"/>
                <a:hlinkClick r:id="rId3"/>
              </a:rPr>
              <a:t>NER</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Trouver le topic</a:t>
            </a:r>
            <a:endParaRPr sz="1800">
              <a:solidFill>
                <a:schemeClr val="dk2"/>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p:txBody>
      </p:sp>
      <p:sp>
        <p:nvSpPr>
          <p:cNvPr id="284" name="Google Shape;284;p45"/>
          <p:cNvSpPr txBox="1"/>
          <p:nvPr/>
        </p:nvSpPr>
        <p:spPr>
          <a:xfrm>
            <a:off x="2386425" y="3044450"/>
            <a:ext cx="5028900" cy="220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200">
                <a:solidFill>
                  <a:schemeClr val="dk2"/>
                </a:solidFill>
                <a:latin typeface="Quattrocento Sans"/>
                <a:ea typeface="Quattrocento Sans"/>
                <a:cs typeface="Quattrocento Sans"/>
                <a:sym typeface="Quattrocento Sans"/>
              </a:rPr>
              <a:t>Transformation</a:t>
            </a:r>
            <a:endParaRPr b="1" sz="22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b="1" lang="fr" sz="1900">
                <a:solidFill>
                  <a:schemeClr val="dk2"/>
                </a:solidFill>
                <a:latin typeface="Quattrocento Sans"/>
                <a:ea typeface="Quattrocento Sans"/>
                <a:cs typeface="Quattrocento Sans"/>
                <a:sym typeface="Quattrocento Sans"/>
              </a:rPr>
              <a:t>	</a:t>
            </a:r>
            <a:r>
              <a:rPr b="1" lang="fr" sz="1800">
                <a:solidFill>
                  <a:schemeClr val="dk2"/>
                </a:solidFill>
                <a:latin typeface="Quattrocento Sans"/>
                <a:ea typeface="Quattrocento Sans"/>
                <a:cs typeface="Quattrocento Sans"/>
                <a:sym typeface="Quattrocento Sans"/>
              </a:rPr>
              <a:t>Possibilités :</a:t>
            </a:r>
            <a:endParaRPr b="1"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Traduction</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Correction grammaticale / fautes de frappe</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Changement de ton</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Changement de format</a:t>
            </a:r>
            <a:endParaRPr sz="1800">
              <a:solidFill>
                <a:schemeClr val="dk2"/>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3059875" y="1844400"/>
            <a:ext cx="5344500" cy="145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4500"/>
              <a:buFont typeface="Arial"/>
              <a:buNone/>
            </a:pPr>
            <a:r>
              <a:rPr b="1" lang="fr" sz="4500">
                <a:solidFill>
                  <a:srgbClr val="CE0033"/>
                </a:solidFill>
                <a:latin typeface="Quattrocento Sans"/>
                <a:ea typeface="Quattrocento Sans"/>
                <a:cs typeface="Quattrocento Sans"/>
                <a:sym typeface="Quattrocento Sans"/>
              </a:rPr>
              <a:t>Définitions &amp; Etat de l’art</a:t>
            </a:r>
            <a:endParaRPr sz="1100" u="none" cap="none" strike="noStrike">
              <a:solidFill>
                <a:srgbClr val="CE0033"/>
              </a:solidFill>
              <a:latin typeface="Quattrocento Sans"/>
              <a:ea typeface="Quattrocento Sans"/>
              <a:cs typeface="Quattrocento Sans"/>
              <a:sym typeface="Quattrocento Sans"/>
            </a:endParaRPr>
          </a:p>
        </p:txBody>
      </p:sp>
      <p:sp>
        <p:nvSpPr>
          <p:cNvPr id="91" name="Google Shape;91;p19"/>
          <p:cNvSpPr txBox="1"/>
          <p:nvPr/>
        </p:nvSpPr>
        <p:spPr>
          <a:xfrm>
            <a:off x="553650" y="1382694"/>
            <a:ext cx="1934700" cy="23781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5000"/>
              <a:buFont typeface="Arial"/>
              <a:buNone/>
            </a:pPr>
            <a:r>
              <a:rPr b="1" i="0" lang="fr" sz="15000" u="none" cap="none" strike="noStrike">
                <a:solidFill>
                  <a:srgbClr val="CE0033"/>
                </a:solidFill>
                <a:latin typeface="Quattrocento Sans"/>
                <a:ea typeface="Quattrocento Sans"/>
                <a:cs typeface="Quattrocento Sans"/>
                <a:sym typeface="Quattrocento Sans"/>
              </a:rPr>
              <a:t>1</a:t>
            </a:r>
            <a:endParaRPr i="0" sz="1100" u="none" cap="none" strike="noStrike">
              <a:solidFill>
                <a:srgbClr val="CE0033"/>
              </a:solidFill>
              <a:latin typeface="Quattrocento Sans"/>
              <a:ea typeface="Quattrocento Sans"/>
              <a:cs typeface="Quattrocento Sans"/>
              <a:sym typeface="Quattrocento Sans"/>
            </a:endParaRPr>
          </a:p>
        </p:txBody>
      </p:sp>
      <p:sp>
        <p:nvSpPr>
          <p:cNvPr id="92" name="Google Shape;92;p19"/>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fr"/>
              <a:t>‹#›</a:t>
            </a:fld>
            <a:endParaRPr/>
          </a:p>
        </p:txBody>
      </p:sp>
      <p:cxnSp>
        <p:nvCxnSpPr>
          <p:cNvPr id="93" name="Google Shape;93;p19"/>
          <p:cNvCxnSpPr/>
          <p:nvPr/>
        </p:nvCxnSpPr>
        <p:spPr>
          <a:xfrm>
            <a:off x="2675325" y="1743625"/>
            <a:ext cx="0" cy="1756800"/>
          </a:xfrm>
          <a:prstGeom prst="straightConnector1">
            <a:avLst/>
          </a:prstGeom>
          <a:noFill/>
          <a:ln cap="flat" cmpd="sng" w="9525">
            <a:solidFill>
              <a:srgbClr val="CE0033"/>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rPr>
              <a:t>Expanding</a:t>
            </a:r>
            <a:endParaRPr/>
          </a:p>
        </p:txBody>
      </p:sp>
      <p:sp>
        <p:nvSpPr>
          <p:cNvPr id="290" name="Google Shape;290;p46"/>
          <p:cNvSpPr txBox="1"/>
          <p:nvPr/>
        </p:nvSpPr>
        <p:spPr>
          <a:xfrm>
            <a:off x="485100" y="1180600"/>
            <a:ext cx="41910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Générer une réponse client</a:t>
            </a:r>
            <a:endParaRPr sz="1800">
              <a:solidFill>
                <a:schemeClr val="dk2"/>
              </a:solidFill>
              <a:latin typeface="Quattrocento Sans"/>
              <a:ea typeface="Quattrocento Sans"/>
              <a:cs typeface="Quattrocento Sans"/>
              <a:sym typeface="Quattrocento Sans"/>
            </a:endParaRPr>
          </a:p>
          <a:p>
            <a:pPr indent="-342900" lvl="1" marL="9144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Faire attention à être transparent et indiquer que le message a été généré par de l’IA.</a:t>
            </a:r>
            <a:endParaRPr sz="1800">
              <a:solidFill>
                <a:schemeClr val="dk2"/>
              </a:solidFill>
              <a:latin typeface="Quattrocento Sans"/>
              <a:ea typeface="Quattrocento Sans"/>
              <a:cs typeface="Quattrocento Sans"/>
              <a:sym typeface="Quattrocento Sans"/>
            </a:endParaRPr>
          </a:p>
          <a:p>
            <a:pPr indent="0" lvl="0" marL="91440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Faire varier la </a:t>
            </a:r>
            <a:r>
              <a:rPr b="1" lang="fr" sz="1800">
                <a:solidFill>
                  <a:schemeClr val="dk2"/>
                </a:solidFill>
                <a:latin typeface="Quattrocento Sans"/>
                <a:ea typeface="Quattrocento Sans"/>
                <a:cs typeface="Quattrocento Sans"/>
                <a:sym typeface="Quattrocento Sans"/>
              </a:rPr>
              <a:t>température </a:t>
            </a:r>
            <a:r>
              <a:rPr lang="fr" sz="1800">
                <a:solidFill>
                  <a:schemeClr val="dk2"/>
                </a:solidFill>
                <a:latin typeface="Quattrocento Sans"/>
                <a:ea typeface="Quattrocento Sans"/>
                <a:cs typeface="Quattrocento Sans"/>
                <a:sym typeface="Quattrocento Sans"/>
              </a:rPr>
              <a:t>pour introduire du hasard dans la réponse</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p:txBody>
      </p:sp>
      <p:pic>
        <p:nvPicPr>
          <p:cNvPr id="291" name="Google Shape;291;p46"/>
          <p:cNvPicPr preferRelativeResize="0"/>
          <p:nvPr/>
        </p:nvPicPr>
        <p:blipFill>
          <a:blip r:embed="rId3">
            <a:alphaModFix/>
          </a:blip>
          <a:stretch>
            <a:fillRect/>
          </a:stretch>
        </p:blipFill>
        <p:spPr>
          <a:xfrm>
            <a:off x="4666400" y="596700"/>
            <a:ext cx="4191000" cy="42703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rPr>
              <a:t>Chatbot</a:t>
            </a:r>
            <a:endParaRPr/>
          </a:p>
        </p:txBody>
      </p:sp>
      <p:pic>
        <p:nvPicPr>
          <p:cNvPr id="297" name="Google Shape;297;p47"/>
          <p:cNvPicPr preferRelativeResize="0"/>
          <p:nvPr/>
        </p:nvPicPr>
        <p:blipFill>
          <a:blip r:embed="rId3">
            <a:alphaModFix/>
          </a:blip>
          <a:stretch>
            <a:fillRect/>
          </a:stretch>
        </p:blipFill>
        <p:spPr>
          <a:xfrm>
            <a:off x="227800" y="856600"/>
            <a:ext cx="3973401" cy="3787950"/>
          </a:xfrm>
          <a:prstGeom prst="rect">
            <a:avLst/>
          </a:prstGeom>
          <a:noFill/>
          <a:ln>
            <a:noFill/>
          </a:ln>
        </p:spPr>
      </p:pic>
      <p:pic>
        <p:nvPicPr>
          <p:cNvPr id="298" name="Google Shape;298;p47"/>
          <p:cNvPicPr preferRelativeResize="0"/>
          <p:nvPr/>
        </p:nvPicPr>
        <p:blipFill>
          <a:blip r:embed="rId4">
            <a:alphaModFix/>
          </a:blip>
          <a:stretch>
            <a:fillRect/>
          </a:stretch>
        </p:blipFill>
        <p:spPr>
          <a:xfrm>
            <a:off x="4751101" y="745075"/>
            <a:ext cx="3935903" cy="4010999"/>
          </a:xfrm>
          <a:prstGeom prst="rect">
            <a:avLst/>
          </a:prstGeom>
          <a:noFill/>
          <a:ln>
            <a:noFill/>
          </a:ln>
        </p:spPr>
      </p:pic>
      <p:cxnSp>
        <p:nvCxnSpPr>
          <p:cNvPr id="299" name="Google Shape;299;p47"/>
          <p:cNvCxnSpPr>
            <a:stCxn id="297" idx="3"/>
            <a:endCxn id="298" idx="1"/>
          </p:cNvCxnSpPr>
          <p:nvPr/>
        </p:nvCxnSpPr>
        <p:spPr>
          <a:xfrm>
            <a:off x="4201201" y="2750575"/>
            <a:ext cx="5499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rPr>
              <a:t>Chatbot - Contexte</a:t>
            </a:r>
            <a:endParaRPr/>
          </a:p>
        </p:txBody>
      </p:sp>
      <p:sp>
        <p:nvSpPr>
          <p:cNvPr id="305" name="Google Shape;305;p48"/>
          <p:cNvSpPr txBox="1"/>
          <p:nvPr/>
        </p:nvSpPr>
        <p:spPr>
          <a:xfrm>
            <a:off x="185225" y="1264400"/>
            <a:ext cx="4065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Limite de contexte API (en tokens) :</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GPT3.5-Turbo : </a:t>
            </a:r>
            <a:r>
              <a:rPr b="1" lang="fr" sz="1800">
                <a:solidFill>
                  <a:schemeClr val="dk2"/>
                </a:solidFill>
                <a:latin typeface="Quattrocento Sans"/>
                <a:ea typeface="Quattrocento Sans"/>
                <a:cs typeface="Quattrocento Sans"/>
                <a:sym typeface="Quattrocento Sans"/>
              </a:rPr>
              <a:t>16k</a:t>
            </a:r>
            <a:endParaRPr b="1"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GPT4 Turbo et GPT 4o  : </a:t>
            </a:r>
            <a:r>
              <a:rPr b="1" lang="fr" sz="1800">
                <a:solidFill>
                  <a:schemeClr val="dk2"/>
                </a:solidFill>
                <a:latin typeface="Quattrocento Sans"/>
                <a:ea typeface="Quattrocento Sans"/>
                <a:cs typeface="Quattrocento Sans"/>
                <a:sym typeface="Quattrocento Sans"/>
              </a:rPr>
              <a:t>128k</a:t>
            </a:r>
            <a:endParaRPr b="1"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Compter les tokens : </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u="sng">
                <a:solidFill>
                  <a:schemeClr val="hlink"/>
                </a:solidFill>
                <a:latin typeface="Quattrocento Sans"/>
                <a:ea typeface="Quattrocento Sans"/>
                <a:cs typeface="Quattrocento Sans"/>
                <a:sym typeface="Quattrocento Sans"/>
                <a:hlinkClick r:id="rId3"/>
              </a:rPr>
              <a:t>Interface web</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u="sng">
                <a:solidFill>
                  <a:schemeClr val="hlink"/>
                </a:solidFill>
                <a:latin typeface="Quattrocento Sans"/>
                <a:ea typeface="Quattrocento Sans"/>
                <a:cs typeface="Quattrocento Sans"/>
                <a:sym typeface="Quattrocento Sans"/>
                <a:hlinkClick r:id="rId4"/>
              </a:rPr>
              <a:t>Package</a:t>
            </a:r>
            <a:endParaRPr sz="1800">
              <a:solidFill>
                <a:schemeClr val="dk2"/>
              </a:solidFill>
              <a:latin typeface="Quattrocento Sans"/>
              <a:ea typeface="Quattrocento Sans"/>
              <a:cs typeface="Quattrocento Sans"/>
              <a:sym typeface="Quattrocento Sans"/>
            </a:endParaRPr>
          </a:p>
        </p:txBody>
      </p:sp>
      <p:pic>
        <p:nvPicPr>
          <p:cNvPr id="306" name="Google Shape;306;p48"/>
          <p:cNvPicPr preferRelativeResize="0"/>
          <p:nvPr/>
        </p:nvPicPr>
        <p:blipFill>
          <a:blip r:embed="rId5">
            <a:alphaModFix/>
          </a:blip>
          <a:stretch>
            <a:fillRect/>
          </a:stretch>
        </p:blipFill>
        <p:spPr>
          <a:xfrm>
            <a:off x="4326425" y="1000450"/>
            <a:ext cx="3599768" cy="4010999"/>
          </a:xfrm>
          <a:prstGeom prst="rect">
            <a:avLst/>
          </a:prstGeom>
          <a:noFill/>
          <a:ln>
            <a:noFill/>
          </a:ln>
        </p:spPr>
      </p:pic>
      <p:sp>
        <p:nvSpPr>
          <p:cNvPr id="307" name="Google Shape;307;p48"/>
          <p:cNvSpPr txBox="1"/>
          <p:nvPr/>
        </p:nvSpPr>
        <p:spPr>
          <a:xfrm>
            <a:off x="262375" y="4404600"/>
            <a:ext cx="599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u="sng">
                <a:solidFill>
                  <a:schemeClr val="hlink"/>
                </a:solidFill>
                <a:latin typeface="Quattrocento Sans"/>
                <a:ea typeface="Quattrocento Sans"/>
                <a:cs typeface="Quattrocento Sans"/>
                <a:sym typeface="Quattrocento Sans"/>
                <a:hlinkClick r:id="rId6"/>
              </a:rPr>
              <a:t>https://www.voiceflow.com/blog/how-to-use-open-vs-closed-prompts-in-conversation-design</a:t>
            </a:r>
            <a:r>
              <a:rPr lang="fr" sz="1800">
                <a:solidFill>
                  <a:schemeClr val="dk2"/>
                </a:solidFill>
                <a:latin typeface="Quattrocento Sans"/>
                <a:ea typeface="Quattrocento Sans"/>
                <a:cs typeface="Quattrocento Sans"/>
                <a:sym typeface="Quattrocento Sans"/>
              </a:rPr>
              <a:t> </a:t>
            </a:r>
            <a:endParaRPr sz="18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rPr>
              <a:t>Chatbot - à faire attention</a:t>
            </a:r>
            <a:endParaRPr sz="3659">
              <a:solidFill>
                <a:srgbClr val="CE0033"/>
              </a:solidFill>
            </a:endParaRPr>
          </a:p>
        </p:txBody>
      </p:sp>
      <p:pic>
        <p:nvPicPr>
          <p:cNvPr id="313" name="Google Shape;313;p49"/>
          <p:cNvPicPr preferRelativeResize="0"/>
          <p:nvPr/>
        </p:nvPicPr>
        <p:blipFill>
          <a:blip r:embed="rId3">
            <a:alphaModFix/>
          </a:blip>
          <a:stretch>
            <a:fillRect/>
          </a:stretch>
        </p:blipFill>
        <p:spPr>
          <a:xfrm>
            <a:off x="685725" y="1016588"/>
            <a:ext cx="6543675" cy="1038225"/>
          </a:xfrm>
          <a:prstGeom prst="rect">
            <a:avLst/>
          </a:prstGeom>
          <a:noFill/>
          <a:ln cap="flat" cmpd="sng" w="9525">
            <a:solidFill>
              <a:schemeClr val="dk2"/>
            </a:solidFill>
            <a:prstDash val="solid"/>
            <a:round/>
            <a:headEnd len="sm" w="sm" type="none"/>
            <a:tailEnd len="sm" w="sm" type="none"/>
          </a:ln>
        </p:spPr>
      </p:pic>
      <p:pic>
        <p:nvPicPr>
          <p:cNvPr id="314" name="Google Shape;314;p49"/>
          <p:cNvPicPr preferRelativeResize="0"/>
          <p:nvPr/>
        </p:nvPicPr>
        <p:blipFill rotWithShape="1">
          <a:blip r:embed="rId4">
            <a:alphaModFix/>
          </a:blip>
          <a:srcRect b="0" l="1293" r="0" t="6690"/>
          <a:stretch/>
        </p:blipFill>
        <p:spPr>
          <a:xfrm>
            <a:off x="685725" y="2243725"/>
            <a:ext cx="6543675" cy="1510925"/>
          </a:xfrm>
          <a:prstGeom prst="rect">
            <a:avLst/>
          </a:prstGeom>
          <a:noFill/>
          <a:ln cap="flat" cmpd="sng" w="9525">
            <a:solidFill>
              <a:schemeClr val="dk2"/>
            </a:solidFill>
            <a:prstDash val="solid"/>
            <a:round/>
            <a:headEnd len="sm" w="sm" type="none"/>
            <a:tailEnd len="sm" w="sm" type="none"/>
          </a:ln>
        </p:spPr>
      </p:pic>
      <p:pic>
        <p:nvPicPr>
          <p:cNvPr id="315" name="Google Shape;315;p49"/>
          <p:cNvPicPr preferRelativeResize="0"/>
          <p:nvPr/>
        </p:nvPicPr>
        <p:blipFill>
          <a:blip r:embed="rId5">
            <a:alphaModFix/>
          </a:blip>
          <a:stretch>
            <a:fillRect/>
          </a:stretch>
        </p:blipFill>
        <p:spPr>
          <a:xfrm>
            <a:off x="680975" y="3973438"/>
            <a:ext cx="6553200" cy="962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Définitions</a:t>
            </a:r>
            <a:endParaRPr/>
          </a:p>
        </p:txBody>
      </p:sp>
      <p:sp>
        <p:nvSpPr>
          <p:cNvPr id="99" name="Google Shape;99;p20"/>
          <p:cNvSpPr txBox="1"/>
          <p:nvPr/>
        </p:nvSpPr>
        <p:spPr>
          <a:xfrm>
            <a:off x="513225" y="1094750"/>
            <a:ext cx="8191800" cy="3609600"/>
          </a:xfrm>
          <a:prstGeom prst="rect">
            <a:avLst/>
          </a:prstGeom>
          <a:noFill/>
          <a:ln>
            <a:noFill/>
          </a:ln>
        </p:spPr>
        <p:txBody>
          <a:bodyPr anchorCtr="0" anchor="t" bIns="91425" lIns="91425" spcFirstLastPara="1" rIns="91425" wrap="square" tIns="91425">
            <a:spAutoFit/>
          </a:bodyPr>
          <a:lstStyle/>
          <a:p>
            <a:pPr indent="-342900" lvl="0" marL="457200" rtl="0" algn="just">
              <a:lnSpc>
                <a:spcPct val="133333"/>
              </a:lnSpc>
              <a:spcBef>
                <a:spcPts val="0"/>
              </a:spcBef>
              <a:spcAft>
                <a:spcPts val="0"/>
              </a:spcAft>
              <a:buClr>
                <a:schemeClr val="dk1"/>
              </a:buClr>
              <a:buSzPts val="1800"/>
              <a:buFont typeface="Quattrocento Sans"/>
              <a:buChar char="❏"/>
            </a:pPr>
            <a:r>
              <a:rPr b="1" lang="fr" sz="1800">
                <a:solidFill>
                  <a:srgbClr val="505050"/>
                </a:solidFill>
                <a:latin typeface="Quattrocento Sans"/>
                <a:ea typeface="Quattrocento Sans"/>
                <a:cs typeface="Quattrocento Sans"/>
                <a:sym typeface="Quattrocento Sans"/>
              </a:rPr>
              <a:t>IA générative (Gen AI)</a:t>
            </a:r>
            <a:r>
              <a:rPr lang="fr" sz="1800">
                <a:solidFill>
                  <a:srgbClr val="505050"/>
                </a:solidFill>
                <a:latin typeface="Quattrocento Sans"/>
                <a:ea typeface="Quattrocento Sans"/>
                <a:cs typeface="Quattrocento Sans"/>
                <a:sym typeface="Quattrocento Sans"/>
              </a:rPr>
              <a:t> : IA créant de nouveaux contenu (texte, image, vidéo…)</a:t>
            </a:r>
            <a:endParaRPr sz="1800">
              <a:solidFill>
                <a:srgbClr val="505050"/>
              </a:solidFill>
              <a:latin typeface="Quattrocento Sans"/>
              <a:ea typeface="Quattrocento Sans"/>
              <a:cs typeface="Quattrocento Sans"/>
              <a:sym typeface="Quattrocento Sans"/>
            </a:endParaRPr>
          </a:p>
          <a:p>
            <a:pPr indent="-342900" lvl="1" marL="914400" rtl="0" algn="just">
              <a:lnSpc>
                <a:spcPct val="133333"/>
              </a:lnSpc>
              <a:spcBef>
                <a:spcPts val="0"/>
              </a:spcBef>
              <a:spcAft>
                <a:spcPts val="0"/>
              </a:spcAft>
              <a:buClr>
                <a:srgbClr val="505050"/>
              </a:buClr>
              <a:buSzPts val="1800"/>
              <a:buFont typeface="Quattrocento Sans"/>
              <a:buChar char="❏"/>
            </a:pPr>
            <a:r>
              <a:rPr lang="fr" sz="1800">
                <a:solidFill>
                  <a:srgbClr val="505050"/>
                </a:solidFill>
                <a:latin typeface="Quattrocento Sans"/>
                <a:ea typeface="Quattrocento Sans"/>
                <a:cs typeface="Quattrocento Sans"/>
                <a:sym typeface="Quattrocento Sans"/>
              </a:rPr>
              <a:t>tâches courantes : chatbot, résumé, traduction, et tellement plus…</a:t>
            </a:r>
            <a:endParaRPr sz="1800">
              <a:solidFill>
                <a:srgbClr val="505050"/>
              </a:solidFill>
              <a:latin typeface="Quattrocento Sans"/>
              <a:ea typeface="Quattrocento Sans"/>
              <a:cs typeface="Quattrocento Sans"/>
              <a:sym typeface="Quattrocento Sans"/>
            </a:endParaRPr>
          </a:p>
          <a:p>
            <a:pPr indent="-342900" lvl="0" marL="457200" rtl="0" algn="just">
              <a:lnSpc>
                <a:spcPct val="133333"/>
              </a:lnSpc>
              <a:spcBef>
                <a:spcPts val="0"/>
              </a:spcBef>
              <a:spcAft>
                <a:spcPts val="0"/>
              </a:spcAft>
              <a:buClr>
                <a:srgbClr val="505050"/>
              </a:buClr>
              <a:buSzPts val="1800"/>
              <a:buFont typeface="Quattrocento Sans"/>
              <a:buChar char="❏"/>
            </a:pPr>
            <a:r>
              <a:rPr b="1" lang="fr" sz="1800">
                <a:solidFill>
                  <a:srgbClr val="505050"/>
                </a:solidFill>
                <a:latin typeface="Quattrocento Sans"/>
                <a:ea typeface="Quattrocento Sans"/>
                <a:cs typeface="Quattrocento Sans"/>
                <a:sym typeface="Quattrocento Sans"/>
              </a:rPr>
              <a:t>Foundation model*</a:t>
            </a:r>
            <a:r>
              <a:rPr lang="fr" sz="1800">
                <a:solidFill>
                  <a:srgbClr val="505050"/>
                </a:solidFill>
                <a:latin typeface="Quattrocento Sans"/>
                <a:ea typeface="Quattrocento Sans"/>
                <a:cs typeface="Quattrocento Sans"/>
                <a:sym typeface="Quattrocento Sans"/>
              </a:rPr>
              <a:t> : Modèle pouvant servir de fondation à des modèles plus spécialisés. Pré-entraîné en Self-Supervised Learning</a:t>
            </a:r>
            <a:r>
              <a:rPr b="1" lang="fr" sz="1800">
                <a:solidFill>
                  <a:srgbClr val="505050"/>
                </a:solidFill>
                <a:latin typeface="Quattrocento Sans"/>
                <a:ea typeface="Quattrocento Sans"/>
                <a:cs typeface="Quattrocento Sans"/>
                <a:sym typeface="Quattrocento Sans"/>
              </a:rPr>
              <a:t>**</a:t>
            </a:r>
            <a:r>
              <a:rPr lang="fr" sz="1800">
                <a:solidFill>
                  <a:srgbClr val="505050"/>
                </a:solidFill>
                <a:latin typeface="Quattrocento Sans"/>
                <a:ea typeface="Quattrocento Sans"/>
                <a:cs typeface="Quattrocento Sans"/>
                <a:sym typeface="Quattrocento Sans"/>
              </a:rPr>
              <a:t>, puis potentiellement fine-tuné en supervisé pour résoudre un problème spécifique.</a:t>
            </a:r>
            <a:endParaRPr sz="1800">
              <a:solidFill>
                <a:srgbClr val="505050"/>
              </a:solidFill>
              <a:latin typeface="Quattrocento Sans"/>
              <a:ea typeface="Quattrocento Sans"/>
              <a:cs typeface="Quattrocento Sans"/>
              <a:sym typeface="Quattrocento Sans"/>
            </a:endParaRPr>
          </a:p>
          <a:p>
            <a:pPr indent="-342900" lvl="0" marL="457200" rtl="0" algn="just">
              <a:lnSpc>
                <a:spcPct val="133333"/>
              </a:lnSpc>
              <a:spcBef>
                <a:spcPts val="0"/>
              </a:spcBef>
              <a:spcAft>
                <a:spcPts val="0"/>
              </a:spcAft>
              <a:buClr>
                <a:srgbClr val="505050"/>
              </a:buClr>
              <a:buSzPts val="1800"/>
              <a:buFont typeface="Quattrocento Sans"/>
              <a:buChar char="❏"/>
            </a:pPr>
            <a:r>
              <a:rPr b="1" lang="fr" sz="1800">
                <a:solidFill>
                  <a:srgbClr val="505050"/>
                </a:solidFill>
                <a:latin typeface="Quattrocento Sans"/>
                <a:ea typeface="Quattrocento Sans"/>
                <a:cs typeface="Quattrocento Sans"/>
                <a:sym typeface="Quattrocento Sans"/>
              </a:rPr>
              <a:t>Large Language Model (LLM)***</a:t>
            </a:r>
            <a:r>
              <a:rPr lang="fr" sz="1800">
                <a:solidFill>
                  <a:srgbClr val="505050"/>
                </a:solidFill>
                <a:latin typeface="Quattrocento Sans"/>
                <a:ea typeface="Quattrocento Sans"/>
                <a:cs typeface="Quattrocento Sans"/>
                <a:sym typeface="Quattrocento Sans"/>
              </a:rPr>
              <a:t> : Réseau de neurones entraîné sur beaucoup de texte (~Milliards de tokens) en Self-Supervised Learning.</a:t>
            </a:r>
            <a:endParaRPr sz="1800">
              <a:solidFill>
                <a:srgbClr val="505050"/>
              </a:solidFill>
              <a:latin typeface="Quattrocento Sans"/>
              <a:ea typeface="Quattrocento Sans"/>
              <a:cs typeface="Quattrocento Sans"/>
              <a:sym typeface="Quattrocento Sans"/>
            </a:endParaRPr>
          </a:p>
          <a:p>
            <a:pPr indent="0" lvl="0" marL="0" rtl="0" algn="just">
              <a:lnSpc>
                <a:spcPct val="133333"/>
              </a:lnSpc>
              <a:spcBef>
                <a:spcPts val="1500"/>
              </a:spcBef>
              <a:spcAft>
                <a:spcPts val="1500"/>
              </a:spcAft>
              <a:buNone/>
            </a:pPr>
            <a:r>
              <a:t/>
            </a:r>
            <a:endParaRPr sz="1800">
              <a:solidFill>
                <a:srgbClr val="505050"/>
              </a:solidFill>
              <a:latin typeface="Quattrocento Sans"/>
              <a:ea typeface="Quattrocento Sans"/>
              <a:cs typeface="Quattrocento Sans"/>
              <a:sym typeface="Quattrocento Sans"/>
            </a:endParaRPr>
          </a:p>
        </p:txBody>
      </p:sp>
      <p:sp>
        <p:nvSpPr>
          <p:cNvPr id="100" name="Google Shape;100;p20"/>
          <p:cNvSpPr txBox="1"/>
          <p:nvPr/>
        </p:nvSpPr>
        <p:spPr>
          <a:xfrm>
            <a:off x="394400" y="4428125"/>
            <a:ext cx="6642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u="sng">
                <a:solidFill>
                  <a:schemeClr val="hlink"/>
                </a:solidFill>
                <a:hlinkClick r:id="rId3"/>
              </a:rPr>
              <a:t>https://research.ibm.com/blog/what-is-generative-AI</a:t>
            </a:r>
            <a:endParaRPr sz="1100">
              <a:solidFill>
                <a:schemeClr val="dk2"/>
              </a:solidFill>
            </a:endParaRPr>
          </a:p>
          <a:p>
            <a:pPr indent="0" lvl="0" marL="0" rtl="0" algn="l">
              <a:spcBef>
                <a:spcPts val="0"/>
              </a:spcBef>
              <a:spcAft>
                <a:spcPts val="0"/>
              </a:spcAft>
              <a:buNone/>
            </a:pPr>
            <a:r>
              <a:rPr lang="fr" sz="1100" u="sng">
                <a:solidFill>
                  <a:schemeClr val="hlink"/>
                </a:solidFill>
                <a:hlinkClick r:id="rId4"/>
              </a:rPr>
              <a:t>https://research.ibm.com/blog/what-are-foundation-models</a:t>
            </a:r>
            <a:endParaRPr sz="1100">
              <a:solidFill>
                <a:schemeClr val="dk2"/>
              </a:solidFill>
            </a:endParaRPr>
          </a:p>
          <a:p>
            <a:pPr indent="0" lvl="0" marL="0" rtl="0" algn="l">
              <a:spcBef>
                <a:spcPts val="0"/>
              </a:spcBef>
              <a:spcAft>
                <a:spcPts val="0"/>
              </a:spcAft>
              <a:buNone/>
            </a:pPr>
            <a:r>
              <a:rPr lang="fr" sz="1100" u="sng">
                <a:solidFill>
                  <a:schemeClr val="hlink"/>
                </a:solidFill>
                <a:hlinkClick r:id="rId5"/>
              </a:rPr>
              <a:t>https://dataplatform.cloud.ibm.com/docs/content/wsj/wscommon/glossary-wx.html</a:t>
            </a:r>
            <a:r>
              <a:rPr lang="fr" sz="1100">
                <a:solidFill>
                  <a:schemeClr val="dk2"/>
                </a:solidFill>
              </a:rPr>
              <a:t> (excellent glossaire)</a:t>
            </a:r>
            <a:endParaRPr sz="11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88797" y="1143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Historique</a:t>
            </a:r>
            <a:endParaRPr/>
          </a:p>
        </p:txBody>
      </p:sp>
      <p:sp>
        <p:nvSpPr>
          <p:cNvPr id="106" name="Google Shape;106;p21"/>
          <p:cNvSpPr txBox="1"/>
          <p:nvPr/>
        </p:nvSpPr>
        <p:spPr>
          <a:xfrm>
            <a:off x="394400" y="4656725"/>
            <a:ext cx="6642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u="sng">
                <a:solidFill>
                  <a:schemeClr val="hlink"/>
                </a:solidFill>
                <a:hlinkClick r:id="rId3"/>
              </a:rPr>
              <a:t>https://arxiv.org/pdf/2303.04226</a:t>
            </a:r>
            <a:r>
              <a:rPr lang="fr" sz="1100">
                <a:solidFill>
                  <a:schemeClr val="dk2"/>
                </a:solidFill>
              </a:rPr>
              <a:t> (article scientifique très intéressant)</a:t>
            </a:r>
            <a:endParaRPr sz="1100">
              <a:solidFill>
                <a:schemeClr val="dk2"/>
              </a:solidFill>
            </a:endParaRPr>
          </a:p>
          <a:p>
            <a:pPr indent="0" lvl="0" marL="0" rtl="0" algn="l">
              <a:spcBef>
                <a:spcPts val="0"/>
              </a:spcBef>
              <a:spcAft>
                <a:spcPts val="0"/>
              </a:spcAft>
              <a:buClr>
                <a:schemeClr val="dk1"/>
              </a:buClr>
              <a:buSzPts val="1100"/>
              <a:buFont typeface="Arial"/>
              <a:buNone/>
            </a:pPr>
            <a:r>
              <a:rPr lang="fr" sz="1100" u="sng">
                <a:solidFill>
                  <a:schemeClr val="accent5"/>
                </a:solidFill>
                <a:hlinkClick r:id="rId4">
                  <a:extLst>
                    <a:ext uri="{A12FA001-AC4F-418D-AE19-62706E023703}">
                      <ahyp:hlinkClr val="tx"/>
                    </a:ext>
                  </a:extLst>
                </a:hlinkClick>
              </a:rPr>
              <a:t>https://www.marktechpost.com/2023/03/21/a-history-of-generative-ai-from-gan-to-gpt-4/</a:t>
            </a:r>
            <a:r>
              <a:rPr lang="fr" sz="1100">
                <a:solidFill>
                  <a:schemeClr val="dk2"/>
                </a:solidFill>
              </a:rPr>
              <a:t> (résumé)</a:t>
            </a:r>
            <a:endParaRPr sz="1100">
              <a:solidFill>
                <a:schemeClr val="dk2"/>
              </a:solidFill>
            </a:endParaRPr>
          </a:p>
        </p:txBody>
      </p:sp>
      <p:pic>
        <p:nvPicPr>
          <p:cNvPr id="107" name="Google Shape;107;p21"/>
          <p:cNvPicPr preferRelativeResize="0"/>
          <p:nvPr/>
        </p:nvPicPr>
        <p:blipFill>
          <a:blip r:embed="rId5">
            <a:alphaModFix/>
          </a:blip>
          <a:stretch>
            <a:fillRect/>
          </a:stretch>
        </p:blipFill>
        <p:spPr>
          <a:xfrm>
            <a:off x="3290000" y="236325"/>
            <a:ext cx="5845924" cy="2116200"/>
          </a:xfrm>
          <a:prstGeom prst="rect">
            <a:avLst/>
          </a:prstGeom>
          <a:noFill/>
          <a:ln>
            <a:noFill/>
          </a:ln>
        </p:spPr>
      </p:pic>
      <p:sp>
        <p:nvSpPr>
          <p:cNvPr id="108" name="Google Shape;108;p21"/>
          <p:cNvSpPr txBox="1"/>
          <p:nvPr/>
        </p:nvSpPr>
        <p:spPr>
          <a:xfrm>
            <a:off x="81825" y="717000"/>
            <a:ext cx="31239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chemeClr val="dk2"/>
                </a:solidFill>
                <a:latin typeface="Quattrocento Sans"/>
                <a:ea typeface="Quattrocento Sans"/>
                <a:cs typeface="Quattrocento Sans"/>
                <a:sym typeface="Quattrocento Sans"/>
              </a:rPr>
              <a:t>Raisons de l’explosion actuelle des LLM et de leur performance accrue : </a:t>
            </a:r>
            <a:endParaRPr b="1" sz="18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AutoNum type="arabicPeriod"/>
            </a:pPr>
            <a:r>
              <a:rPr b="1" lang="fr" sz="1800">
                <a:solidFill>
                  <a:schemeClr val="dk2"/>
                </a:solidFill>
                <a:latin typeface="Quattrocento Sans"/>
                <a:ea typeface="Quattrocento Sans"/>
                <a:cs typeface="Quattrocento Sans"/>
                <a:sym typeface="Quattrocento Sans"/>
              </a:rPr>
              <a:t>Architecture</a:t>
            </a:r>
            <a:r>
              <a:rPr lang="fr" sz="1800">
                <a:solidFill>
                  <a:schemeClr val="dk2"/>
                </a:solidFill>
                <a:latin typeface="Quattrocento Sans"/>
                <a:ea typeface="Quattrocento Sans"/>
                <a:cs typeface="Quattrocento Sans"/>
                <a:sym typeface="Quattrocento Sans"/>
              </a:rPr>
              <a:t>:</a:t>
            </a:r>
            <a:endParaRPr sz="1800">
              <a:solidFill>
                <a:schemeClr val="dk2"/>
              </a:solidFill>
              <a:latin typeface="Quattrocento Sans"/>
              <a:ea typeface="Quattrocento Sans"/>
              <a:cs typeface="Quattrocento Sans"/>
              <a:sym typeface="Quattrocento Sans"/>
            </a:endParaRPr>
          </a:p>
          <a:p>
            <a:pPr indent="0" lvl="0" marL="457200" rtl="0" algn="l">
              <a:spcBef>
                <a:spcPts val="0"/>
              </a:spcBef>
              <a:spcAft>
                <a:spcPts val="0"/>
              </a:spcAft>
              <a:buNone/>
            </a:pPr>
            <a:r>
              <a:rPr lang="fr" sz="1800">
                <a:solidFill>
                  <a:schemeClr val="dk2"/>
                </a:solidFill>
                <a:highlight>
                  <a:srgbClr val="FFFF00"/>
                </a:highlight>
                <a:latin typeface="Quattrocento Sans"/>
                <a:ea typeface="Quattrocento Sans"/>
                <a:cs typeface="Quattrocento Sans"/>
                <a:sym typeface="Quattrocento Sans"/>
              </a:rPr>
              <a:t>Transformer </a:t>
            </a:r>
            <a:r>
              <a:rPr lang="fr" sz="1800">
                <a:solidFill>
                  <a:schemeClr val="dk2"/>
                </a:solidFill>
                <a:latin typeface="Quattrocento Sans"/>
                <a:ea typeface="Quattrocento Sans"/>
                <a:cs typeface="Quattrocento Sans"/>
                <a:sym typeface="Quattrocento Sans"/>
              </a:rPr>
              <a:t>(parallélisation des calculs!)</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AutoNum type="arabicPeriod"/>
            </a:pPr>
            <a:r>
              <a:rPr b="1" lang="fr" sz="1800">
                <a:solidFill>
                  <a:schemeClr val="dk2"/>
                </a:solidFill>
                <a:latin typeface="Quattrocento Sans"/>
                <a:ea typeface="Quattrocento Sans"/>
                <a:cs typeface="Quattrocento Sans"/>
                <a:sym typeface="Quattrocento Sans"/>
              </a:rPr>
              <a:t>RLHF </a:t>
            </a:r>
            <a:r>
              <a:rPr lang="fr" sz="1800">
                <a:solidFill>
                  <a:schemeClr val="dk2"/>
                </a:solidFill>
                <a:latin typeface="Quattrocento Sans"/>
                <a:ea typeface="Quattrocento Sans"/>
                <a:cs typeface="Quattrocento Sans"/>
                <a:sym typeface="Quattrocento Sans"/>
              </a:rPr>
              <a:t>- </a:t>
            </a:r>
            <a:r>
              <a:rPr lang="fr" sz="1800">
                <a:solidFill>
                  <a:schemeClr val="dk2"/>
                </a:solidFill>
                <a:latin typeface="Quattrocento Sans"/>
                <a:ea typeface="Quattrocento Sans"/>
                <a:cs typeface="Quattrocento Sans"/>
                <a:sym typeface="Quattrocento Sans"/>
              </a:rPr>
              <a:t>Reinforcement Learning from Human Feedback </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AutoNum type="arabicPeriod"/>
            </a:pPr>
            <a:r>
              <a:rPr b="1" lang="fr" sz="1800">
                <a:solidFill>
                  <a:schemeClr val="dk2"/>
                </a:solidFill>
                <a:latin typeface="Quattrocento Sans"/>
                <a:ea typeface="Quattrocento Sans"/>
                <a:cs typeface="Quattrocento Sans"/>
                <a:sym typeface="Quattrocento Sans"/>
              </a:rPr>
              <a:t>Hardware</a:t>
            </a:r>
            <a:endParaRPr b="1"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AutoNum type="arabicPeriod"/>
            </a:pPr>
            <a:r>
              <a:rPr b="1" lang="fr" sz="1800">
                <a:solidFill>
                  <a:schemeClr val="dk2"/>
                </a:solidFill>
                <a:latin typeface="Quattrocento Sans"/>
                <a:ea typeface="Quattrocento Sans"/>
                <a:cs typeface="Quattrocento Sans"/>
                <a:sym typeface="Quattrocento Sans"/>
              </a:rPr>
              <a:t>Quantité de données</a:t>
            </a:r>
            <a:r>
              <a:rPr lang="fr" sz="1800">
                <a:solidFill>
                  <a:schemeClr val="dk2"/>
                </a:solidFill>
                <a:latin typeface="Quattrocento Sans"/>
                <a:ea typeface="Quattrocento Sans"/>
                <a:cs typeface="Quattrocento Sans"/>
                <a:sym typeface="Quattrocento Sans"/>
              </a:rPr>
              <a:t> disponible</a:t>
            </a:r>
            <a:endParaRPr sz="1800">
              <a:solidFill>
                <a:schemeClr val="dk2"/>
              </a:solidFill>
              <a:latin typeface="Quattrocento Sans"/>
              <a:ea typeface="Quattrocento Sans"/>
              <a:cs typeface="Quattrocento Sans"/>
              <a:sym typeface="Quattrocento Sans"/>
            </a:endParaRPr>
          </a:p>
        </p:txBody>
      </p:sp>
      <p:sp>
        <p:nvSpPr>
          <p:cNvPr id="109" name="Google Shape;109;p21"/>
          <p:cNvSpPr txBox="1"/>
          <p:nvPr/>
        </p:nvSpPr>
        <p:spPr>
          <a:xfrm>
            <a:off x="3705825" y="2562225"/>
            <a:ext cx="5143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latin typeface="Quattrocento Sans"/>
                <a:ea typeface="Quattrocento Sans"/>
                <a:cs typeface="Quattrocento Sans"/>
                <a:sym typeface="Quattrocento Sans"/>
              </a:rPr>
              <a:t>Ordre d’apparition des technos (non exhaustif) : </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N-Gram</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LSTM</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VAE</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GAN</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highlight>
                  <a:srgbClr val="FFFF00"/>
                </a:highlight>
                <a:latin typeface="Quattrocento Sans"/>
                <a:ea typeface="Quattrocento Sans"/>
                <a:cs typeface="Quattrocento Sans"/>
                <a:sym typeface="Quattrocento Sans"/>
              </a:rPr>
              <a:t>Transformer</a:t>
            </a:r>
            <a:r>
              <a:rPr lang="fr" sz="1800">
                <a:solidFill>
                  <a:schemeClr val="dk2"/>
                </a:solidFill>
                <a:highlight>
                  <a:schemeClr val="lt1"/>
                </a:highlight>
                <a:latin typeface="Quattrocento Sans"/>
                <a:ea typeface="Quattrocento Sans"/>
                <a:cs typeface="Quattrocento Sans"/>
                <a:sym typeface="Quattrocento Sans"/>
              </a:rPr>
              <a:t> et mécanisme d’attention</a:t>
            </a:r>
            <a:endParaRPr sz="1800">
              <a:solidFill>
                <a:schemeClr val="dk2"/>
              </a:solidFill>
              <a:highlight>
                <a:schemeClr val="lt1"/>
              </a:highlight>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highlight>
                  <a:schemeClr val="lt1"/>
                </a:highlight>
                <a:latin typeface="Quattrocento Sans"/>
                <a:ea typeface="Quattrocento Sans"/>
                <a:cs typeface="Quattrocento Sans"/>
                <a:sym typeface="Quattrocento Sans"/>
              </a:rPr>
              <a:t>Decoder-only Autoregressive models</a:t>
            </a:r>
            <a:endParaRPr sz="1800">
              <a:solidFill>
                <a:schemeClr val="dk2"/>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288797" y="1143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Historique</a:t>
            </a:r>
            <a:endParaRPr/>
          </a:p>
        </p:txBody>
      </p:sp>
      <p:pic>
        <p:nvPicPr>
          <p:cNvPr id="115" name="Google Shape;115;p22"/>
          <p:cNvPicPr preferRelativeResize="0"/>
          <p:nvPr/>
        </p:nvPicPr>
        <p:blipFill>
          <a:blip r:embed="rId3">
            <a:alphaModFix/>
          </a:blip>
          <a:stretch>
            <a:fillRect/>
          </a:stretch>
        </p:blipFill>
        <p:spPr>
          <a:xfrm>
            <a:off x="611400" y="739401"/>
            <a:ext cx="7657500" cy="427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288797" y="1143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Les Transformers (</a:t>
            </a:r>
            <a:r>
              <a:rPr lang="fr" sz="3659">
                <a:solidFill>
                  <a:srgbClr val="CE0033"/>
                </a:solidFill>
              </a:rPr>
              <a:t>pour aller plus loin</a:t>
            </a:r>
            <a:r>
              <a:rPr lang="fr" sz="3659">
                <a:solidFill>
                  <a:srgbClr val="CE0033"/>
                </a:solidFill>
                <a:latin typeface="Quattrocento Sans"/>
                <a:ea typeface="Quattrocento Sans"/>
                <a:cs typeface="Quattrocento Sans"/>
                <a:sym typeface="Quattrocento Sans"/>
              </a:rPr>
              <a:t>)</a:t>
            </a:r>
            <a:endParaRPr/>
          </a:p>
        </p:txBody>
      </p:sp>
      <p:sp>
        <p:nvSpPr>
          <p:cNvPr id="121" name="Google Shape;121;p23"/>
          <p:cNvSpPr txBox="1"/>
          <p:nvPr/>
        </p:nvSpPr>
        <p:spPr>
          <a:xfrm>
            <a:off x="242000" y="4123325"/>
            <a:ext cx="7821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u="sng">
                <a:solidFill>
                  <a:schemeClr val="hlink"/>
                </a:solidFill>
                <a:hlinkClick r:id="rId3"/>
              </a:rPr>
              <a:t>https://jalammar.github.io/visualizing-neural-machine-translation-mechanics-of-seq2seq-models-with-attention/</a:t>
            </a:r>
            <a:r>
              <a:rPr lang="fr" sz="1000">
                <a:solidFill>
                  <a:schemeClr val="dk2"/>
                </a:solidFill>
              </a:rPr>
              <a:t> (très visuel et traduit)</a:t>
            </a:r>
            <a:endParaRPr sz="1000">
              <a:solidFill>
                <a:schemeClr val="dk2"/>
              </a:solidFill>
            </a:endParaRPr>
          </a:p>
          <a:p>
            <a:pPr indent="0" lvl="0" marL="0" rtl="0" algn="l">
              <a:spcBef>
                <a:spcPts val="0"/>
              </a:spcBef>
              <a:spcAft>
                <a:spcPts val="0"/>
              </a:spcAft>
              <a:buNone/>
            </a:pPr>
            <a:r>
              <a:rPr lang="fr" sz="1000" u="sng">
                <a:solidFill>
                  <a:schemeClr val="hlink"/>
                </a:solidFill>
                <a:hlinkClick r:id="rId4"/>
              </a:rPr>
              <a:t>https://jalammar.github.io/illustrated-transformer/</a:t>
            </a:r>
            <a:r>
              <a:rPr lang="fr" sz="1000">
                <a:solidFill>
                  <a:schemeClr val="dk2"/>
                </a:solidFill>
              </a:rPr>
              <a:t> (suite)</a:t>
            </a:r>
            <a:endParaRPr sz="1000">
              <a:solidFill>
                <a:schemeClr val="dk2"/>
              </a:solidFill>
            </a:endParaRPr>
          </a:p>
          <a:p>
            <a:pPr indent="0" lvl="0" marL="0" rtl="0" algn="l">
              <a:spcBef>
                <a:spcPts val="0"/>
              </a:spcBef>
              <a:spcAft>
                <a:spcPts val="0"/>
              </a:spcAft>
              <a:buNone/>
            </a:pPr>
            <a:r>
              <a:rPr lang="fr" sz="1000" u="sng">
                <a:solidFill>
                  <a:schemeClr val="hlink"/>
                </a:solidFill>
                <a:hlinkClick r:id="rId5"/>
              </a:rPr>
              <a:t>https://jalammar.github.io/illustrated-gpt2/</a:t>
            </a:r>
            <a:r>
              <a:rPr lang="fr" sz="1000">
                <a:solidFill>
                  <a:schemeClr val="dk2"/>
                </a:solidFill>
              </a:rPr>
              <a:t> (suite qui parle de gpt-2, le seul open-source)</a:t>
            </a:r>
            <a:endParaRPr sz="1000">
              <a:solidFill>
                <a:schemeClr val="dk2"/>
              </a:solidFill>
            </a:endParaRPr>
          </a:p>
          <a:p>
            <a:pPr indent="0" lvl="0" marL="0" rtl="0" algn="l">
              <a:spcBef>
                <a:spcPts val="0"/>
              </a:spcBef>
              <a:spcAft>
                <a:spcPts val="0"/>
              </a:spcAft>
              <a:buNone/>
            </a:pPr>
            <a:r>
              <a:rPr lang="fr" sz="1000" u="sng">
                <a:solidFill>
                  <a:schemeClr val="hlink"/>
                </a:solidFill>
                <a:hlinkClick r:id="rId6"/>
              </a:rPr>
              <a:t>https://arxiv.org/abs/1706.03762</a:t>
            </a:r>
            <a:r>
              <a:rPr lang="fr" sz="1000">
                <a:solidFill>
                  <a:schemeClr val="dk2"/>
                </a:solidFill>
              </a:rPr>
              <a:t> (l’article scientifique qui a tout changé)</a:t>
            </a:r>
            <a:endParaRPr sz="1000">
              <a:solidFill>
                <a:schemeClr val="dk2"/>
              </a:solidFill>
            </a:endParaRPr>
          </a:p>
          <a:p>
            <a:pPr indent="0" lvl="0" marL="0" rtl="0" algn="l">
              <a:spcBef>
                <a:spcPts val="0"/>
              </a:spcBef>
              <a:spcAft>
                <a:spcPts val="0"/>
              </a:spcAft>
              <a:buNone/>
            </a:pPr>
            <a:r>
              <a:rPr lang="fr" sz="1000" u="sng">
                <a:solidFill>
                  <a:schemeClr val="hlink"/>
                </a:solidFill>
                <a:hlinkClick r:id="rId7"/>
              </a:rPr>
              <a:t>Decoder-only</a:t>
            </a:r>
            <a:r>
              <a:rPr lang="fr" sz="1000">
                <a:solidFill>
                  <a:schemeClr val="dk2"/>
                </a:solidFill>
              </a:rPr>
              <a:t> (spécifiquement l’architecture decoder-only qui est à la base des GPT et beaucoup d’autres)</a:t>
            </a:r>
            <a:endParaRPr sz="1000">
              <a:solidFill>
                <a:schemeClr val="dk2"/>
              </a:solidFill>
            </a:endParaRPr>
          </a:p>
          <a:p>
            <a:pPr indent="0" lvl="0" marL="0" rtl="0" algn="l">
              <a:spcBef>
                <a:spcPts val="0"/>
              </a:spcBef>
              <a:spcAft>
                <a:spcPts val="0"/>
              </a:spcAft>
              <a:buNone/>
            </a:pPr>
            <a:r>
              <a:rPr lang="fr" sz="1000">
                <a:solidFill>
                  <a:schemeClr val="dk2"/>
                </a:solidFill>
              </a:rPr>
              <a:t>Pour aller encore plus loin : </a:t>
            </a:r>
            <a:r>
              <a:rPr lang="fr" sz="1000" u="sng">
                <a:solidFill>
                  <a:schemeClr val="hlink"/>
                </a:solidFill>
                <a:hlinkClick r:id="rId8"/>
              </a:rPr>
              <a:t>https://writings.stephenwolfram.com/2023/02/what-is-chatgpt-doing-and-why-does-it-work/</a:t>
            </a:r>
            <a:r>
              <a:rPr lang="fr" sz="1000">
                <a:solidFill>
                  <a:schemeClr val="dk2"/>
                </a:solidFill>
              </a:rPr>
              <a:t> </a:t>
            </a:r>
            <a:endParaRPr sz="1000">
              <a:solidFill>
                <a:schemeClr val="dk2"/>
              </a:solidFill>
            </a:endParaRPr>
          </a:p>
        </p:txBody>
      </p:sp>
      <p:sp>
        <p:nvSpPr>
          <p:cNvPr id="122" name="Google Shape;122;p23"/>
          <p:cNvSpPr txBox="1"/>
          <p:nvPr/>
        </p:nvSpPr>
        <p:spPr>
          <a:xfrm>
            <a:off x="81825" y="717000"/>
            <a:ext cx="29817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Mécanisme</a:t>
            </a:r>
            <a:r>
              <a:rPr lang="fr" sz="1800">
                <a:solidFill>
                  <a:schemeClr val="dk2"/>
                </a:solidFill>
                <a:latin typeface="Quattrocento Sans"/>
                <a:ea typeface="Quattrocento Sans"/>
                <a:cs typeface="Quattrocento Sans"/>
                <a:sym typeface="Quattrocento Sans"/>
              </a:rPr>
              <a:t> d’attention</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Encoder</a:t>
            </a:r>
            <a:endParaRPr sz="1800">
              <a:solidFill>
                <a:schemeClr val="dk2"/>
              </a:solidFill>
              <a:latin typeface="Quattrocento Sans"/>
              <a:ea typeface="Quattrocento Sans"/>
              <a:cs typeface="Quattrocento Sans"/>
              <a:sym typeface="Quattrocento Sans"/>
            </a:endParaRPr>
          </a:p>
          <a:p>
            <a:pPr indent="-342900" lvl="0" marL="457200" rtl="0" algn="l">
              <a:spcBef>
                <a:spcPts val="0"/>
              </a:spcBef>
              <a:spcAft>
                <a:spcPts val="0"/>
              </a:spcAft>
              <a:buClr>
                <a:schemeClr val="dk2"/>
              </a:buClr>
              <a:buSzPts val="1800"/>
              <a:buFont typeface="Quattrocento Sans"/>
              <a:buChar char="-"/>
            </a:pPr>
            <a:r>
              <a:rPr lang="fr" sz="1800">
                <a:solidFill>
                  <a:schemeClr val="dk2"/>
                </a:solidFill>
                <a:latin typeface="Quattrocento Sans"/>
                <a:ea typeface="Quattrocento Sans"/>
                <a:cs typeface="Quattrocento Sans"/>
                <a:sym typeface="Quattrocento Sans"/>
              </a:rPr>
              <a:t>Decoder</a:t>
            </a:r>
            <a:endParaRPr sz="1800">
              <a:solidFill>
                <a:schemeClr val="dk2"/>
              </a:solidFill>
              <a:latin typeface="Quattrocento Sans"/>
              <a:ea typeface="Quattrocento Sans"/>
              <a:cs typeface="Quattrocento Sans"/>
              <a:sym typeface="Quattrocento Sans"/>
            </a:endParaRPr>
          </a:p>
        </p:txBody>
      </p:sp>
      <p:pic>
        <p:nvPicPr>
          <p:cNvPr id="123" name="Google Shape;123;p23"/>
          <p:cNvPicPr preferRelativeResize="0"/>
          <p:nvPr/>
        </p:nvPicPr>
        <p:blipFill>
          <a:blip r:embed="rId9">
            <a:alphaModFix/>
          </a:blip>
          <a:stretch>
            <a:fillRect/>
          </a:stretch>
        </p:blipFill>
        <p:spPr>
          <a:xfrm>
            <a:off x="3239225" y="778075"/>
            <a:ext cx="2528400" cy="342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Les </a:t>
            </a:r>
            <a:r>
              <a:rPr lang="fr" sz="3659">
                <a:solidFill>
                  <a:srgbClr val="1C4587"/>
                </a:solidFill>
                <a:latin typeface="Quattrocento Sans"/>
                <a:ea typeface="Quattrocento Sans"/>
                <a:cs typeface="Quattrocento Sans"/>
                <a:sym typeface="Quattrocento Sans"/>
              </a:rPr>
              <a:t>acteurs </a:t>
            </a:r>
            <a:r>
              <a:rPr lang="fr" sz="3659">
                <a:solidFill>
                  <a:srgbClr val="CE0033"/>
                </a:solidFill>
                <a:latin typeface="Quattrocento Sans"/>
                <a:ea typeface="Quattrocento Sans"/>
                <a:cs typeface="Quattrocento Sans"/>
                <a:sym typeface="Quattrocento Sans"/>
              </a:rPr>
              <a:t>et leur dernier </a:t>
            </a:r>
            <a:r>
              <a:rPr lang="fr" sz="3659">
                <a:solidFill>
                  <a:srgbClr val="3D85C6"/>
                </a:solidFill>
                <a:latin typeface="Quattrocento Sans"/>
                <a:ea typeface="Quattrocento Sans"/>
                <a:cs typeface="Quattrocento Sans"/>
                <a:sym typeface="Quattrocento Sans"/>
              </a:rPr>
              <a:t>modèle</a:t>
            </a:r>
            <a:endParaRPr>
              <a:solidFill>
                <a:srgbClr val="3D85C6"/>
              </a:solidFill>
            </a:endParaRPr>
          </a:p>
        </p:txBody>
      </p:sp>
      <p:sp>
        <p:nvSpPr>
          <p:cNvPr id="129" name="Google Shape;129;p24"/>
          <p:cNvSpPr txBox="1"/>
          <p:nvPr/>
        </p:nvSpPr>
        <p:spPr>
          <a:xfrm>
            <a:off x="513225" y="1094750"/>
            <a:ext cx="8332200" cy="3786600"/>
          </a:xfrm>
          <a:prstGeom prst="rect">
            <a:avLst/>
          </a:prstGeom>
          <a:noFill/>
          <a:ln>
            <a:noFill/>
          </a:ln>
        </p:spPr>
        <p:txBody>
          <a:bodyPr anchorCtr="0" anchor="t" bIns="91425" lIns="91425" spcFirstLastPara="1" rIns="91425" wrap="square" tIns="91425">
            <a:spAutoFit/>
          </a:bodyPr>
          <a:lstStyle/>
          <a:p>
            <a:pPr indent="-342900" lvl="0" marL="457200" rtl="0" algn="just">
              <a:lnSpc>
                <a:spcPct val="133333"/>
              </a:lnSpc>
              <a:spcBef>
                <a:spcPts val="0"/>
              </a:spcBef>
              <a:spcAft>
                <a:spcPts val="0"/>
              </a:spcAft>
              <a:buClr>
                <a:schemeClr val="dk1"/>
              </a:buClr>
              <a:buSzPts val="1800"/>
              <a:buFont typeface="Quattrocento Sans"/>
              <a:buChar char="❏"/>
            </a:pPr>
            <a:r>
              <a:rPr b="1" lang="fr" sz="1800">
                <a:solidFill>
                  <a:srgbClr val="1C4587"/>
                </a:solidFill>
                <a:latin typeface="Quattrocento Sans"/>
                <a:ea typeface="Quattrocento Sans"/>
                <a:cs typeface="Quattrocento Sans"/>
                <a:sym typeface="Quattrocento Sans"/>
              </a:rPr>
              <a:t>Anthropic </a:t>
            </a:r>
            <a:r>
              <a:rPr lang="fr" sz="1800">
                <a:solidFill>
                  <a:srgbClr val="505050"/>
                </a:solidFill>
                <a:latin typeface="Quattrocento Sans"/>
                <a:ea typeface="Quattrocento Sans"/>
                <a:cs typeface="Quattrocento Sans"/>
                <a:sym typeface="Quattrocento Sans"/>
              </a:rPr>
              <a:t>($18B valuation): </a:t>
            </a:r>
            <a:r>
              <a:rPr b="1" lang="fr" sz="1800">
                <a:solidFill>
                  <a:srgbClr val="3D85C6"/>
                </a:solidFill>
                <a:latin typeface="Quattrocento Sans"/>
                <a:ea typeface="Quattrocento Sans"/>
                <a:cs typeface="Quattrocento Sans"/>
                <a:sym typeface="Quattrocento Sans"/>
              </a:rPr>
              <a:t>Claude 3.5 Sonnet</a:t>
            </a:r>
            <a:endParaRPr b="1" sz="1800">
              <a:solidFill>
                <a:srgbClr val="3D85C6"/>
              </a:solidFill>
              <a:latin typeface="Quattrocento Sans"/>
              <a:ea typeface="Quattrocento Sans"/>
              <a:cs typeface="Quattrocento Sans"/>
              <a:sym typeface="Quattrocento Sans"/>
            </a:endParaRPr>
          </a:p>
          <a:p>
            <a:pPr indent="-342900" lvl="1" marL="914400" rtl="0" algn="just">
              <a:lnSpc>
                <a:spcPct val="133333"/>
              </a:lnSpc>
              <a:spcBef>
                <a:spcPts val="0"/>
              </a:spcBef>
              <a:spcAft>
                <a:spcPts val="0"/>
              </a:spcAft>
              <a:buClr>
                <a:srgbClr val="505050"/>
              </a:buClr>
              <a:buSzPts val="1800"/>
              <a:buFont typeface="Quattrocento Sans"/>
              <a:buChar char="❏"/>
            </a:pPr>
            <a:r>
              <a:rPr lang="fr" sz="1800">
                <a:solidFill>
                  <a:srgbClr val="505050"/>
                </a:solidFill>
                <a:latin typeface="Quattrocento Sans"/>
                <a:ea typeface="Quattrocento Sans"/>
                <a:cs typeface="Quattrocento Sans"/>
                <a:sym typeface="Quattrocento Sans"/>
              </a:rPr>
              <a:t>-&gt; 20/06/2024 closed-source, multimodal</a:t>
            </a:r>
            <a:endParaRPr b="1" sz="1800">
              <a:solidFill>
                <a:srgbClr val="1C4587"/>
              </a:solidFill>
              <a:latin typeface="Quattrocento Sans"/>
              <a:ea typeface="Quattrocento Sans"/>
              <a:cs typeface="Quattrocento Sans"/>
              <a:sym typeface="Quattrocento Sans"/>
            </a:endParaRPr>
          </a:p>
          <a:p>
            <a:pPr indent="-342900" lvl="0" marL="457200" rtl="0" algn="just">
              <a:lnSpc>
                <a:spcPct val="133333"/>
              </a:lnSpc>
              <a:spcBef>
                <a:spcPts val="0"/>
              </a:spcBef>
              <a:spcAft>
                <a:spcPts val="0"/>
              </a:spcAft>
              <a:buClr>
                <a:schemeClr val="dk1"/>
              </a:buClr>
              <a:buSzPts val="1800"/>
              <a:buFont typeface="Quattrocento Sans"/>
              <a:buChar char="❏"/>
            </a:pPr>
            <a:r>
              <a:rPr b="1" lang="fr" sz="1800">
                <a:solidFill>
                  <a:srgbClr val="1C4587"/>
                </a:solidFill>
                <a:latin typeface="Quattrocento Sans"/>
                <a:ea typeface="Quattrocento Sans"/>
                <a:cs typeface="Quattrocento Sans"/>
                <a:sym typeface="Quattrocento Sans"/>
              </a:rPr>
              <a:t>OpenAI </a:t>
            </a:r>
            <a:r>
              <a:rPr lang="fr" sz="1800">
                <a:solidFill>
                  <a:srgbClr val="505050"/>
                </a:solidFill>
                <a:latin typeface="Quattrocento Sans"/>
                <a:ea typeface="Quattrocento Sans"/>
                <a:cs typeface="Quattrocento Sans"/>
                <a:sym typeface="Quattrocento Sans"/>
              </a:rPr>
              <a:t>($80B valuation): </a:t>
            </a:r>
            <a:r>
              <a:rPr b="1" lang="fr" sz="1800">
                <a:solidFill>
                  <a:srgbClr val="3D85C6"/>
                </a:solidFill>
                <a:latin typeface="Quattrocento Sans"/>
                <a:ea typeface="Quattrocento Sans"/>
                <a:cs typeface="Quattrocento Sans"/>
                <a:sym typeface="Quattrocento Sans"/>
              </a:rPr>
              <a:t>GPT-4o</a:t>
            </a:r>
            <a:endParaRPr sz="1800">
              <a:solidFill>
                <a:srgbClr val="3D85C6"/>
              </a:solidFill>
              <a:latin typeface="Quattrocento Sans"/>
              <a:ea typeface="Quattrocento Sans"/>
              <a:cs typeface="Quattrocento Sans"/>
              <a:sym typeface="Quattrocento Sans"/>
            </a:endParaRPr>
          </a:p>
          <a:p>
            <a:pPr indent="-342900" lvl="1" marL="914400" rtl="0" algn="just">
              <a:lnSpc>
                <a:spcPct val="133333"/>
              </a:lnSpc>
              <a:spcBef>
                <a:spcPts val="0"/>
              </a:spcBef>
              <a:spcAft>
                <a:spcPts val="0"/>
              </a:spcAft>
              <a:buClr>
                <a:schemeClr val="dk1"/>
              </a:buClr>
              <a:buSzPts val="1800"/>
              <a:buFont typeface="Quattrocento Sans"/>
              <a:buChar char="❏"/>
            </a:pPr>
            <a:r>
              <a:rPr lang="fr" sz="1800">
                <a:solidFill>
                  <a:srgbClr val="505050"/>
                </a:solidFill>
                <a:latin typeface="Quattrocento Sans"/>
                <a:ea typeface="Quattrocento Sans"/>
                <a:cs typeface="Quattrocento Sans"/>
                <a:sym typeface="Quattrocento Sans"/>
              </a:rPr>
              <a:t>→ </a:t>
            </a:r>
            <a:r>
              <a:rPr lang="fr" sz="1800">
                <a:solidFill>
                  <a:srgbClr val="505050"/>
                </a:solidFill>
                <a:latin typeface="Quattrocento Sans"/>
                <a:ea typeface="Quattrocento Sans"/>
                <a:cs typeface="Quattrocento Sans"/>
                <a:sym typeface="Quattrocento Sans"/>
              </a:rPr>
              <a:t>13/05/2024, </a:t>
            </a:r>
            <a:r>
              <a:rPr lang="fr" sz="1800">
                <a:solidFill>
                  <a:srgbClr val="505050"/>
                </a:solidFill>
                <a:latin typeface="Quattrocento Sans"/>
                <a:ea typeface="Quattrocento Sans"/>
                <a:cs typeface="Quattrocento Sans"/>
                <a:sym typeface="Quattrocento Sans"/>
              </a:rPr>
              <a:t>closed-source, multimodal, </a:t>
            </a:r>
            <a:endParaRPr sz="1800">
              <a:solidFill>
                <a:srgbClr val="505050"/>
              </a:solidFill>
              <a:latin typeface="Quattrocento Sans"/>
              <a:ea typeface="Quattrocento Sans"/>
              <a:cs typeface="Quattrocento Sans"/>
              <a:sym typeface="Quattrocento Sans"/>
            </a:endParaRPr>
          </a:p>
          <a:p>
            <a:pPr indent="-342900" lvl="0" marL="457200" rtl="0" algn="just">
              <a:lnSpc>
                <a:spcPct val="133333"/>
              </a:lnSpc>
              <a:spcBef>
                <a:spcPts val="0"/>
              </a:spcBef>
              <a:spcAft>
                <a:spcPts val="0"/>
              </a:spcAft>
              <a:buClr>
                <a:srgbClr val="505050"/>
              </a:buClr>
              <a:buSzPts val="1800"/>
              <a:buFont typeface="Quattrocento Sans"/>
              <a:buChar char="❏"/>
            </a:pPr>
            <a:r>
              <a:rPr b="1" lang="fr" sz="1800">
                <a:solidFill>
                  <a:srgbClr val="1C4587"/>
                </a:solidFill>
                <a:latin typeface="Quattrocento Sans"/>
                <a:ea typeface="Quattrocento Sans"/>
                <a:cs typeface="Quattrocento Sans"/>
                <a:sym typeface="Quattrocento Sans"/>
              </a:rPr>
              <a:t>Google </a:t>
            </a:r>
            <a:r>
              <a:rPr lang="fr" sz="1800">
                <a:solidFill>
                  <a:srgbClr val="505050"/>
                </a:solidFill>
                <a:latin typeface="Quattrocento Sans"/>
                <a:ea typeface="Quattrocento Sans"/>
                <a:cs typeface="Quattrocento Sans"/>
                <a:sym typeface="Quattrocento Sans"/>
              </a:rPr>
              <a:t>($15B revenue): </a:t>
            </a:r>
            <a:r>
              <a:rPr b="1" lang="fr" sz="1800">
                <a:solidFill>
                  <a:srgbClr val="3D85C6"/>
                </a:solidFill>
                <a:latin typeface="Quattrocento Sans"/>
                <a:ea typeface="Quattrocento Sans"/>
                <a:cs typeface="Quattrocento Sans"/>
                <a:sym typeface="Quattrocento Sans"/>
              </a:rPr>
              <a:t>Gemini 1.5 Pro </a:t>
            </a:r>
            <a:r>
              <a:rPr lang="fr" sz="1200">
                <a:solidFill>
                  <a:srgbClr val="505050"/>
                </a:solidFill>
                <a:latin typeface="Quattrocento Sans"/>
                <a:ea typeface="Quattrocento Sans"/>
                <a:cs typeface="Quattrocento Sans"/>
                <a:sym typeface="Quattrocento Sans"/>
              </a:rPr>
              <a:t>(mention honorable à PaLM 2)</a:t>
            </a:r>
            <a:endParaRPr b="1" sz="1200">
              <a:solidFill>
                <a:srgbClr val="3D85C6"/>
              </a:solidFill>
              <a:latin typeface="Quattrocento Sans"/>
              <a:ea typeface="Quattrocento Sans"/>
              <a:cs typeface="Quattrocento Sans"/>
              <a:sym typeface="Quattrocento Sans"/>
            </a:endParaRPr>
          </a:p>
          <a:p>
            <a:pPr indent="-342900" lvl="1" marL="914400" rtl="0" algn="just">
              <a:lnSpc>
                <a:spcPct val="133333"/>
              </a:lnSpc>
              <a:spcBef>
                <a:spcPts val="0"/>
              </a:spcBef>
              <a:spcAft>
                <a:spcPts val="0"/>
              </a:spcAft>
              <a:buClr>
                <a:srgbClr val="505050"/>
              </a:buClr>
              <a:buSzPts val="1800"/>
              <a:buFont typeface="Quattrocento Sans"/>
              <a:buChar char="❏"/>
            </a:pPr>
            <a:r>
              <a:rPr lang="fr" sz="1800">
                <a:solidFill>
                  <a:srgbClr val="505050"/>
                </a:solidFill>
                <a:latin typeface="Quattrocento Sans"/>
                <a:ea typeface="Quattrocento Sans"/>
                <a:cs typeface="Quattrocento Sans"/>
                <a:sym typeface="Quattrocento Sans"/>
              </a:rPr>
              <a:t>→ 24/04/2024, closed-source, multimodal</a:t>
            </a:r>
            <a:endParaRPr sz="1800">
              <a:solidFill>
                <a:srgbClr val="505050"/>
              </a:solidFill>
              <a:latin typeface="Quattrocento Sans"/>
              <a:ea typeface="Quattrocento Sans"/>
              <a:cs typeface="Quattrocento Sans"/>
              <a:sym typeface="Quattrocento Sans"/>
            </a:endParaRPr>
          </a:p>
          <a:p>
            <a:pPr indent="-342900" lvl="0" marL="457200" rtl="0" algn="just">
              <a:lnSpc>
                <a:spcPct val="133333"/>
              </a:lnSpc>
              <a:spcBef>
                <a:spcPts val="0"/>
              </a:spcBef>
              <a:spcAft>
                <a:spcPts val="0"/>
              </a:spcAft>
              <a:buClr>
                <a:srgbClr val="505050"/>
              </a:buClr>
              <a:buSzPts val="1800"/>
              <a:buFont typeface="Quattrocento Sans"/>
              <a:buChar char="❏"/>
            </a:pPr>
            <a:r>
              <a:rPr b="1" lang="fr" sz="1800">
                <a:solidFill>
                  <a:srgbClr val="1C4587"/>
                </a:solidFill>
                <a:latin typeface="Quattrocento Sans"/>
                <a:ea typeface="Quattrocento Sans"/>
                <a:cs typeface="Quattrocento Sans"/>
                <a:sym typeface="Quattrocento Sans"/>
              </a:rPr>
              <a:t>Meta </a:t>
            </a:r>
            <a:r>
              <a:rPr lang="fr" sz="1800">
                <a:solidFill>
                  <a:srgbClr val="505050"/>
                </a:solidFill>
                <a:latin typeface="Quattrocento Sans"/>
                <a:ea typeface="Quattrocento Sans"/>
                <a:cs typeface="Quattrocento Sans"/>
                <a:sym typeface="Quattrocento Sans"/>
              </a:rPr>
              <a:t>($10B invest.): </a:t>
            </a:r>
            <a:r>
              <a:rPr b="1" lang="fr" sz="1800">
                <a:solidFill>
                  <a:srgbClr val="3D85C6"/>
                </a:solidFill>
                <a:latin typeface="Quattrocento Sans"/>
                <a:ea typeface="Quattrocento Sans"/>
                <a:cs typeface="Quattrocento Sans"/>
                <a:sym typeface="Quattrocento Sans"/>
              </a:rPr>
              <a:t>Llama3 (8 &amp; 70B)</a:t>
            </a:r>
            <a:endParaRPr b="1" sz="1800">
              <a:solidFill>
                <a:srgbClr val="3D85C6"/>
              </a:solidFill>
              <a:latin typeface="Quattrocento Sans"/>
              <a:ea typeface="Quattrocento Sans"/>
              <a:cs typeface="Quattrocento Sans"/>
              <a:sym typeface="Quattrocento Sans"/>
            </a:endParaRPr>
          </a:p>
          <a:p>
            <a:pPr indent="-342900" lvl="1" marL="914400" rtl="0" algn="just">
              <a:lnSpc>
                <a:spcPct val="133333"/>
              </a:lnSpc>
              <a:spcBef>
                <a:spcPts val="0"/>
              </a:spcBef>
              <a:spcAft>
                <a:spcPts val="0"/>
              </a:spcAft>
              <a:buClr>
                <a:srgbClr val="505050"/>
              </a:buClr>
              <a:buSzPts val="1800"/>
              <a:buFont typeface="Quattrocento Sans"/>
              <a:buChar char="❏"/>
            </a:pPr>
            <a:r>
              <a:rPr lang="fr" sz="1800">
                <a:solidFill>
                  <a:srgbClr val="505050"/>
                </a:solidFill>
                <a:latin typeface="Quattrocento Sans"/>
                <a:ea typeface="Quattrocento Sans"/>
                <a:cs typeface="Quattrocento Sans"/>
                <a:sym typeface="Quattrocento Sans"/>
              </a:rPr>
              <a:t>→ 18/04/2024, open-weights, text only</a:t>
            </a:r>
            <a:endParaRPr sz="1800">
              <a:solidFill>
                <a:srgbClr val="505050"/>
              </a:solidFill>
              <a:latin typeface="Quattrocento Sans"/>
              <a:ea typeface="Quattrocento Sans"/>
              <a:cs typeface="Quattrocento Sans"/>
              <a:sym typeface="Quattrocento Sans"/>
            </a:endParaRPr>
          </a:p>
          <a:p>
            <a:pPr indent="-342900" lvl="0" marL="457200" rtl="0" algn="just">
              <a:lnSpc>
                <a:spcPct val="133333"/>
              </a:lnSpc>
              <a:spcBef>
                <a:spcPts val="0"/>
              </a:spcBef>
              <a:spcAft>
                <a:spcPts val="0"/>
              </a:spcAft>
              <a:buClr>
                <a:srgbClr val="505050"/>
              </a:buClr>
              <a:buSzPts val="1800"/>
              <a:buFont typeface="Quattrocento Sans"/>
              <a:buChar char="❏"/>
            </a:pPr>
            <a:r>
              <a:rPr b="1" lang="fr" sz="1800">
                <a:solidFill>
                  <a:srgbClr val="1C4587"/>
                </a:solidFill>
                <a:latin typeface="Quattrocento Sans"/>
                <a:ea typeface="Quattrocento Sans"/>
                <a:cs typeface="Quattrocento Sans"/>
                <a:sym typeface="Quattrocento Sans"/>
              </a:rPr>
              <a:t>Mistral </a:t>
            </a:r>
            <a:r>
              <a:rPr lang="fr" sz="1800">
                <a:solidFill>
                  <a:srgbClr val="505050"/>
                </a:solidFill>
                <a:latin typeface="Quattrocento Sans"/>
                <a:ea typeface="Quattrocento Sans"/>
                <a:cs typeface="Quattrocento Sans"/>
                <a:sym typeface="Quattrocento Sans"/>
              </a:rPr>
              <a:t>($6B </a:t>
            </a:r>
            <a:r>
              <a:rPr lang="fr" sz="1800">
                <a:solidFill>
                  <a:srgbClr val="505050"/>
                </a:solidFill>
                <a:latin typeface="Quattrocento Sans"/>
                <a:ea typeface="Quattrocento Sans"/>
                <a:cs typeface="Quattrocento Sans"/>
                <a:sym typeface="Quattrocento Sans"/>
              </a:rPr>
              <a:t>valuation</a:t>
            </a:r>
            <a:r>
              <a:rPr lang="fr" sz="1800">
                <a:solidFill>
                  <a:srgbClr val="505050"/>
                </a:solidFill>
                <a:latin typeface="Quattrocento Sans"/>
                <a:ea typeface="Quattrocento Sans"/>
                <a:cs typeface="Quattrocento Sans"/>
                <a:sym typeface="Quattrocento Sans"/>
              </a:rPr>
              <a:t>): </a:t>
            </a:r>
            <a:r>
              <a:rPr b="1" lang="fr" sz="1800">
                <a:solidFill>
                  <a:srgbClr val="3D85C6"/>
                </a:solidFill>
                <a:latin typeface="Quattrocento Sans"/>
                <a:ea typeface="Quattrocento Sans"/>
                <a:cs typeface="Quattrocento Sans"/>
                <a:sym typeface="Quattrocento Sans"/>
              </a:rPr>
              <a:t>Mixtral 8x22B</a:t>
            </a:r>
            <a:r>
              <a:rPr b="1" lang="fr" sz="1800">
                <a:solidFill>
                  <a:srgbClr val="505050"/>
                </a:solidFill>
                <a:latin typeface="Quattrocento Sans"/>
                <a:ea typeface="Quattrocento Sans"/>
                <a:cs typeface="Quattrocento Sans"/>
                <a:sym typeface="Quattrocento Sans"/>
              </a:rPr>
              <a:t> </a:t>
            </a:r>
            <a:endParaRPr b="1" sz="1800">
              <a:solidFill>
                <a:srgbClr val="505050"/>
              </a:solidFill>
              <a:latin typeface="Quattrocento Sans"/>
              <a:ea typeface="Quattrocento Sans"/>
              <a:cs typeface="Quattrocento Sans"/>
              <a:sym typeface="Quattrocento Sans"/>
            </a:endParaRPr>
          </a:p>
          <a:p>
            <a:pPr indent="-342900" lvl="1" marL="914400" rtl="0" algn="just">
              <a:lnSpc>
                <a:spcPct val="133333"/>
              </a:lnSpc>
              <a:spcBef>
                <a:spcPts val="0"/>
              </a:spcBef>
              <a:spcAft>
                <a:spcPts val="0"/>
              </a:spcAft>
              <a:buClr>
                <a:srgbClr val="505050"/>
              </a:buClr>
              <a:buSzPts val="1800"/>
              <a:buFont typeface="Quattrocento Sans"/>
              <a:buChar char="❏"/>
            </a:pPr>
            <a:r>
              <a:rPr lang="fr" sz="1800">
                <a:solidFill>
                  <a:srgbClr val="505050"/>
                </a:solidFill>
                <a:latin typeface="Quattrocento Sans"/>
                <a:ea typeface="Quattrocento Sans"/>
                <a:cs typeface="Quattrocento Sans"/>
                <a:sym typeface="Quattrocento Sans"/>
              </a:rPr>
              <a:t>→ 10/04/2024, </a:t>
            </a:r>
            <a:r>
              <a:rPr lang="fr" sz="1800" u="sng">
                <a:solidFill>
                  <a:schemeClr val="hlink"/>
                </a:solidFill>
                <a:latin typeface="Quattrocento Sans"/>
                <a:ea typeface="Quattrocento Sans"/>
                <a:cs typeface="Quattrocento Sans"/>
                <a:sym typeface="Quattrocento Sans"/>
                <a:hlinkClick r:id="rId3"/>
              </a:rPr>
              <a:t>Mixture of Experts (MoE)</a:t>
            </a:r>
            <a:r>
              <a:rPr lang="fr" sz="1800">
                <a:solidFill>
                  <a:srgbClr val="505050"/>
                </a:solidFill>
                <a:latin typeface="Quattrocento Sans"/>
                <a:ea typeface="Quattrocento Sans"/>
                <a:cs typeface="Quattrocento Sans"/>
                <a:sym typeface="Quattrocento Sans"/>
              </a:rPr>
              <a:t>, open-source, text-only</a:t>
            </a:r>
            <a:endParaRPr sz="1800">
              <a:solidFill>
                <a:srgbClr val="505050"/>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441197" y="342900"/>
            <a:ext cx="8263800" cy="484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fr" sz="3659">
                <a:solidFill>
                  <a:srgbClr val="CE0033"/>
                </a:solidFill>
                <a:latin typeface="Quattrocento Sans"/>
                <a:ea typeface="Quattrocento Sans"/>
                <a:cs typeface="Quattrocento Sans"/>
                <a:sym typeface="Quattrocento Sans"/>
              </a:rPr>
              <a:t>Les caractéristiques des modèles</a:t>
            </a:r>
            <a:endParaRPr>
              <a:solidFill>
                <a:srgbClr val="3D85C6"/>
              </a:solidFill>
            </a:endParaRPr>
          </a:p>
        </p:txBody>
      </p:sp>
      <p:sp>
        <p:nvSpPr>
          <p:cNvPr id="135" name="Google Shape;135;p25"/>
          <p:cNvSpPr txBox="1"/>
          <p:nvPr/>
        </p:nvSpPr>
        <p:spPr>
          <a:xfrm>
            <a:off x="513225" y="1094750"/>
            <a:ext cx="8332200" cy="3853200"/>
          </a:xfrm>
          <a:prstGeom prst="rect">
            <a:avLst/>
          </a:prstGeom>
          <a:noFill/>
          <a:ln>
            <a:noFill/>
          </a:ln>
        </p:spPr>
        <p:txBody>
          <a:bodyPr anchorCtr="0" anchor="t" bIns="91425" lIns="91425" spcFirstLastPara="1" rIns="91425" wrap="square" tIns="91425">
            <a:spAutoFit/>
          </a:bodyPr>
          <a:lstStyle/>
          <a:p>
            <a:pPr indent="-336550" lvl="0" marL="457200" rtl="0" algn="just">
              <a:lnSpc>
                <a:spcPct val="133333"/>
              </a:lnSpc>
              <a:spcBef>
                <a:spcPts val="0"/>
              </a:spcBef>
              <a:spcAft>
                <a:spcPts val="0"/>
              </a:spcAft>
              <a:buClr>
                <a:schemeClr val="dk1"/>
              </a:buClr>
              <a:buSzPts val="1700"/>
              <a:buFont typeface="Quattrocento Sans"/>
              <a:buChar char="❏"/>
            </a:pPr>
            <a:r>
              <a:rPr lang="fr" sz="1700">
                <a:solidFill>
                  <a:srgbClr val="505050"/>
                </a:solidFill>
                <a:latin typeface="Quattrocento Sans"/>
                <a:ea typeface="Quattrocento Sans"/>
                <a:cs typeface="Quattrocento Sans"/>
                <a:sym typeface="Quattrocento Sans"/>
              </a:rPr>
              <a:t>Quels </a:t>
            </a:r>
            <a:r>
              <a:rPr b="1" lang="fr" sz="1700">
                <a:solidFill>
                  <a:srgbClr val="505050"/>
                </a:solidFill>
                <a:latin typeface="Quattrocento Sans"/>
                <a:ea typeface="Quattrocento Sans"/>
                <a:cs typeface="Quattrocento Sans"/>
                <a:sym typeface="Quattrocento Sans"/>
              </a:rPr>
              <a:t>types de données</a:t>
            </a:r>
            <a:r>
              <a:rPr lang="fr" sz="1700">
                <a:solidFill>
                  <a:srgbClr val="505050"/>
                </a:solidFill>
                <a:latin typeface="Quattrocento Sans"/>
                <a:ea typeface="Quattrocento Sans"/>
                <a:cs typeface="Quattrocento Sans"/>
                <a:sym typeface="Quattrocento Sans"/>
              </a:rPr>
              <a:t> il peut comprendre (texte, fichiers, </a:t>
            </a:r>
            <a:r>
              <a:rPr lang="fr" sz="1700" u="sng">
                <a:solidFill>
                  <a:schemeClr val="hlink"/>
                </a:solidFill>
                <a:latin typeface="Quattrocento Sans"/>
                <a:ea typeface="Quattrocento Sans"/>
                <a:cs typeface="Quattrocento Sans"/>
                <a:sym typeface="Quattrocento Sans"/>
                <a:hlinkClick r:id="rId3"/>
              </a:rPr>
              <a:t>image</a:t>
            </a:r>
            <a:r>
              <a:rPr lang="fr" sz="1700">
                <a:solidFill>
                  <a:srgbClr val="505050"/>
                </a:solidFill>
                <a:latin typeface="Quattrocento Sans"/>
                <a:ea typeface="Quattrocento Sans"/>
                <a:cs typeface="Quattrocento Sans"/>
                <a:sym typeface="Quattrocento Sans"/>
              </a:rPr>
              <a:t>, audio….)</a:t>
            </a:r>
            <a:endParaRPr sz="1700">
              <a:solidFill>
                <a:srgbClr val="505050"/>
              </a:solidFill>
              <a:latin typeface="Quattrocento Sans"/>
              <a:ea typeface="Quattrocento Sans"/>
              <a:cs typeface="Quattrocento Sans"/>
              <a:sym typeface="Quattrocento Sans"/>
            </a:endParaRPr>
          </a:p>
          <a:p>
            <a:pPr indent="-336550" lvl="0" marL="457200" rtl="0" algn="just">
              <a:lnSpc>
                <a:spcPct val="133333"/>
              </a:lnSpc>
              <a:spcBef>
                <a:spcPts val="0"/>
              </a:spcBef>
              <a:spcAft>
                <a:spcPts val="0"/>
              </a:spcAft>
              <a:buClr>
                <a:srgbClr val="505050"/>
              </a:buClr>
              <a:buSzPts val="1700"/>
              <a:buFont typeface="Quattrocento Sans"/>
              <a:buChar char="❏"/>
            </a:pPr>
            <a:r>
              <a:rPr lang="fr" sz="1700">
                <a:solidFill>
                  <a:srgbClr val="505050"/>
                </a:solidFill>
                <a:latin typeface="Quattrocento Sans"/>
                <a:ea typeface="Quattrocento Sans"/>
                <a:cs typeface="Quattrocento Sans"/>
                <a:sym typeface="Quattrocento Sans"/>
              </a:rPr>
              <a:t>La </a:t>
            </a:r>
            <a:r>
              <a:rPr b="1" lang="fr" sz="1700">
                <a:solidFill>
                  <a:srgbClr val="505050"/>
                </a:solidFill>
                <a:latin typeface="Quattrocento Sans"/>
                <a:ea typeface="Quattrocento Sans"/>
                <a:cs typeface="Quattrocento Sans"/>
                <a:sym typeface="Quattrocento Sans"/>
              </a:rPr>
              <a:t>quantité de données</a:t>
            </a:r>
            <a:r>
              <a:rPr lang="fr" sz="1700">
                <a:solidFill>
                  <a:srgbClr val="505050"/>
                </a:solidFill>
                <a:latin typeface="Quattrocento Sans"/>
                <a:ea typeface="Quattrocento Sans"/>
                <a:cs typeface="Quattrocento Sans"/>
                <a:sym typeface="Quattrocento Sans"/>
              </a:rPr>
              <a:t> </a:t>
            </a:r>
            <a:r>
              <a:rPr b="1" lang="fr" sz="1700">
                <a:solidFill>
                  <a:srgbClr val="505050"/>
                </a:solidFill>
                <a:latin typeface="Quattrocento Sans"/>
                <a:ea typeface="Quattrocento Sans"/>
                <a:cs typeface="Quattrocento Sans"/>
                <a:sym typeface="Quattrocento Sans"/>
              </a:rPr>
              <a:t>d'entraînement</a:t>
            </a:r>
            <a:r>
              <a:rPr lang="fr" sz="1700">
                <a:solidFill>
                  <a:srgbClr val="505050"/>
                </a:solidFill>
                <a:latin typeface="Quattrocento Sans"/>
                <a:ea typeface="Quattrocento Sans"/>
                <a:cs typeface="Quattrocento Sans"/>
                <a:sym typeface="Quattrocento Sans"/>
              </a:rPr>
              <a:t> </a:t>
            </a:r>
            <a:r>
              <a:rPr lang="fr" sz="1700">
                <a:solidFill>
                  <a:srgbClr val="505050"/>
                </a:solidFill>
                <a:latin typeface="Quattrocento Sans"/>
                <a:ea typeface="Quattrocento Sans"/>
                <a:cs typeface="Quattrocento Sans"/>
                <a:sym typeface="Quattrocento Sans"/>
              </a:rPr>
              <a:t>(souvent de l’ordre de Billions voir Trillions de tokens)</a:t>
            </a:r>
            <a:endParaRPr sz="1700">
              <a:solidFill>
                <a:srgbClr val="505050"/>
              </a:solidFill>
              <a:latin typeface="Quattrocento Sans"/>
              <a:ea typeface="Quattrocento Sans"/>
              <a:cs typeface="Quattrocento Sans"/>
              <a:sym typeface="Quattrocento Sans"/>
            </a:endParaRPr>
          </a:p>
          <a:p>
            <a:pPr indent="-336550" lvl="0" marL="457200" rtl="0" algn="just">
              <a:lnSpc>
                <a:spcPct val="133333"/>
              </a:lnSpc>
              <a:spcBef>
                <a:spcPts val="0"/>
              </a:spcBef>
              <a:spcAft>
                <a:spcPts val="0"/>
              </a:spcAft>
              <a:buClr>
                <a:srgbClr val="505050"/>
              </a:buClr>
              <a:buSzPts val="1700"/>
              <a:buFont typeface="Quattrocento Sans"/>
              <a:buChar char="❏"/>
            </a:pPr>
            <a:r>
              <a:rPr lang="fr" sz="1700">
                <a:solidFill>
                  <a:srgbClr val="505050"/>
                </a:solidFill>
                <a:latin typeface="Quattrocento Sans"/>
                <a:ea typeface="Quattrocento Sans"/>
                <a:cs typeface="Quattrocento Sans"/>
                <a:sym typeface="Quattrocento Sans"/>
              </a:rPr>
              <a:t>La </a:t>
            </a:r>
            <a:r>
              <a:rPr b="1" lang="fr" sz="1700">
                <a:solidFill>
                  <a:srgbClr val="505050"/>
                </a:solidFill>
                <a:latin typeface="Quattrocento Sans"/>
                <a:ea typeface="Quattrocento Sans"/>
                <a:cs typeface="Quattrocento Sans"/>
                <a:sym typeface="Quattrocento Sans"/>
              </a:rPr>
              <a:t>longueur de contexte</a:t>
            </a:r>
            <a:r>
              <a:rPr lang="fr" sz="1700">
                <a:solidFill>
                  <a:srgbClr val="505050"/>
                </a:solidFill>
                <a:latin typeface="Quattrocento Sans"/>
                <a:ea typeface="Quattrocento Sans"/>
                <a:cs typeface="Quattrocento Sans"/>
                <a:sym typeface="Quattrocento Sans"/>
              </a:rPr>
              <a:t> qu’il peut ingérer/retourner (en milliers de tokens)</a:t>
            </a:r>
            <a:endParaRPr sz="1700">
              <a:solidFill>
                <a:srgbClr val="505050"/>
              </a:solidFill>
              <a:latin typeface="Quattrocento Sans"/>
              <a:ea typeface="Quattrocento Sans"/>
              <a:cs typeface="Quattrocento Sans"/>
              <a:sym typeface="Quattrocento Sans"/>
            </a:endParaRPr>
          </a:p>
          <a:p>
            <a:pPr indent="-336550" lvl="0" marL="457200" rtl="0" algn="just">
              <a:lnSpc>
                <a:spcPct val="133333"/>
              </a:lnSpc>
              <a:spcBef>
                <a:spcPts val="0"/>
              </a:spcBef>
              <a:spcAft>
                <a:spcPts val="0"/>
              </a:spcAft>
              <a:buClr>
                <a:srgbClr val="505050"/>
              </a:buClr>
              <a:buSzPts val="1700"/>
              <a:buFont typeface="Quattrocento Sans"/>
              <a:buChar char="❏"/>
            </a:pPr>
            <a:r>
              <a:rPr lang="fr" sz="1700">
                <a:solidFill>
                  <a:srgbClr val="505050"/>
                </a:solidFill>
                <a:latin typeface="Quattrocento Sans"/>
                <a:ea typeface="Quattrocento Sans"/>
                <a:cs typeface="Quattrocento Sans"/>
                <a:sym typeface="Quattrocento Sans"/>
              </a:rPr>
              <a:t>Le </a:t>
            </a:r>
            <a:r>
              <a:rPr b="1" lang="fr" sz="1700">
                <a:solidFill>
                  <a:srgbClr val="505050"/>
                </a:solidFill>
                <a:latin typeface="Quattrocento Sans"/>
                <a:ea typeface="Quattrocento Sans"/>
                <a:cs typeface="Quattrocento Sans"/>
                <a:sym typeface="Quattrocento Sans"/>
              </a:rPr>
              <a:t>nombre de paramètres</a:t>
            </a:r>
            <a:r>
              <a:rPr lang="fr" sz="1700">
                <a:solidFill>
                  <a:srgbClr val="505050"/>
                </a:solidFill>
                <a:latin typeface="Quattrocento Sans"/>
                <a:ea typeface="Quattrocento Sans"/>
                <a:cs typeface="Quattrocento Sans"/>
                <a:sym typeface="Quattrocento Sans"/>
              </a:rPr>
              <a:t> (weights) que le modèle a appris</a:t>
            </a:r>
            <a:endParaRPr sz="1700">
              <a:solidFill>
                <a:srgbClr val="505050"/>
              </a:solidFill>
              <a:latin typeface="Quattrocento Sans"/>
              <a:ea typeface="Quattrocento Sans"/>
              <a:cs typeface="Quattrocento Sans"/>
              <a:sym typeface="Quattrocento Sans"/>
            </a:endParaRPr>
          </a:p>
          <a:p>
            <a:pPr indent="-323850" lvl="1" marL="914400" rtl="0" algn="just">
              <a:lnSpc>
                <a:spcPct val="133333"/>
              </a:lnSpc>
              <a:spcBef>
                <a:spcPts val="0"/>
              </a:spcBef>
              <a:spcAft>
                <a:spcPts val="0"/>
              </a:spcAft>
              <a:buClr>
                <a:srgbClr val="505050"/>
              </a:buClr>
              <a:buSzPts val="1500"/>
              <a:buFont typeface="Quattrocento Sans"/>
              <a:buChar char="❏"/>
            </a:pPr>
            <a:r>
              <a:rPr lang="fr" sz="1500">
                <a:solidFill>
                  <a:srgbClr val="505050"/>
                </a:solidFill>
                <a:latin typeface="Quattrocento Sans"/>
                <a:ea typeface="Quattrocento Sans"/>
                <a:cs typeface="Quattrocento Sans"/>
                <a:sym typeface="Quattrocento Sans"/>
              </a:rPr>
              <a:t>→ va dicter sur quels appareils le modèle est utilisable (en terme de mémoire vive)</a:t>
            </a:r>
            <a:endParaRPr sz="1500">
              <a:solidFill>
                <a:srgbClr val="505050"/>
              </a:solidFill>
              <a:latin typeface="Quattrocento Sans"/>
              <a:ea typeface="Quattrocento Sans"/>
              <a:cs typeface="Quattrocento Sans"/>
              <a:sym typeface="Quattrocento Sans"/>
            </a:endParaRPr>
          </a:p>
          <a:p>
            <a:pPr indent="-336550" lvl="0" marL="457200" rtl="0" algn="just">
              <a:lnSpc>
                <a:spcPct val="133333"/>
              </a:lnSpc>
              <a:spcBef>
                <a:spcPts val="0"/>
              </a:spcBef>
              <a:spcAft>
                <a:spcPts val="0"/>
              </a:spcAft>
              <a:buClr>
                <a:srgbClr val="505050"/>
              </a:buClr>
              <a:buSzPts val="1700"/>
              <a:buFont typeface="Quattrocento Sans"/>
              <a:buChar char="❏"/>
            </a:pPr>
            <a:r>
              <a:rPr lang="fr" sz="1700">
                <a:solidFill>
                  <a:srgbClr val="505050"/>
                </a:solidFill>
                <a:latin typeface="Quattrocento Sans"/>
                <a:ea typeface="Quattrocento Sans"/>
                <a:cs typeface="Quattrocento Sans"/>
                <a:sym typeface="Quattrocento Sans"/>
              </a:rPr>
              <a:t>La </a:t>
            </a:r>
            <a:r>
              <a:rPr b="1" lang="fr" sz="1700">
                <a:solidFill>
                  <a:srgbClr val="505050"/>
                </a:solidFill>
                <a:latin typeface="Quattrocento Sans"/>
                <a:ea typeface="Quattrocento Sans"/>
                <a:cs typeface="Quattrocento Sans"/>
                <a:sym typeface="Quattrocento Sans"/>
              </a:rPr>
              <a:t>date limite</a:t>
            </a:r>
            <a:r>
              <a:rPr lang="fr" sz="1700">
                <a:solidFill>
                  <a:srgbClr val="505050"/>
                </a:solidFill>
                <a:latin typeface="Quattrocento Sans"/>
                <a:ea typeface="Quattrocento Sans"/>
                <a:cs typeface="Quattrocento Sans"/>
                <a:sym typeface="Quattrocento Sans"/>
              </a:rPr>
              <a:t> des données d’entraînement (</a:t>
            </a:r>
            <a:r>
              <a:rPr i="1" lang="fr" sz="1700">
                <a:solidFill>
                  <a:srgbClr val="505050"/>
                </a:solidFill>
                <a:latin typeface="Quattrocento Sans"/>
                <a:ea typeface="Quattrocento Sans"/>
                <a:cs typeface="Quattrocento Sans"/>
                <a:sym typeface="Quattrocento Sans"/>
              </a:rPr>
              <a:t>knowledge cutoff</a:t>
            </a:r>
            <a:r>
              <a:rPr lang="fr" sz="1700">
                <a:solidFill>
                  <a:srgbClr val="505050"/>
                </a:solidFill>
                <a:latin typeface="Quattrocento Sans"/>
                <a:ea typeface="Quattrocento Sans"/>
                <a:cs typeface="Quattrocento Sans"/>
                <a:sym typeface="Quattrocento Sans"/>
              </a:rPr>
              <a:t>)</a:t>
            </a:r>
            <a:endParaRPr sz="1700">
              <a:solidFill>
                <a:srgbClr val="505050"/>
              </a:solidFill>
              <a:latin typeface="Quattrocento Sans"/>
              <a:ea typeface="Quattrocento Sans"/>
              <a:cs typeface="Quattrocento Sans"/>
              <a:sym typeface="Quattrocento Sans"/>
            </a:endParaRPr>
          </a:p>
          <a:p>
            <a:pPr indent="-336550" lvl="0" marL="457200" rtl="0" algn="just">
              <a:lnSpc>
                <a:spcPct val="133333"/>
              </a:lnSpc>
              <a:spcBef>
                <a:spcPts val="0"/>
              </a:spcBef>
              <a:spcAft>
                <a:spcPts val="0"/>
              </a:spcAft>
              <a:buClr>
                <a:srgbClr val="505050"/>
              </a:buClr>
              <a:buSzPts val="1700"/>
              <a:buFont typeface="Quattrocento Sans"/>
              <a:buChar char="❏"/>
            </a:pPr>
            <a:r>
              <a:rPr lang="fr" sz="1700">
                <a:solidFill>
                  <a:srgbClr val="505050"/>
                </a:solidFill>
                <a:latin typeface="Quattrocento Sans"/>
                <a:ea typeface="Quattrocento Sans"/>
                <a:cs typeface="Quattrocento Sans"/>
                <a:sym typeface="Quattrocento Sans"/>
              </a:rPr>
              <a:t>Si ces </a:t>
            </a:r>
            <a:r>
              <a:rPr b="1" lang="fr" sz="1700">
                <a:solidFill>
                  <a:srgbClr val="505050"/>
                </a:solidFill>
                <a:latin typeface="Quattrocento Sans"/>
                <a:ea typeface="Quattrocento Sans"/>
                <a:cs typeface="Quattrocento Sans"/>
                <a:sym typeface="Quattrocento Sans"/>
              </a:rPr>
              <a:t>weights </a:t>
            </a:r>
            <a:r>
              <a:rPr lang="fr" sz="1700">
                <a:solidFill>
                  <a:srgbClr val="505050"/>
                </a:solidFill>
                <a:latin typeface="Quattrocento Sans"/>
                <a:ea typeface="Quattrocento Sans"/>
                <a:cs typeface="Quattrocento Sans"/>
                <a:sym typeface="Quattrocento Sans"/>
              </a:rPr>
              <a:t>sont </a:t>
            </a:r>
            <a:r>
              <a:rPr b="1" lang="fr" sz="1700">
                <a:solidFill>
                  <a:srgbClr val="505050"/>
                </a:solidFill>
                <a:latin typeface="Quattrocento Sans"/>
                <a:ea typeface="Quattrocento Sans"/>
                <a:cs typeface="Quattrocento Sans"/>
                <a:sym typeface="Quattrocento Sans"/>
              </a:rPr>
              <a:t>publiques </a:t>
            </a:r>
            <a:r>
              <a:rPr lang="fr" sz="1700">
                <a:solidFill>
                  <a:srgbClr val="505050"/>
                </a:solidFill>
                <a:latin typeface="Quattrocento Sans"/>
                <a:ea typeface="Quattrocento Sans"/>
                <a:cs typeface="Quattrocento Sans"/>
                <a:sym typeface="Quattrocento Sans"/>
              </a:rPr>
              <a:t>(</a:t>
            </a:r>
            <a:r>
              <a:rPr i="1" lang="fr" sz="1700">
                <a:solidFill>
                  <a:srgbClr val="505050"/>
                </a:solidFill>
                <a:latin typeface="Quattrocento Sans"/>
                <a:ea typeface="Quattrocento Sans"/>
                <a:cs typeface="Quattrocento Sans"/>
                <a:sym typeface="Quattrocento Sans"/>
              </a:rPr>
              <a:t>open-weights</a:t>
            </a:r>
            <a:r>
              <a:rPr lang="fr" sz="1700">
                <a:solidFill>
                  <a:srgbClr val="505050"/>
                </a:solidFill>
                <a:latin typeface="Quattrocento Sans"/>
                <a:ea typeface="Quattrocento Sans"/>
                <a:cs typeface="Quattrocento Sans"/>
                <a:sym typeface="Quattrocento Sans"/>
              </a:rPr>
              <a:t>) ou privés</a:t>
            </a:r>
            <a:endParaRPr sz="1700">
              <a:solidFill>
                <a:srgbClr val="505050"/>
              </a:solidFill>
              <a:latin typeface="Quattrocento Sans"/>
              <a:ea typeface="Quattrocento Sans"/>
              <a:cs typeface="Quattrocento Sans"/>
              <a:sym typeface="Quattrocento Sans"/>
            </a:endParaRPr>
          </a:p>
          <a:p>
            <a:pPr indent="-323850" lvl="1" marL="914400" rtl="0" algn="just">
              <a:lnSpc>
                <a:spcPct val="133333"/>
              </a:lnSpc>
              <a:spcBef>
                <a:spcPts val="0"/>
              </a:spcBef>
              <a:spcAft>
                <a:spcPts val="0"/>
              </a:spcAft>
              <a:buClr>
                <a:srgbClr val="505050"/>
              </a:buClr>
              <a:buSzPts val="1500"/>
              <a:buFont typeface="Quattrocento Sans"/>
              <a:buChar char="❏"/>
            </a:pPr>
            <a:r>
              <a:rPr lang="fr" sz="1500">
                <a:solidFill>
                  <a:srgbClr val="505050"/>
                </a:solidFill>
                <a:latin typeface="Quattrocento Sans"/>
                <a:ea typeface="Quattrocento Sans"/>
                <a:cs typeface="Quattrocento Sans"/>
                <a:sym typeface="Quattrocento Sans"/>
              </a:rPr>
              <a:t>→ Cela permet le fine-tuning</a:t>
            </a:r>
            <a:endParaRPr sz="1500">
              <a:solidFill>
                <a:srgbClr val="505050"/>
              </a:solidFill>
              <a:latin typeface="Quattrocento Sans"/>
              <a:ea typeface="Quattrocento Sans"/>
              <a:cs typeface="Quattrocento Sans"/>
              <a:sym typeface="Quattrocento Sans"/>
            </a:endParaRPr>
          </a:p>
          <a:p>
            <a:pPr indent="-336550" lvl="0" marL="457200" rtl="0" algn="just">
              <a:lnSpc>
                <a:spcPct val="133333"/>
              </a:lnSpc>
              <a:spcBef>
                <a:spcPts val="0"/>
              </a:spcBef>
              <a:spcAft>
                <a:spcPts val="0"/>
              </a:spcAft>
              <a:buClr>
                <a:srgbClr val="505050"/>
              </a:buClr>
              <a:buSzPts val="1700"/>
              <a:buFont typeface="Quattrocento Sans"/>
              <a:buChar char="❏"/>
            </a:pPr>
            <a:r>
              <a:rPr lang="fr" sz="1700">
                <a:solidFill>
                  <a:srgbClr val="505050"/>
                </a:solidFill>
                <a:latin typeface="Quattrocento Sans"/>
                <a:ea typeface="Quattrocento Sans"/>
                <a:cs typeface="Quattrocento Sans"/>
                <a:sym typeface="Quattrocento Sans"/>
              </a:rPr>
              <a:t>Si les </a:t>
            </a:r>
            <a:r>
              <a:rPr b="1" lang="fr" sz="1700">
                <a:solidFill>
                  <a:srgbClr val="505050"/>
                </a:solidFill>
                <a:latin typeface="Quattrocento Sans"/>
                <a:ea typeface="Quattrocento Sans"/>
                <a:cs typeface="Quattrocento Sans"/>
                <a:sym typeface="Quattrocento Sans"/>
              </a:rPr>
              <a:t>méthodes d’entraînement</a:t>
            </a:r>
            <a:r>
              <a:rPr lang="fr" sz="1700">
                <a:solidFill>
                  <a:srgbClr val="505050"/>
                </a:solidFill>
                <a:latin typeface="Quattrocento Sans"/>
                <a:ea typeface="Quattrocento Sans"/>
                <a:cs typeface="Quattrocento Sans"/>
                <a:sym typeface="Quattrocento Sans"/>
              </a:rPr>
              <a:t> (le code, le dataset, l’architecture du modèle et la méthodologie d’entraînement) sont </a:t>
            </a:r>
            <a:r>
              <a:rPr b="1" lang="fr" sz="1700">
                <a:solidFill>
                  <a:srgbClr val="505050"/>
                </a:solidFill>
                <a:latin typeface="Quattrocento Sans"/>
                <a:ea typeface="Quattrocento Sans"/>
                <a:cs typeface="Quattrocento Sans"/>
                <a:sym typeface="Quattrocento Sans"/>
              </a:rPr>
              <a:t>publiques </a:t>
            </a:r>
            <a:r>
              <a:rPr lang="fr" sz="1700">
                <a:solidFill>
                  <a:srgbClr val="505050"/>
                </a:solidFill>
                <a:latin typeface="Quattrocento Sans"/>
                <a:ea typeface="Quattrocento Sans"/>
                <a:cs typeface="Quattrocento Sans"/>
                <a:sym typeface="Quattrocento Sans"/>
              </a:rPr>
              <a:t>(</a:t>
            </a:r>
            <a:r>
              <a:rPr i="1" lang="fr" sz="1700">
                <a:solidFill>
                  <a:srgbClr val="505050"/>
                </a:solidFill>
                <a:latin typeface="Quattrocento Sans"/>
                <a:ea typeface="Quattrocento Sans"/>
                <a:cs typeface="Quattrocento Sans"/>
                <a:sym typeface="Quattrocento Sans"/>
              </a:rPr>
              <a:t>open-source</a:t>
            </a:r>
            <a:r>
              <a:rPr lang="fr" sz="1700">
                <a:solidFill>
                  <a:srgbClr val="505050"/>
                </a:solidFill>
                <a:latin typeface="Quattrocento Sans"/>
                <a:ea typeface="Quattrocento Sans"/>
                <a:cs typeface="Quattrocento Sans"/>
                <a:sym typeface="Quattrocento Sans"/>
              </a:rPr>
              <a:t>) ou privés</a:t>
            </a:r>
            <a:endParaRPr sz="1700">
              <a:solidFill>
                <a:srgbClr val="505050"/>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