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5" r:id="rId12"/>
    <p:sldId id="269" r:id="rId13"/>
    <p:sldId id="268" r:id="rId14"/>
    <p:sldId id="274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6"/>
  </p:normalViewPr>
  <p:slideViewPr>
    <p:cSldViewPr snapToGrid="0" snapToObjects="1">
      <p:cViewPr>
        <p:scale>
          <a:sx n="125" d="100"/>
          <a:sy n="125" d="100"/>
        </p:scale>
        <p:origin x="2048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E2A2E9F7-F176-4514-9BDF-CCD9CA9D470E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DB6C600-5BF8-42D1-BAFF-52D7917B3102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6" name="Date Placeholder 6">
            <a:extLst>
              <a:ext uri="{FF2B5EF4-FFF2-40B4-BE49-F238E27FC236}">
                <a16:creationId xmlns="" xmlns:a16="http://schemas.microsoft.com/office/drawing/2014/main" id="{C952C760-EBDA-4928-B134-7F65167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E2307-1E40-4E12-8716-25BFDA8E7013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="" xmlns:a16="http://schemas.microsoft.com/office/drawing/2014/main" id="{8AAFE748-835A-46CE-88FC-3B272BD1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="" xmlns:a16="http://schemas.microsoft.com/office/drawing/2014/main" id="{214424B6-BA76-4D57-80D1-BA1838F7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FCF5A-EA79-452C-A52C-1A2668C2E7DF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C4C28-BD4B-4892-9A2D-6E19BD753A9A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D9D02-426E-46C9-9EE9-0DE1EF8B2838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564C9F-16E7-41CA-9FDB-FD52EC5854D6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DA858B2-3EA9-45B4-AA6F-9F5CAE30DAFC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E7BAC61-7011-4225-9825-B05D655EFC4F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41BD6106-B179-4C1F-A213-EEE064C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8AEBBE-F8B2-42CF-9895-E86A608384EB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05F5E9B8-3BC9-4774-AD44-4FA29E70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2FAB5DD-4DC8-43C8-A2AE-16119BE3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AA6B6-10E5-4810-BC9F-DA72D8452E73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E7293D-15D4-4C60-B9C6-B0E2D6D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D072-EF12-4AA2-BD71-ABC68B06D0E2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EB71A7-F5C9-4418-A555-191C7944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9D7FCE3-DCA8-4121-92D6-33C505A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DBF60-6CC3-4B74-A60D-3486985E4346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E4769F-B7A6-4A4F-9678-2B00FD23730E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11828B7D-BDE8-4752-8E8C-58AB19EB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14818-984F-4759-BF72-A33BDC1963BD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EFA506B3-5C0A-47BB-AF96-7E0D28D1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F12C9C87-7F3A-4C9D-A17F-612FEA31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7FDD1E-9BB2-425A-B6D2-EFF707F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7E191-5F94-4FC1-B823-BD7CABF7FA06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274784-D864-416A-A014-DB0373DF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C73BAF-E4D3-473D-8F03-DF461DF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3F0CBE1-8049-42FD-BB18-E8B51ED7CA8E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endParaRPr lang="en-US" sz="3200">
              <a:latin typeface="Gill Sans MT" charset="0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6D09DE83-4EA6-4602-B651-B5418CC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56D55-EFBE-4F9B-8A5F-09D42CA22A9B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FBDE0A2A-541F-4071-81EE-A339FD09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C56BD80B-B196-4D88-8F53-F65499E5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="" xmlns:a16="http://schemas.microsoft.com/office/drawing/2014/main" id="{8AB47520-CBA0-43B5-B6BB-3520595EE048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6940" dir="5400000" algn="tl" rotWithShape="0">
              <a:srgbClr val="AFA58D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="" xmlns:a16="http://schemas.microsoft.com/office/drawing/2014/main" id="{662C0CA2-B22F-40BA-98EC-C05CE5A19FA0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8C8BE82-954F-4B51-A79E-0A2E249BF2E4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B42AC48F-CC06-4FF6-ABA6-B809B926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="" xmlns:a16="http://schemas.microsoft.com/office/drawing/2014/main" id="{57EB7632-228C-428D-81F1-743EB0F85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D2E826FD-1D5F-4541-8CDE-9C96C3BD4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B5A78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20700ED8-46FA-493A-817A-461DBBD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2pPr lvl="1">
              <a:defRPr/>
            </a:lvl2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liu/Documents/Macintosh%20HD:Users:yiliu:Documents:SAS:update%20(2).rtf!OLE_LINK5" TargetMode="External"/><Relationship Id="rId4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liu/Documents/Macintosh%20HD:Users:yiliu:Documents:SAS:update%20(2).rtf!OLE_LINK6" TargetMode="External"/><Relationship Id="rId4" Type="http://schemas.openxmlformats.org/officeDocument/2006/relationships/image" Target="../media/image24.emf"/><Relationship Id="rId5" Type="http://schemas.openxmlformats.org/officeDocument/2006/relationships/oleObject" Target="file:////Users/yiliu/Documents/Macintosh%20HD:Users:yiliu:Documents:SAS:update%20(2).rtf!OLE_LINK7" TargetMode="External"/><Relationship Id="rId6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yiliu:Documents:SAS:project.docx!OLE_LINK1" TargetMode="External"/><Relationship Id="rId4" Type="http://schemas.openxmlformats.org/officeDocument/2006/relationships/image" Target="../media/image3.emf"/><Relationship Id="rId5" Type="http://schemas.openxmlformats.org/officeDocument/2006/relationships/oleObject" Target="Macintosh%20HD:Users:yiliu:Documents:SAS:project.docx!OLE_LINK3" TargetMode="External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yiliu:Documents:SAS:project.docx!OLE_LINK5" TargetMode="External"/><Relationship Id="rId4" Type="http://schemas.openxmlformats.org/officeDocument/2006/relationships/image" Target="../media/image6.emf"/><Relationship Id="rId5" Type="http://schemas.openxmlformats.org/officeDocument/2006/relationships/oleObject" Target="Macintosh%20HD:Users:yiliu:Documents:SAS:project.docx!OLE_LINK6" TargetMode="External"/><Relationship Id="rId6" Type="http://schemas.openxmlformats.org/officeDocument/2006/relationships/image" Target="../media/image7.emf"/><Relationship Id="rId7" Type="http://schemas.openxmlformats.org/officeDocument/2006/relationships/oleObject" Target="file:////Users/yiliu/Documents/Macintosh%20HD:Users:yiliu:Documents:SAS:project.docx!OLE_LINK7" TargetMode="External"/><Relationship Id="rId8" Type="http://schemas.openxmlformats.org/officeDocument/2006/relationships/image" Target="../media/image8.emf"/><Relationship Id="rId9" Type="http://schemas.openxmlformats.org/officeDocument/2006/relationships/oleObject" Target="file:////Users/yiliu/Documents/Macintosh%20HD:Users:yiliu:Downloads:dup.rtf!OLE_LINK1" TargetMode="External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liu/Documents/Macintosh%20HD:Users:yiliu:Documents:SAS:project.docx!OLE_LINK8" TargetMode="External"/><Relationship Id="rId4" Type="http://schemas.openxmlformats.org/officeDocument/2006/relationships/image" Target="../media/image10.emf"/><Relationship Id="rId5" Type="http://schemas.openxmlformats.org/officeDocument/2006/relationships/oleObject" Target="file:////Users/yiliu/Documents/Macintosh%20HD:Users:yiliu:Documents:SAS:project.docx!OLE_LINK9" TargetMode="External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liu/Documents/Macintosh%20HD:Users:yiliu:Documents:SAS:project.docx!OLE_LINK13" TargetMode="External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liu/Documents/Macintosh%20HD:Users:yiliu:Documents:SAS:project.docx!OLE_LINK14" TargetMode="External"/><Relationship Id="rId4" Type="http://schemas.openxmlformats.org/officeDocument/2006/relationships/image" Target="../media/image17.emf"/><Relationship Id="rId5" Type="http://schemas.openxmlformats.org/officeDocument/2006/relationships/oleObject" Target="file:////Users/yiliu/Documents/Macintosh%20HD:Users:yiliu:Downloads:project1.rtf!OLE_LINK20" TargetMode="External"/><Relationship Id="rId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Customer Retain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SAS Project by Yi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9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i="1" dirty="0"/>
              <a:t>Association between the tenure segments and 'Good </a:t>
            </a:r>
            <a:r>
              <a:rPr lang="en-CA" sz="2800" b="1" i="1" dirty="0" smtClean="0"/>
              <a:t>Credit’, 'Rate Plan </a:t>
            </a:r>
            <a:r>
              <a:rPr lang="en-CA" sz="2800" b="1" i="1" dirty="0"/>
              <a:t>' and '</a:t>
            </a:r>
            <a:r>
              <a:rPr lang="en-CA" sz="2800" b="1" i="1" dirty="0" smtClean="0"/>
              <a:t>Dealer Type'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6555" y="1672534"/>
            <a:ext cx="8793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For all tenure segments, Dealer type A1 have higher number of accounts. Followed by dealer type B1, C1 and A2.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For all tenure segments, the number of good credit accounts are higher than the number of bad credit accounts. 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3" y="2738589"/>
            <a:ext cx="4224068" cy="2502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81" y="2738589"/>
            <a:ext cx="4224069" cy="25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Association between Account status and Dealer type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63027"/>
              </p:ext>
            </p:extLst>
          </p:nvPr>
        </p:nvGraphicFramePr>
        <p:xfrm>
          <a:off x="2005210" y="3157620"/>
          <a:ext cx="557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3" imgW="5575300" imgH="1536700" progId="Word.Document.12">
                  <p:link updateAutomatic="1"/>
                </p:oleObj>
              </mc:Choice>
              <mc:Fallback>
                <p:oleObj name="Document" r:id="rId3" imgW="5575300" imgH="15367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210" y="3157620"/>
                        <a:ext cx="55753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5422" y="1759119"/>
            <a:ext cx="7737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Deactivation rate (Deactivated account / total account by dealer type) for  A2 is higher than the other dealers type (A1:18.94%  A2: 22.64% B1:18.77%  C1:18.14% ). Further investigation is required to find the root cause (Insufficient staff? Require additional training? ..etc.)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863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Account Status &amp; Tenure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301" y="1679369"/>
            <a:ext cx="800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perceive 87.23% of active accounts and 77.85% deactivated accounts fall into </a:t>
            </a:r>
            <a:r>
              <a:rPr lang="en-US" b="1" dirty="0" smtClean="0"/>
              <a:t>61-one year</a:t>
            </a:r>
            <a:r>
              <a:rPr lang="en-US" dirty="0" smtClean="0"/>
              <a:t> and </a:t>
            </a:r>
            <a:r>
              <a:rPr lang="en-US" b="1" dirty="0" smtClean="0"/>
              <a:t>Over one year </a:t>
            </a:r>
            <a:r>
              <a:rPr lang="en-US" dirty="0" smtClean="0"/>
              <a:t>segments. We could further divide these two segments to gain more accurate distribution.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5" y="3329524"/>
            <a:ext cx="7404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1" dirty="0"/>
              <a:t>Account Status </a:t>
            </a:r>
            <a:r>
              <a:rPr lang="en-CA" b="1" i="1" dirty="0" smtClean="0"/>
              <a:t>with new Tenure segment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578" y="1956950"/>
            <a:ext cx="8062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re-segment one year period with a 60 days span, </a:t>
            </a:r>
            <a:r>
              <a:rPr lang="en-US" sz="1400" dirty="0"/>
              <a:t>w</a:t>
            </a:r>
            <a:r>
              <a:rPr lang="en-US" sz="1400" dirty="0" smtClean="0"/>
              <a:t>e notice there is a high rate of deactivation during the first 60 days. Then the deactivation rate gradually decrease as time passed. The longer customers stay with us, the less likely they will deactivate.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241650"/>
            <a:ext cx="7404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4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40" y="296846"/>
            <a:ext cx="770643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</a:t>
            </a:r>
            <a:r>
              <a:rPr lang="en-US" sz="3900" dirty="0" smtClean="0"/>
              <a:t>Account analysis among account status, credit status and age segments</a:t>
            </a:r>
            <a:endParaRPr lang="en-US" sz="3900" dirty="0"/>
          </a:p>
        </p:txBody>
      </p:sp>
      <p:sp>
        <p:nvSpPr>
          <p:cNvPr id="6" name="TextBox 5"/>
          <p:cNvSpPr txBox="1"/>
          <p:nvPr/>
        </p:nvSpPr>
        <p:spPr>
          <a:xfrm>
            <a:off x="1246282" y="1617127"/>
            <a:ext cx="7343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Bad credit customers have much higher deactivation rate than good credit customers (</a:t>
            </a:r>
            <a:r>
              <a:rPr lang="en-US" sz="1400" dirty="0"/>
              <a:t>27.71</a:t>
            </a:r>
            <a:r>
              <a:rPr lang="en-US" sz="1400" dirty="0" smtClean="0"/>
              <a:t>% vs. 15.48%).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Customers with good credit contribute more than double profit than customers with bad credit ($11,886,063.75 vs. $5,244,200.75).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99755"/>
              </p:ext>
            </p:extLst>
          </p:nvPr>
        </p:nvGraphicFramePr>
        <p:xfrm>
          <a:off x="524583" y="2953667"/>
          <a:ext cx="4469479" cy="333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ocument" r:id="rId3" imgW="5588000" imgH="4165600" progId="Word.Document.12">
                  <p:link updateAutomatic="1"/>
                </p:oleObj>
              </mc:Choice>
              <mc:Fallback>
                <p:oleObj name="Document" r:id="rId3" imgW="5588000" imgH="416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583" y="2953667"/>
                        <a:ext cx="4469479" cy="3331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04537"/>
              </p:ext>
            </p:extLst>
          </p:nvPr>
        </p:nvGraphicFramePr>
        <p:xfrm>
          <a:off x="3939811" y="2953667"/>
          <a:ext cx="4407778" cy="328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Document" r:id="rId5" imgW="5588000" imgH="4165600" progId="Word.Document.12">
                  <p:link updateAutomatic="1"/>
                </p:oleObj>
              </mc:Choice>
              <mc:Fallback>
                <p:oleObj name="Document" r:id="rId5" imgW="5588000" imgH="416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9811" y="2953667"/>
                        <a:ext cx="4407778" cy="328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51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Variables Correlation Coefficient</a:t>
            </a:r>
            <a:r>
              <a:rPr lang="en-US" dirty="0" smtClean="0"/>
              <a:t> </a:t>
            </a:r>
            <a:r>
              <a:rPr lang="en-US" sz="2800" dirty="0" smtClean="0"/>
              <a:t>study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7" y="2863859"/>
            <a:ext cx="7404100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22" y="1455430"/>
            <a:ext cx="8112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purpose of correlation coefficient study is to find if we can build model to make  prediction. </a:t>
            </a:r>
          </a:p>
          <a:p>
            <a:r>
              <a:rPr lang="en-US" sz="1400" dirty="0" smtClean="0"/>
              <a:t>The following conversions have been made prior the correlation coefficient study: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Acctype</a:t>
            </a:r>
            <a:r>
              <a:rPr lang="en-US" sz="1400" dirty="0" smtClean="0"/>
              <a:t> (‘Active’=1 ‘</a:t>
            </a:r>
            <a:r>
              <a:rPr lang="en-US" sz="1400" dirty="0" err="1" smtClean="0"/>
              <a:t>Deactive</a:t>
            </a:r>
            <a:r>
              <a:rPr lang="en-US" sz="1400" dirty="0" smtClean="0"/>
              <a:t>’=0)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Dealertype</a:t>
            </a:r>
            <a:r>
              <a:rPr lang="en-US" sz="1400" dirty="0" smtClean="0"/>
              <a:t> (‘A2’=1 ‘C1’=2 ‘B1’=3 ‘A1’=4) /ascending by account numbers.</a:t>
            </a:r>
          </a:p>
          <a:p>
            <a:r>
              <a:rPr lang="en-US" sz="1400" dirty="0" smtClean="0"/>
              <a:t>From the table below, we can only observe week association between </a:t>
            </a:r>
            <a:r>
              <a:rPr lang="en-US" sz="1400" dirty="0" err="1" smtClean="0"/>
              <a:t>Acctype</a:t>
            </a:r>
            <a:r>
              <a:rPr lang="en-US" sz="1400" dirty="0" smtClean="0"/>
              <a:t> and </a:t>
            </a:r>
            <a:r>
              <a:rPr lang="en-US" sz="1400" dirty="0" err="1" smtClean="0"/>
              <a:t>Goodcredit</a:t>
            </a:r>
            <a:r>
              <a:rPr lang="en-US" sz="1400" dirty="0" smtClean="0"/>
              <a:t>. The other pairs have no significant associations.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929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58" y="1170051"/>
            <a:ext cx="7408333" cy="4919619"/>
          </a:xfrm>
        </p:spPr>
        <p:txBody>
          <a:bodyPr>
            <a:normAutofit fontScale="92500"/>
          </a:bodyPr>
          <a:lstStyle/>
          <a:p>
            <a:pPr marL="82550" indent="0">
              <a:buNone/>
            </a:pPr>
            <a:endParaRPr lang="en-US" sz="1400" dirty="0" smtClean="0"/>
          </a:p>
          <a:p>
            <a:pPr>
              <a:buFont typeface="Wingdings" charset="2"/>
              <a:buChar char="q"/>
            </a:pPr>
            <a:r>
              <a:rPr lang="en-US" sz="1400" dirty="0" smtClean="0"/>
              <a:t>The </a:t>
            </a:r>
            <a:r>
              <a:rPr lang="en-US" sz="1400" dirty="0"/>
              <a:t>province of ON has higher percentage of active accounts (</a:t>
            </a:r>
            <a:r>
              <a:rPr lang="en-US" sz="1400" dirty="0" smtClean="0"/>
              <a:t>44.03%</a:t>
            </a:r>
            <a:r>
              <a:rPr lang="en-US" sz="1400" dirty="0"/>
              <a:t>) then any other province. Followed by BC (22.94%), NS(</a:t>
            </a:r>
            <a:r>
              <a:rPr lang="en-US" sz="1400" dirty="0" smtClean="0"/>
              <a:t>12.%</a:t>
            </a:r>
            <a:r>
              <a:rPr lang="en-US" sz="1400" dirty="0"/>
              <a:t>), AB(</a:t>
            </a:r>
            <a:r>
              <a:rPr lang="en-US" sz="1400" dirty="0" smtClean="0"/>
              <a:t>10.66%</a:t>
            </a:r>
            <a:r>
              <a:rPr lang="en-US" sz="1400" dirty="0"/>
              <a:t>) and QC(</a:t>
            </a:r>
            <a:r>
              <a:rPr lang="en-US" sz="1400" dirty="0" smtClean="0"/>
              <a:t>10.37%</a:t>
            </a:r>
            <a:r>
              <a:rPr lang="en-US" sz="1400" dirty="0"/>
              <a:t>). We </a:t>
            </a:r>
            <a:r>
              <a:rPr lang="en-US" sz="1400" dirty="0" smtClean="0"/>
              <a:t>notice the </a:t>
            </a:r>
            <a:r>
              <a:rPr lang="en-US" sz="1400" dirty="0"/>
              <a:t>same trend for deactivated accounts- ON(44.06%), BC(22.94%), NS(11.91%),   AB(10.77%) then QC(10.32%).</a:t>
            </a:r>
          </a:p>
          <a:p>
            <a:pPr>
              <a:buFont typeface="Wingdings" charset="2"/>
              <a:buChar char="q"/>
            </a:pPr>
            <a:r>
              <a:rPr lang="en-US" sz="1400" dirty="0"/>
              <a:t>The age segment of 41-60 </a:t>
            </a:r>
            <a:r>
              <a:rPr lang="en-US" sz="1400" dirty="0" err="1"/>
              <a:t>yrs</a:t>
            </a:r>
            <a:r>
              <a:rPr lang="en-US" sz="1400" dirty="0"/>
              <a:t> has higher </a:t>
            </a:r>
            <a:r>
              <a:rPr lang="en-US" sz="1400" dirty="0" smtClean="0"/>
              <a:t>percentage of total account (39.61%</a:t>
            </a:r>
            <a:r>
              <a:rPr lang="en-US" sz="1400" dirty="0"/>
              <a:t>) than any other age segments. Followed by 21-40 </a:t>
            </a:r>
            <a:r>
              <a:rPr lang="en-US" sz="1400" dirty="0" err="1"/>
              <a:t>yrs</a:t>
            </a:r>
            <a:r>
              <a:rPr lang="en-US" sz="1400" dirty="0"/>
              <a:t> (</a:t>
            </a:r>
            <a:r>
              <a:rPr lang="en-US" sz="1400" dirty="0" smtClean="0"/>
              <a:t>27.69%)</a:t>
            </a:r>
            <a:r>
              <a:rPr lang="en-US" sz="1400" dirty="0"/>
              <a:t>, 60 and above (</a:t>
            </a:r>
            <a:r>
              <a:rPr lang="en-US" sz="1400" dirty="0" smtClean="0"/>
              <a:t>24.83%</a:t>
            </a:r>
            <a:r>
              <a:rPr lang="en-US" sz="1400" dirty="0"/>
              <a:t>) and age below 20 </a:t>
            </a:r>
            <a:r>
              <a:rPr lang="en-US" sz="1400" dirty="0" err="1"/>
              <a:t>yrs</a:t>
            </a:r>
            <a:r>
              <a:rPr lang="en-US" sz="1400" dirty="0"/>
              <a:t> old</a:t>
            </a:r>
            <a:r>
              <a:rPr lang="en-US" sz="1400" dirty="0" smtClean="0"/>
              <a:t>(7.87%) age segment. </a:t>
            </a:r>
          </a:p>
          <a:p>
            <a:pPr>
              <a:buFont typeface="Wingdings" charset="2"/>
              <a:buChar char="q"/>
            </a:pPr>
            <a:r>
              <a:rPr lang="en-US" sz="1400" dirty="0" smtClean="0"/>
              <a:t>We observe higher rate of deactivations and activations in the month of December comparing with any other months. We need to continue attacking new customers while retaining the old customers.  </a:t>
            </a:r>
          </a:p>
          <a:p>
            <a:pPr>
              <a:buFont typeface="Wingdings" charset="2"/>
              <a:buChar char="q"/>
            </a:pPr>
            <a:r>
              <a:rPr lang="en-US" sz="1400" dirty="0"/>
              <a:t>D</a:t>
            </a:r>
            <a:r>
              <a:rPr lang="en-US" sz="1400" dirty="0" smtClean="0"/>
              <a:t>eactivated accounts contribute only 20% of total sale amount. And active accounts contribute 80% of total sale amount. </a:t>
            </a:r>
            <a:endParaRPr lang="en-US" sz="1400" dirty="0"/>
          </a:p>
          <a:p>
            <a:pPr>
              <a:buFont typeface="Wingdings" charset="2"/>
              <a:buChar char="q"/>
            </a:pPr>
            <a:r>
              <a:rPr lang="en-US" sz="1400" dirty="0" smtClean="0"/>
              <a:t>Bad </a:t>
            </a:r>
            <a:r>
              <a:rPr lang="en-US" sz="1400" dirty="0"/>
              <a:t>credit customers have much higher deactivation rate then good credit customers. (27.71% vs. 15.48%)</a:t>
            </a:r>
            <a:r>
              <a:rPr lang="en-US" sz="1400" dirty="0" smtClean="0"/>
              <a:t>. Also bad credit customers have less than 50% sale amount comparing with good credit customers (</a:t>
            </a:r>
            <a:r>
              <a:rPr lang="en-US" sz="1400" dirty="0"/>
              <a:t>$</a:t>
            </a:r>
            <a:r>
              <a:rPr lang="en-US" sz="1400" dirty="0" smtClean="0"/>
              <a:t>5,244,200.75  vs. $11,886,063.75).</a:t>
            </a:r>
          </a:p>
          <a:p>
            <a:pPr>
              <a:buFont typeface="Wingdings" charset="2"/>
              <a:buChar char="q"/>
            </a:pPr>
            <a:r>
              <a:rPr lang="en-US" sz="1400" dirty="0"/>
              <a:t>Dealer type A1 have higher number of accounts. Followed by dealer type B1, C1 and </a:t>
            </a:r>
            <a:r>
              <a:rPr lang="en-US" sz="1400" dirty="0" smtClean="0"/>
              <a:t>A2.  Dealer A2 deactivation rate is higher than the other dealers. Further investigation required to find the root cause.</a:t>
            </a:r>
          </a:p>
          <a:p>
            <a:pPr>
              <a:buFont typeface="Wingdings" charset="2"/>
              <a:buChar char="q"/>
            </a:pPr>
            <a:r>
              <a:rPr lang="en-US" sz="1400" dirty="0"/>
              <a:t>For most age and province groups, less than 10% </a:t>
            </a:r>
            <a:r>
              <a:rPr lang="en-US" sz="1400" dirty="0" smtClean="0"/>
              <a:t>of accounts </a:t>
            </a:r>
            <a:r>
              <a:rPr lang="en-US" sz="1400" dirty="0"/>
              <a:t>have sales higher than $500</a:t>
            </a:r>
            <a:r>
              <a:rPr lang="en-US" sz="1400" dirty="0" smtClean="0"/>
              <a:t>. Accounts with sale less </a:t>
            </a:r>
            <a:r>
              <a:rPr lang="en-US" sz="1400" dirty="0"/>
              <a:t>than $100 </a:t>
            </a:r>
            <a:r>
              <a:rPr lang="en-US" sz="1400" dirty="0" smtClean="0"/>
              <a:t>represent </a:t>
            </a:r>
            <a:r>
              <a:rPr lang="en-US" sz="1400" dirty="0"/>
              <a:t>roughly 50% of </a:t>
            </a:r>
            <a:r>
              <a:rPr lang="en-US" sz="1400" dirty="0" smtClean="0"/>
              <a:t>total accounts. We need develop strategies for increasing sale for those low sale accounts. </a:t>
            </a:r>
          </a:p>
          <a:p>
            <a:pPr>
              <a:buFont typeface="Wingdings" charset="2"/>
              <a:buChar char="q"/>
            </a:pPr>
            <a:r>
              <a:rPr lang="en-US" sz="1400" dirty="0" smtClean="0"/>
              <a:t>The longer customers stay with us, the less likely they deactivate their accounts . </a:t>
            </a:r>
            <a:endParaRPr lang="en-US" sz="1400" dirty="0"/>
          </a:p>
          <a:p>
            <a:pPr>
              <a:buFont typeface="Wingdings" charset="2"/>
              <a:buChar char="q"/>
            </a:pPr>
            <a:endParaRPr lang="en-US" sz="1400" dirty="0" smtClean="0"/>
          </a:p>
          <a:p>
            <a:pPr>
              <a:buFont typeface="Wingdings" charset="2"/>
              <a:buChar char="q"/>
            </a:pPr>
            <a:endParaRPr lang="en-US" sz="1400" dirty="0" smtClean="0"/>
          </a:p>
          <a:p>
            <a:pPr>
              <a:buFont typeface="Wingdings" charset="2"/>
              <a:buChar char="q"/>
            </a:pPr>
            <a:endParaRPr lang="en-US" sz="1400" dirty="0" smtClean="0"/>
          </a:p>
          <a:p>
            <a:pPr>
              <a:buFont typeface="Wingdings" charset="2"/>
              <a:buChar char="q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and 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5556" y="1417638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Background:</a:t>
            </a:r>
          </a:p>
          <a:p>
            <a:pPr marL="0" indent="0">
              <a:buNone/>
            </a:pPr>
            <a:r>
              <a:rPr lang="en-US" sz="1800" dirty="0" smtClean="0"/>
              <a:t>Wireless company provided two years of sales data to analysis customers behavior and segmentations to develop strategies to maximize profit while retaining the valuable customers.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</a:t>
            </a:r>
            <a:r>
              <a:rPr lang="en-US" altLang="zh-CN" sz="1800" dirty="0" smtClean="0"/>
              <a:t>bjective:</a:t>
            </a:r>
          </a:p>
          <a:p>
            <a:pPr marL="0" indent="0">
              <a:buNone/>
            </a:pPr>
            <a:r>
              <a:rPr lang="en-US" sz="1800" dirty="0" smtClean="0"/>
              <a:t>Analyze customer by status, tenure, credit, province and all other factors to gain useful information. </a:t>
            </a:r>
          </a:p>
          <a:p>
            <a:pPr marL="0" indent="0">
              <a:buNone/>
            </a:pPr>
            <a:r>
              <a:rPr lang="en-US" sz="1800" dirty="0" smtClean="0"/>
              <a:t>Provide data to management team to help develop future strategies.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19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6750" y="230841"/>
            <a:ext cx="7620000" cy="696259"/>
          </a:xfrm>
        </p:spPr>
        <p:txBody>
          <a:bodyPr>
            <a:normAutofit fontScale="90000"/>
          </a:bodyPr>
          <a:lstStyle/>
          <a:p>
            <a:r>
              <a:rPr lang="en-CA" b="1" i="1" dirty="0"/>
              <a:t>Explore the customers data</a:t>
            </a:r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71213"/>
              </p:ext>
            </p:extLst>
          </p:nvPr>
        </p:nvGraphicFramePr>
        <p:xfrm>
          <a:off x="720090" y="2778590"/>
          <a:ext cx="3691890" cy="210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Document" r:id="rId3" imgW="5575300" imgH="3175000" progId="Word.Document.12">
                  <p:link updateAutomatic="1"/>
                </p:oleObj>
              </mc:Choice>
              <mc:Fallback>
                <p:oleObj name="Document" r:id="rId3" imgW="5575300" imgH="31750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090" y="2778590"/>
                        <a:ext cx="3691890" cy="210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39561"/>
              </p:ext>
            </p:extLst>
          </p:nvPr>
        </p:nvGraphicFramePr>
        <p:xfrm>
          <a:off x="4260850" y="2696652"/>
          <a:ext cx="3867151" cy="211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Document" r:id="rId5" imgW="5575300" imgH="3048000" progId="Word.Document.12">
                  <p:link updateAutomatic="1"/>
                </p:oleObj>
              </mc:Choice>
              <mc:Fallback>
                <p:oleObj name="Document" r:id="rId5" imgW="5575300" imgH="30480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0850" y="2696652"/>
                        <a:ext cx="3867151" cy="211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40" y="4881033"/>
            <a:ext cx="7404100" cy="133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3647" y="1229244"/>
            <a:ext cx="794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General overview of dataset: # of observations (102255). All variables (10 in total) list and their attributes. Printout of first 2 observations to check if all data have been properly imported.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148291"/>
            <a:ext cx="6883400" cy="696259"/>
          </a:xfrm>
        </p:spPr>
        <p:txBody>
          <a:bodyPr>
            <a:normAutofit fontScale="90000"/>
          </a:bodyPr>
          <a:lstStyle/>
          <a:p>
            <a:r>
              <a:rPr lang="en-CA" b="1" i="1" dirty="0" smtClean="0"/>
              <a:t>Data Preparation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62702"/>
              </p:ext>
            </p:extLst>
          </p:nvPr>
        </p:nvGraphicFramePr>
        <p:xfrm>
          <a:off x="-1200384" y="3231184"/>
          <a:ext cx="8574118" cy="230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Document" r:id="rId3" imgW="5575300" imgH="1498600" progId="Word.Document.12">
                  <p:link updateAutomatic="1"/>
                </p:oleObj>
              </mc:Choice>
              <mc:Fallback>
                <p:oleObj name="Document" r:id="rId3" imgW="5575300" imgH="1498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00384" y="3231184"/>
                        <a:ext cx="8574118" cy="2304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57305"/>
              </p:ext>
            </p:extLst>
          </p:nvPr>
        </p:nvGraphicFramePr>
        <p:xfrm>
          <a:off x="2387976" y="3231184"/>
          <a:ext cx="8989263" cy="104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Document" r:id="rId5" imgW="5575300" imgH="647700" progId="Word.Document.12">
                  <p:link updateAutomatic="1"/>
                </p:oleObj>
              </mc:Choice>
              <mc:Fallback>
                <p:oleObj name="Document" r:id="rId5" imgW="5575300" imgH="6477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7976" y="3231184"/>
                        <a:ext cx="8989263" cy="104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75831"/>
              </p:ext>
            </p:extLst>
          </p:nvPr>
        </p:nvGraphicFramePr>
        <p:xfrm>
          <a:off x="-610731" y="5403004"/>
          <a:ext cx="7600208" cy="11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Document" r:id="rId7" imgW="5575300" imgH="863600" progId="Word.Document.12">
                  <p:link updateAutomatic="1"/>
                </p:oleObj>
              </mc:Choice>
              <mc:Fallback>
                <p:oleObj name="Document" r:id="rId7" imgW="5575300" imgH="863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610731" y="5403004"/>
                        <a:ext cx="7600208" cy="1177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4920" y="1001220"/>
            <a:ext cx="7949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the missing values for all character &amp; numeric variables. The missing value for </a:t>
            </a:r>
            <a:r>
              <a:rPr lang="en-US" b="1" dirty="0" smtClean="0">
                <a:solidFill>
                  <a:srgbClr val="FF0000"/>
                </a:solidFill>
              </a:rPr>
              <a:t>sales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replaced with </a:t>
            </a:r>
            <a:r>
              <a:rPr lang="en-US" b="1" dirty="0" smtClean="0">
                <a:solidFill>
                  <a:srgbClr val="FF0000"/>
                </a:solidFill>
              </a:rPr>
              <a:t>mean of sales (181.25) </a:t>
            </a:r>
            <a:r>
              <a:rPr lang="en-US" dirty="0" smtClean="0"/>
              <a:t>to obtain a better overview of sales data. The missing values for other variables (</a:t>
            </a:r>
            <a:r>
              <a:rPr lang="en-US" b="1" dirty="0" smtClean="0">
                <a:solidFill>
                  <a:srgbClr val="FF0000"/>
                </a:solidFill>
              </a:rPr>
              <a:t>Age, province</a:t>
            </a:r>
            <a:r>
              <a:rPr lang="mr-IN" dirty="0" smtClean="0"/>
              <a:t>…</a:t>
            </a:r>
            <a:r>
              <a:rPr lang="en-CA" dirty="0" smtClean="0"/>
              <a:t>etc.)</a:t>
            </a:r>
            <a:r>
              <a:rPr lang="en-US" dirty="0" smtClean="0"/>
              <a:t> are ignored to </a:t>
            </a:r>
            <a:r>
              <a:rPr lang="en-US" dirty="0"/>
              <a:t>avoid statistical </a:t>
            </a:r>
            <a:r>
              <a:rPr lang="en-US" dirty="0" smtClean="0"/>
              <a:t>bias. </a:t>
            </a:r>
            <a:r>
              <a:rPr lang="en-US" dirty="0"/>
              <a:t> </a:t>
            </a:r>
            <a:r>
              <a:rPr lang="en-US" dirty="0" smtClean="0"/>
              <a:t>To check &amp; confirm if any redundant entry for account number (</a:t>
            </a:r>
            <a:r>
              <a:rPr lang="en-US" dirty="0" err="1" smtClean="0"/>
              <a:t>Acctno</a:t>
            </a:r>
            <a:r>
              <a:rPr lang="en-US" dirty="0" smtClean="0"/>
              <a:t>).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97892"/>
              </p:ext>
            </p:extLst>
          </p:nvPr>
        </p:nvGraphicFramePr>
        <p:xfrm>
          <a:off x="2768939" y="4275494"/>
          <a:ext cx="7844536" cy="87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Document" r:id="rId9" imgW="5575300" imgH="622300" progId="Word.Document.12">
                  <p:link updateAutomatic="1"/>
                </p:oleObj>
              </mc:Choice>
              <mc:Fallback>
                <p:oleObj name="Document" r:id="rId9" imgW="5575300" imgH="622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8939" y="4275494"/>
                        <a:ext cx="7844536" cy="875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7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of Deactivated and Active accounts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06884"/>
              </p:ext>
            </p:extLst>
          </p:nvPr>
        </p:nvGraphicFramePr>
        <p:xfrm>
          <a:off x="-249958" y="4165515"/>
          <a:ext cx="557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Document" r:id="rId3" imgW="5575300" imgH="952500" progId="Word.Document.12">
                  <p:link updateAutomatic="1"/>
                </p:oleObj>
              </mc:Choice>
              <mc:Fallback>
                <p:oleObj name="Document" r:id="rId3" imgW="5575300" imgH="952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9958" y="4165515"/>
                        <a:ext cx="55753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00460"/>
              </p:ext>
            </p:extLst>
          </p:nvPr>
        </p:nvGraphicFramePr>
        <p:xfrm>
          <a:off x="2993689" y="4166550"/>
          <a:ext cx="651857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Document" r:id="rId5" imgW="5575300" imgH="952500" progId="Word.Document.12">
                  <p:link updateAutomatic="1"/>
                </p:oleObj>
              </mc:Choice>
              <mc:Fallback>
                <p:oleObj name="Document" r:id="rId5" imgW="5575300" imgH="952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3689" y="4166550"/>
                        <a:ext cx="651857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9335" y="1774219"/>
            <a:ext cx="828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19635 deactivated accounts in the list with </a:t>
            </a:r>
            <a:r>
              <a:rPr lang="en-US" dirty="0"/>
              <a:t>t</a:t>
            </a:r>
            <a:r>
              <a:rPr lang="en-US" dirty="0" smtClean="0"/>
              <a:t>he earliest deactivation on 01/25/1999 and the latest deactivation on 01/20/2001. </a:t>
            </a:r>
            <a:r>
              <a:rPr lang="en-US" dirty="0"/>
              <a:t>There are </a:t>
            </a:r>
            <a:r>
              <a:rPr lang="en-US" dirty="0" smtClean="0"/>
              <a:t>82620 active accounts </a:t>
            </a:r>
            <a:r>
              <a:rPr lang="en-US" dirty="0"/>
              <a:t>in the list with the earliest </a:t>
            </a:r>
            <a:r>
              <a:rPr lang="en-US" dirty="0" smtClean="0"/>
              <a:t>activation on </a:t>
            </a:r>
            <a:r>
              <a:rPr lang="en-US" dirty="0"/>
              <a:t>01/</a:t>
            </a:r>
            <a:r>
              <a:rPr lang="en-US" dirty="0" smtClean="0"/>
              <a:t>20/</a:t>
            </a:r>
            <a:r>
              <a:rPr lang="en-US" dirty="0"/>
              <a:t>1999 and the latest </a:t>
            </a:r>
            <a:r>
              <a:rPr lang="en-US" dirty="0" smtClean="0"/>
              <a:t>activation on </a:t>
            </a:r>
            <a:r>
              <a:rPr lang="en-US" dirty="0"/>
              <a:t>01/20/2001.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i="1" dirty="0"/>
              <a:t>Age and province </a:t>
            </a:r>
            <a:r>
              <a:rPr lang="en-CA" sz="2800" b="1" i="1" dirty="0" smtClean="0"/>
              <a:t>distributions </a:t>
            </a:r>
            <a:r>
              <a:rPr lang="en-CA" sz="2800" b="1" i="1" dirty="0"/>
              <a:t>of active and deactivated </a:t>
            </a:r>
            <a:r>
              <a:rPr lang="en-CA" sz="2800" b="1" i="1" dirty="0" smtClean="0"/>
              <a:t>customers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01640" y="2526543"/>
            <a:ext cx="36538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the table, we observe the following facts: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</a:t>
            </a:r>
            <a:r>
              <a:rPr lang="en-US" altLang="zh-CN" sz="1400" dirty="0" smtClean="0"/>
              <a:t>he </a:t>
            </a:r>
            <a:r>
              <a:rPr lang="en-US" altLang="zh-CN" sz="1400" dirty="0"/>
              <a:t>province of </a:t>
            </a:r>
            <a:r>
              <a:rPr lang="en-US" sz="1400" dirty="0"/>
              <a:t>ON has higher </a:t>
            </a:r>
            <a:r>
              <a:rPr lang="en-US" sz="1400" dirty="0" smtClean="0"/>
              <a:t>percentage of active accounts (44.03%) then </a:t>
            </a:r>
            <a:r>
              <a:rPr lang="en-US" sz="1400" dirty="0"/>
              <a:t>any other province. Followed by </a:t>
            </a:r>
            <a:r>
              <a:rPr lang="en-US" sz="1400" dirty="0" smtClean="0"/>
              <a:t>BC (22.94%), NS(12%), AB(10.66%) </a:t>
            </a:r>
            <a:r>
              <a:rPr lang="en-US" sz="1400" dirty="0"/>
              <a:t>and </a:t>
            </a:r>
            <a:r>
              <a:rPr lang="en-US" sz="1400" dirty="0" smtClean="0"/>
              <a:t>QC(10.37%). </a:t>
            </a:r>
            <a:r>
              <a:rPr lang="en-US" sz="1400" dirty="0"/>
              <a:t>We </a:t>
            </a:r>
            <a:r>
              <a:rPr lang="en-US" sz="1400" dirty="0" smtClean="0"/>
              <a:t>notice the </a:t>
            </a:r>
            <a:r>
              <a:rPr lang="en-US" sz="1400" dirty="0"/>
              <a:t>same trend for deactivated </a:t>
            </a:r>
            <a:r>
              <a:rPr lang="en-US" sz="1400" dirty="0" smtClean="0"/>
              <a:t>accounts- ON(44.06%), </a:t>
            </a:r>
            <a:r>
              <a:rPr lang="en-US" altLang="zh-CN" sz="1400" dirty="0" smtClean="0"/>
              <a:t>BC</a:t>
            </a:r>
            <a:r>
              <a:rPr lang="en-CA" altLang="zh-CN" sz="1400" dirty="0" smtClean="0"/>
              <a:t>(22.94%), NS(11.91%),   AB(10.77%) then QC(10.32%)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age segment of 41-60 </a:t>
            </a:r>
            <a:r>
              <a:rPr lang="en-US" sz="1400" dirty="0" err="1"/>
              <a:t>yrs</a:t>
            </a:r>
            <a:r>
              <a:rPr lang="en-US" sz="1400" dirty="0"/>
              <a:t> has higher number of </a:t>
            </a:r>
            <a:r>
              <a:rPr lang="en-US" sz="1400" dirty="0" smtClean="0"/>
              <a:t>accounts (39.61%) </a:t>
            </a:r>
            <a:r>
              <a:rPr lang="en-US" sz="1400" dirty="0"/>
              <a:t>than any other age segments. Followed by 21-40 </a:t>
            </a:r>
            <a:r>
              <a:rPr lang="en-US" sz="1400" dirty="0" err="1" smtClean="0"/>
              <a:t>yrs</a:t>
            </a:r>
            <a:r>
              <a:rPr lang="en-US" sz="1400" dirty="0" smtClean="0"/>
              <a:t> (27.69%), </a:t>
            </a:r>
            <a:r>
              <a:rPr lang="en-US" sz="1400" dirty="0"/>
              <a:t>60 and above </a:t>
            </a:r>
            <a:r>
              <a:rPr lang="en-US" sz="1400" dirty="0" smtClean="0"/>
              <a:t>(24.83%) and </a:t>
            </a:r>
            <a:r>
              <a:rPr lang="en-US" sz="1400" dirty="0"/>
              <a:t>age below 20 </a:t>
            </a:r>
            <a:r>
              <a:rPr lang="en-US" sz="1400" dirty="0" err="1"/>
              <a:t>yrs</a:t>
            </a:r>
            <a:r>
              <a:rPr lang="en-US" sz="1400" dirty="0"/>
              <a:t> </a:t>
            </a:r>
            <a:r>
              <a:rPr lang="en-US" sz="1400" dirty="0" smtClean="0"/>
              <a:t>old(7.87%).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4" y="1534173"/>
            <a:ext cx="4584866" cy="51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i="1" dirty="0"/>
              <a:t>Age and province distributions of active and deactivated customers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1" name="Picture 10" descr="屏幕快照 2019-08-04 下午1.2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3035300"/>
            <a:ext cx="8513784" cy="1657350"/>
          </a:xfrm>
          <a:prstGeom prst="rect">
            <a:avLst/>
          </a:prstGeom>
        </p:spPr>
      </p:pic>
      <p:pic>
        <p:nvPicPr>
          <p:cNvPr id="12" name="Picture 11" descr="屏幕快照 2019-08-04 下午1.33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4775200"/>
            <a:ext cx="8636000" cy="17158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9458" y="1604691"/>
            <a:ext cx="8409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/>
              <a:t>We further divided accounts into 4 categories based on the sales amount (</a:t>
            </a:r>
            <a:r>
              <a:rPr lang="en-CA" sz="1400" dirty="0"/>
              <a:t>&lt; $100, $100---500, $500-$800, $800 and above</a:t>
            </a:r>
            <a:r>
              <a:rPr lang="zh-CN" altLang="en-US" sz="1400" dirty="0"/>
              <a:t> </a:t>
            </a:r>
            <a:r>
              <a:rPr lang="en-CA" altLang="zh-CN" sz="1400" dirty="0" smtClean="0"/>
              <a:t>). </a:t>
            </a:r>
            <a:r>
              <a:rPr lang="en-CA" sz="1400" dirty="0" smtClean="0"/>
              <a:t>  We observe the following facts:</a:t>
            </a:r>
          </a:p>
          <a:p>
            <a:pPr marL="285750" indent="-285750">
              <a:buFont typeface="Arial"/>
              <a:buChar char="•"/>
            </a:pPr>
            <a:r>
              <a:rPr lang="en-CA" sz="1400" dirty="0" smtClean="0"/>
              <a:t>For most age and province groups, less than 10% accounts have sales higher than $500.</a:t>
            </a:r>
          </a:p>
          <a:p>
            <a:pPr marL="285750" indent="-285750">
              <a:buFont typeface="Arial"/>
              <a:buChar char="•"/>
            </a:pPr>
            <a:r>
              <a:rPr lang="en-CA" sz="1400" dirty="0" smtClean="0"/>
              <a:t>For all age and province groups, accounts have less than $100 sale represent roughly 50% of total number of accounts of that segment. </a:t>
            </a:r>
          </a:p>
          <a:p>
            <a:r>
              <a:rPr lang="en-CA" altLang="zh-CN" sz="1400" dirty="0" smtClean="0"/>
              <a:t>There’s a big room for improvement by increasing the sale of those low sale accounts.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98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Tenure day analyses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5196"/>
              </p:ext>
            </p:extLst>
          </p:nvPr>
        </p:nvGraphicFramePr>
        <p:xfrm>
          <a:off x="-412243" y="3533064"/>
          <a:ext cx="557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5575300" imgH="863600" progId="Word.Document.12">
                  <p:link updateAutomatic="1"/>
                </p:oleObj>
              </mc:Choice>
              <mc:Fallback>
                <p:oleObj name="Document" r:id="rId3" imgW="5575300" imgH="863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12243" y="3533064"/>
                        <a:ext cx="5575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5180" y="1688210"/>
            <a:ext cx="800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used </a:t>
            </a:r>
            <a:r>
              <a:rPr lang="en-US" sz="1400" b="1" dirty="0" smtClean="0">
                <a:solidFill>
                  <a:srgbClr val="FF0000"/>
                </a:solidFill>
              </a:rPr>
              <a:t>08 Feb, 2001 </a:t>
            </a:r>
            <a:r>
              <a:rPr lang="en-US" sz="1400" dirty="0" smtClean="0"/>
              <a:t>as ‘Today’ to calculate the tenure. To allow some accounts fall into Tenure&lt;30 days category. 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 active account, tenure is calculated as </a:t>
            </a:r>
            <a:r>
              <a:rPr lang="en-US" sz="1400" b="1" dirty="0" smtClean="0"/>
              <a:t>today()-Activation date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 deactivated account, tenure is calculated as </a:t>
            </a:r>
            <a:r>
              <a:rPr lang="en-US" sz="1400" b="1" dirty="0" smtClean="0"/>
              <a:t>Deactivation date </a:t>
            </a:r>
            <a:r>
              <a:rPr lang="mr-IN" sz="1400" b="1" dirty="0" smtClean="0"/>
              <a:t>–</a:t>
            </a:r>
            <a:r>
              <a:rPr lang="en-US" sz="1400" b="1" dirty="0" smtClean="0"/>
              <a:t> Activation date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The average tenure day for all account is 298 days with a large deviation of 198. If we do a break down on account status (Active, Deactivated), we can see tenure day distribution as </a:t>
            </a:r>
            <a:r>
              <a:rPr lang="en-US" sz="1400" smtClean="0"/>
              <a:t>right diagram.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664" y="3185946"/>
            <a:ext cx="4206213" cy="31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3571" y="156311"/>
            <a:ext cx="8200879" cy="1143000"/>
          </a:xfrm>
        </p:spPr>
        <p:txBody>
          <a:bodyPr>
            <a:normAutofit/>
          </a:bodyPr>
          <a:lstStyle/>
          <a:p>
            <a:r>
              <a:rPr lang="en-CA" sz="2800" b="1" i="1" dirty="0"/>
              <a:t>Number of </a:t>
            </a:r>
            <a:r>
              <a:rPr lang="en-CA" sz="2800" b="1" i="1" dirty="0" smtClean="0"/>
              <a:t>deactivations and activations by month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87020"/>
              </p:ext>
            </p:extLst>
          </p:nvPr>
        </p:nvGraphicFramePr>
        <p:xfrm>
          <a:off x="-470836" y="2796790"/>
          <a:ext cx="55753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Document" r:id="rId3" imgW="5575300" imgH="3441700" progId="Word.Document.12">
                  <p:link updateAutomatic="1"/>
                </p:oleObj>
              </mc:Choice>
              <mc:Fallback>
                <p:oleObj name="Document" r:id="rId3" imgW="5575300" imgH="34417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70836" y="2796790"/>
                        <a:ext cx="55753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04877"/>
              </p:ext>
            </p:extLst>
          </p:nvPr>
        </p:nvGraphicFramePr>
        <p:xfrm>
          <a:off x="1859058" y="2796790"/>
          <a:ext cx="55753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Document" r:id="rId5" imgW="5575300" imgH="3441700" progId="Word.Document.12">
                  <p:link updateAutomatic="1"/>
                </p:oleObj>
              </mc:Choice>
              <mc:Fallback>
                <p:oleObj name="Document" r:id="rId5" imgW="5575300" imgH="34417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058" y="2796790"/>
                        <a:ext cx="55753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32144"/>
            <a:ext cx="8205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December has a higher deactivation rate than any other months. We also perceive a much higher activation rate on December comparing with any other month. This is likely caused by year end promotion. We also observe a low activation rate on February,  March and April.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76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`SAS project.potx</Template>
  <TotalTime>5101</TotalTime>
  <Words>1256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Gill Sans MT</vt:lpstr>
      <vt:lpstr>Mangal</vt:lpstr>
      <vt:lpstr>ＭＳ Ｐゴシック</vt:lpstr>
      <vt:lpstr>Verdana</vt:lpstr>
      <vt:lpstr>Wingdings</vt:lpstr>
      <vt:lpstr>Wingdings 2</vt:lpstr>
      <vt:lpstr>华文中宋</vt:lpstr>
      <vt:lpstr>Arial</vt:lpstr>
      <vt:lpstr>Solstice</vt:lpstr>
      <vt:lpstr>Macintosh HD:Users:yiliu:Documents:SAS:project.docx!OLE_LINK1</vt:lpstr>
      <vt:lpstr>Macintosh HD:Users:yiliu:Documents:SAS:project.docx!OLE_LINK3</vt:lpstr>
      <vt:lpstr>Macintosh HD:Users:yiliu:Documents:SAS:project.docx!OLE_LINK5</vt:lpstr>
      <vt:lpstr>Macintosh HD:Users:yiliu:Documents:SAS:project.docx!OLE_LINK6</vt:lpstr>
      <vt:lpstr>/Users/yiliu/Documents/Macintosh HD:Users:yiliu:Documents:SAS:project.docx!OLE_LINK7</vt:lpstr>
      <vt:lpstr>/Users/yiliu/Documents/Macintosh HD:Users:yiliu:Downloads:dup.rtf!OLE_LINK1</vt:lpstr>
      <vt:lpstr>/Users/yiliu/Documents/Macintosh HD:Users:yiliu:Documents:SAS:project.docx!OLE_LINK8</vt:lpstr>
      <vt:lpstr>/Users/yiliu/Documents/Macintosh HD:Users:yiliu:Documents:SAS:project.docx!OLE_LINK9</vt:lpstr>
      <vt:lpstr>/Users/yiliu/Documents/Macintosh HD:Users:yiliu:Documents:SAS:project.docx!OLE_LINK13</vt:lpstr>
      <vt:lpstr>/Users/yiliu/Documents/Macintosh HD:Users:yiliu:Documents:SAS:project.docx!OLE_LINK14</vt:lpstr>
      <vt:lpstr>/Users/yiliu/Documents/Macintosh HD:Users:yiliu:Downloads:project1.rtf!OLE_LINK20</vt:lpstr>
      <vt:lpstr>/Users/yiliu/Documents/Macintosh HD:Users:yiliu:Documents:SAS:update (2).rtf!OLE_LINK5</vt:lpstr>
      <vt:lpstr>/Users/yiliu/Documents/Macintosh HD:Users:yiliu:Documents:SAS:update (2).rtf!OLE_LINK6</vt:lpstr>
      <vt:lpstr>/Users/yiliu/Documents/Macintosh HD:Users:yiliu:Documents:SAS:update (2).rtf!OLE_LINK7</vt:lpstr>
      <vt:lpstr>Customer Retain </vt:lpstr>
      <vt:lpstr>Background and Objective</vt:lpstr>
      <vt:lpstr>Explore the customers data </vt:lpstr>
      <vt:lpstr>Data Preparation</vt:lpstr>
      <vt:lpstr>Information of Deactivated and Active accounts</vt:lpstr>
      <vt:lpstr>Age and province distributions of active and deactivated customers</vt:lpstr>
      <vt:lpstr>Age and province distributions of active and deactivated customers </vt:lpstr>
      <vt:lpstr>Tenure day analyses</vt:lpstr>
      <vt:lpstr>Number of deactivations and activations by month </vt:lpstr>
      <vt:lpstr>Association between the tenure segments and 'Good Credit’, 'Rate Plan ' and 'Dealer Type' </vt:lpstr>
      <vt:lpstr>Association between Account status and Dealer type</vt:lpstr>
      <vt:lpstr>Account Status &amp; Tenure </vt:lpstr>
      <vt:lpstr>Account Status with new Tenure segment </vt:lpstr>
      <vt:lpstr>  Account analysis among account status, credit status and age segments</vt:lpstr>
      <vt:lpstr>Variables Correlation Coefficient study</vt:lpstr>
      <vt:lpstr>Summary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– Project of Advanced SAS Course </dc:title>
  <dc:creator>Louis</dc:creator>
  <cp:lastModifiedBy>Microsoft Office User</cp:lastModifiedBy>
  <cp:revision>96</cp:revision>
  <dcterms:created xsi:type="dcterms:W3CDTF">2019-08-04T15:31:18Z</dcterms:created>
  <dcterms:modified xsi:type="dcterms:W3CDTF">2020-02-07T03:48:40Z</dcterms:modified>
</cp:coreProperties>
</file>