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3758" r:id="rId2"/>
    <p:sldId id="37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10" Type="http://schemas.openxmlformats.org/officeDocument/2006/relationships/image" Target="../media/image3.emf"/><Relationship Id="rId4" Type="http://schemas.openxmlformats.org/officeDocument/2006/relationships/tags" Target="../tags/tag27.xml"/><Relationship Id="rId9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tags" Target="../tags/tag110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12" Type="http://schemas.openxmlformats.org/officeDocument/2006/relationships/tags" Target="../tags/tag109.xml"/><Relationship Id="rId17" Type="http://schemas.openxmlformats.org/officeDocument/2006/relationships/image" Target="../media/image5.emf"/><Relationship Id="rId2" Type="http://schemas.openxmlformats.org/officeDocument/2006/relationships/tags" Target="../tags/tag99.xml"/><Relationship Id="rId16" Type="http://schemas.openxmlformats.org/officeDocument/2006/relationships/oleObject" Target="../embeddings/oleObject9.bin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tags" Target="../tags/tag108.xml"/><Relationship Id="rId5" Type="http://schemas.openxmlformats.org/officeDocument/2006/relationships/tags" Target="../tags/tag102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07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tags" Target="../tags/tag11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tags" Target="../tags/tag124.xml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12" Type="http://schemas.openxmlformats.org/officeDocument/2006/relationships/tags" Target="../tags/tag123.xml"/><Relationship Id="rId2" Type="http://schemas.openxmlformats.org/officeDocument/2006/relationships/tags" Target="../tags/tag113.xml"/><Relationship Id="rId16" Type="http://schemas.openxmlformats.org/officeDocument/2006/relationships/image" Target="../media/image1.emf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tags" Target="../tags/tag122.xml"/><Relationship Id="rId5" Type="http://schemas.openxmlformats.org/officeDocument/2006/relationships/tags" Target="../tags/tag116.xml"/><Relationship Id="rId15" Type="http://schemas.openxmlformats.org/officeDocument/2006/relationships/oleObject" Target="../embeddings/oleObject8.bin"/><Relationship Id="rId10" Type="http://schemas.openxmlformats.org/officeDocument/2006/relationships/tags" Target="../tags/tag121.xml"/><Relationship Id="rId4" Type="http://schemas.openxmlformats.org/officeDocument/2006/relationships/tags" Target="../tags/tag115.xml"/><Relationship Id="rId9" Type="http://schemas.openxmlformats.org/officeDocument/2006/relationships/tags" Target="../tags/tag12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7" Type="http://schemas.openxmlformats.org/officeDocument/2006/relationships/image" Target="../media/image6.pn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41.xml"/><Relationship Id="rId7" Type="http://schemas.openxmlformats.org/officeDocument/2006/relationships/image" Target="../media/image3.emf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7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1.emf"/><Relationship Id="rId4" Type="http://schemas.openxmlformats.org/officeDocument/2006/relationships/tags" Target="../tags/tag33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4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9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10" Type="http://schemas.openxmlformats.org/officeDocument/2006/relationships/image" Target="../media/image4.emf"/><Relationship Id="rId4" Type="http://schemas.openxmlformats.org/officeDocument/2006/relationships/tags" Target="../tags/tag54.xml"/><Relationship Id="rId9" Type="http://schemas.openxmlformats.org/officeDocument/2006/relationships/oleObject" Target="../embeddings/oleObject5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2" Type="http://schemas.openxmlformats.org/officeDocument/2006/relationships/tags" Target="../tags/tag59.xml"/><Relationship Id="rId16" Type="http://schemas.openxmlformats.org/officeDocument/2006/relationships/image" Target="../media/image1.emf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oleObject" Target="../embeddings/oleObject6.bin"/><Relationship Id="rId10" Type="http://schemas.openxmlformats.org/officeDocument/2006/relationships/tags" Target="../tags/tag67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tags" Target="../tags/tag83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2" Type="http://schemas.openxmlformats.org/officeDocument/2006/relationships/tags" Target="../tags/tag72.xml"/><Relationship Id="rId16" Type="http://schemas.openxmlformats.org/officeDocument/2006/relationships/image" Target="../media/image1.emf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5" Type="http://schemas.openxmlformats.org/officeDocument/2006/relationships/tags" Target="../tags/tag75.xml"/><Relationship Id="rId15" Type="http://schemas.openxmlformats.org/officeDocument/2006/relationships/oleObject" Target="../embeddings/oleObject7.bin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image" Target="../media/image1.emf"/><Relationship Id="rId2" Type="http://schemas.openxmlformats.org/officeDocument/2006/relationships/tags" Target="../tags/tag85.xml"/><Relationship Id="rId16" Type="http://schemas.openxmlformats.org/officeDocument/2006/relationships/oleObject" Target="../embeddings/oleObject8.bin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9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rtnership">
            <a:extLst>
              <a:ext uri="{FF2B5EF4-FFF2-40B4-BE49-F238E27FC236}">
                <a16:creationId xmlns:a16="http://schemas.microsoft.com/office/drawing/2014/main" id="{584C7219-5480-4637-A895-DD70A997B5E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alphaModFix amt="35000"/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63209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344" imgH="344" progId="TCLayout.ActiveDocument.1">
                  <p:embed/>
                </p:oleObj>
              </mc:Choice>
              <mc:Fallback>
                <p:oleObj name="think-cell Slide" r:id="rId9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0FB5D5-4064-D793-8A75-8642E82BD688}"/>
              </a:ext>
            </a:extLst>
          </p:cNvPr>
          <p:cNvSpPr/>
          <p:nvPr userDrawn="1"/>
        </p:nvSpPr>
        <p:spPr>
          <a:xfrm>
            <a:off x="0" y="0"/>
            <a:ext cx="101600" cy="685800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600" dirty="0" err="1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C51049-D29D-9E68-38A5-D5941E800524}"/>
              </a:ext>
            </a:extLst>
          </p:cNvPr>
          <p:cNvSpPr/>
          <p:nvPr userDrawn="1"/>
        </p:nvSpPr>
        <p:spPr>
          <a:xfrm>
            <a:off x="50800" y="0"/>
            <a:ext cx="101600" cy="6858000"/>
          </a:xfrm>
          <a:prstGeom prst="rect">
            <a:avLst/>
          </a:prstGeom>
          <a:solidFill>
            <a:schemeClr val="accent4">
              <a:lumMod val="9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600" dirty="0" err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A9DD7-0CF8-8BAA-F386-1FFE04300F66}"/>
              </a:ext>
            </a:extLst>
          </p:cNvPr>
          <p:cNvSpPr/>
          <p:nvPr userDrawn="1"/>
        </p:nvSpPr>
        <p:spPr>
          <a:xfrm>
            <a:off x="101600" y="0"/>
            <a:ext cx="50800" cy="6858000"/>
          </a:xfrm>
          <a:prstGeom prst="rect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6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72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1244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572" imgH="588" progId="TCLayout.ActiveDocument.1">
                  <p:embed/>
                </p:oleObj>
              </mc:Choice>
              <mc:Fallback>
                <p:oleObj name="think-cell Slide" r:id="rId16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25" name="2. Slide Title">
            <a:extLst>
              <a:ext uri="{FF2B5EF4-FFF2-40B4-BE49-F238E27FC236}">
                <a16:creationId xmlns:a16="http://schemas.microsoft.com/office/drawing/2014/main" id="{AA4BE143-5F32-4F04-B536-5DD597732824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97E30C8F-A677-42C7-A072-4ACC7DC3D698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288125BB-6CB4-4B7C-8E2B-CB1912430A39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4"/>
            </p:custDataLst>
          </p:nvPr>
        </p:nvSpPr>
        <p:spPr>
          <a:xfrm>
            <a:off x="8173370" y="78768"/>
            <a:ext cx="346694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84760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02346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CA286AFC-8B29-4E70-86B3-6C866D5BEC9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37073CF3-4B2B-440D-B24E-174E36B7892F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61C78DC4-4C20-4AA3-93C4-00442F85A83B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33107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A91FB312-B423-41B9-AEAA-2BE53183470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66581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455220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32E4BA7-205B-4431-879A-B60A0FD6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2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06171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rast End"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91B0EE-37B4-4A8C-9C8F-48909747E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rtnership">
            <a:extLst>
              <a:ext uri="{FF2B5EF4-FFF2-40B4-BE49-F238E27FC236}">
                <a16:creationId xmlns:a16="http://schemas.microsoft.com/office/drawing/2014/main" id="{FCA4B8D5-471D-4239-A62C-7BEFF7AC42FA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LogoImage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2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73144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7428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20579A-ACB5-A3CF-E02F-8A6F8692C1DE}"/>
              </a:ext>
            </a:extLst>
          </p:cNvPr>
          <p:cNvSpPr/>
          <p:nvPr userDrawn="1"/>
        </p:nvSpPr>
        <p:spPr>
          <a:xfrm>
            <a:off x="10078720" y="6492240"/>
            <a:ext cx="1270000" cy="183388"/>
          </a:xfrm>
          <a:prstGeom prst="rect">
            <a:avLst/>
          </a:prstGeom>
          <a:solidFill>
            <a:srgbClr val="FFFFFF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600" dirty="0" err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49A7A-7CCA-8DE9-BD8B-FD08B1CE3FB0}"/>
              </a:ext>
            </a:extLst>
          </p:cNvPr>
          <p:cNvSpPr/>
          <p:nvPr userDrawn="1"/>
        </p:nvSpPr>
        <p:spPr>
          <a:xfrm>
            <a:off x="0" y="0"/>
            <a:ext cx="1016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600" dirty="0" err="1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033D2-F2E2-D25F-41D6-5ABC435EB7E5}"/>
              </a:ext>
            </a:extLst>
          </p:cNvPr>
          <p:cNvSpPr/>
          <p:nvPr userDrawn="1"/>
        </p:nvSpPr>
        <p:spPr>
          <a:xfrm>
            <a:off x="50800" y="0"/>
            <a:ext cx="101600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600" dirty="0" err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2696EA-EB3C-823B-FD41-2751228CE43F}"/>
              </a:ext>
            </a:extLst>
          </p:cNvPr>
          <p:cNvSpPr/>
          <p:nvPr userDrawn="1"/>
        </p:nvSpPr>
        <p:spPr>
          <a:xfrm>
            <a:off x="101600" y="0"/>
            <a:ext cx="50800" cy="6858000"/>
          </a:xfrm>
          <a:prstGeom prst="rect">
            <a:avLst/>
          </a:prstGeom>
          <a:solidFill>
            <a:srgbClr val="00206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6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47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2382874E-5BAC-44EB-9C53-2930F0FC66D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4486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2A77292F-0F7C-43B4-9782-AB706C93BD6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758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608D4BB-56F5-4BF1-8C9C-8799BAA8CE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3700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73" imgH="476" progId="TCLayout.ActiveDocument.1">
                  <p:embed/>
                </p:oleObj>
              </mc:Choice>
              <mc:Fallback>
                <p:oleObj name="think-cell Slide" r:id="rId8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608D4BB-56F5-4BF1-8C9C-8799BAA8C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288743A-B5B4-4D5C-9D2C-F17D5A50E4B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07CA98DC-1A07-45D0-A835-AD1606EE7BA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37623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CD01A5A-D383-4F62-8841-DD01725307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37211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CD01A5A-D383-4F62-8841-DD01725307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AC2F000-47EB-4070-866B-EF082C9E102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469A753E-961A-4AC3-B6E0-4407B9A4AF3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402887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2C7757ED-5357-4B01-BB59-15D4406B0FD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401665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ADFA379-EDDB-4C62-A3BB-AC227312C6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3364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9784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0E1A178A-6BDC-4A0A-9F92-72F6EB95AD8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06A9E224-CFBD-42B8-A4C0-EFE2C017E523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F7FC2EC4-28A5-4B24-B46C-79BCB0964344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215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26" Type="http://schemas.openxmlformats.org/officeDocument/2006/relationships/tags" Target="../tags/tag10.xml"/><Relationship Id="rId39" Type="http://schemas.openxmlformats.org/officeDocument/2006/relationships/tags" Target="../tags/tag23.xml"/><Relationship Id="rId21" Type="http://schemas.openxmlformats.org/officeDocument/2006/relationships/tags" Target="../tags/tag5.xml"/><Relationship Id="rId34" Type="http://schemas.openxmlformats.org/officeDocument/2006/relationships/tags" Target="../tags/tag1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4.xml"/><Relationship Id="rId29" Type="http://schemas.openxmlformats.org/officeDocument/2006/relationships/tags" Target="../tags/tag13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8.xml"/><Relationship Id="rId32" Type="http://schemas.openxmlformats.org/officeDocument/2006/relationships/tags" Target="../tags/tag16.xml"/><Relationship Id="rId37" Type="http://schemas.openxmlformats.org/officeDocument/2006/relationships/tags" Target="../tags/tag21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7.xml"/><Relationship Id="rId28" Type="http://schemas.openxmlformats.org/officeDocument/2006/relationships/tags" Target="../tags/tag12.xml"/><Relationship Id="rId36" Type="http://schemas.openxmlformats.org/officeDocument/2006/relationships/tags" Target="../tags/tag20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31" Type="http://schemas.openxmlformats.org/officeDocument/2006/relationships/tags" Target="../tags/tag1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6.xml"/><Relationship Id="rId27" Type="http://schemas.openxmlformats.org/officeDocument/2006/relationships/tags" Target="../tags/tag11.xml"/><Relationship Id="rId30" Type="http://schemas.openxmlformats.org/officeDocument/2006/relationships/tags" Target="../tags/tag14.xml"/><Relationship Id="rId35" Type="http://schemas.openxmlformats.org/officeDocument/2006/relationships/tags" Target="../tags/tag19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5" Type="http://schemas.openxmlformats.org/officeDocument/2006/relationships/tags" Target="../tags/tag9.xml"/><Relationship Id="rId33" Type="http://schemas.openxmlformats.org/officeDocument/2006/relationships/tags" Target="../tags/tag17.xml"/><Relationship Id="rId38" Type="http://schemas.openxmlformats.org/officeDocument/2006/relationships/tags" Target="../tags/tag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554640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0" imgW="413" imgH="416" progId="TCLayout.ActiveDocument.1">
                  <p:embed/>
                </p:oleObj>
              </mc:Choice>
              <mc:Fallback>
                <p:oleObj name="think-cell Slide" r:id="rId4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728000" y="4323600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070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11.bin"/><Relationship Id="rId7" Type="http://schemas.openxmlformats.org/officeDocument/2006/relationships/hyperlink" Target="https://github.com/shainisan/real-life-chess-vision" TargetMode="External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2.xml"/><Relationship Id="rId6" Type="http://schemas.openxmlformats.org/officeDocument/2006/relationships/image" Target="../media/image10.sv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emf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12.bin"/><Relationship Id="rId7" Type="http://schemas.openxmlformats.org/officeDocument/2006/relationships/hyperlink" Target="https://github.com/shainisan/real-life-chess-vision" TargetMode="External"/><Relationship Id="rId12" Type="http://schemas.openxmlformats.org/officeDocument/2006/relationships/image" Target="../media/image19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3.xml"/><Relationship Id="rId6" Type="http://schemas.openxmlformats.org/officeDocument/2006/relationships/image" Target="../media/image10.sv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openxmlformats.org/officeDocument/2006/relationships/image" Target="../media/image8.emf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DBB38-0A96-237F-1025-D838532B1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F7A3B790-4FC4-32B0-227F-8B4E23E5AAE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623441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299D1B4-9412-B0FB-23D4-480017FB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-154781"/>
            <a:ext cx="11082528" cy="731520"/>
          </a:xfrm>
        </p:spPr>
        <p:txBody>
          <a:bodyPr vert="horz"/>
          <a:lstStyle/>
          <a:p>
            <a:r>
              <a:rPr lang="en-GB" dirty="0"/>
              <a:t>Chessboard Detection Pipeline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D32DA-127F-56C4-92E8-820EE156AD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5A83B-C457-618F-6121-C9FB1E4B6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36" y="762167"/>
            <a:ext cx="11082528" cy="276999"/>
          </a:xfrm>
        </p:spPr>
        <p:txBody>
          <a:bodyPr/>
          <a:lstStyle/>
          <a:p>
            <a:r>
              <a:rPr lang="en-US" sz="1600" dirty="0">
                <a:latin typeface="Arial Headings"/>
              </a:rPr>
              <a:t>To optimize accuracy and generalization to various angles, we decided to build an MVP leveraging corner detection, perspective wrapping, deep learning and visualization</a:t>
            </a:r>
            <a:r>
              <a:rPr lang="en-US" sz="1600" baseline="30000" dirty="0">
                <a:latin typeface="Arial Headings"/>
              </a:rPr>
              <a:t>1</a:t>
            </a:r>
            <a:r>
              <a:rPr lang="en-US" sz="1600" dirty="0">
                <a:latin typeface="Arial Headings"/>
              </a:rPr>
              <a:t>.</a:t>
            </a:r>
            <a:endParaRPr lang="en-GB" sz="1600" baseline="30000" dirty="0">
              <a:latin typeface="Arial Headings"/>
            </a:endParaRPr>
          </a:p>
        </p:txBody>
      </p:sp>
      <p:pic>
        <p:nvPicPr>
          <p:cNvPr id="8" name="Graphic 7" descr="Gears with solid fill">
            <a:extLst>
              <a:ext uri="{FF2B5EF4-FFF2-40B4-BE49-F238E27FC236}">
                <a16:creationId xmlns:a16="http://schemas.microsoft.com/office/drawing/2014/main" id="{2EA66CA3-54FC-01E1-5F1B-B5F3EFB37D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914" y="2494914"/>
            <a:ext cx="420554" cy="42055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CB39D65-239F-DF7D-0B99-943C90849340}"/>
              </a:ext>
            </a:extLst>
          </p:cNvPr>
          <p:cNvSpPr txBox="1"/>
          <p:nvPr/>
        </p:nvSpPr>
        <p:spPr>
          <a:xfrm>
            <a:off x="155914" y="6402055"/>
            <a:ext cx="310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(1)</a:t>
            </a:r>
            <a:r>
              <a:rPr kumimoji="0" lang="fr-FR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Source: </a:t>
            </a:r>
            <a:r>
              <a:rPr kumimoji="0" lang="en-US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7"/>
              </a:rPr>
              <a:t>Github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7"/>
              </a:rPr>
              <a:t> of another real life chess vision project</a:t>
            </a:r>
            <a:r>
              <a:rPr kumimoji="0" lang="fr-FR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022EC3-C05A-FC94-7B76-4F334C8F56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563" y="1829747"/>
            <a:ext cx="1642006" cy="177129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F414D6-E554-BDBE-424C-AD71A1AD656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265569" y="2705191"/>
            <a:ext cx="2814715" cy="10205"/>
          </a:xfrm>
          <a:prstGeom prst="straightConnector1">
            <a:avLst/>
          </a:prstGeom>
          <a:ln w="38100" cap="flat">
            <a:solidFill>
              <a:srgbClr val="00206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854FB16-AD13-0306-0305-E78DA9CA8A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0284" y="1829747"/>
            <a:ext cx="1642006" cy="17712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09C884-889F-F8EA-89C6-7F737CC89D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91177" y="1828313"/>
            <a:ext cx="1713732" cy="17741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A4F198-9133-7BD1-150B-E37A3C20A2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89451" y="4279736"/>
            <a:ext cx="1963941" cy="199004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9B0F8B0-CE55-294A-6ECF-83BFC1803D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83140" y="4279736"/>
            <a:ext cx="1908343" cy="1990046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988DF7-5BEC-27D6-56AC-C1739E34B772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6722290" y="2715396"/>
            <a:ext cx="1968887" cy="0"/>
          </a:xfrm>
          <a:prstGeom prst="straightConnector1">
            <a:avLst/>
          </a:prstGeom>
          <a:ln w="38100" cap="flat">
            <a:solidFill>
              <a:srgbClr val="00206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9748646F-5C25-9F38-C3C0-C7F0DACD3150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2771422" y="2715396"/>
            <a:ext cx="7633487" cy="1564340"/>
          </a:xfrm>
          <a:prstGeom prst="curvedConnector4">
            <a:avLst>
              <a:gd name="adj1" fmla="val -8147"/>
              <a:gd name="adj2" fmla="val 85895"/>
            </a:avLst>
          </a:prstGeom>
          <a:ln w="38100" cap="flat">
            <a:solidFill>
              <a:srgbClr val="00206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1D0765E-E285-48B4-DED3-91F549BC3545}"/>
              </a:ext>
            </a:extLst>
          </p:cNvPr>
          <p:cNvCxnSpPr>
            <a:cxnSpLocks/>
            <a:stCxn id="22" idx="3"/>
            <a:endCxn id="52" idx="1"/>
          </p:cNvCxnSpPr>
          <p:nvPr/>
        </p:nvCxnSpPr>
        <p:spPr>
          <a:xfrm>
            <a:off x="3753392" y="5274759"/>
            <a:ext cx="3629748" cy="0"/>
          </a:xfrm>
          <a:prstGeom prst="straightConnector1">
            <a:avLst/>
          </a:prstGeom>
          <a:ln w="38100" cap="flat">
            <a:solidFill>
              <a:srgbClr val="00206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161757C2-3213-7FC5-E03F-7DEB7F4D624C}"/>
              </a:ext>
            </a:extLst>
          </p:cNvPr>
          <p:cNvSpPr/>
          <p:nvPr/>
        </p:nvSpPr>
        <p:spPr>
          <a:xfrm>
            <a:off x="1292941" y="1455174"/>
            <a:ext cx="265471" cy="276999"/>
          </a:xfrm>
          <a:prstGeom prst="flowChartConnector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1600" b="1" dirty="0">
                <a:solidFill>
                  <a:schemeClr val="bg1"/>
                </a:solidFill>
                <a:latin typeface="Arial Headings"/>
              </a:rPr>
              <a:t>1</a:t>
            </a:r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3E0EF9A6-77E1-2787-955E-C85F88953088}"/>
              </a:ext>
            </a:extLst>
          </p:cNvPr>
          <p:cNvSpPr/>
          <p:nvPr/>
        </p:nvSpPr>
        <p:spPr>
          <a:xfrm>
            <a:off x="5830529" y="1455174"/>
            <a:ext cx="265471" cy="276999"/>
          </a:xfrm>
          <a:prstGeom prst="flowChartConnector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1600" b="1" dirty="0">
                <a:solidFill>
                  <a:schemeClr val="bg1"/>
                </a:solidFill>
                <a:latin typeface="Arial Headings"/>
              </a:rPr>
              <a:t>2</a:t>
            </a:r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67B138DD-A9F4-CEC3-C071-F7463008E760}"/>
              </a:ext>
            </a:extLst>
          </p:cNvPr>
          <p:cNvSpPr/>
          <p:nvPr/>
        </p:nvSpPr>
        <p:spPr>
          <a:xfrm>
            <a:off x="9415307" y="1455174"/>
            <a:ext cx="265471" cy="276999"/>
          </a:xfrm>
          <a:prstGeom prst="flowChartConnector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1600" b="1" dirty="0">
                <a:solidFill>
                  <a:schemeClr val="bg1"/>
                </a:solidFill>
                <a:latin typeface="Arial Headings"/>
              </a:rPr>
              <a:t>3</a:t>
            </a:r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5EF1C010-5AD5-50AA-3B43-806A7C702B26}"/>
              </a:ext>
            </a:extLst>
          </p:cNvPr>
          <p:cNvSpPr/>
          <p:nvPr/>
        </p:nvSpPr>
        <p:spPr>
          <a:xfrm>
            <a:off x="2638685" y="3829310"/>
            <a:ext cx="265471" cy="276999"/>
          </a:xfrm>
          <a:prstGeom prst="flowChartConnector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1600" b="1" dirty="0">
                <a:solidFill>
                  <a:schemeClr val="bg1"/>
                </a:solidFill>
                <a:latin typeface="Arial Headings"/>
              </a:rPr>
              <a:t>4</a:t>
            </a:r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0F6FB1D3-47FB-1CE9-2567-B7D9BC11ECE4}"/>
              </a:ext>
            </a:extLst>
          </p:cNvPr>
          <p:cNvSpPr/>
          <p:nvPr/>
        </p:nvSpPr>
        <p:spPr>
          <a:xfrm>
            <a:off x="9350121" y="4320502"/>
            <a:ext cx="265471" cy="276999"/>
          </a:xfrm>
          <a:prstGeom prst="flowChartConnector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1600" b="1" dirty="0">
                <a:solidFill>
                  <a:schemeClr val="bg1"/>
                </a:solidFill>
                <a:latin typeface="Arial Headings"/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413B57-AFF5-1457-E440-E511FEDCFDCD}"/>
              </a:ext>
            </a:extLst>
          </p:cNvPr>
          <p:cNvSpPr txBox="1"/>
          <p:nvPr/>
        </p:nvSpPr>
        <p:spPr>
          <a:xfrm>
            <a:off x="2545355" y="2372815"/>
            <a:ext cx="2175584" cy="317898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400" b="1" dirty="0"/>
              <a:t>Detecting corners (Canny)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02A4F85-C400-250D-1516-269DAE374B90}"/>
              </a:ext>
            </a:extLst>
          </p:cNvPr>
          <p:cNvSpPr txBox="1"/>
          <p:nvPr/>
        </p:nvSpPr>
        <p:spPr>
          <a:xfrm>
            <a:off x="6813943" y="2236439"/>
            <a:ext cx="1785580" cy="430887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400" b="1" dirty="0"/>
              <a:t>Perspective transformation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E37DEAA-648A-FE76-F8D3-E4EB3B130A2F}"/>
              </a:ext>
            </a:extLst>
          </p:cNvPr>
          <p:cNvSpPr txBox="1"/>
          <p:nvPr/>
        </p:nvSpPr>
        <p:spPr>
          <a:xfrm>
            <a:off x="3797120" y="4106309"/>
            <a:ext cx="3362632" cy="215444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400" b="1" dirty="0"/>
              <a:t>Divide board in square positions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FF0289-67A7-F6C0-15C4-61DFC54B4A45}"/>
              </a:ext>
            </a:extLst>
          </p:cNvPr>
          <p:cNvSpPr txBox="1"/>
          <p:nvPr/>
        </p:nvSpPr>
        <p:spPr>
          <a:xfrm>
            <a:off x="3797120" y="4988564"/>
            <a:ext cx="3362632" cy="215444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400" b="1" dirty="0"/>
              <a:t>Custom board visualisation</a:t>
            </a:r>
          </a:p>
        </p:txBody>
      </p:sp>
    </p:spTree>
    <p:extLst>
      <p:ext uri="{BB962C8B-B14F-4D97-AF65-F5344CB8AC3E}">
        <p14:creationId xmlns:p14="http://schemas.microsoft.com/office/powerpoint/2010/main" val="110608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84703-8EC9-0AAC-2189-8610081C3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CC56B3E1-FD36-891F-E9A3-8E982DABC48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13401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7A3B790-4FC4-32B0-227F-8B4E23E5AA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CF1920E-F1EC-2202-494C-E14090EF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-154781"/>
            <a:ext cx="11082528" cy="731520"/>
          </a:xfrm>
        </p:spPr>
        <p:txBody>
          <a:bodyPr vert="horz"/>
          <a:lstStyle/>
          <a:p>
            <a:r>
              <a:rPr lang="en-GB" dirty="0"/>
              <a:t>Chessboard Annotation Pipeline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66DE6-BA83-A0C9-1CF8-ED34AB15DA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DE22A-2256-C7AE-BD62-A34D55AFE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36" y="762167"/>
            <a:ext cx="11082528" cy="276999"/>
          </a:xfrm>
        </p:spPr>
        <p:txBody>
          <a:bodyPr/>
          <a:lstStyle/>
          <a:p>
            <a:r>
              <a:rPr lang="en-GB" baseline="30000" dirty="0">
                <a:latin typeface="Arial Headings"/>
              </a:rPr>
              <a:t>Pipeline created to quicken the chessboard annotation process and have the right format for each cell (as opposed to screenshot).</a:t>
            </a:r>
            <a:endParaRPr lang="en-GB" sz="1600" baseline="30000" dirty="0">
              <a:latin typeface="Arial Headings"/>
            </a:endParaRPr>
          </a:p>
        </p:txBody>
      </p:sp>
      <p:pic>
        <p:nvPicPr>
          <p:cNvPr id="8" name="Graphic 7" descr="Gears with solid fill">
            <a:extLst>
              <a:ext uri="{FF2B5EF4-FFF2-40B4-BE49-F238E27FC236}">
                <a16:creationId xmlns:a16="http://schemas.microsoft.com/office/drawing/2014/main" id="{F5A6B4F7-1053-1F50-E489-20119CF09B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56787" y="1733802"/>
            <a:ext cx="420554" cy="42055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62365AD-B0B6-3904-C9E8-34C34FC4E4A0}"/>
              </a:ext>
            </a:extLst>
          </p:cNvPr>
          <p:cNvSpPr txBox="1"/>
          <p:nvPr/>
        </p:nvSpPr>
        <p:spPr>
          <a:xfrm>
            <a:off x="155914" y="6402055"/>
            <a:ext cx="310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(1)</a:t>
            </a:r>
            <a:r>
              <a:rPr kumimoji="0" lang="fr-FR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Source: </a:t>
            </a:r>
            <a:r>
              <a:rPr kumimoji="0" lang="en-US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7"/>
              </a:rPr>
              <a:t>Github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7"/>
              </a:rPr>
              <a:t> of another real life chess vision project</a:t>
            </a:r>
            <a:r>
              <a:rPr kumimoji="0" lang="fr-FR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6BB93D-6572-1FED-FCEC-A15D47B93A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037" y="1902465"/>
            <a:ext cx="1713732" cy="1848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C03612-1F83-C162-237F-705C17A6AB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036" y="4063326"/>
            <a:ext cx="1713733" cy="18106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865535-84E6-1DF2-B78B-078BB8BAD6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6787" y="2271729"/>
            <a:ext cx="3303065" cy="35229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2AB436-D0CC-5438-B1C5-B8C1DF45E9A5}"/>
              </a:ext>
            </a:extLst>
          </p:cNvPr>
          <p:cNvSpPr txBox="1"/>
          <p:nvPr/>
        </p:nvSpPr>
        <p:spPr>
          <a:xfrm>
            <a:off x="5220527" y="1922746"/>
            <a:ext cx="2175584" cy="317898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400" b="1" dirty="0"/>
              <a:t>Extracted Cells &amp; Pieces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F9B4497-9233-9469-DEF5-00FB4BCC4698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2490769" y="2826801"/>
            <a:ext cx="2166018" cy="1206392"/>
          </a:xfrm>
          <a:prstGeom prst="bentConnector3">
            <a:avLst/>
          </a:prstGeom>
          <a:ln w="28575" cap="flat">
            <a:solidFill>
              <a:schemeClr val="accent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781B9BA-50F4-684E-0C7B-0BEEBDBFE505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2490769" y="4033193"/>
            <a:ext cx="2166018" cy="935460"/>
          </a:xfrm>
          <a:prstGeom prst="bentConnector3">
            <a:avLst/>
          </a:prstGeom>
          <a:ln w="28575" cap="flat">
            <a:solidFill>
              <a:schemeClr val="accent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Badge Follow with solid fill">
            <a:extLst>
              <a:ext uri="{FF2B5EF4-FFF2-40B4-BE49-F238E27FC236}">
                <a16:creationId xmlns:a16="http://schemas.microsoft.com/office/drawing/2014/main" id="{7EBC59F0-07C4-8A6D-0428-3EF4F6D4F0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34260" y="3690084"/>
            <a:ext cx="399284" cy="399284"/>
          </a:xfrm>
          <a:prstGeom prst="rect">
            <a:avLst/>
          </a:prstGeom>
        </p:spPr>
      </p:pic>
      <p:pic>
        <p:nvPicPr>
          <p:cNvPr id="26" name="Graphic 25" descr="Gears with solid fill">
            <a:extLst>
              <a:ext uri="{FF2B5EF4-FFF2-40B4-BE49-F238E27FC236}">
                <a16:creationId xmlns:a16="http://schemas.microsoft.com/office/drawing/2014/main" id="{3F825D13-E61F-4C16-A0A5-3AFB05FF6A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39297" y="1733802"/>
            <a:ext cx="420554" cy="420554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012F0F-40FB-E17D-C890-7ECC9696328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959852" y="4033193"/>
            <a:ext cx="1062228" cy="0"/>
          </a:xfrm>
          <a:prstGeom prst="straightConnector1">
            <a:avLst/>
          </a:prstGeom>
          <a:ln w="28575" cap="flat">
            <a:solidFill>
              <a:schemeClr val="accent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5C3C2E2-63A3-B515-92C4-051594C8E07A}"/>
              </a:ext>
            </a:extLst>
          </p:cNvPr>
          <p:cNvSpPr/>
          <p:nvPr/>
        </p:nvSpPr>
        <p:spPr>
          <a:xfrm>
            <a:off x="9022080" y="3652032"/>
            <a:ext cx="1930400" cy="762322"/>
          </a:xfrm>
          <a:prstGeom prst="round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1600" b="1" dirty="0">
                <a:solidFill>
                  <a:schemeClr val="bg1"/>
                </a:solidFill>
              </a:rPr>
              <a:t>Manual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6120957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uZ.dr0dtPKYSWmGw_6Y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QibaDMIQaIJXCExx3CS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heme/theme1.xml><?xml version="1.0" encoding="utf-8"?>
<a:theme xmlns:a="http://schemas.openxmlformats.org/drawingml/2006/main" name="White">
  <a:themeElements>
    <a:clrScheme name="Custom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Firm-English (United States)-Wide.potx" id="{F458607B-D058-4AFA-BEDF-3C59AC44E0BD}" vid="{5EEBCEC3-795F-49CE-BA53-1323E1D3F6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111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Headings</vt:lpstr>
      <vt:lpstr>Georgia</vt:lpstr>
      <vt:lpstr>Segoe UI</vt:lpstr>
      <vt:lpstr>Wingdings</vt:lpstr>
      <vt:lpstr>White</vt:lpstr>
      <vt:lpstr>think-cell Slide</vt:lpstr>
      <vt:lpstr>Chessboard Detection Pipeline</vt:lpstr>
      <vt:lpstr>Chessboard Annotation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Lhotte</dc:creator>
  <cp:lastModifiedBy>Louis Lhotte</cp:lastModifiedBy>
  <cp:revision>2</cp:revision>
  <dcterms:created xsi:type="dcterms:W3CDTF">2025-03-23T10:01:11Z</dcterms:created>
  <dcterms:modified xsi:type="dcterms:W3CDTF">2025-03-28T13:37:17Z</dcterms:modified>
</cp:coreProperties>
</file>