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67" r:id="rId4"/>
    <p:sldId id="257" r:id="rId5"/>
    <p:sldId id="268" r:id="rId6"/>
    <p:sldId id="259" r:id="rId7"/>
    <p:sldId id="260" r:id="rId8"/>
    <p:sldId id="262" r:id="rId9"/>
    <p:sldId id="269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2"/>
  </p:normalViewPr>
  <p:slideViewPr>
    <p:cSldViewPr>
      <p:cViewPr>
        <p:scale>
          <a:sx n="160" d="100"/>
          <a:sy n="160" d="100"/>
        </p:scale>
        <p:origin x="240" y="-2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7CAE0-2778-0C46-AC99-E5F50282FED2}" type="datetimeFigureOut">
              <a:rPr lang="en-US" smtClean="0"/>
              <a:t>2/17/20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D7064-2C6E-F647-87AE-8CEA6A20A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9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342D-984C-417B-BCE3-22832B8EFA6A}" type="datetimeFigureOut">
              <a:rPr lang="en-US" smtClean="0"/>
              <a:pPr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23E8-ECBD-4092-A91F-AC40CBA2E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342D-984C-417B-BCE3-22832B8EFA6A}" type="datetimeFigureOut">
              <a:rPr lang="en-US" smtClean="0"/>
              <a:pPr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23E8-ECBD-4092-A91F-AC40CBA2E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342D-984C-417B-BCE3-22832B8EFA6A}" type="datetimeFigureOut">
              <a:rPr lang="en-US" smtClean="0"/>
              <a:pPr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23E8-ECBD-4092-A91F-AC40CBA2E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itchFamily="18" charset="0"/>
              </a:defRPr>
            </a:lvl1pPr>
            <a:lvl2pPr>
              <a:defRPr>
                <a:latin typeface="Georgia" pitchFamily="18" charset="0"/>
              </a:defRPr>
            </a:lvl2pPr>
            <a:lvl3pPr>
              <a:defRPr>
                <a:latin typeface="Georgia" pitchFamily="18" charset="0"/>
              </a:defRPr>
            </a:lvl3pPr>
            <a:lvl4pPr>
              <a:defRPr>
                <a:latin typeface="Georgia" pitchFamily="18" charset="0"/>
              </a:defRPr>
            </a:lvl4pPr>
            <a:lvl5pPr>
              <a:defRPr>
                <a:latin typeface="Georg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342D-984C-417B-BCE3-22832B8EFA6A}" type="datetimeFigureOut">
              <a:rPr lang="en-US" smtClean="0"/>
              <a:pPr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23E8-ECBD-4092-A91F-AC40CBA2E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342D-984C-417B-BCE3-22832B8EFA6A}" type="datetimeFigureOut">
              <a:rPr lang="en-US" smtClean="0"/>
              <a:pPr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23E8-ECBD-4092-A91F-AC40CBA2E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342D-984C-417B-BCE3-22832B8EFA6A}" type="datetimeFigureOut">
              <a:rPr lang="en-US" smtClean="0"/>
              <a:pPr/>
              <a:t>2/17/20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23E8-ECBD-4092-A91F-AC40CBA2E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342D-984C-417B-BCE3-22832B8EFA6A}" type="datetimeFigureOut">
              <a:rPr lang="en-US" smtClean="0"/>
              <a:pPr/>
              <a:t>2/17/20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23E8-ECBD-4092-A91F-AC40CBA2E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342D-984C-417B-BCE3-22832B8EFA6A}" type="datetimeFigureOut">
              <a:rPr lang="en-US" smtClean="0"/>
              <a:pPr/>
              <a:t>2/17/20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23E8-ECBD-4092-A91F-AC40CBA2E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342D-984C-417B-BCE3-22832B8EFA6A}" type="datetimeFigureOut">
              <a:rPr lang="en-US" smtClean="0"/>
              <a:pPr/>
              <a:t>2/17/20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23E8-ECBD-4092-A91F-AC40CBA2E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342D-984C-417B-BCE3-22832B8EFA6A}" type="datetimeFigureOut">
              <a:rPr lang="en-US" smtClean="0"/>
              <a:pPr/>
              <a:t>2/17/20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23E8-ECBD-4092-A91F-AC40CBA2E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342D-984C-417B-BCE3-22832B8EFA6A}" type="datetimeFigureOut">
              <a:rPr lang="en-US" smtClean="0"/>
              <a:pPr/>
              <a:t>2/17/20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23E8-ECBD-4092-A91F-AC40CBA2E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D342D-984C-417B-BCE3-22832B8EFA6A}" type="datetimeFigureOut">
              <a:rPr lang="en-US" smtClean="0"/>
              <a:pPr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823E8-ECBD-4092-A91F-AC40CBA2E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eorgia" pitchFamily="18" charset="0"/>
              </a:rPr>
              <a:t>Lab 1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>
            <a:normAutofit/>
          </a:bodyPr>
          <a:lstStyle/>
          <a:p>
            <a:r>
              <a:rPr lang="en-US" dirty="0"/>
              <a:t>yl3377</a:t>
            </a:r>
            <a:endParaRPr lang="en-US" dirty="0">
              <a:latin typeface="Georgia" pitchFamily="18" charset="0"/>
            </a:endParaRPr>
          </a:p>
          <a:p>
            <a:r>
              <a:rPr lang="en-US" dirty="0">
                <a:latin typeface="Georgia" pitchFamily="18" charset="0"/>
              </a:rPr>
              <a:t>Yuxian</a:t>
            </a:r>
            <a:r>
              <a:rPr lang="en-US" dirty="0"/>
              <a:t>g Long</a:t>
            </a:r>
            <a:endParaRPr lang="en-US" dirty="0">
              <a:latin typeface="Georgia" pitchFamily="18" charset="0"/>
            </a:endParaRPr>
          </a:p>
          <a:p>
            <a:r>
              <a:rPr lang="en-US" dirty="0"/>
              <a:t>Robin Ying</a:t>
            </a:r>
            <a:endParaRPr lang="en-US" dirty="0"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 Summary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530162"/>
              </p:ext>
            </p:extLst>
          </p:nvPr>
        </p:nvGraphicFramePr>
        <p:xfrm>
          <a:off x="495300" y="1676400"/>
          <a:ext cx="8153400" cy="448056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113662608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Georg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Georgia" pitchFamily="18" charset="0"/>
                        </a:rPr>
                        <a:t>Side-to-side Standard Cells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itchFamily="18" charset="0"/>
                        </a:rPr>
                        <a:t>Separated Standard cells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54019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Georgia" pitchFamily="18" charset="0"/>
                        </a:rPr>
                        <a:t>Separation between standard cells [µm]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Georgia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itchFamily="18" charset="0"/>
                        </a:rPr>
                        <a:t>18.71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04383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pd,HL</a:t>
                      </a:r>
                      <a:r>
                        <a:rPr lang="en-US" dirty="0"/>
                        <a:t> [</a:t>
                      </a:r>
                      <a:r>
                        <a:rPr lang="en-US" dirty="0" err="1"/>
                        <a:t>ps</a:t>
                      </a:r>
                      <a:r>
                        <a:rPr lang="en-US" dirty="0"/>
                        <a:t>]</a:t>
                      </a:r>
                      <a:endParaRPr lang="en-US" dirty="0">
                        <a:latin typeface="Georg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Georgia" pitchFamily="18" charset="0"/>
                        </a:rPr>
                        <a:t>70.825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itchFamily="18" charset="0"/>
                        </a:rPr>
                        <a:t>131.752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pd,LH</a:t>
                      </a:r>
                      <a:r>
                        <a:rPr lang="en-US" dirty="0"/>
                        <a:t> [</a:t>
                      </a:r>
                      <a:r>
                        <a:rPr lang="en-US" dirty="0" err="1"/>
                        <a:t>ps</a:t>
                      </a:r>
                      <a:r>
                        <a:rPr lang="en-US" dirty="0"/>
                        <a:t>]</a:t>
                      </a:r>
                      <a:endParaRPr lang="en-US" dirty="0">
                        <a:latin typeface="Georg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Georgia" pitchFamily="18" charset="0"/>
                        </a:rPr>
                        <a:t>85.791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itchFamily="18" charset="0"/>
                        </a:rPr>
                        <a:t>131.741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pd</a:t>
                      </a:r>
                      <a:r>
                        <a:rPr lang="en-US" baseline="-25000" dirty="0"/>
                        <a:t> </a:t>
                      </a:r>
                      <a:r>
                        <a:rPr lang="en-US" dirty="0"/>
                        <a:t> [</a:t>
                      </a:r>
                      <a:r>
                        <a:rPr lang="en-US" dirty="0" err="1"/>
                        <a:t>ps</a:t>
                      </a:r>
                      <a:r>
                        <a:rPr lang="en-US" dirty="0"/>
                        <a:t>]</a:t>
                      </a:r>
                      <a:endParaRPr lang="en-US" dirty="0">
                        <a:latin typeface="Georg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itchFamily="18" charset="0"/>
                        </a:rPr>
                        <a:t>78.308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itchFamily="18" charset="0"/>
                        </a:rPr>
                        <a:t>131.747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Area</a:t>
                      </a:r>
                      <a:r>
                        <a:rPr lang="en-US" baseline="0" dirty="0"/>
                        <a:t> [µm x µm]</a:t>
                      </a:r>
                      <a:endParaRPr lang="en-US" dirty="0">
                        <a:latin typeface="Georg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itchFamily="18" charset="0"/>
                        </a:rPr>
                        <a:t>24.544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itchFamily="18" charset="0"/>
                        </a:rPr>
                        <a:t>does not apply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Area-delay product [</a:t>
                      </a:r>
                      <a:r>
                        <a:rPr lang="en-US" dirty="0" err="1"/>
                        <a:t>ps</a:t>
                      </a:r>
                      <a:r>
                        <a:rPr lang="en-US" dirty="0"/>
                        <a:t>·µm</a:t>
                      </a:r>
                      <a:r>
                        <a:rPr lang="en-US" baseline="30000" dirty="0"/>
                        <a:t>2</a:t>
                      </a:r>
                      <a:r>
                        <a:rPr lang="en-US" baseline="0" dirty="0"/>
                        <a:t>]</a:t>
                      </a:r>
                      <a:endParaRPr lang="en-US" baseline="0" dirty="0">
                        <a:latin typeface="Georg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itchFamily="18" charset="0"/>
                        </a:rPr>
                        <a:t>1921.99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itchFamily="18" charset="0"/>
                        </a:rPr>
                        <a:t>does not apply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7143B-9799-7A40-BD83-BE99EE832E1A}"/>
              </a:ext>
            </a:extLst>
          </p:cNvPr>
          <p:cNvSpPr txBox="1">
            <a:spLocks/>
          </p:cNvSpPr>
          <p:nvPr/>
        </p:nvSpPr>
        <p:spPr>
          <a:xfrm>
            <a:off x="457200" y="6156960"/>
            <a:ext cx="8229600" cy="573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Area-delay product = Area x </a:t>
            </a:r>
            <a:r>
              <a:rPr lang="en-US" dirty="0" err="1"/>
              <a:t>t</a:t>
            </a:r>
            <a:r>
              <a:rPr lang="en-US" baseline="-25000" dirty="0" err="1"/>
              <a:t>pd</a:t>
            </a:r>
            <a:endParaRPr lang="en-US" baseline="-25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7AABE-707D-714A-BA5D-F1227D03C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Cell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07CB0-082B-5647-B7D7-D4087F745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769" y="1264728"/>
            <a:ext cx="7858461" cy="4525963"/>
          </a:xfrm>
        </p:spPr>
        <p:txBody>
          <a:bodyPr>
            <a:normAutofit/>
          </a:bodyPr>
          <a:lstStyle/>
          <a:p>
            <a:pPr marL="114300" indent="-114300"/>
            <a:r>
              <a:rPr lang="en-US" sz="1400" dirty="0"/>
              <a:t>Fill-in the dimensions of the standard cell that you measured in Lab 1 Part 2, Student Activity 1: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68009A6-412C-5543-A851-6CEFE9B96DF0}"/>
              </a:ext>
            </a:extLst>
          </p:cNvPr>
          <p:cNvGrpSpPr/>
          <p:nvPr/>
        </p:nvGrpSpPr>
        <p:grpSpPr>
          <a:xfrm>
            <a:off x="1731864" y="1562100"/>
            <a:ext cx="5680272" cy="5257800"/>
            <a:chOff x="1608495" y="0"/>
            <a:chExt cx="7409051" cy="6858000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D9C6382-4E50-D841-84CA-82F0EBAB3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5096" y="0"/>
              <a:ext cx="4601808" cy="6858000"/>
            </a:xfrm>
            <a:prstGeom prst="rect">
              <a:avLst/>
            </a:prstGeom>
          </p:spPr>
        </p:pic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150ED8E-4898-9841-A711-B0BD87F48524}"/>
                </a:ext>
              </a:extLst>
            </p:cNvPr>
            <p:cNvCxnSpPr>
              <a:cxnSpLocks/>
            </p:cNvCxnSpPr>
            <p:nvPr/>
          </p:nvCxnSpPr>
          <p:spPr>
            <a:xfrm>
              <a:off x="3754900" y="476250"/>
              <a:ext cx="0" cy="364172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D5AF44E-C7B8-A14F-BAB9-0D057F00A3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30168" y="4117975"/>
              <a:ext cx="2743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DB132AA-7050-F34B-8E1E-6B841F804E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30168" y="476250"/>
              <a:ext cx="27377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0C0E6D2-C564-E441-ACE5-1417C4CF0E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30168" y="133350"/>
              <a:ext cx="27377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EDE7431-F43F-9948-9CBB-9DD0ED09556D}"/>
                </a:ext>
              </a:extLst>
            </p:cNvPr>
            <p:cNvCxnSpPr>
              <a:cxnSpLocks/>
            </p:cNvCxnSpPr>
            <p:nvPr/>
          </p:nvCxnSpPr>
          <p:spPr>
            <a:xfrm>
              <a:off x="3754900" y="133350"/>
              <a:ext cx="0" cy="3429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8E48658-30C5-EE41-A07A-78EAE9044C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30168" y="6366803"/>
              <a:ext cx="2743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251446C-5B61-3F47-A1E0-F9F1DB13A3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33343" y="6718389"/>
              <a:ext cx="2743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9687380-4777-F24A-AF6B-FAB47F1AE08B}"/>
                </a:ext>
              </a:extLst>
            </p:cNvPr>
            <p:cNvCxnSpPr>
              <a:cxnSpLocks/>
            </p:cNvCxnSpPr>
            <p:nvPr/>
          </p:nvCxnSpPr>
          <p:spPr>
            <a:xfrm>
              <a:off x="3754900" y="6366803"/>
              <a:ext cx="0" cy="35158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CC4A251-011A-024C-AA91-5A923936D5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57452" y="6543674"/>
              <a:ext cx="2743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93F58C3-9B0E-164E-9DE7-AD4FFC7A62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57452" y="304800"/>
              <a:ext cx="2743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80B0C8D-DEC8-B340-9DE8-68FBD08FCC8F}"/>
                </a:ext>
              </a:extLst>
            </p:cNvPr>
            <p:cNvCxnSpPr>
              <a:cxnSpLocks/>
            </p:cNvCxnSpPr>
            <p:nvPr/>
          </p:nvCxnSpPr>
          <p:spPr>
            <a:xfrm>
              <a:off x="8394612" y="304800"/>
              <a:ext cx="0" cy="62388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79792A6-6257-3842-A07A-7BD4FCABB82B}"/>
                </a:ext>
              </a:extLst>
            </p:cNvPr>
            <p:cNvSpPr/>
            <p:nvPr/>
          </p:nvSpPr>
          <p:spPr>
            <a:xfrm>
              <a:off x="1608501" y="123826"/>
              <a:ext cx="1746197" cy="4857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0.16um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F41B0DA-010F-4542-9A13-47C405C78940}"/>
                </a:ext>
              </a:extLst>
            </p:cNvPr>
            <p:cNvSpPr/>
            <p:nvPr/>
          </p:nvSpPr>
          <p:spPr>
            <a:xfrm>
              <a:off x="1608501" y="1825626"/>
              <a:ext cx="1746197" cy="4857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1.67um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1040F54-5460-D249-B2CD-947BB898C6E4}"/>
                </a:ext>
              </a:extLst>
            </p:cNvPr>
            <p:cNvSpPr/>
            <p:nvPr/>
          </p:nvSpPr>
          <p:spPr>
            <a:xfrm>
              <a:off x="1608501" y="6248400"/>
              <a:ext cx="1746197" cy="4857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0.16um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6BE41DB-6D92-9C45-9FD0-EEAE50063070}"/>
                </a:ext>
              </a:extLst>
            </p:cNvPr>
            <p:cNvSpPr/>
            <p:nvPr/>
          </p:nvSpPr>
          <p:spPr>
            <a:xfrm rot="5400000">
              <a:off x="7901560" y="3194050"/>
              <a:ext cx="1746197" cy="4857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2.87um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CE934CB-CFD0-1845-B242-DE266D691D1D}"/>
                </a:ext>
              </a:extLst>
            </p:cNvPr>
            <p:cNvCxnSpPr>
              <a:stCxn id="38" idx="3"/>
            </p:cNvCxnSpPr>
            <p:nvPr/>
          </p:nvCxnSpPr>
          <p:spPr>
            <a:xfrm flipV="1">
              <a:off x="3354698" y="298450"/>
              <a:ext cx="400202" cy="682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4EABBA3-EFCA-C147-B91E-9F23541FF5CA}"/>
                </a:ext>
              </a:extLst>
            </p:cNvPr>
            <p:cNvCxnSpPr>
              <a:cxnSpLocks/>
              <a:stCxn id="39" idx="3"/>
            </p:cNvCxnSpPr>
            <p:nvPr/>
          </p:nvCxnSpPr>
          <p:spPr>
            <a:xfrm>
              <a:off x="3354698" y="2068513"/>
              <a:ext cx="40020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C24061B-2107-8047-BA35-2F073CF923C2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>
              <a:off x="3354698" y="6491287"/>
              <a:ext cx="400201" cy="428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0DA42CC-7DC1-AC4E-8FFE-39C0CC966BE5}"/>
                </a:ext>
              </a:extLst>
            </p:cNvPr>
            <p:cNvSpPr txBox="1"/>
            <p:nvPr/>
          </p:nvSpPr>
          <p:spPr>
            <a:xfrm>
              <a:off x="1608496" y="609600"/>
              <a:ext cx="17461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DD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rail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34C650E-50DE-2843-885E-08D0AABB12D6}"/>
                </a:ext>
              </a:extLst>
            </p:cNvPr>
            <p:cNvSpPr txBox="1"/>
            <p:nvPr/>
          </p:nvSpPr>
          <p:spPr>
            <a:xfrm>
              <a:off x="1608496" y="2311400"/>
              <a:ext cx="17461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n-well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07096D6-F66B-FC49-83CC-E45D380C4813}"/>
                </a:ext>
              </a:extLst>
            </p:cNvPr>
            <p:cNvSpPr txBox="1"/>
            <p:nvPr/>
          </p:nvSpPr>
          <p:spPr>
            <a:xfrm>
              <a:off x="1608495" y="5752623"/>
              <a:ext cx="1746197" cy="369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GND rail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AC505B8-9567-464D-872B-0D923D2DABCE}"/>
                </a:ext>
              </a:extLst>
            </p:cNvPr>
            <p:cNvSpPr txBox="1"/>
            <p:nvPr/>
          </p:nvSpPr>
          <p:spPr>
            <a:xfrm rot="5400000">
              <a:off x="7799558" y="1345852"/>
              <a:ext cx="1954238" cy="4817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 cell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0056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3CC68-9C3A-2E4B-ADD7-2FBD94D08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Inverter’s VTC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008E6-7276-9E41-8EDE-634E77882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54113"/>
            <a:ext cx="4040188" cy="639762"/>
          </a:xfrm>
        </p:spPr>
        <p:txBody>
          <a:bodyPr/>
          <a:lstStyle/>
          <a:p>
            <a:r>
              <a:rPr lang="en-US" dirty="0"/>
              <a:t>From Schematic view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1981200"/>
            <a:ext cx="4268789" cy="32766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A94713-92BF-E64F-BC56-D104DCC5C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5" y="1154113"/>
            <a:ext cx="4041775" cy="639762"/>
          </a:xfrm>
        </p:spPr>
        <p:txBody>
          <a:bodyPr/>
          <a:lstStyle/>
          <a:p>
            <a:r>
              <a:rPr lang="en-US" dirty="0"/>
              <a:t>From Extracted view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389" y="1981200"/>
            <a:ext cx="4189412" cy="31456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94D6F84-8895-8343-A668-93B9574778B6}"/>
              </a:ext>
            </a:extLst>
          </p:cNvPr>
          <p:cNvSpPr txBox="1">
            <a:spLocks/>
          </p:cNvSpPr>
          <p:nvPr/>
        </p:nvSpPr>
        <p:spPr>
          <a:xfrm>
            <a:off x="457200" y="5346226"/>
            <a:ext cx="8229600" cy="12069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Are your VTC curves different? Why or why not?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didn’t see much difference between these two VTC figures. The reason I think is because the VTC simulation doesn’t take the wire capacitors or other internal characteristics into consideration, it only simulate the result based on the schematic design.</a:t>
            </a:r>
          </a:p>
        </p:txBody>
      </p:sp>
    </p:spTree>
    <p:extLst>
      <p:ext uri="{BB962C8B-B14F-4D97-AF65-F5344CB8AC3E}">
        <p14:creationId xmlns:p14="http://schemas.microsoft.com/office/powerpoint/2010/main" val="3612103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Bench Schematic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49" y="1156464"/>
            <a:ext cx="6591300" cy="22055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61132" y="3292588"/>
            <a:ext cx="4221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Bench schematic for Lab1 Part3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692698"/>
            <a:ext cx="4320444" cy="20985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4911" y="5791200"/>
            <a:ext cx="42217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Bench schematic for Lab1 Part4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(side-side inverters)</a:t>
            </a: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250" y="3694875"/>
            <a:ext cx="4611547" cy="20963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51156" y="5770149"/>
            <a:ext cx="42217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Bench schematic for Lab1 Part4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(separated inverters)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67D8-BB17-9140-BECC-943896B75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</a:t>
            </a:r>
            <a:r>
              <a:rPr lang="en-US" baseline="-25000" dirty="0" err="1"/>
              <a:t>pd</a:t>
            </a:r>
            <a:r>
              <a:rPr lang="en-US" dirty="0"/>
              <a:t> vs. f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35" y="1600200"/>
            <a:ext cx="7043529" cy="452596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A5D187-6D52-134F-8D1D-66BEA4FAEDFC}"/>
              </a:ext>
            </a:extLst>
          </p:cNvPr>
          <p:cNvSpPr txBox="1">
            <a:spLocks/>
          </p:cNvSpPr>
          <p:nvPr/>
        </p:nvSpPr>
        <p:spPr>
          <a:xfrm>
            <a:off x="457200" y="6132512"/>
            <a:ext cx="8229600" cy="573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Optimal integer f: 4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752600" y="5538652"/>
            <a:ext cx="6477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20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Transient Simulation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55" y="1219200"/>
            <a:ext cx="7083490" cy="4525963"/>
          </a:xfrm>
        </p:spPr>
      </p:pic>
      <p:sp>
        <p:nvSpPr>
          <p:cNvPr id="5" name="TextBox 4"/>
          <p:cNvSpPr txBox="1"/>
          <p:nvPr/>
        </p:nvSpPr>
        <p:spPr>
          <a:xfrm>
            <a:off x="2971800" y="5766395"/>
            <a:ext cx="3927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1 : Vin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4: middle node of the inverter chain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2: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Vout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of </a:t>
            </a:r>
            <a:r>
              <a:rPr lang="en-US" dirty="0" err="1"/>
              <a:t>I</a:t>
            </a:r>
            <a:r>
              <a:rPr lang="en-US" baseline="-25000" dirty="0" err="1"/>
              <a:t>supply</a:t>
            </a:r>
            <a:endParaRPr lang="en-US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5976"/>
            <a:ext cx="8229600" cy="4191000"/>
          </a:xfrm>
        </p:spPr>
        <p:txBody>
          <a:bodyPr>
            <a:normAutofit/>
          </a:bodyPr>
          <a:lstStyle/>
          <a:p>
            <a:r>
              <a:rPr lang="en-US" sz="1200" dirty="0"/>
              <a:t>Show plot of the current from the VDD voltage source versus time</a:t>
            </a:r>
          </a:p>
          <a:p>
            <a:r>
              <a:rPr lang="en-US" sz="1200" dirty="0"/>
              <a:t>Use the same time window as in the previous slide</a:t>
            </a:r>
          </a:p>
          <a:p>
            <a:r>
              <a:rPr lang="en-US" sz="1200" dirty="0"/>
              <a:t>Compute the power consumed by the inverter chain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F223F4-90AA-1442-A4DA-44307EED52DC}"/>
              </a:ext>
            </a:extLst>
          </p:cNvPr>
          <p:cNvSpPr txBox="1">
            <a:spLocks/>
          </p:cNvSpPr>
          <p:nvPr/>
        </p:nvSpPr>
        <p:spPr>
          <a:xfrm>
            <a:off x="457200" y="6010274"/>
            <a:ext cx="8229600" cy="57308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Power for the inverter chain: P = </a:t>
            </a:r>
            <a:r>
              <a:rPr lang="en-US" dirty="0" err="1"/>
              <a:t>I</a:t>
            </a:r>
            <a:r>
              <a:rPr lang="en-US" baseline="-25000" dirty="0" err="1"/>
              <a:t>supply</a:t>
            </a:r>
            <a:r>
              <a:rPr lang="en-US" baseline="-25000" dirty="0"/>
              <a:t> </a:t>
            </a:r>
            <a:r>
              <a:rPr lang="en-US" baseline="-25000" dirty="0" err="1"/>
              <a:t>ave</a:t>
            </a:r>
            <a:r>
              <a:rPr lang="en-US" dirty="0"/>
              <a:t> * </a:t>
            </a:r>
            <a:r>
              <a:rPr lang="en-US" dirty="0" err="1"/>
              <a:t>Vdd</a:t>
            </a:r>
            <a:r>
              <a:rPr lang="en-US" dirty="0"/>
              <a:t> = 2uA * 1.2V = 2.4uV</a:t>
            </a:r>
            <a:endParaRPr lang="en-US" baseline="-25000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62171"/>
            <a:ext cx="7086600" cy="448555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of Inverter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Picture of completed layout for the first task of Lab 1 Part 4, “Layout of Inverter Chain”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78" y="1964666"/>
            <a:ext cx="7859222" cy="472505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Layout of Modified Inverter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Picture of completed layout for the second task of Lab 1 Part 4, “Effect of wiring”. Include in your picture a ruler that measures the separation between the standard cells.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8400"/>
            <a:ext cx="9144000" cy="167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924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2205</TotalTime>
  <Words>343</Words>
  <Application>Microsoft Macintosh PowerPoint</Application>
  <PresentationFormat>On-screen Show (4:3)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Georgia</vt:lpstr>
      <vt:lpstr>Times New Roman</vt:lpstr>
      <vt:lpstr>Office Theme</vt:lpstr>
      <vt:lpstr>Lab 1 Report</vt:lpstr>
      <vt:lpstr>Standard Cell Dimensions</vt:lpstr>
      <vt:lpstr>Inverter’s VTC</vt:lpstr>
      <vt:lpstr>Test Bench Schematic</vt:lpstr>
      <vt:lpstr>tpd vs. f</vt:lpstr>
      <vt:lpstr>Transient Simulation</vt:lpstr>
      <vt:lpstr>Plot of Isupply</vt:lpstr>
      <vt:lpstr>Layout of Inverter Chain</vt:lpstr>
      <vt:lpstr>Layout of Modified Inverter Chain</vt:lpstr>
      <vt:lpstr>Result Summary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 Report</dc:title>
  <dc:creator>Ben</dc:creator>
  <cp:lastModifiedBy>Yuxiang Long</cp:lastModifiedBy>
  <cp:revision>93</cp:revision>
  <dcterms:created xsi:type="dcterms:W3CDTF">2013-01-31T22:33:46Z</dcterms:created>
  <dcterms:modified xsi:type="dcterms:W3CDTF">2020-02-17T21:14:49Z</dcterms:modified>
</cp:coreProperties>
</file>