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snapToObjects="1">
      <p:cViewPr varScale="1">
        <p:scale>
          <a:sx n="106" d="100"/>
          <a:sy n="106" d="100"/>
        </p:scale>
        <p:origin x="1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E1CD157-C409-AC4E-B791-2A50B55A5937}" type="datetimeFigureOut">
              <a:rPr lang="en-US" smtClean="0"/>
              <a:t>3/9/20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5D1EECB-9263-E64E-B45A-8A584B8A71FA}" type="slidenum">
              <a:rPr lang="en-US" smtClean="0"/>
              <a:t>‹#›</a:t>
            </a:fld>
            <a:endParaRPr lang="en-US"/>
          </a:p>
        </p:txBody>
      </p:sp>
    </p:spTree>
    <p:extLst>
      <p:ext uri="{BB962C8B-B14F-4D97-AF65-F5344CB8AC3E}">
        <p14:creationId xmlns:p14="http://schemas.microsoft.com/office/powerpoint/2010/main" val="4247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1EECB-9263-E64E-B45A-8A584B8A71FA}" type="slidenum">
              <a:rPr lang="en-US" smtClean="0"/>
              <a:t>3</a:t>
            </a:fld>
            <a:endParaRPr lang="en-US"/>
          </a:p>
        </p:txBody>
      </p:sp>
    </p:spTree>
    <p:extLst>
      <p:ext uri="{BB962C8B-B14F-4D97-AF65-F5344CB8AC3E}">
        <p14:creationId xmlns:p14="http://schemas.microsoft.com/office/powerpoint/2010/main" val="167346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Georgia"/>
              </a:rPr>
              <a:t>Click to edit Master title style</a:t>
            </a:r>
            <a:endParaRPr lang="en-US" sz="4400" b="0" strike="noStrike" spc="-1">
              <a:solidFill>
                <a:srgbClr val="000000"/>
              </a:solid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1C73AD1E-827C-4C9F-BE8E-940953400DFC}" type="datetime">
              <a:rPr lang="en-US" sz="1200" b="0" strike="noStrike" spc="-1">
                <a:solidFill>
                  <a:srgbClr val="8B8B8B"/>
                </a:solidFill>
                <a:latin typeface="Calibri"/>
              </a:rPr>
              <a:t>3/9/20</a:t>
            </a:fld>
            <a:endParaRPr lang="en-U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9BF2B830-7539-45DB-9E0A-999AF05F0CB5}"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Georgia"/>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Georgia"/>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Georgia"/>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Georgia"/>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Georgia"/>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Georgia"/>
              </a:rPr>
              <a:t>Fifth level</a:t>
            </a:r>
            <a:endParaRPr lang="en-US" sz="2000" b="0" strike="noStrike" spc="-1">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960D641C-8A8E-40F7-971B-1ED0C8FEBA38}" type="datetime">
              <a:rPr lang="en-US" sz="1200" b="0" strike="noStrike" spc="-1">
                <a:solidFill>
                  <a:srgbClr val="8B8B8B"/>
                </a:solidFill>
                <a:latin typeface="Calibri"/>
              </a:rPr>
              <a:t>3/9/20</a:t>
            </a:fld>
            <a:endParaRPr lang="en-U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733D71BA-8CF5-4F63-BB47-4E6D6DFD7FF2}"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Lab 2 Report</a:t>
            </a:r>
            <a:endParaRPr lang="en-US" sz="4400" b="0" strike="noStrike" spc="-1">
              <a:solidFill>
                <a:srgbClr val="000000"/>
              </a:solidFill>
              <a:latin typeface="Calibri"/>
            </a:endParaRPr>
          </a:p>
        </p:txBody>
      </p:sp>
      <p:sp>
        <p:nvSpPr>
          <p:cNvPr id="83" name="TextShape 2"/>
          <p:cNvSpPr txBox="1"/>
          <p:nvPr/>
        </p:nvSpPr>
        <p:spPr>
          <a:xfrm>
            <a:off x="685800" y="3886200"/>
            <a:ext cx="7772040" cy="1752120"/>
          </a:xfrm>
          <a:prstGeom prst="rect">
            <a:avLst/>
          </a:prstGeom>
          <a:noFill/>
          <a:ln>
            <a:noFill/>
          </a:ln>
        </p:spPr>
        <p:txBody>
          <a:bodyPr>
            <a:normAutofit/>
          </a:bodyPr>
          <a:lstStyle/>
          <a:p>
            <a:pPr algn="ctr">
              <a:lnSpc>
                <a:spcPct val="100000"/>
              </a:lnSpc>
              <a:spcBef>
                <a:spcPts val="641"/>
              </a:spcBef>
            </a:pPr>
            <a:r>
              <a:rPr lang="en-US" sz="3200" spc="-1" dirty="0">
                <a:solidFill>
                  <a:srgbClr val="8B8B8B"/>
                </a:solidFill>
                <a:latin typeface="Georgia"/>
              </a:rPr>
              <a:t>y</a:t>
            </a:r>
            <a:r>
              <a:rPr lang="en-US" sz="3200" b="0" strike="noStrike" spc="-1" dirty="0">
                <a:solidFill>
                  <a:srgbClr val="8B8B8B"/>
                </a:solidFill>
                <a:latin typeface="Georgia"/>
              </a:rPr>
              <a:t>l3377, yx455</a:t>
            </a:r>
            <a:endParaRPr lang="en-US" sz="3200" b="0" strike="noStrike" spc="-1" dirty="0">
              <a:latin typeface="Arial"/>
            </a:endParaRPr>
          </a:p>
          <a:p>
            <a:pPr algn="ctr">
              <a:lnSpc>
                <a:spcPct val="100000"/>
              </a:lnSpc>
              <a:spcBef>
                <a:spcPts val="641"/>
              </a:spcBef>
            </a:pPr>
            <a:r>
              <a:rPr lang="en-US" sz="3200" spc="-1" dirty="0" err="1">
                <a:solidFill>
                  <a:srgbClr val="8B8B8B"/>
                </a:solidFill>
                <a:latin typeface="Georgia"/>
              </a:rPr>
              <a:t>Yuxiang</a:t>
            </a:r>
            <a:r>
              <a:rPr lang="en-US" sz="3200" spc="-1" dirty="0">
                <a:solidFill>
                  <a:srgbClr val="8B8B8B"/>
                </a:solidFill>
                <a:latin typeface="Georgia"/>
              </a:rPr>
              <a:t> Long, </a:t>
            </a:r>
            <a:r>
              <a:rPr lang="en-US" sz="3200" spc="-1" dirty="0" err="1">
                <a:solidFill>
                  <a:srgbClr val="8B8B8B"/>
                </a:solidFill>
                <a:latin typeface="Georgia"/>
              </a:rPr>
              <a:t>Yibang</a:t>
            </a:r>
            <a:r>
              <a:rPr lang="en-US" sz="3200" spc="-1" dirty="0">
                <a:solidFill>
                  <a:srgbClr val="8B8B8B"/>
                </a:solidFill>
                <a:latin typeface="Georgia"/>
              </a:rPr>
              <a:t> Xiao</a:t>
            </a:r>
            <a:endParaRPr lang="en-US" sz="3200" b="0" strike="noStrike" spc="-1" dirty="0">
              <a:latin typeface="Arial"/>
            </a:endParaRPr>
          </a:p>
          <a:p>
            <a:pPr algn="ctr">
              <a:lnSpc>
                <a:spcPct val="100000"/>
              </a:lnSpc>
              <a:spcBef>
                <a:spcPts val="641"/>
              </a:spcBef>
            </a:pPr>
            <a:r>
              <a:rPr lang="en-US" sz="3200" spc="-1" dirty="0">
                <a:solidFill>
                  <a:srgbClr val="8B8B8B"/>
                </a:solidFill>
                <a:latin typeface="Georgia"/>
              </a:rPr>
              <a:t>Thomas </a:t>
            </a:r>
            <a:r>
              <a:rPr lang="en-US" sz="3200" spc="-1" dirty="0" err="1">
                <a:solidFill>
                  <a:srgbClr val="8B8B8B"/>
                </a:solidFill>
                <a:latin typeface="Georgia"/>
              </a:rPr>
              <a:t>Tapen</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0"/>
            <a:ext cx="8229240" cy="1142640"/>
          </a:xfrm>
          <a:prstGeom prst="rect">
            <a:avLst/>
          </a:prstGeom>
          <a:noFill/>
          <a:ln>
            <a:noFill/>
          </a:ln>
        </p:spPr>
        <p:txBody>
          <a:bodyPr anchor="ctr"/>
          <a:lstStyle/>
          <a:p>
            <a:pPr algn="ctr">
              <a:lnSpc>
                <a:spcPct val="100000"/>
              </a:lnSpc>
            </a:pPr>
            <a:r>
              <a:rPr lang="en-US" sz="3600" b="0" strike="noStrike" spc="-1" dirty="0">
                <a:solidFill>
                  <a:srgbClr val="000000"/>
                </a:solidFill>
                <a:latin typeface="Georgia"/>
              </a:rPr>
              <a:t>Plot of Verification: Decoder Outputs</a:t>
            </a:r>
            <a:endParaRPr lang="en-US" sz="3600" b="0" strike="noStrike" spc="-1" dirty="0">
              <a:solidFill>
                <a:srgbClr val="000000"/>
              </a:solidFill>
              <a:latin typeface="Calibri"/>
            </a:endParaRPr>
          </a:p>
        </p:txBody>
      </p:sp>
      <p:sp>
        <p:nvSpPr>
          <p:cNvPr id="101" name="TextShape 2"/>
          <p:cNvSpPr txBox="1"/>
          <p:nvPr/>
        </p:nvSpPr>
        <p:spPr>
          <a:xfrm>
            <a:off x="457200" y="88404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400" b="0" strike="noStrike" spc="-1" dirty="0">
                <a:solidFill>
                  <a:srgbClr val="000000"/>
                </a:solidFill>
                <a:latin typeface="Georgia"/>
              </a:rPr>
              <a:t>Put the actual/expected plot from each decoder output here:</a:t>
            </a:r>
            <a:endParaRPr lang="en-US" sz="1400" b="0" strike="noStrike" spc="-1" dirty="0">
              <a:solidFill>
                <a:srgbClr val="000000"/>
              </a:solidFill>
              <a:latin typeface="Calibri"/>
            </a:endParaRPr>
          </a:p>
        </p:txBody>
      </p:sp>
      <p:sp>
        <p:nvSpPr>
          <p:cNvPr id="102" name="CustomShape 3"/>
          <p:cNvSpPr/>
          <p:nvPr/>
        </p:nvSpPr>
        <p:spPr>
          <a:xfrm>
            <a:off x="457200" y="5409600"/>
            <a:ext cx="8229240" cy="1448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479"/>
              </a:spcBef>
              <a:buClr>
                <a:srgbClr val="000000"/>
              </a:buClr>
              <a:buFont typeface="Arial"/>
              <a:buChar char="•"/>
            </a:pPr>
            <a:r>
              <a:rPr lang="en-US" sz="1400" b="0" strike="noStrike" spc="-1" dirty="0">
                <a:solidFill>
                  <a:srgbClr val="000000"/>
                </a:solidFill>
                <a:latin typeface="Calibri"/>
              </a:rPr>
              <a:t>Do you see glitches in your output signals? If yes, why is this happening? </a:t>
            </a:r>
          </a:p>
          <a:p>
            <a:pPr marL="360" algn="just">
              <a:lnSpc>
                <a:spcPct val="100000"/>
              </a:lnSpc>
              <a:spcBef>
                <a:spcPts val="479"/>
              </a:spcBef>
              <a:buClr>
                <a:srgbClr val="000000"/>
              </a:buClr>
            </a:pPr>
            <a:r>
              <a:rPr lang="en-US" sz="1400" spc="-1" dirty="0">
                <a:solidFill>
                  <a:srgbClr val="000000"/>
                </a:solidFill>
                <a:latin typeface="Calibri"/>
              </a:rPr>
              <a:t>Answer: Yes, there are glitches in my output signals, the reason is that during the process of the input voltage of the NAND transfer from 1 to 0, there will be a time when both the pull up network and the pull down network are closed, this will cause the output of the NAND to drop, then this drop will go through the inverter and the final output will be pull high and become a glitch.</a:t>
            </a:r>
            <a:endParaRPr lang="en-US" sz="1400" b="0" strike="noStrike" spc="-1" dirty="0">
              <a:latin typeface="Arial"/>
            </a:endParaRPr>
          </a:p>
        </p:txBody>
      </p:sp>
      <p:pic>
        <p:nvPicPr>
          <p:cNvPr id="3" name="Picture 2">
            <a:extLst>
              <a:ext uri="{FF2B5EF4-FFF2-40B4-BE49-F238E27FC236}">
                <a16:creationId xmlns:a16="http://schemas.microsoft.com/office/drawing/2014/main" id="{4BE2E8E0-9028-F640-A210-0D425095B0A0}"/>
              </a:ext>
            </a:extLst>
          </p:cNvPr>
          <p:cNvPicPr>
            <a:picLocks noChangeAspect="1"/>
          </p:cNvPicPr>
          <p:nvPr/>
        </p:nvPicPr>
        <p:blipFill rotWithShape="1">
          <a:blip r:embed="rId2">
            <a:extLst>
              <a:ext uri="{28A0092B-C50C-407E-A947-70E740481C1C}">
                <a14:useLocalDpi xmlns:a14="http://schemas.microsoft.com/office/drawing/2010/main" val="0"/>
              </a:ext>
            </a:extLst>
          </a:blip>
          <a:srcRect t="3402" b="3052"/>
          <a:stretch/>
        </p:blipFill>
        <p:spPr>
          <a:xfrm>
            <a:off x="544576" y="1142640"/>
            <a:ext cx="6081804" cy="426696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Results Table</a:t>
            </a:r>
            <a:endParaRPr lang="en-US" sz="4400" b="0" strike="noStrike" spc="-1">
              <a:solidFill>
                <a:srgbClr val="000000"/>
              </a:solidFill>
              <a:latin typeface="Calibri"/>
            </a:endParaRPr>
          </a:p>
        </p:txBody>
      </p:sp>
      <p:graphicFrame>
        <p:nvGraphicFramePr>
          <p:cNvPr id="104" name="Table 2"/>
          <p:cNvGraphicFramePr/>
          <p:nvPr>
            <p:extLst>
              <p:ext uri="{D42A27DB-BD31-4B8C-83A1-F6EECF244321}">
                <p14:modId xmlns:p14="http://schemas.microsoft.com/office/powerpoint/2010/main" val="1042159938"/>
              </p:ext>
            </p:extLst>
          </p:nvPr>
        </p:nvGraphicFramePr>
        <p:xfrm>
          <a:off x="457200" y="1638360"/>
          <a:ext cx="8229600" cy="4047120"/>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57120">
                <a:tc>
                  <a:txBody>
                    <a:bodyPr/>
                    <a:lstStyle/>
                    <a:p>
                      <a:pPr>
                        <a:lnSpc>
                          <a:spcPct val="100000"/>
                        </a:lnSpc>
                      </a:pPr>
                      <a:r>
                        <a:rPr lang="en-US" sz="1800" b="0" strike="noStrike" spc="-1">
                          <a:solidFill>
                            <a:srgbClr val="000000"/>
                          </a:solidFill>
                          <a:latin typeface="Calibri"/>
                        </a:rPr>
                        <a:t>Signal</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Y0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Y1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Y2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Y3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extLst>
                  <a:ext uri="{0D108BD9-81ED-4DB2-BD59-A6C34878D82A}">
                    <a16:rowId xmlns:a16="http://schemas.microsoft.com/office/drawing/2014/main" val="10000"/>
                  </a:ext>
                </a:extLst>
              </a:tr>
              <a:tr h="390960">
                <a:tc>
                  <a:txBody>
                    <a:bodyPr/>
                    <a:lstStyle/>
                    <a:p>
                      <a:pPr>
                        <a:lnSpc>
                          <a:spcPct val="100000"/>
                        </a:lnSpc>
                      </a:pPr>
                      <a:r>
                        <a:rPr lang="en-US" sz="1800" b="0" strike="noStrike" spc="-1">
                          <a:solidFill>
                            <a:srgbClr val="000000"/>
                          </a:solidFill>
                          <a:latin typeface="Calibri"/>
                        </a:rPr>
                        <a:t>t</a:t>
                      </a:r>
                      <a:r>
                        <a:rPr lang="en-US" sz="1800" b="0" strike="noStrike" spc="-1" baseline="-25000">
                          <a:solidFill>
                            <a:srgbClr val="000000"/>
                          </a:solidFill>
                          <a:latin typeface="Calibri"/>
                        </a:rPr>
                        <a:t>pHL</a:t>
                      </a:r>
                      <a:r>
                        <a:rPr lang="en-US" sz="1800" b="0" strike="noStrike" spc="-1">
                          <a:solidFill>
                            <a:srgbClr val="000000"/>
                          </a:solidFill>
                          <a:latin typeface="Calibri"/>
                        </a:rPr>
                        <a:t> (ps)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89.54</a:t>
                      </a: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67.92</a:t>
                      </a: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68.49</a:t>
                      </a: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83.22</a:t>
                      </a:r>
                    </a:p>
                  </a:txBody>
                  <a:tcPr>
                    <a:lnL w="12240">
                      <a:solidFill>
                        <a:srgbClr val="9BBB59"/>
                      </a:solidFill>
                    </a:lnL>
                    <a:lnR w="12240">
                      <a:solidFill>
                        <a:srgbClr val="9BBB59"/>
                      </a:solidFill>
                    </a:lnR>
                    <a:lnT w="12240">
                      <a:solidFill>
                        <a:srgbClr val="9BBB59"/>
                      </a:solidFill>
                    </a:lnT>
                    <a:lnB w="12240">
                      <a:solidFill>
                        <a:srgbClr val="9BBB59"/>
                      </a:solidFill>
                    </a:lnB>
                    <a:noFill/>
                  </a:tcPr>
                </a:tc>
                <a:extLst>
                  <a:ext uri="{0D108BD9-81ED-4DB2-BD59-A6C34878D82A}">
                    <a16:rowId xmlns:a16="http://schemas.microsoft.com/office/drawing/2014/main" val="10001"/>
                  </a:ext>
                </a:extLst>
              </a:tr>
              <a:tr h="390960">
                <a:tc>
                  <a:txBody>
                    <a:bodyPr/>
                    <a:lstStyle/>
                    <a:p>
                      <a:pPr>
                        <a:lnSpc>
                          <a:spcPct val="100000"/>
                        </a:lnSpc>
                      </a:pPr>
                      <a:r>
                        <a:rPr lang="en-US" sz="1800" b="0" strike="noStrike" spc="-1">
                          <a:solidFill>
                            <a:srgbClr val="000000"/>
                          </a:solidFill>
                          <a:latin typeface="Calibri"/>
                        </a:rPr>
                        <a:t>t</a:t>
                      </a:r>
                      <a:r>
                        <a:rPr lang="en-US" sz="1800" b="0" strike="noStrike" spc="-1" baseline="-25000">
                          <a:solidFill>
                            <a:srgbClr val="000000"/>
                          </a:solidFill>
                          <a:latin typeface="Calibri"/>
                        </a:rPr>
                        <a:t>pLH</a:t>
                      </a:r>
                      <a:r>
                        <a:rPr lang="en-US" sz="1800" b="0" strike="noStrike" spc="-1">
                          <a:solidFill>
                            <a:srgbClr val="000000"/>
                          </a:solidFill>
                          <a:latin typeface="Calibri"/>
                        </a:rPr>
                        <a:t> (ps)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103.19</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101.34</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104.41</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78.65</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extLst>
                  <a:ext uri="{0D108BD9-81ED-4DB2-BD59-A6C34878D82A}">
                    <a16:rowId xmlns:a16="http://schemas.microsoft.com/office/drawing/2014/main" val="10002"/>
                  </a:ext>
                </a:extLst>
              </a:tr>
              <a:tr h="622440">
                <a:tc>
                  <a:txBody>
                    <a:bodyPr/>
                    <a:lstStyle/>
                    <a:p>
                      <a:pPr>
                        <a:lnSpc>
                          <a:spcPct val="100000"/>
                        </a:lnSpc>
                      </a:pPr>
                      <a:r>
                        <a:rPr lang="en-US" sz="1800" b="0" strike="noStrike" spc="-1">
                          <a:solidFill>
                            <a:srgbClr val="000000"/>
                          </a:solidFill>
                          <a:latin typeface="Calibri"/>
                        </a:rPr>
                        <a:t>Peak Current (µA)</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gridSpan="4">
                  <a:txBody>
                    <a:bodyPr/>
                    <a:lstStyle/>
                    <a:p>
                      <a:r>
                        <a:rPr lang="en-US" altLang="zh-CN" dirty="0"/>
                        <a:t>972.46</a:t>
                      </a:r>
                      <a:endParaRPr lang="en-US" dirty="0"/>
                    </a:p>
                  </a:txBody>
                  <a:tcPr>
                    <a:lnL w="12240">
                      <a:solidFill>
                        <a:srgbClr val="9BBB59"/>
                      </a:solidFill>
                    </a:lnL>
                    <a:lnR w="12240">
                      <a:solidFill>
                        <a:srgbClr val="9BBB59"/>
                      </a:solidFill>
                    </a:lnR>
                    <a:lnT w="12240">
                      <a:solidFill>
                        <a:srgbClr val="9BBB59"/>
                      </a:solidFill>
                    </a:lnT>
                    <a:lnB w="12240">
                      <a:solidFill>
                        <a:srgbClr val="9BBB59"/>
                      </a:solidFill>
                    </a:lnB>
                    <a:no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3"/>
                  </a:ext>
                </a:extLst>
              </a:tr>
              <a:tr h="887760">
                <a:tc>
                  <a:txBody>
                    <a:bodyPr/>
                    <a:lstStyle/>
                    <a:p>
                      <a:pPr>
                        <a:lnSpc>
                          <a:spcPct val="100000"/>
                        </a:lnSpc>
                      </a:pPr>
                      <a:r>
                        <a:rPr lang="en-US" sz="1800" b="0" strike="noStrike" spc="-1">
                          <a:solidFill>
                            <a:srgbClr val="000000"/>
                          </a:solidFill>
                          <a:latin typeface="Calibri"/>
                        </a:rPr>
                        <a:t>Time of Peak Current (ns)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gridSpan="4">
                  <a:txBody>
                    <a:bodyPr/>
                    <a:lstStyle/>
                    <a:p>
                      <a:r>
                        <a:rPr lang="en-US" dirty="0"/>
                        <a:t>2ns,4ns,6ns,8ns</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4"/>
                  </a:ext>
                </a:extLst>
              </a:tr>
              <a:tr h="357120">
                <a:tc>
                  <a:txBody>
                    <a:bodyPr/>
                    <a:lstStyle/>
                    <a:p>
                      <a:pPr>
                        <a:lnSpc>
                          <a:spcPct val="100000"/>
                        </a:lnSpc>
                      </a:pPr>
                      <a:r>
                        <a:rPr lang="en-US" sz="1800" b="0" strike="noStrike" spc="-1">
                          <a:solidFill>
                            <a:srgbClr val="000000"/>
                          </a:solidFill>
                          <a:latin typeface="Calibri"/>
                        </a:rPr>
                        <a:t>Area (µm</a:t>
                      </a:r>
                      <a:r>
                        <a:rPr lang="en-US" sz="1800" b="0" strike="noStrike" spc="-1" baseline="30000">
                          <a:solidFill>
                            <a:srgbClr val="000000"/>
                          </a:solidFill>
                          <a:latin typeface="Calibri"/>
                        </a:rPr>
                        <a:t>2</a:t>
                      </a:r>
                      <a:r>
                        <a:rPr lang="en-US" sz="1800" b="0" strike="noStrike" spc="-1">
                          <a:solidFill>
                            <a:srgbClr val="000000"/>
                          </a:solidFill>
                          <a:latin typeface="Calibri"/>
                        </a:rPr>
                        <a:t>)</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gridSpan="4">
                  <a:txBody>
                    <a:bodyPr/>
                    <a:lstStyle/>
                    <a:p>
                      <a:r>
                        <a:rPr lang="en-US" dirty="0"/>
                        <a:t>46.11 (8.005 * 5.76)</a:t>
                      </a:r>
                    </a:p>
                  </a:txBody>
                  <a:tcPr>
                    <a:lnL w="12240">
                      <a:solidFill>
                        <a:srgbClr val="9BBB59"/>
                      </a:solidFill>
                    </a:lnL>
                    <a:lnR w="12240">
                      <a:solidFill>
                        <a:srgbClr val="9BBB59"/>
                      </a:solidFill>
                    </a:lnR>
                    <a:lnT w="12240">
                      <a:solidFill>
                        <a:srgbClr val="9BBB59"/>
                      </a:solidFill>
                    </a:lnT>
                    <a:lnB w="12240">
                      <a:solidFill>
                        <a:srgbClr val="9BBB59"/>
                      </a:solidFill>
                    </a:lnB>
                    <a:no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5"/>
                  </a:ext>
                </a:extLst>
              </a:tr>
              <a:tr h="622440">
                <a:tc>
                  <a:txBody>
                    <a:bodyPr/>
                    <a:lstStyle/>
                    <a:p>
                      <a:pPr>
                        <a:lnSpc>
                          <a:spcPct val="100000"/>
                        </a:lnSpc>
                      </a:pPr>
                      <a:r>
                        <a:rPr lang="en-US" sz="1800" b="0" strike="noStrike" spc="-1">
                          <a:solidFill>
                            <a:srgbClr val="000000"/>
                          </a:solidFill>
                          <a:latin typeface="Calibri"/>
                        </a:rPr>
                        <a:t>Worst-Case Delay (ps)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gridSpan="4">
                  <a:txBody>
                    <a:bodyPr/>
                    <a:lstStyle/>
                    <a:p>
                      <a:r>
                        <a:rPr lang="en-US" dirty="0"/>
                        <a:t>104.41 ( </a:t>
                      </a:r>
                      <a:r>
                        <a:rPr lang="en-US" dirty="0" err="1"/>
                        <a:t>t</a:t>
                      </a:r>
                      <a:r>
                        <a:rPr lang="en-US" baseline="-25000" dirty="0" err="1"/>
                        <a:t>pLH</a:t>
                      </a:r>
                      <a:r>
                        <a:rPr lang="en-US" dirty="0"/>
                        <a:t> of Y2)</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6"/>
                  </a:ext>
                </a:extLst>
              </a:tr>
              <a:tr h="357120">
                <a:tc>
                  <a:txBody>
                    <a:bodyPr/>
                    <a:lstStyle/>
                    <a:p>
                      <a:pPr>
                        <a:lnSpc>
                          <a:spcPct val="100000"/>
                        </a:lnSpc>
                      </a:pPr>
                      <a:r>
                        <a:rPr lang="en-US" sz="1800" b="0" strike="noStrike" spc="-1">
                          <a:solidFill>
                            <a:srgbClr val="000000"/>
                          </a:solidFill>
                          <a:latin typeface="Calibri"/>
                        </a:rPr>
                        <a:t>Energy (fJ)</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gridSpan="4">
                  <a:txBody>
                    <a:bodyPr/>
                    <a:lstStyle/>
                    <a:p>
                      <a:r>
                        <a:rPr lang="en-US" altLang="zh-CN" dirty="0"/>
                        <a:t>1.2</a:t>
                      </a:r>
                      <a:r>
                        <a:rPr lang="zh-CN" altLang="en-US" dirty="0"/>
                        <a:t> </a:t>
                      </a:r>
                      <a:r>
                        <a:rPr lang="en-US" altLang="zh-CN" dirty="0"/>
                        <a:t>V * 93.9 </a:t>
                      </a:r>
                      <a:r>
                        <a:rPr lang="en-US" altLang="zh-CN" dirty="0" err="1"/>
                        <a:t>uA</a:t>
                      </a:r>
                      <a:r>
                        <a:rPr lang="zh-CN" altLang="en-US" dirty="0"/>
                        <a:t> * </a:t>
                      </a:r>
                      <a:r>
                        <a:rPr lang="en-US" altLang="zh-CN" dirty="0"/>
                        <a:t>10ns = 1126.8</a:t>
                      </a:r>
                      <a:endParaRPr lang="en-US" dirty="0"/>
                    </a:p>
                  </a:txBody>
                  <a:tcPr>
                    <a:lnL w="12240">
                      <a:solidFill>
                        <a:srgbClr val="9BBB59"/>
                      </a:solidFill>
                    </a:lnL>
                    <a:lnR w="12240">
                      <a:solidFill>
                        <a:srgbClr val="9BBB59"/>
                      </a:solidFill>
                    </a:lnR>
                    <a:lnT w="12240">
                      <a:solidFill>
                        <a:srgbClr val="9BBB59"/>
                      </a:solidFill>
                    </a:lnT>
                    <a:lnB w="12240">
                      <a:solidFill>
                        <a:srgbClr val="9BBB59"/>
                      </a:solidFill>
                    </a:lnB>
                    <a:no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7"/>
                  </a:ext>
                </a:extLst>
              </a:tr>
            </a:tbl>
          </a:graphicData>
        </a:graphic>
      </p:graphicFrame>
      <p:sp>
        <p:nvSpPr>
          <p:cNvPr id="105" name="CustomShape 3"/>
          <p:cNvSpPr/>
          <p:nvPr/>
        </p:nvSpPr>
        <p:spPr>
          <a:xfrm>
            <a:off x="0" y="6219720"/>
            <a:ext cx="88387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rPr>
              <a:t>Fill right side according to units on the left. No need to write the units again on the right side.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Schematic of Test Bench</a:t>
            </a:r>
            <a:endParaRPr lang="en-US" sz="4400" b="0" strike="noStrike" spc="-1">
              <a:solidFill>
                <a:srgbClr val="000000"/>
              </a:solidFill>
              <a:latin typeface="Calibri"/>
            </a:endParaRPr>
          </a:p>
        </p:txBody>
      </p:sp>
      <p:sp>
        <p:nvSpPr>
          <p:cNvPr id="85" name="TextShape 2"/>
          <p:cNvSpPr txBox="1"/>
          <p:nvPr/>
        </p:nvSpPr>
        <p:spPr>
          <a:xfrm>
            <a:off x="457200" y="121519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b="0" strike="noStrike" spc="-1" dirty="0">
                <a:solidFill>
                  <a:srgbClr val="000000"/>
                </a:solidFill>
                <a:latin typeface="Georgia"/>
              </a:rPr>
              <a:t>Show test bench: Signal sources, symbol for decoder, load capacitors, power supply</a:t>
            </a:r>
            <a:endParaRPr lang="en-US" b="0" strike="noStrike" spc="-1" dirty="0">
              <a:solidFill>
                <a:srgbClr val="000000"/>
              </a:solidFill>
              <a:latin typeface="Calibri"/>
            </a:endParaRPr>
          </a:p>
        </p:txBody>
      </p:sp>
      <p:pic>
        <p:nvPicPr>
          <p:cNvPr id="3" name="Picture 2">
            <a:extLst>
              <a:ext uri="{FF2B5EF4-FFF2-40B4-BE49-F238E27FC236}">
                <a16:creationId xmlns:a16="http://schemas.microsoft.com/office/drawing/2014/main" id="{89A61C29-E6B2-4A4D-A618-2A850C98F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092"/>
            <a:ext cx="9144000" cy="401066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199" y="-122363"/>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latin typeface="Georgia"/>
              </a:rPr>
              <a:t>Schematic of the Decoder</a:t>
            </a:r>
            <a:endParaRPr lang="en-US" sz="4400" b="0" strike="noStrike" spc="-1" dirty="0">
              <a:solidFill>
                <a:srgbClr val="000000"/>
              </a:solidFill>
              <a:latin typeface="Calibri"/>
            </a:endParaRPr>
          </a:p>
        </p:txBody>
      </p:sp>
      <p:sp>
        <p:nvSpPr>
          <p:cNvPr id="87" name="TextShape 2"/>
          <p:cNvSpPr txBox="1"/>
          <p:nvPr/>
        </p:nvSpPr>
        <p:spPr>
          <a:xfrm>
            <a:off x="457199" y="6858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Cadence Virtuoso schematic at gate level (i.e., showing the INV and NAND gates only; clearly show the size of each gate)</a:t>
            </a:r>
            <a:endParaRPr lang="en-US" sz="1100" b="0" strike="noStrike"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sz="1100" b="0" strike="noStrike" spc="-1" dirty="0">
              <a:solidFill>
                <a:srgbClr val="000000"/>
              </a:solidFill>
              <a:latin typeface="Calibri"/>
            </a:endParaRPr>
          </a:p>
          <a:p>
            <a:pPr marL="360">
              <a:lnSpc>
                <a:spcPct val="100000"/>
              </a:lnSpc>
              <a:spcBef>
                <a:spcPts val="641"/>
              </a:spcBef>
              <a:buClr>
                <a:srgbClr val="000000"/>
              </a:buClr>
            </a:pPr>
            <a:endParaRPr lang="en-US" sz="1100" spc="-1" dirty="0">
              <a:solidFill>
                <a:srgbClr val="000000"/>
              </a:solidFill>
              <a:latin typeface="Calibri"/>
            </a:endParaRPr>
          </a:p>
          <a:p>
            <a:pPr marL="360">
              <a:lnSpc>
                <a:spcPct val="100000"/>
              </a:lnSpc>
              <a:spcBef>
                <a:spcPts val="641"/>
              </a:spcBef>
              <a:buClr>
                <a:srgbClr val="000000"/>
              </a:buClr>
            </a:pPr>
            <a:endParaRPr lang="en-US" sz="11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12B59D45-E8BB-6747-8F72-BBBDF8376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87" y="895883"/>
            <a:ext cx="8482263" cy="2765143"/>
          </a:xfrm>
          <a:prstGeom prst="rect">
            <a:avLst/>
          </a:prstGeom>
        </p:spPr>
      </p:pic>
      <p:pic>
        <p:nvPicPr>
          <p:cNvPr id="5" name="Picture 4">
            <a:extLst>
              <a:ext uri="{FF2B5EF4-FFF2-40B4-BE49-F238E27FC236}">
                <a16:creationId xmlns:a16="http://schemas.microsoft.com/office/drawing/2014/main" id="{B04D3554-2B1F-9744-927B-2B994F19E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3749459"/>
            <a:ext cx="1912114" cy="2341648"/>
          </a:xfrm>
          <a:prstGeom prst="rect">
            <a:avLst/>
          </a:prstGeom>
        </p:spPr>
      </p:pic>
      <p:sp>
        <p:nvSpPr>
          <p:cNvPr id="6" name="TextBox 5">
            <a:extLst>
              <a:ext uri="{FF2B5EF4-FFF2-40B4-BE49-F238E27FC236}">
                <a16:creationId xmlns:a16="http://schemas.microsoft.com/office/drawing/2014/main" id="{B36686E5-112D-6941-BB7B-5CA2F55A3410}"/>
              </a:ext>
            </a:extLst>
          </p:cNvPr>
          <p:cNvSpPr txBox="1"/>
          <p:nvPr/>
        </p:nvSpPr>
        <p:spPr>
          <a:xfrm>
            <a:off x="456940" y="6091107"/>
            <a:ext cx="1912116" cy="938719"/>
          </a:xfrm>
          <a:prstGeom prst="rect">
            <a:avLst/>
          </a:prstGeom>
          <a:noFill/>
        </p:spPr>
        <p:txBody>
          <a:bodyPr wrap="square" rtlCol="0">
            <a:spAutoFit/>
          </a:bodyPr>
          <a:lstStyle/>
          <a:p>
            <a:pPr algn="just"/>
            <a:r>
              <a:rPr lang="en-US" sz="1100" dirty="0"/>
              <a:t>sizing is 1, </a:t>
            </a:r>
            <a:r>
              <a:rPr lang="en-US" sz="1100" dirty="0" err="1"/>
              <a:t>Pmos</a:t>
            </a:r>
            <a:r>
              <a:rPr lang="en-US" sz="1100" dirty="0"/>
              <a:t> length is 100nm, width 240nm; </a:t>
            </a:r>
            <a:r>
              <a:rPr lang="en-US" sz="1100" dirty="0" err="1"/>
              <a:t>nmos</a:t>
            </a:r>
            <a:r>
              <a:rPr lang="en-US" sz="1100" dirty="0"/>
              <a:t> length is 100nm, width 120nm.</a:t>
            </a:r>
          </a:p>
          <a:p>
            <a:pPr algn="just"/>
            <a:endParaRPr lang="en-US" sz="1100" dirty="0"/>
          </a:p>
        </p:txBody>
      </p:sp>
      <p:sp>
        <p:nvSpPr>
          <p:cNvPr id="7" name="Oval 6">
            <a:extLst>
              <a:ext uri="{FF2B5EF4-FFF2-40B4-BE49-F238E27FC236}">
                <a16:creationId xmlns:a16="http://schemas.microsoft.com/office/drawing/2014/main" id="{3FA1D2A1-DCD4-834E-B51E-2453E8B7840B}"/>
              </a:ext>
            </a:extLst>
          </p:cNvPr>
          <p:cNvSpPr/>
          <p:nvPr/>
        </p:nvSpPr>
        <p:spPr>
          <a:xfrm>
            <a:off x="2661719" y="895883"/>
            <a:ext cx="525101" cy="1005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B317A4A-C0C6-5343-AA48-7BDF2AAB9E52}"/>
              </a:ext>
            </a:extLst>
          </p:cNvPr>
          <p:cNvCxnSpPr>
            <a:stCxn id="7" idx="4"/>
            <a:endCxn id="5" idx="0"/>
          </p:cNvCxnSpPr>
          <p:nvPr/>
        </p:nvCxnSpPr>
        <p:spPr>
          <a:xfrm flipH="1">
            <a:off x="1413256" y="1901228"/>
            <a:ext cx="1511014" cy="1848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5C50C72-FC98-9C44-80CF-3C0E09FD3DB7}"/>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2495824" y="3749459"/>
            <a:ext cx="1911600" cy="2340000"/>
          </a:xfrm>
          <a:prstGeom prst="rect">
            <a:avLst/>
          </a:prstGeom>
        </p:spPr>
      </p:pic>
      <p:sp>
        <p:nvSpPr>
          <p:cNvPr id="14" name="TextBox 13">
            <a:extLst>
              <a:ext uri="{FF2B5EF4-FFF2-40B4-BE49-F238E27FC236}">
                <a16:creationId xmlns:a16="http://schemas.microsoft.com/office/drawing/2014/main" id="{ADAA8125-1F3E-8445-A04B-AD9AD1F40224}"/>
              </a:ext>
            </a:extLst>
          </p:cNvPr>
          <p:cNvSpPr txBox="1"/>
          <p:nvPr/>
        </p:nvSpPr>
        <p:spPr>
          <a:xfrm>
            <a:off x="2468296" y="6091107"/>
            <a:ext cx="1912116" cy="938719"/>
          </a:xfrm>
          <a:prstGeom prst="rect">
            <a:avLst/>
          </a:prstGeom>
          <a:noFill/>
        </p:spPr>
        <p:txBody>
          <a:bodyPr wrap="square" rtlCol="0">
            <a:spAutoFit/>
          </a:bodyPr>
          <a:lstStyle/>
          <a:p>
            <a:pPr algn="just"/>
            <a:r>
              <a:rPr lang="en-US" sz="1100" dirty="0"/>
              <a:t>sizing is 2, </a:t>
            </a:r>
            <a:r>
              <a:rPr lang="en-US" sz="1100" dirty="0" err="1"/>
              <a:t>Pmos</a:t>
            </a:r>
            <a:r>
              <a:rPr lang="en-US" sz="1100" dirty="0"/>
              <a:t> length is 100nm, width 470nm; </a:t>
            </a:r>
            <a:r>
              <a:rPr lang="en-US" sz="1100" dirty="0" err="1"/>
              <a:t>nmos</a:t>
            </a:r>
            <a:r>
              <a:rPr lang="en-US" sz="1100" dirty="0"/>
              <a:t> length is 100nm, width 470nm.</a:t>
            </a:r>
          </a:p>
          <a:p>
            <a:pPr algn="just"/>
            <a:endParaRPr lang="en-US" sz="1100" dirty="0"/>
          </a:p>
        </p:txBody>
      </p:sp>
      <p:sp>
        <p:nvSpPr>
          <p:cNvPr id="15" name="Oval 14">
            <a:extLst>
              <a:ext uri="{FF2B5EF4-FFF2-40B4-BE49-F238E27FC236}">
                <a16:creationId xmlns:a16="http://schemas.microsoft.com/office/drawing/2014/main" id="{E659EFD6-00E0-0945-B113-06509472B081}"/>
              </a:ext>
            </a:extLst>
          </p:cNvPr>
          <p:cNvSpPr/>
          <p:nvPr/>
        </p:nvSpPr>
        <p:spPr>
          <a:xfrm>
            <a:off x="4758267" y="884787"/>
            <a:ext cx="914399" cy="27762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19CF2AA-0514-314C-AE16-B4CC63314ABE}"/>
              </a:ext>
            </a:extLst>
          </p:cNvPr>
          <p:cNvCxnSpPr>
            <a:stCxn id="15" idx="3"/>
            <a:endCxn id="11" idx="0"/>
          </p:cNvCxnSpPr>
          <p:nvPr/>
        </p:nvCxnSpPr>
        <p:spPr>
          <a:xfrm flipH="1">
            <a:off x="3451624" y="3254455"/>
            <a:ext cx="1440554" cy="4950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5D383B3-D418-1147-B54F-558E619CFD6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4533934" y="3749459"/>
            <a:ext cx="1911600" cy="2343600"/>
          </a:xfrm>
          <a:prstGeom prst="rect">
            <a:avLst/>
          </a:prstGeom>
        </p:spPr>
      </p:pic>
      <p:sp>
        <p:nvSpPr>
          <p:cNvPr id="21" name="TextBox 20">
            <a:extLst>
              <a:ext uri="{FF2B5EF4-FFF2-40B4-BE49-F238E27FC236}">
                <a16:creationId xmlns:a16="http://schemas.microsoft.com/office/drawing/2014/main" id="{79808295-3326-F94A-BB56-1B1D3830220F}"/>
              </a:ext>
            </a:extLst>
          </p:cNvPr>
          <p:cNvSpPr txBox="1"/>
          <p:nvPr/>
        </p:nvSpPr>
        <p:spPr>
          <a:xfrm>
            <a:off x="4533160" y="6089459"/>
            <a:ext cx="1912116" cy="938719"/>
          </a:xfrm>
          <a:prstGeom prst="rect">
            <a:avLst/>
          </a:prstGeom>
          <a:noFill/>
        </p:spPr>
        <p:txBody>
          <a:bodyPr wrap="square" rtlCol="0">
            <a:spAutoFit/>
          </a:bodyPr>
          <a:lstStyle/>
          <a:p>
            <a:pPr algn="just"/>
            <a:r>
              <a:rPr lang="en-US" sz="1100" dirty="0"/>
              <a:t>sizing is 5, </a:t>
            </a:r>
            <a:r>
              <a:rPr lang="en-US" sz="1100" dirty="0" err="1"/>
              <a:t>Pmos</a:t>
            </a:r>
            <a:r>
              <a:rPr lang="en-US" sz="1100" dirty="0"/>
              <a:t> length is 100nm, width 1200nm; </a:t>
            </a:r>
            <a:r>
              <a:rPr lang="en-US" sz="1100" dirty="0" err="1"/>
              <a:t>nmos</a:t>
            </a:r>
            <a:r>
              <a:rPr lang="en-US" sz="1100" dirty="0"/>
              <a:t> length is 100nm, width 600nm.</a:t>
            </a:r>
          </a:p>
          <a:p>
            <a:pPr algn="just"/>
            <a:endParaRPr lang="en-US" sz="1100" dirty="0"/>
          </a:p>
        </p:txBody>
      </p:sp>
      <p:sp>
        <p:nvSpPr>
          <p:cNvPr id="22" name="Oval 21">
            <a:extLst>
              <a:ext uri="{FF2B5EF4-FFF2-40B4-BE49-F238E27FC236}">
                <a16:creationId xmlns:a16="http://schemas.microsoft.com/office/drawing/2014/main" id="{8BDE6FC2-AB28-634D-8107-12DDFD11BCEA}"/>
              </a:ext>
            </a:extLst>
          </p:cNvPr>
          <p:cNvSpPr/>
          <p:nvPr/>
        </p:nvSpPr>
        <p:spPr>
          <a:xfrm>
            <a:off x="6722354" y="895883"/>
            <a:ext cx="784310" cy="20759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AC12D67-781A-9042-BA07-039E15A5E01D}"/>
              </a:ext>
            </a:extLst>
          </p:cNvPr>
          <p:cNvCxnSpPr>
            <a:stCxn id="22" idx="4"/>
            <a:endCxn id="17" idx="0"/>
          </p:cNvCxnSpPr>
          <p:nvPr/>
        </p:nvCxnSpPr>
        <p:spPr>
          <a:xfrm flipH="1">
            <a:off x="5489734" y="2971800"/>
            <a:ext cx="1624775" cy="7776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21E5536-7FDB-FF40-BCF3-08309180AAA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6573354" y="3745859"/>
            <a:ext cx="1911600" cy="2343600"/>
          </a:xfrm>
          <a:prstGeom prst="rect">
            <a:avLst/>
          </a:prstGeom>
        </p:spPr>
      </p:pic>
      <p:sp>
        <p:nvSpPr>
          <p:cNvPr id="27" name="TextBox 26">
            <a:extLst>
              <a:ext uri="{FF2B5EF4-FFF2-40B4-BE49-F238E27FC236}">
                <a16:creationId xmlns:a16="http://schemas.microsoft.com/office/drawing/2014/main" id="{19638FC7-2AA9-914D-9F1C-45215BCFE9BF}"/>
              </a:ext>
            </a:extLst>
          </p:cNvPr>
          <p:cNvSpPr txBox="1"/>
          <p:nvPr/>
        </p:nvSpPr>
        <p:spPr>
          <a:xfrm>
            <a:off x="6572838" y="6089459"/>
            <a:ext cx="1912116" cy="938719"/>
          </a:xfrm>
          <a:prstGeom prst="rect">
            <a:avLst/>
          </a:prstGeom>
          <a:noFill/>
        </p:spPr>
        <p:txBody>
          <a:bodyPr wrap="square" rtlCol="0">
            <a:spAutoFit/>
          </a:bodyPr>
          <a:lstStyle/>
          <a:p>
            <a:pPr algn="just"/>
            <a:r>
              <a:rPr lang="en-US" sz="1100" dirty="0"/>
              <a:t>sizing is 3, </a:t>
            </a:r>
            <a:r>
              <a:rPr lang="en-US" sz="1100" dirty="0" err="1"/>
              <a:t>Pmos</a:t>
            </a:r>
            <a:r>
              <a:rPr lang="en-US" sz="1100" dirty="0"/>
              <a:t> length is 100nm, width 720nm; </a:t>
            </a:r>
            <a:r>
              <a:rPr lang="en-US" sz="1100" dirty="0" err="1"/>
              <a:t>nmos</a:t>
            </a:r>
            <a:r>
              <a:rPr lang="en-US" sz="1100" dirty="0"/>
              <a:t> length is 100nm, width 360nm.</a:t>
            </a:r>
          </a:p>
          <a:p>
            <a:pPr algn="just"/>
            <a:endParaRPr lang="en-US" sz="1100" dirty="0"/>
          </a:p>
        </p:txBody>
      </p:sp>
      <p:sp>
        <p:nvSpPr>
          <p:cNvPr id="31" name="Oval 30">
            <a:extLst>
              <a:ext uri="{FF2B5EF4-FFF2-40B4-BE49-F238E27FC236}">
                <a16:creationId xmlns:a16="http://schemas.microsoft.com/office/drawing/2014/main" id="{EE60FE3E-A073-5841-9596-91022ACB5053}"/>
              </a:ext>
            </a:extLst>
          </p:cNvPr>
          <p:cNvSpPr/>
          <p:nvPr/>
        </p:nvSpPr>
        <p:spPr>
          <a:xfrm>
            <a:off x="6867343" y="3056633"/>
            <a:ext cx="625249" cy="6730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18BA3A3-A24E-2B46-800C-A7D702B671DC}"/>
              </a:ext>
            </a:extLst>
          </p:cNvPr>
          <p:cNvCxnSpPr>
            <a:stCxn id="31" idx="5"/>
            <a:endCxn id="24" idx="0"/>
          </p:cNvCxnSpPr>
          <p:nvPr/>
        </p:nvCxnSpPr>
        <p:spPr>
          <a:xfrm>
            <a:off x="7401026" y="3631092"/>
            <a:ext cx="128128" cy="1147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Transient Simulation</a:t>
            </a:r>
            <a:endParaRPr lang="en-US" sz="4400" b="0" strike="noStrike" spc="-1">
              <a:solidFill>
                <a:srgbClr val="000000"/>
              </a:solidFill>
              <a:latin typeface="Calibri"/>
            </a:endParaRPr>
          </a:p>
        </p:txBody>
      </p:sp>
      <p:sp>
        <p:nvSpPr>
          <p:cNvPr id="89" name="TextShape 2"/>
          <p:cNvSpPr txBox="1"/>
          <p:nvPr/>
        </p:nvSpPr>
        <p:spPr>
          <a:xfrm>
            <a:off x="457200" y="1075944"/>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Plot voltage traces of Y0 to Y3 vs. time</a:t>
            </a: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60">
              <a:lnSpc>
                <a:spcPct val="100000"/>
              </a:lnSpc>
              <a:spcBef>
                <a:spcPts val="641"/>
              </a:spcBef>
              <a:buClr>
                <a:srgbClr val="000000"/>
              </a:buClr>
            </a:pPr>
            <a:endParaRPr lang="en-US" sz="11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en-US" sz="1100" b="0" strike="noStrike" spc="-1" dirty="0">
                <a:latin typeface="Georgia"/>
              </a:rPr>
              <a:t>Show the results in a time window that goes from 6ns to 8ns</a:t>
            </a:r>
          </a:p>
        </p:txBody>
      </p:sp>
      <p:pic>
        <p:nvPicPr>
          <p:cNvPr id="3" name="Picture 2">
            <a:extLst>
              <a:ext uri="{FF2B5EF4-FFF2-40B4-BE49-F238E27FC236}">
                <a16:creationId xmlns:a16="http://schemas.microsoft.com/office/drawing/2014/main" id="{9E69095C-F641-424C-826F-6FB2C44C0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08" y="1315426"/>
            <a:ext cx="7202604" cy="2754263"/>
          </a:xfrm>
          <a:prstGeom prst="rect">
            <a:avLst/>
          </a:prstGeom>
        </p:spPr>
      </p:pic>
      <p:pic>
        <p:nvPicPr>
          <p:cNvPr id="9" name="Picture 8">
            <a:extLst>
              <a:ext uri="{FF2B5EF4-FFF2-40B4-BE49-F238E27FC236}">
                <a16:creationId xmlns:a16="http://schemas.microsoft.com/office/drawing/2014/main" id="{41F90FE5-03B1-4E46-86F9-10A0BBC0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308" y="4325896"/>
            <a:ext cx="3970330" cy="255121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8688"/>
            <a:ext cx="8229240" cy="1142640"/>
          </a:xfrm>
          <a:prstGeom prst="rect">
            <a:avLst/>
          </a:prstGeom>
          <a:noFill/>
          <a:ln>
            <a:noFill/>
          </a:ln>
        </p:spPr>
        <p:txBody>
          <a:bodyPr anchor="ctr"/>
          <a:lstStyle/>
          <a:p>
            <a:pPr algn="ctr">
              <a:lnSpc>
                <a:spcPct val="100000"/>
              </a:lnSpc>
            </a:pPr>
            <a:r>
              <a:rPr lang="en-US" sz="3600" b="0" strike="noStrike" spc="-1" dirty="0">
                <a:solidFill>
                  <a:srgbClr val="000000"/>
                </a:solidFill>
                <a:latin typeface="Georgia"/>
              </a:rPr>
              <a:t>Plot of </a:t>
            </a:r>
            <a:r>
              <a:rPr lang="en-US" sz="3600" b="0" strike="noStrike" spc="-1" dirty="0" err="1">
                <a:solidFill>
                  <a:srgbClr val="000000"/>
                </a:solidFill>
                <a:latin typeface="Georgia"/>
              </a:rPr>
              <a:t>I</a:t>
            </a:r>
            <a:r>
              <a:rPr lang="en-US" sz="3600" b="0" strike="noStrike" spc="-1" baseline="-25000" dirty="0" err="1">
                <a:solidFill>
                  <a:srgbClr val="000000"/>
                </a:solidFill>
                <a:latin typeface="Georgia"/>
              </a:rPr>
              <a:t>supply</a:t>
            </a:r>
            <a:endParaRPr lang="en-US" sz="3600" b="0" strike="noStrike" spc="-1" dirty="0">
              <a:solidFill>
                <a:srgbClr val="000000"/>
              </a:solidFill>
              <a:latin typeface="Calibri"/>
            </a:endParaRPr>
          </a:p>
        </p:txBody>
      </p:sp>
      <p:sp>
        <p:nvSpPr>
          <p:cNvPr id="91" name="TextShape 2"/>
          <p:cNvSpPr txBox="1"/>
          <p:nvPr/>
        </p:nvSpPr>
        <p:spPr>
          <a:xfrm>
            <a:off x="457200" y="483634"/>
            <a:ext cx="8229240" cy="4525560"/>
          </a:xfrm>
          <a:prstGeom prst="rect">
            <a:avLst/>
          </a:prstGeom>
          <a:noFill/>
          <a:ln>
            <a:noFill/>
          </a:ln>
        </p:spPr>
        <p:txBody>
          <a:bodyPr/>
          <a:lstStyle/>
          <a:p>
            <a:pPr marL="360">
              <a:lnSpc>
                <a:spcPct val="100000"/>
              </a:lnSpc>
              <a:spcBef>
                <a:spcPts val="641"/>
              </a:spcBef>
              <a:buClr>
                <a:srgbClr val="000000"/>
              </a:buClr>
            </a:pPr>
            <a:r>
              <a:rPr lang="en-US" sz="1200" b="0" strike="noStrike" spc="-1" dirty="0">
                <a:solidFill>
                  <a:srgbClr val="FF0000"/>
                </a:solidFill>
                <a:latin typeface="Georgia"/>
              </a:rPr>
              <a:t>Plot current from V</a:t>
            </a:r>
            <a:r>
              <a:rPr lang="en-US" sz="1200" b="0" strike="noStrike" spc="-1" baseline="-25000" dirty="0">
                <a:solidFill>
                  <a:srgbClr val="FF0000"/>
                </a:solidFill>
                <a:latin typeface="Georgia"/>
              </a:rPr>
              <a:t>DD</a:t>
            </a:r>
            <a:r>
              <a:rPr lang="en-US" sz="1200" b="0" strike="noStrike" spc="-1" dirty="0">
                <a:solidFill>
                  <a:srgbClr val="FF0000"/>
                </a:solidFill>
                <a:latin typeface="Georgia"/>
              </a:rPr>
              <a:t> voltage source vs. time</a:t>
            </a: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Calibri"/>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60">
              <a:lnSpc>
                <a:spcPct val="100000"/>
              </a:lnSpc>
              <a:spcBef>
                <a:spcPts val="641"/>
              </a:spcBef>
              <a:buClr>
                <a:srgbClr val="000000"/>
              </a:buClr>
            </a:pPr>
            <a:r>
              <a:rPr lang="en-US" sz="1200" b="0" strike="noStrike" spc="-1" dirty="0">
                <a:solidFill>
                  <a:srgbClr val="FF0000"/>
                </a:solidFill>
                <a:latin typeface="Georgia"/>
              </a:rPr>
              <a:t>Use the same time window as previous slide</a:t>
            </a:r>
            <a:endParaRPr lang="en-US" sz="1200" b="0" strike="noStrike" spc="-1" dirty="0">
              <a:solidFill>
                <a:srgbClr val="FF0000"/>
              </a:solidFill>
              <a:latin typeface="Calibri"/>
            </a:endParaRPr>
          </a:p>
        </p:txBody>
      </p:sp>
      <p:pic>
        <p:nvPicPr>
          <p:cNvPr id="7" name="Picture 6">
            <a:extLst>
              <a:ext uri="{FF2B5EF4-FFF2-40B4-BE49-F238E27FC236}">
                <a16:creationId xmlns:a16="http://schemas.microsoft.com/office/drawing/2014/main" id="{341BD6F8-0760-B74E-ADBC-B614AB25C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92" y="729343"/>
            <a:ext cx="4574043" cy="2939144"/>
          </a:xfrm>
          <a:prstGeom prst="rect">
            <a:avLst/>
          </a:prstGeom>
        </p:spPr>
      </p:pic>
      <p:pic>
        <p:nvPicPr>
          <p:cNvPr id="9" name="Picture 8">
            <a:extLst>
              <a:ext uri="{FF2B5EF4-FFF2-40B4-BE49-F238E27FC236}">
                <a16:creationId xmlns:a16="http://schemas.microsoft.com/office/drawing/2014/main" id="{BB8DC710-547A-E649-8644-6C226198B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91" y="3932879"/>
            <a:ext cx="4574043" cy="293914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115464"/>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latin typeface="Georgia"/>
              </a:rPr>
              <a:t>Layout of Inverter</a:t>
            </a:r>
            <a:endParaRPr lang="en-US" sz="4400" b="0" strike="noStrike" spc="-1" dirty="0">
              <a:solidFill>
                <a:srgbClr val="000000"/>
              </a:solidFill>
              <a:latin typeface="Calibri"/>
            </a:endParaRPr>
          </a:p>
        </p:txBody>
      </p:sp>
      <p:sp>
        <p:nvSpPr>
          <p:cNvPr id="93" name="TextShape 2"/>
          <p:cNvSpPr txBox="1"/>
          <p:nvPr/>
        </p:nvSpPr>
        <p:spPr>
          <a:xfrm>
            <a:off x="457200" y="735986"/>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Layout of inverters used (include the different sizes you used, if that was the case)</a:t>
            </a:r>
            <a:endParaRPr lang="en-US" sz="11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4FEA59E0-3F5A-804E-BBDF-25F64630F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82" y="1027176"/>
            <a:ext cx="2043643" cy="5495544"/>
          </a:xfrm>
          <a:prstGeom prst="rect">
            <a:avLst/>
          </a:prstGeom>
        </p:spPr>
      </p:pic>
      <p:sp>
        <p:nvSpPr>
          <p:cNvPr id="4" name="TextBox 3">
            <a:extLst>
              <a:ext uri="{FF2B5EF4-FFF2-40B4-BE49-F238E27FC236}">
                <a16:creationId xmlns:a16="http://schemas.microsoft.com/office/drawing/2014/main" id="{50097D90-3F53-DA4F-9876-911FAD03C586}"/>
              </a:ext>
            </a:extLst>
          </p:cNvPr>
          <p:cNvSpPr txBox="1"/>
          <p:nvPr/>
        </p:nvSpPr>
        <p:spPr>
          <a:xfrm>
            <a:off x="1252685" y="6522720"/>
            <a:ext cx="1236236" cy="369332"/>
          </a:xfrm>
          <a:prstGeom prst="rect">
            <a:avLst/>
          </a:prstGeom>
          <a:noFill/>
        </p:spPr>
        <p:txBody>
          <a:bodyPr wrap="none" rtlCol="0">
            <a:spAutoFit/>
          </a:bodyPr>
          <a:lstStyle/>
          <a:p>
            <a:r>
              <a:rPr lang="en-US" dirty="0"/>
              <a:t>Sizing is 1</a:t>
            </a:r>
          </a:p>
        </p:txBody>
      </p:sp>
      <p:pic>
        <p:nvPicPr>
          <p:cNvPr id="6" name="Picture 5">
            <a:extLst>
              <a:ext uri="{FF2B5EF4-FFF2-40B4-BE49-F238E27FC236}">
                <a16:creationId xmlns:a16="http://schemas.microsoft.com/office/drawing/2014/main" id="{5537AACF-4C6D-844F-8F2E-30B9D3B7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764" y="1027176"/>
            <a:ext cx="1826699" cy="5495544"/>
          </a:xfrm>
          <a:prstGeom prst="rect">
            <a:avLst/>
          </a:prstGeom>
        </p:spPr>
      </p:pic>
      <p:sp>
        <p:nvSpPr>
          <p:cNvPr id="9" name="TextBox 8">
            <a:extLst>
              <a:ext uri="{FF2B5EF4-FFF2-40B4-BE49-F238E27FC236}">
                <a16:creationId xmlns:a16="http://schemas.microsoft.com/office/drawing/2014/main" id="{7A393286-D49F-254A-8A62-196066BDA634}"/>
              </a:ext>
            </a:extLst>
          </p:cNvPr>
          <p:cNvSpPr txBox="1"/>
          <p:nvPr/>
        </p:nvSpPr>
        <p:spPr>
          <a:xfrm>
            <a:off x="3704995" y="6488668"/>
            <a:ext cx="1236236" cy="369332"/>
          </a:xfrm>
          <a:prstGeom prst="rect">
            <a:avLst/>
          </a:prstGeom>
          <a:noFill/>
        </p:spPr>
        <p:txBody>
          <a:bodyPr wrap="none" rtlCol="0">
            <a:spAutoFit/>
          </a:bodyPr>
          <a:lstStyle/>
          <a:p>
            <a:r>
              <a:rPr lang="en-US" dirty="0"/>
              <a:t>Sizing is 3</a:t>
            </a:r>
          </a:p>
        </p:txBody>
      </p:sp>
      <p:pic>
        <p:nvPicPr>
          <p:cNvPr id="8" name="Picture 7">
            <a:extLst>
              <a:ext uri="{FF2B5EF4-FFF2-40B4-BE49-F238E27FC236}">
                <a16:creationId xmlns:a16="http://schemas.microsoft.com/office/drawing/2014/main" id="{B9104DF9-533F-214E-B292-762A90AD9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810" y="1027176"/>
            <a:ext cx="2601941" cy="5495544"/>
          </a:xfrm>
          <a:prstGeom prst="rect">
            <a:avLst/>
          </a:prstGeom>
        </p:spPr>
      </p:pic>
      <p:sp>
        <p:nvSpPr>
          <p:cNvPr id="12" name="TextBox 11">
            <a:extLst>
              <a:ext uri="{FF2B5EF4-FFF2-40B4-BE49-F238E27FC236}">
                <a16:creationId xmlns:a16="http://schemas.microsoft.com/office/drawing/2014/main" id="{50606EDD-A1B8-8947-BD5E-896221FF325F}"/>
              </a:ext>
            </a:extLst>
          </p:cNvPr>
          <p:cNvSpPr txBox="1"/>
          <p:nvPr/>
        </p:nvSpPr>
        <p:spPr>
          <a:xfrm>
            <a:off x="6596662" y="6488668"/>
            <a:ext cx="1236236" cy="369332"/>
          </a:xfrm>
          <a:prstGeom prst="rect">
            <a:avLst/>
          </a:prstGeom>
          <a:noFill/>
        </p:spPr>
        <p:txBody>
          <a:bodyPr wrap="none" rtlCol="0">
            <a:spAutoFit/>
          </a:bodyPr>
          <a:lstStyle/>
          <a:p>
            <a:r>
              <a:rPr lang="en-US" dirty="0"/>
              <a:t>Sizing is 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78312" y="-133866"/>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latin typeface="Georgia"/>
              </a:rPr>
              <a:t>Layout of NAND</a:t>
            </a:r>
            <a:endParaRPr lang="en-US" sz="4400" b="0" strike="noStrike" spc="-1" dirty="0">
              <a:solidFill>
                <a:srgbClr val="000000"/>
              </a:solidFill>
              <a:latin typeface="Calibri"/>
            </a:endParaRPr>
          </a:p>
        </p:txBody>
      </p:sp>
      <p:sp>
        <p:nvSpPr>
          <p:cNvPr id="95" name="TextShape 2"/>
          <p:cNvSpPr txBox="1"/>
          <p:nvPr/>
        </p:nvSpPr>
        <p:spPr>
          <a:xfrm>
            <a:off x="503726" y="74676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Layout of NANDs used (include the different sizes you used, if that was the case)</a:t>
            </a:r>
            <a:endParaRPr lang="en-US" sz="11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3F55E271-5AEA-D942-A3ED-7AB324EE7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349" y="1008774"/>
            <a:ext cx="3148870" cy="5613760"/>
          </a:xfrm>
          <a:prstGeom prst="rect">
            <a:avLst/>
          </a:prstGeom>
        </p:spPr>
      </p:pic>
      <p:sp>
        <p:nvSpPr>
          <p:cNvPr id="4" name="TextBox 3">
            <a:extLst>
              <a:ext uri="{FF2B5EF4-FFF2-40B4-BE49-F238E27FC236}">
                <a16:creationId xmlns:a16="http://schemas.microsoft.com/office/drawing/2014/main" id="{BF5CFD40-0716-8C48-B954-754A71B8362A}"/>
              </a:ext>
            </a:extLst>
          </p:cNvPr>
          <p:cNvSpPr txBox="1"/>
          <p:nvPr/>
        </p:nvSpPr>
        <p:spPr>
          <a:xfrm>
            <a:off x="4364736" y="3630988"/>
            <a:ext cx="1236236" cy="369332"/>
          </a:xfrm>
          <a:prstGeom prst="rect">
            <a:avLst/>
          </a:prstGeom>
          <a:noFill/>
        </p:spPr>
        <p:txBody>
          <a:bodyPr wrap="none" rtlCol="0">
            <a:spAutoFit/>
          </a:bodyPr>
          <a:lstStyle/>
          <a:p>
            <a:r>
              <a:rPr lang="en-US" dirty="0"/>
              <a:t>Sizing is 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Layout of Entire Decoder</a:t>
            </a:r>
            <a:endParaRPr lang="en-US" sz="4400" b="0" strike="noStrike" spc="-1">
              <a:solidFill>
                <a:srgbClr val="000000"/>
              </a:solidFill>
              <a:latin typeface="Calibri"/>
            </a:endParaRPr>
          </a:p>
        </p:txBody>
      </p:sp>
      <p:sp>
        <p:nvSpPr>
          <p:cNvPr id="97" name="TextShape 2"/>
          <p:cNvSpPr txBox="1"/>
          <p:nvPr/>
        </p:nvSpPr>
        <p:spPr>
          <a:xfrm>
            <a:off x="457200" y="1136904"/>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200" b="0" strike="noStrike" spc="-1" dirty="0">
                <a:solidFill>
                  <a:srgbClr val="000000"/>
                </a:solidFill>
                <a:latin typeface="Georgia"/>
              </a:rPr>
              <a:t>Complete decoder layout with dimensions labeled</a:t>
            </a:r>
            <a:endParaRPr lang="en-US" sz="12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3992354F-CA89-2744-8875-63FE0840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543355"/>
            <a:ext cx="6767576" cy="504735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normAutofit fontScale="92500"/>
          </a:bodyPr>
          <a:lstStyle/>
          <a:p>
            <a:pPr algn="ctr">
              <a:lnSpc>
                <a:spcPct val="100000"/>
              </a:lnSpc>
            </a:pPr>
            <a:r>
              <a:rPr lang="en-US" sz="4400" b="0" strike="noStrike" spc="-1">
                <a:solidFill>
                  <a:srgbClr val="000000"/>
                </a:solidFill>
                <a:latin typeface="Georgia"/>
              </a:rPr>
              <a:t>Plot of Verification: Input/Output</a:t>
            </a:r>
            <a:endParaRPr lang="en-US" sz="4400" b="0" strike="noStrike" spc="-1">
              <a:solidFill>
                <a:srgbClr val="000000"/>
              </a:solidFill>
              <a:latin typeface="Calibri"/>
            </a:endParaRPr>
          </a:p>
        </p:txBody>
      </p:sp>
      <p:sp>
        <p:nvSpPr>
          <p:cNvPr id="99" name="TextShape 2"/>
          <p:cNvSpPr txBox="1"/>
          <p:nvPr/>
        </p:nvSpPr>
        <p:spPr>
          <a:xfrm>
            <a:off x="457200" y="1173480"/>
            <a:ext cx="8229240" cy="39621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Georgia"/>
              </a:rPr>
              <a:t>Put the input/output plot from MATLAB here</a:t>
            </a:r>
            <a:endParaRPr lang="en-US" sz="32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7E723DE6-F870-6D40-8B7C-9AFF03954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6131"/>
            <a:ext cx="9144000" cy="45815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2291</TotalTime>
  <Words>487</Words>
  <Application>Microsoft Macintosh PowerPoint</Application>
  <PresentationFormat>On-screen Show (4:3)</PresentationFormat>
  <Paragraphs>98</Paragraphs>
  <Slides>11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DejaVu Sans</vt:lpstr>
      <vt:lpstr>Arial</vt:lpstr>
      <vt:lpstr>Calibri</vt:lpstr>
      <vt:lpstr>Georgia</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Report</dc:title>
  <dc:subject/>
  <dc:creator>Ben</dc:creator>
  <dc:description/>
  <cp:lastModifiedBy>Yuxiang Long</cp:lastModifiedBy>
  <cp:revision>106</cp:revision>
  <dcterms:created xsi:type="dcterms:W3CDTF">2013-01-31T22:33:46Z</dcterms:created>
  <dcterms:modified xsi:type="dcterms:W3CDTF">2020-03-09T05:04:36Z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