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DD2137B-8618-42BD-AD19-8824088152C8}">
  <a:tblStyle styleId="{8DD2137B-8618-42BD-AD19-8824088152C8}"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FF3E9"/>
          </a:solidFill>
        </a:fill>
      </a:tcStyle>
    </a:wholeTbl>
    <a:band1H>
      <a:tcTxStyle/>
      <a:tcStyle>
        <a:fill>
          <a:solidFill>
            <a:srgbClr val="DEE7D0"/>
          </a:solidFill>
        </a:fill>
      </a:tcStyle>
    </a:band1H>
    <a:band2H>
      <a:tcTxStyle/>
    </a:band2H>
    <a:band1V>
      <a:tcTxStyle/>
      <a:tcStyle>
        <a:fill>
          <a:solidFill>
            <a:srgbClr val="DEE7D0"/>
          </a:solidFill>
        </a:fill>
      </a:tcStyle>
    </a:band1V>
    <a:band2V>
      <a:tcTxStyle/>
    </a:band2V>
    <a:lastCol>
      <a:tcTxStyle b="on" i="off">
        <a:font>
          <a:latin typeface="Calibri"/>
          <a:ea typeface="Calibri"/>
          <a:cs typeface="Calibri"/>
        </a:font>
        <a:schemeClr val="lt1"/>
      </a:tcTxStyle>
      <a:tcStyle>
        <a:fill>
          <a:solidFill>
            <a:schemeClr val="accent3"/>
          </a:solidFill>
        </a:fill>
      </a:tcStyle>
    </a:lastCol>
    <a:firstCol>
      <a:tcTxStyle b="on" i="off">
        <a:font>
          <a:latin typeface="Calibri"/>
          <a:ea typeface="Calibri"/>
          <a:cs typeface="Calibri"/>
        </a:font>
        <a:schemeClr val="lt1"/>
      </a:tcTxStyle>
      <a:tcStyle>
        <a:fill>
          <a:solidFill>
            <a:schemeClr val="accent3"/>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 styleId="{D36F7135-0059-41F8-A4E3-8D08C6C52EAA}"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002d4769a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8002d4769a_0_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002d4769a_3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002d4769a_3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8002d4769a_3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002d4769a_3_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002d4769a_3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8002d4769a_3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002d4769a_1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8002d4769a_1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002d4769a_1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8002d4769a_1_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002d4769a_1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8002d4769a_1_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002d4769a_3_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002d4769a_3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8002d4769a_3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002d4769a_4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002d4769a_4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8002d4769a_4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002d4769a_3_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002d4769a_3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8002d4769a_3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8002d4769a_3_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002d4769a_3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8002d4769a_3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8002d4769a_1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8002d4769a_1_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8002d4769a_1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8002d4769a_1_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8002d4769a_1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8002d4769a_1_6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002d4769a_1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8002d4769a_1_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AutoNum type="arabicPeriod"/>
            </a:pPr>
            <a:r>
              <a:rPr lang="en-US"/>
              <a:t>good </a:t>
            </a:r>
            <a:r>
              <a:rPr lang="en-US"/>
              <a:t>regularity</a:t>
            </a:r>
            <a:endParaRPr/>
          </a:p>
          <a:p>
            <a:pPr indent="-317500" lvl="0" marL="457200" rtl="0" algn="l">
              <a:spcBef>
                <a:spcPts val="0"/>
              </a:spcBef>
              <a:spcAft>
                <a:spcPts val="0"/>
              </a:spcAft>
              <a:buSzPts val="1400"/>
              <a:buAutoNum type="arabicPeriod"/>
            </a:pPr>
            <a:r>
              <a:rPr lang="en-US"/>
              <a:t>not so good delay but less area. delay can be reduced to half of the RCA</a:t>
            </a:r>
            <a:endParaRPr/>
          </a:p>
        </p:txBody>
      </p:sp>
      <p:sp>
        <p:nvSpPr>
          <p:cNvPr id="98" name="Google Shape;98;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Mfls = mega fun levels</a:t>
            </a:r>
            <a:endParaRPr/>
          </a:p>
        </p:txBody>
      </p:sp>
      <p:sp>
        <p:nvSpPr>
          <p:cNvPr id="295" name="Google Shape;295;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8002d4769a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g8002d4769a_0_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8002d4769a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g8002d4769a_0_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002d4769a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8002d4769a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Georgia"/>
              <a:buNone/>
              <a:defRPr>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latin typeface="Georgia"/>
                <a:ea typeface="Georgia"/>
                <a:cs typeface="Georgia"/>
                <a:sym typeface="Georgia"/>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Georgia"/>
              <a:buNone/>
              <a:defRPr>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a:latin typeface="Georgia"/>
                <a:ea typeface="Georgia"/>
                <a:cs typeface="Georgia"/>
                <a:sym typeface="Georgia"/>
              </a:defRPr>
            </a:lvl1pPr>
            <a:lvl2pPr indent="-406400" lvl="1" marL="914400" algn="l">
              <a:spcBef>
                <a:spcPts val="560"/>
              </a:spcBef>
              <a:spcAft>
                <a:spcPts val="0"/>
              </a:spcAft>
              <a:buClr>
                <a:schemeClr val="dk1"/>
              </a:buClr>
              <a:buSzPts val="2800"/>
              <a:buChar char="–"/>
              <a:defRPr>
                <a:latin typeface="Georgia"/>
                <a:ea typeface="Georgia"/>
                <a:cs typeface="Georgia"/>
                <a:sym typeface="Georgia"/>
              </a:defRPr>
            </a:lvl2pPr>
            <a:lvl3pPr indent="-381000" lvl="2" marL="1371600" algn="l">
              <a:spcBef>
                <a:spcPts val="480"/>
              </a:spcBef>
              <a:spcAft>
                <a:spcPts val="0"/>
              </a:spcAft>
              <a:buClr>
                <a:schemeClr val="dk1"/>
              </a:buClr>
              <a:buSzPts val="2400"/>
              <a:buChar char="•"/>
              <a:defRPr>
                <a:latin typeface="Georgia"/>
                <a:ea typeface="Georgia"/>
                <a:cs typeface="Georgia"/>
                <a:sym typeface="Georgia"/>
              </a:defRPr>
            </a:lvl3pPr>
            <a:lvl4pPr indent="-355600" lvl="3" marL="1828800" algn="l">
              <a:spcBef>
                <a:spcPts val="400"/>
              </a:spcBef>
              <a:spcAft>
                <a:spcPts val="0"/>
              </a:spcAft>
              <a:buClr>
                <a:schemeClr val="dk1"/>
              </a:buClr>
              <a:buSzPts val="2000"/>
              <a:buChar char="–"/>
              <a:defRPr>
                <a:latin typeface="Georgia"/>
                <a:ea typeface="Georgia"/>
                <a:cs typeface="Georgia"/>
                <a:sym typeface="Georgia"/>
              </a:defRPr>
            </a:lvl4pPr>
            <a:lvl5pPr indent="-355600" lvl="4" marL="2286000" algn="l">
              <a:spcBef>
                <a:spcPts val="400"/>
              </a:spcBef>
              <a:spcAft>
                <a:spcPts val="0"/>
              </a:spcAft>
              <a:buClr>
                <a:schemeClr val="dk1"/>
              </a:buClr>
              <a:buSzPts val="2000"/>
              <a:buChar char="»"/>
              <a:defRPr>
                <a:latin typeface="Georgia"/>
                <a:ea typeface="Georgia"/>
                <a:cs typeface="Georgia"/>
                <a:sym typeface="Georgi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Georgia"/>
              <a:buNone/>
            </a:pPr>
            <a:r>
              <a:rPr lang="en-US">
                <a:latin typeface="Georgia"/>
                <a:ea typeface="Georgia"/>
                <a:cs typeface="Georgia"/>
                <a:sym typeface="Georgia"/>
              </a:rPr>
              <a:t>Lab 4 Report</a:t>
            </a:r>
            <a:endParaRPr/>
          </a:p>
        </p:txBody>
      </p:sp>
      <p:sp>
        <p:nvSpPr>
          <p:cNvPr id="89" name="Google Shape;89;p13"/>
          <p:cNvSpPr txBox="1"/>
          <p:nvPr>
            <p:ph idx="1" type="subTitle"/>
          </p:nvPr>
        </p:nvSpPr>
        <p:spPr>
          <a:xfrm>
            <a:off x="459825" y="3886200"/>
            <a:ext cx="82899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t/>
            </a:r>
            <a:endParaRPr>
              <a:latin typeface="Georgia"/>
              <a:ea typeface="Georgia"/>
              <a:cs typeface="Georgia"/>
              <a:sym typeface="Georgia"/>
            </a:endParaRPr>
          </a:p>
          <a:p>
            <a:pPr indent="0" lvl="0" marL="0" rtl="0" algn="ctr">
              <a:spcBef>
                <a:spcPts val="640"/>
              </a:spcBef>
              <a:spcAft>
                <a:spcPts val="0"/>
              </a:spcAft>
              <a:buClr>
                <a:srgbClr val="888888"/>
              </a:buClr>
              <a:buSzPts val="3200"/>
              <a:buNone/>
            </a:pPr>
            <a:r>
              <a:rPr lang="en-US"/>
              <a:t>Yixiao Du(yd383), Yifan Yang(yy887), Yuxiang Long(yl3377), Yibang Xiao(yx455)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Georgia"/>
              <a:buNone/>
            </a:pPr>
            <a:r>
              <a:rPr lang="en-US"/>
              <a:t>Plot of I</a:t>
            </a:r>
            <a:r>
              <a:rPr baseline="-25000" lang="en-US"/>
              <a:t>supply</a:t>
            </a:r>
            <a:endParaRPr baseline="-25000"/>
          </a:p>
        </p:txBody>
      </p:sp>
      <p:pic>
        <p:nvPicPr>
          <p:cNvPr id="149" name="Google Shape;149;p22"/>
          <p:cNvPicPr preferRelativeResize="0"/>
          <p:nvPr/>
        </p:nvPicPr>
        <p:blipFill>
          <a:blip r:embed="rId3">
            <a:alphaModFix/>
          </a:blip>
          <a:stretch>
            <a:fillRect/>
          </a:stretch>
        </p:blipFill>
        <p:spPr>
          <a:xfrm>
            <a:off x="0" y="1551000"/>
            <a:ext cx="9143999" cy="3572716"/>
          </a:xfrm>
          <a:prstGeom prst="rect">
            <a:avLst/>
          </a:prstGeom>
          <a:noFill/>
          <a:ln>
            <a:noFill/>
          </a:ln>
        </p:spPr>
      </p:pic>
      <p:sp>
        <p:nvSpPr>
          <p:cNvPr id="150" name="Google Shape;150;p22"/>
          <p:cNvSpPr txBox="1"/>
          <p:nvPr/>
        </p:nvSpPr>
        <p:spPr>
          <a:xfrm>
            <a:off x="180975" y="5257075"/>
            <a:ext cx="8877300" cy="840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1600">
                <a:solidFill>
                  <a:schemeClr val="dk1"/>
                </a:solidFill>
                <a:latin typeface="Georgia"/>
                <a:ea typeface="Georgia"/>
                <a:cs typeface="Georgia"/>
                <a:sym typeface="Georgia"/>
              </a:rPr>
              <a:t>Average power according to the average current:</a:t>
            </a:r>
            <a:endParaRPr sz="1600">
              <a:solidFill>
                <a:schemeClr val="dk1"/>
              </a:solidFill>
              <a:latin typeface="Georgia"/>
              <a:ea typeface="Georgia"/>
              <a:cs typeface="Georgia"/>
              <a:sym typeface="Georgia"/>
            </a:endParaRPr>
          </a:p>
          <a:p>
            <a:pPr indent="0" lvl="0" marL="0" rtl="0" algn="just">
              <a:spcBef>
                <a:spcPts val="0"/>
              </a:spcBef>
              <a:spcAft>
                <a:spcPts val="0"/>
              </a:spcAft>
              <a:buNone/>
            </a:pPr>
            <a:r>
              <a:rPr lang="en-US" sz="1600">
                <a:solidFill>
                  <a:schemeClr val="dk1"/>
                </a:solidFill>
                <a:latin typeface="Georgia"/>
                <a:ea typeface="Georgia"/>
                <a:cs typeface="Georgia"/>
                <a:sym typeface="Georgia"/>
              </a:rPr>
              <a:t>	179.11 uA * 1.2V = 214.93 uW</a:t>
            </a:r>
            <a:endParaRPr sz="1600">
              <a:solidFill>
                <a:schemeClr val="dk1"/>
              </a:solidFill>
              <a:latin typeface="Georgia"/>
              <a:ea typeface="Georgia"/>
              <a:cs typeface="Georgia"/>
              <a:sym typeface="Georgia"/>
            </a:endParaRPr>
          </a:p>
        </p:txBody>
      </p:sp>
      <p:pic>
        <p:nvPicPr>
          <p:cNvPr id="151" name="Google Shape;151;p22"/>
          <p:cNvPicPr preferRelativeResize="0"/>
          <p:nvPr/>
        </p:nvPicPr>
        <p:blipFill>
          <a:blip r:embed="rId4">
            <a:alphaModFix/>
          </a:blip>
          <a:stretch>
            <a:fillRect/>
          </a:stretch>
        </p:blipFill>
        <p:spPr>
          <a:xfrm>
            <a:off x="4686300" y="5402650"/>
            <a:ext cx="2028825" cy="18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Georgia"/>
              <a:buNone/>
            </a:pPr>
            <a:r>
              <a:rPr lang="en-US"/>
              <a:t>Layout of Adder</a:t>
            </a:r>
            <a:endParaRPr/>
          </a:p>
        </p:txBody>
      </p:sp>
      <p:sp>
        <p:nvSpPr>
          <p:cNvPr id="158" name="Google Shape;158;p23"/>
          <p:cNvSpPr txBox="1"/>
          <p:nvPr>
            <p:ph idx="1" type="body"/>
          </p:nvPr>
        </p:nvSpPr>
        <p:spPr>
          <a:xfrm>
            <a:off x="457200" y="1600200"/>
            <a:ext cx="8229600" cy="5105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Picture of completed layout with area dimensions labeled</a:t>
            </a:r>
            <a:endParaRPr/>
          </a:p>
          <a:p>
            <a:pPr indent="-342900" lvl="0" marL="342900" rtl="0" algn="l">
              <a:spcBef>
                <a:spcPts val="640"/>
              </a:spcBef>
              <a:spcAft>
                <a:spcPts val="0"/>
              </a:spcAft>
              <a:buClr>
                <a:schemeClr val="dk1"/>
              </a:buClr>
              <a:buSzPts val="3200"/>
              <a:buChar char="•"/>
            </a:pPr>
            <a:r>
              <a:rPr lang="en-US"/>
              <a:t>Optional (separate slide): Photo of person(s) who completed the infamous 24 hour layout challenge (after challenge, of course)</a:t>
            </a:r>
            <a:endParaRPr/>
          </a:p>
          <a:p>
            <a:pPr indent="-139700" lvl="0" marL="342900" rtl="0" algn="l">
              <a:spcBef>
                <a:spcPts val="640"/>
              </a:spcBef>
              <a:spcAft>
                <a:spcPts val="0"/>
              </a:spcAft>
              <a:buClr>
                <a:schemeClr val="dk1"/>
              </a:buClr>
              <a:buSzPts val="3200"/>
              <a:buNone/>
            </a:pPr>
            <a:r>
              <a:t/>
            </a:r>
            <a:endParaRPr/>
          </a:p>
          <a:p>
            <a:pPr indent="-190500" lvl="0" marL="342900" rtl="0" algn="l">
              <a:spcBef>
                <a:spcPts val="480"/>
              </a:spcBef>
              <a:spcAft>
                <a:spcPts val="0"/>
              </a:spcAft>
              <a:buClr>
                <a:schemeClr val="dk1"/>
              </a:buClr>
              <a:buSzPts val="2400"/>
              <a:buNone/>
            </a:pPr>
            <a:r>
              <a:t/>
            </a:r>
            <a:endParaRPr sz="2400"/>
          </a:p>
          <a:p>
            <a:pPr indent="-139700" lvl="0" marL="342900" rtl="0" algn="l">
              <a:spcBef>
                <a:spcPts val="640"/>
              </a:spcBef>
              <a:spcAft>
                <a:spcPts val="0"/>
              </a:spcAft>
              <a:buClr>
                <a:schemeClr val="dk1"/>
              </a:buClr>
              <a:buSzPts val="3200"/>
              <a:buNone/>
            </a:pPr>
            <a:r>
              <a:t/>
            </a:r>
            <a:endParaRPr/>
          </a:p>
          <a:p>
            <a:pPr indent="-342900" lvl="0" marL="342900" rtl="0" algn="l">
              <a:spcBef>
                <a:spcPts val="320"/>
              </a:spcBef>
              <a:spcAft>
                <a:spcPts val="0"/>
              </a:spcAft>
              <a:buClr>
                <a:schemeClr val="dk1"/>
              </a:buClr>
              <a:buSzPts val="1600"/>
              <a:buChar char="•"/>
            </a:pPr>
            <a:r>
              <a:rPr lang="en-US" sz="1600"/>
              <a:t>Note: The 24 hour layout challenge is not recommended for your health/grade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Google Shape;164;p24"/>
          <p:cNvPicPr preferRelativeResize="0"/>
          <p:nvPr/>
        </p:nvPicPr>
        <p:blipFill>
          <a:blip r:embed="rId3">
            <a:alphaModFix/>
          </a:blip>
          <a:stretch>
            <a:fillRect/>
          </a:stretch>
        </p:blipFill>
        <p:spPr>
          <a:xfrm>
            <a:off x="614938" y="993226"/>
            <a:ext cx="7914126" cy="5449374"/>
          </a:xfrm>
          <a:prstGeom prst="rect">
            <a:avLst/>
          </a:prstGeom>
          <a:noFill/>
          <a:ln>
            <a:noFill/>
          </a:ln>
        </p:spPr>
      </p:pic>
      <p:sp>
        <p:nvSpPr>
          <p:cNvPr id="165" name="Google Shape;165;p24"/>
          <p:cNvSpPr txBox="1"/>
          <p:nvPr/>
        </p:nvSpPr>
        <p:spPr>
          <a:xfrm>
            <a:off x="2154925" y="378550"/>
            <a:ext cx="5081700" cy="5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Layout of the 16-bit adder: Placement view </a:t>
            </a:r>
            <a:endParaRPr sz="18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id="171" name="Google Shape;171;p25"/>
          <p:cNvPicPr preferRelativeResize="0"/>
          <p:nvPr/>
        </p:nvPicPr>
        <p:blipFill>
          <a:blip r:embed="rId3">
            <a:alphaModFix/>
          </a:blip>
          <a:stretch>
            <a:fillRect/>
          </a:stretch>
        </p:blipFill>
        <p:spPr>
          <a:xfrm>
            <a:off x="509613" y="1039850"/>
            <a:ext cx="8124773" cy="5339926"/>
          </a:xfrm>
          <a:prstGeom prst="rect">
            <a:avLst/>
          </a:prstGeom>
          <a:noFill/>
          <a:ln>
            <a:noFill/>
          </a:ln>
        </p:spPr>
      </p:pic>
      <p:sp>
        <p:nvSpPr>
          <p:cNvPr id="172" name="Google Shape;172;p25"/>
          <p:cNvSpPr txBox="1"/>
          <p:nvPr/>
        </p:nvSpPr>
        <p:spPr>
          <a:xfrm>
            <a:off x="2620900" y="436825"/>
            <a:ext cx="4950600" cy="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Layout of the 16-bit adder: Routing view</a:t>
            </a:r>
            <a:endParaRPr sz="18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Georgia"/>
              <a:buNone/>
            </a:pPr>
            <a:r>
              <a:rPr lang="en-US"/>
              <a:t>LVS Report</a:t>
            </a:r>
            <a:endParaRPr/>
          </a:p>
        </p:txBody>
      </p:sp>
      <p:sp>
        <p:nvSpPr>
          <p:cNvPr id="178" name="Google Shape;178;p26"/>
          <p:cNvSpPr txBox="1"/>
          <p:nvPr>
            <p:ph idx="1" type="body"/>
          </p:nvPr>
        </p:nvSpPr>
        <p:spPr>
          <a:xfrm>
            <a:off x="457200" y="1600200"/>
            <a:ext cx="8229600" cy="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Screenshot of </a:t>
            </a:r>
            <a:r>
              <a:rPr lang="en-US" u="sng"/>
              <a:t>successful</a:t>
            </a:r>
            <a:r>
              <a:rPr lang="en-US"/>
              <a:t> DRC/LVS</a:t>
            </a:r>
            <a:endParaRPr/>
          </a:p>
        </p:txBody>
      </p:sp>
      <p:pic>
        <p:nvPicPr>
          <p:cNvPr id="179" name="Google Shape;179;p26"/>
          <p:cNvPicPr preferRelativeResize="0"/>
          <p:nvPr/>
        </p:nvPicPr>
        <p:blipFill>
          <a:blip r:embed="rId3">
            <a:alphaModFix/>
          </a:blip>
          <a:stretch>
            <a:fillRect/>
          </a:stretch>
        </p:blipFill>
        <p:spPr>
          <a:xfrm>
            <a:off x="326175" y="2919900"/>
            <a:ext cx="5581525" cy="1360925"/>
          </a:xfrm>
          <a:prstGeom prst="rect">
            <a:avLst/>
          </a:prstGeom>
          <a:noFill/>
          <a:ln>
            <a:noFill/>
          </a:ln>
        </p:spPr>
      </p:pic>
      <p:sp>
        <p:nvSpPr>
          <p:cNvPr id="180" name="Google Shape;180;p26"/>
          <p:cNvSpPr txBox="1"/>
          <p:nvPr/>
        </p:nvSpPr>
        <p:spPr>
          <a:xfrm>
            <a:off x="961000" y="4638125"/>
            <a:ext cx="3334500" cy="6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Clean DRC of final layout: CSA16</a:t>
            </a:r>
            <a:endParaRPr>
              <a:latin typeface="Calibri"/>
              <a:ea typeface="Calibri"/>
              <a:cs typeface="Calibri"/>
              <a:sym typeface="Calibri"/>
            </a:endParaRPr>
          </a:p>
        </p:txBody>
      </p:sp>
      <p:pic>
        <p:nvPicPr>
          <p:cNvPr id="181" name="Google Shape;181;p26"/>
          <p:cNvPicPr preferRelativeResize="0"/>
          <p:nvPr/>
        </p:nvPicPr>
        <p:blipFill>
          <a:blip r:embed="rId4">
            <a:alphaModFix/>
          </a:blip>
          <a:stretch>
            <a:fillRect/>
          </a:stretch>
        </p:blipFill>
        <p:spPr>
          <a:xfrm>
            <a:off x="6064925" y="2263650"/>
            <a:ext cx="2621886" cy="3990600"/>
          </a:xfrm>
          <a:prstGeom prst="rect">
            <a:avLst/>
          </a:prstGeom>
          <a:noFill/>
          <a:ln>
            <a:noFill/>
          </a:ln>
        </p:spPr>
      </p:pic>
      <p:sp>
        <p:nvSpPr>
          <p:cNvPr id="182" name="Google Shape;182;p26"/>
          <p:cNvSpPr txBox="1"/>
          <p:nvPr/>
        </p:nvSpPr>
        <p:spPr>
          <a:xfrm>
            <a:off x="4906875" y="5198075"/>
            <a:ext cx="1455900" cy="6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Successful LVS</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Georgia"/>
              <a:buNone/>
            </a:pPr>
            <a:r>
              <a:rPr lang="en-US" sz="3959"/>
              <a:t>Schematic &amp; Layout of Carry Group Block</a:t>
            </a:r>
            <a:endParaRPr/>
          </a:p>
        </p:txBody>
      </p:sp>
      <p:sp>
        <p:nvSpPr>
          <p:cNvPr id="188" name="Google Shape;188;p27"/>
          <p:cNvSpPr txBox="1"/>
          <p:nvPr/>
        </p:nvSpPr>
        <p:spPr>
          <a:xfrm>
            <a:off x="1024825" y="1844000"/>
            <a:ext cx="7336200" cy="85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latin typeface="Calibri"/>
                <a:ea typeface="Calibri"/>
                <a:cs typeface="Calibri"/>
                <a:sym typeface="Calibri"/>
              </a:rPr>
              <a:t>Schematic of the Carry group block</a:t>
            </a:r>
            <a:endParaRPr sz="2400">
              <a:latin typeface="Calibri"/>
              <a:ea typeface="Calibri"/>
              <a:cs typeface="Calibri"/>
              <a:sym typeface="Calibri"/>
            </a:endParaRPr>
          </a:p>
        </p:txBody>
      </p:sp>
      <p:pic>
        <p:nvPicPr>
          <p:cNvPr id="189" name="Google Shape;189;p27"/>
          <p:cNvPicPr preferRelativeResize="0"/>
          <p:nvPr/>
        </p:nvPicPr>
        <p:blipFill>
          <a:blip r:embed="rId3">
            <a:alphaModFix/>
          </a:blip>
          <a:stretch>
            <a:fillRect/>
          </a:stretch>
        </p:blipFill>
        <p:spPr>
          <a:xfrm>
            <a:off x="0" y="2510725"/>
            <a:ext cx="9144002" cy="313840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457200" y="-35598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Georgia"/>
              <a:buNone/>
            </a:pPr>
            <a:r>
              <a:rPr lang="en-US" sz="2400"/>
              <a:t>Schematic &amp; Layout of Carry Group Block</a:t>
            </a:r>
            <a:endParaRPr sz="2400"/>
          </a:p>
        </p:txBody>
      </p:sp>
      <p:sp>
        <p:nvSpPr>
          <p:cNvPr id="195" name="Google Shape;195;p28"/>
          <p:cNvSpPr txBox="1"/>
          <p:nvPr/>
        </p:nvSpPr>
        <p:spPr>
          <a:xfrm>
            <a:off x="998550" y="353450"/>
            <a:ext cx="7336200" cy="85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latin typeface="Calibri"/>
                <a:ea typeface="Calibri"/>
                <a:cs typeface="Calibri"/>
                <a:sym typeface="Calibri"/>
              </a:rPr>
              <a:t>Layout</a:t>
            </a:r>
            <a:r>
              <a:rPr lang="en-US" sz="2400">
                <a:latin typeface="Calibri"/>
                <a:ea typeface="Calibri"/>
                <a:cs typeface="Calibri"/>
                <a:sym typeface="Calibri"/>
              </a:rPr>
              <a:t> of the Carry group block: </a:t>
            </a:r>
            <a:r>
              <a:rPr lang="en-US" sz="2400">
                <a:solidFill>
                  <a:schemeClr val="dk1"/>
                </a:solidFill>
                <a:latin typeface="Calibri"/>
                <a:ea typeface="Calibri"/>
                <a:cs typeface="Calibri"/>
                <a:sym typeface="Calibri"/>
              </a:rPr>
              <a:t>Placement view </a:t>
            </a:r>
            <a:endParaRPr sz="2400">
              <a:solidFill>
                <a:schemeClr val="dk1"/>
              </a:solidFill>
              <a:latin typeface="Calibri"/>
              <a:ea typeface="Calibri"/>
              <a:cs typeface="Calibri"/>
              <a:sym typeface="Calibri"/>
            </a:endParaRPr>
          </a:p>
          <a:p>
            <a:pPr indent="0" lvl="0" marL="0" rtl="0" algn="ctr">
              <a:spcBef>
                <a:spcPts val="0"/>
              </a:spcBef>
              <a:spcAft>
                <a:spcPts val="0"/>
              </a:spcAft>
              <a:buNone/>
            </a:pPr>
            <a:r>
              <a:t/>
            </a:r>
            <a:endParaRPr sz="2400">
              <a:latin typeface="Calibri"/>
              <a:ea typeface="Calibri"/>
              <a:cs typeface="Calibri"/>
              <a:sym typeface="Calibri"/>
            </a:endParaRPr>
          </a:p>
        </p:txBody>
      </p:sp>
      <p:pic>
        <p:nvPicPr>
          <p:cNvPr id="196" name="Google Shape;196;p28"/>
          <p:cNvPicPr preferRelativeResize="0"/>
          <p:nvPr/>
        </p:nvPicPr>
        <p:blipFill>
          <a:blip r:embed="rId3">
            <a:alphaModFix/>
          </a:blip>
          <a:stretch>
            <a:fillRect/>
          </a:stretch>
        </p:blipFill>
        <p:spPr>
          <a:xfrm>
            <a:off x="1294712" y="840825"/>
            <a:ext cx="6554574" cy="6017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457200" y="-35598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Georgia"/>
              <a:buNone/>
            </a:pPr>
            <a:r>
              <a:rPr lang="en-US" sz="2400"/>
              <a:t>Schematic &amp; Layout of Carry Group Block</a:t>
            </a:r>
            <a:endParaRPr sz="2400"/>
          </a:p>
        </p:txBody>
      </p:sp>
      <p:sp>
        <p:nvSpPr>
          <p:cNvPr id="202" name="Google Shape;202;p29"/>
          <p:cNvSpPr txBox="1"/>
          <p:nvPr/>
        </p:nvSpPr>
        <p:spPr>
          <a:xfrm>
            <a:off x="998550" y="353450"/>
            <a:ext cx="7336200" cy="85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latin typeface="Calibri"/>
                <a:ea typeface="Calibri"/>
                <a:cs typeface="Calibri"/>
                <a:sym typeface="Calibri"/>
              </a:rPr>
              <a:t>Layout of the Carry group block: </a:t>
            </a:r>
            <a:r>
              <a:rPr lang="en-US" sz="2400">
                <a:solidFill>
                  <a:schemeClr val="dk1"/>
                </a:solidFill>
                <a:latin typeface="Calibri"/>
                <a:ea typeface="Calibri"/>
                <a:cs typeface="Calibri"/>
                <a:sym typeface="Calibri"/>
              </a:rPr>
              <a:t>Routing view</a:t>
            </a:r>
            <a:endParaRPr sz="2400">
              <a:solidFill>
                <a:schemeClr val="dk1"/>
              </a:solidFill>
              <a:latin typeface="Calibri"/>
              <a:ea typeface="Calibri"/>
              <a:cs typeface="Calibri"/>
              <a:sym typeface="Calibri"/>
            </a:endParaRPr>
          </a:p>
          <a:p>
            <a:pPr indent="0" lvl="0" marL="0" rtl="0" algn="ctr">
              <a:spcBef>
                <a:spcPts val="0"/>
              </a:spcBef>
              <a:spcAft>
                <a:spcPts val="0"/>
              </a:spcAft>
              <a:buNone/>
            </a:pPr>
            <a:r>
              <a:t/>
            </a:r>
            <a:endParaRPr sz="2400">
              <a:solidFill>
                <a:schemeClr val="dk1"/>
              </a:solidFill>
              <a:latin typeface="Calibri"/>
              <a:ea typeface="Calibri"/>
              <a:cs typeface="Calibri"/>
              <a:sym typeface="Calibri"/>
            </a:endParaRPr>
          </a:p>
          <a:p>
            <a:pPr indent="0" lvl="0" marL="0" rtl="0" algn="ctr">
              <a:spcBef>
                <a:spcPts val="0"/>
              </a:spcBef>
              <a:spcAft>
                <a:spcPts val="0"/>
              </a:spcAft>
              <a:buNone/>
            </a:pPr>
            <a:r>
              <a:t/>
            </a:r>
            <a:endParaRPr sz="2400">
              <a:latin typeface="Calibri"/>
              <a:ea typeface="Calibri"/>
              <a:cs typeface="Calibri"/>
              <a:sym typeface="Calibri"/>
            </a:endParaRPr>
          </a:p>
        </p:txBody>
      </p:sp>
      <p:pic>
        <p:nvPicPr>
          <p:cNvPr id="203" name="Google Shape;203;p29"/>
          <p:cNvPicPr preferRelativeResize="0"/>
          <p:nvPr/>
        </p:nvPicPr>
        <p:blipFill>
          <a:blip r:embed="rId3">
            <a:alphaModFix/>
          </a:blip>
          <a:stretch>
            <a:fillRect/>
          </a:stretch>
        </p:blipFill>
        <p:spPr>
          <a:xfrm>
            <a:off x="1401725" y="787025"/>
            <a:ext cx="6683167" cy="607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Georgia"/>
              <a:buNone/>
            </a:pPr>
            <a:r>
              <a:rPr lang="en-US" sz="3959"/>
              <a:t>Schematic &amp; Layout of Carry Group Block</a:t>
            </a:r>
            <a:endParaRPr/>
          </a:p>
        </p:txBody>
      </p:sp>
      <p:sp>
        <p:nvSpPr>
          <p:cNvPr id="209" name="Google Shape;209;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Clr>
                <a:schemeClr val="dk1"/>
              </a:buClr>
              <a:buSzPts val="1400"/>
              <a:buChar char="•"/>
            </a:pPr>
            <a:r>
              <a:rPr lang="en-US" sz="1400"/>
              <a:t>If applicable</a:t>
            </a:r>
            <a:endParaRPr sz="1400"/>
          </a:p>
          <a:p>
            <a:pPr indent="-196850" lvl="1" marL="742950" rtl="0" algn="l">
              <a:spcBef>
                <a:spcPts val="560"/>
              </a:spcBef>
              <a:spcAft>
                <a:spcPts val="0"/>
              </a:spcAft>
              <a:buClr>
                <a:schemeClr val="dk1"/>
              </a:buClr>
              <a:buSzPts val="1400"/>
              <a:buChar char="–"/>
            </a:pPr>
            <a:r>
              <a:rPr lang="en-US" sz="1400"/>
              <a:t>Describe sizing &amp; placement strategy</a:t>
            </a:r>
            <a:endParaRPr sz="1400"/>
          </a:p>
          <a:p>
            <a:pPr indent="-196850" lvl="1" marL="742950" rtl="0" algn="l">
              <a:spcBef>
                <a:spcPts val="560"/>
              </a:spcBef>
              <a:spcAft>
                <a:spcPts val="0"/>
              </a:spcAft>
              <a:buClr>
                <a:schemeClr val="dk1"/>
              </a:buClr>
              <a:buSzPts val="1400"/>
              <a:buChar char="–"/>
            </a:pPr>
            <a:r>
              <a:rPr lang="en-US" sz="1400"/>
              <a:t>Feel free to divide this into two slides</a:t>
            </a:r>
            <a:endParaRPr sz="1400"/>
          </a:p>
          <a:p>
            <a:pPr indent="0" lvl="0" marL="342900" rtl="0" algn="l">
              <a:spcBef>
                <a:spcPts val="640"/>
              </a:spcBef>
              <a:spcAft>
                <a:spcPts val="0"/>
              </a:spcAft>
              <a:buNone/>
            </a:pPr>
            <a:r>
              <a:t/>
            </a:r>
            <a:endParaRPr>
              <a:solidFill>
                <a:srgbClr val="FF0000"/>
              </a:solidFill>
            </a:endParaRPr>
          </a:p>
        </p:txBody>
      </p:sp>
      <p:sp>
        <p:nvSpPr>
          <p:cNvPr id="210" name="Google Shape;210;p30"/>
          <p:cNvSpPr txBox="1"/>
          <p:nvPr/>
        </p:nvSpPr>
        <p:spPr>
          <a:xfrm>
            <a:off x="762000" y="2680150"/>
            <a:ext cx="7336200" cy="1266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2400">
                <a:latin typeface="Calibri"/>
                <a:ea typeface="Calibri"/>
                <a:cs typeface="Calibri"/>
                <a:sym typeface="Calibri"/>
              </a:rPr>
              <a:t>Sizing strategy:</a:t>
            </a:r>
            <a:endParaRPr sz="2400">
              <a:latin typeface="Calibri"/>
              <a:ea typeface="Calibri"/>
              <a:cs typeface="Calibri"/>
              <a:sym typeface="Calibri"/>
            </a:endParaRPr>
          </a:p>
          <a:p>
            <a:pPr indent="0" lvl="0" marL="0" rtl="0" algn="just">
              <a:spcBef>
                <a:spcPts val="0"/>
              </a:spcBef>
              <a:spcAft>
                <a:spcPts val="0"/>
              </a:spcAft>
              <a:buNone/>
            </a:pPr>
            <a:r>
              <a:rPr lang="en-US" sz="1800">
                <a:latin typeface="Calibri"/>
                <a:ea typeface="Calibri"/>
                <a:cs typeface="Calibri"/>
                <a:sym typeface="Calibri"/>
              </a:rPr>
              <a:t>We sized each of the Mirror Full adder to X1, because we think it can help us save a lot of area, and there is not so much need to increase the drive ability, because the fan-out is always one here. </a:t>
            </a:r>
            <a:endParaRPr sz="1800">
              <a:latin typeface="Calibri"/>
              <a:ea typeface="Calibri"/>
              <a:cs typeface="Calibri"/>
              <a:sym typeface="Calibri"/>
            </a:endParaRPr>
          </a:p>
          <a:p>
            <a:pPr indent="0" lvl="0" marL="0" rtl="0" algn="just">
              <a:spcBef>
                <a:spcPts val="0"/>
              </a:spcBef>
              <a:spcAft>
                <a:spcPts val="0"/>
              </a:spcAft>
              <a:buNone/>
            </a:pPr>
            <a:r>
              <a:t/>
            </a:r>
            <a:endParaRPr sz="1800">
              <a:latin typeface="Calibri"/>
              <a:ea typeface="Calibri"/>
              <a:cs typeface="Calibri"/>
              <a:sym typeface="Calibri"/>
            </a:endParaRPr>
          </a:p>
          <a:p>
            <a:pPr indent="0" lvl="0" marL="0" rtl="0" algn="just">
              <a:spcBef>
                <a:spcPts val="0"/>
              </a:spcBef>
              <a:spcAft>
                <a:spcPts val="0"/>
              </a:spcAft>
              <a:buNone/>
            </a:pPr>
            <a:r>
              <a:rPr lang="en-US" sz="2400">
                <a:latin typeface="Calibri"/>
                <a:ea typeface="Calibri"/>
                <a:cs typeface="Calibri"/>
                <a:sym typeface="Calibri"/>
              </a:rPr>
              <a:t>Placement strategy:</a:t>
            </a:r>
            <a:endParaRPr sz="2400">
              <a:latin typeface="Calibri"/>
              <a:ea typeface="Calibri"/>
              <a:cs typeface="Calibri"/>
              <a:sym typeface="Calibri"/>
            </a:endParaRPr>
          </a:p>
          <a:p>
            <a:pPr indent="0" lvl="0" marL="0" rtl="0" algn="just">
              <a:spcBef>
                <a:spcPts val="0"/>
              </a:spcBef>
              <a:spcAft>
                <a:spcPts val="0"/>
              </a:spcAft>
              <a:buNone/>
            </a:pPr>
            <a:r>
              <a:rPr lang="en-US" sz="1800">
                <a:latin typeface="Calibri"/>
                <a:ea typeface="Calibri"/>
                <a:cs typeface="Calibri"/>
                <a:sym typeface="Calibri"/>
              </a:rPr>
              <a:t>We place the output pin as close as possible to the input pin of next module. For example, we place the four MFAs at one row, so that the Cout of one MFA could be close to the Cin of the next MFA, which is good for the delay. In addition, we place the four XORs at one column on the left, so that the inputs and outputs of the MFAs could be properly arranged and could make it easier to route and save the length of wires.</a:t>
            </a:r>
            <a:endParaRPr sz="18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457200" y="274650"/>
            <a:ext cx="84684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Schematic of Propagate Circuitry</a:t>
            </a:r>
            <a:endParaRPr/>
          </a:p>
        </p:txBody>
      </p:sp>
      <p:pic>
        <p:nvPicPr>
          <p:cNvPr id="217" name="Google Shape;217;p31"/>
          <p:cNvPicPr preferRelativeResize="0"/>
          <p:nvPr/>
        </p:nvPicPr>
        <p:blipFill>
          <a:blip r:embed="rId3">
            <a:alphaModFix/>
          </a:blip>
          <a:stretch>
            <a:fillRect/>
          </a:stretch>
        </p:blipFill>
        <p:spPr>
          <a:xfrm>
            <a:off x="982350" y="1330275"/>
            <a:ext cx="6347877" cy="5135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Georgia"/>
              <a:buNone/>
            </a:pPr>
            <a:r>
              <a:rPr lang="en-US"/>
              <a:t>Topology Description</a:t>
            </a:r>
            <a:endParaRPr/>
          </a:p>
        </p:txBody>
      </p:sp>
      <p:sp>
        <p:nvSpPr>
          <p:cNvPr id="95" name="Google Shape;95;p14"/>
          <p:cNvSpPr txBox="1"/>
          <p:nvPr>
            <p:ph idx="1" type="body"/>
          </p:nvPr>
        </p:nvSpPr>
        <p:spPr>
          <a:xfrm>
            <a:off x="457200" y="1600200"/>
            <a:ext cx="8229600" cy="4881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State your adder topology and explain its basic theory of operation</a:t>
            </a:r>
            <a:endParaRPr/>
          </a:p>
          <a:p>
            <a:pPr indent="0" lvl="0" marL="342900" rtl="0" algn="l">
              <a:spcBef>
                <a:spcPts val="0"/>
              </a:spcBef>
              <a:spcAft>
                <a:spcPts val="0"/>
              </a:spcAft>
              <a:buNone/>
            </a:pPr>
            <a:r>
              <a:t/>
            </a:r>
            <a:endParaRPr sz="1800"/>
          </a:p>
          <a:p>
            <a:pPr indent="0" lvl="0" marL="342900" rtl="0" algn="just">
              <a:spcBef>
                <a:spcPts val="0"/>
              </a:spcBef>
              <a:spcAft>
                <a:spcPts val="0"/>
              </a:spcAft>
              <a:buNone/>
            </a:pPr>
            <a:r>
              <a:rPr lang="en-US" sz="1800"/>
              <a:t>Our adder used the carry skip adder architecture. We divided 16 input bits into four carry groups, four bits in one group.  In each group, there are four mirror full adders to calculate the Co,i and Si and four  XOR gates to calculate the P0, P1, P2, P3 (Pi = Ai XOR Bi, i = 0, 1, 2, 3). If P0, P1, P2, P3 are all 1, then  the Cin of this carry  group will be propagated to the Cout of this carry group. Otherwise, the Cout of this carry  group will be C0, 3. So, there is a MUX to select from Co, 3 and Cin, controlled by BP signal ( BP = P0P1P2P3), which is implemented using a 4-input NAND. The output of this MUX is the Cin of the next carry group. This architecture basically adds a bypass path to the ripple carry adder and pre-calculates the propagation signal and skips the carry chain if the carry in can be directly propagated from Cin to Cout.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457200" y="274650"/>
            <a:ext cx="84684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Schematic of Propagate Circuitry</a:t>
            </a:r>
            <a:endParaRPr/>
          </a:p>
        </p:txBody>
      </p:sp>
      <p:pic>
        <p:nvPicPr>
          <p:cNvPr id="224" name="Google Shape;224;p32"/>
          <p:cNvPicPr preferRelativeResize="0"/>
          <p:nvPr/>
        </p:nvPicPr>
        <p:blipFill>
          <a:blip r:embed="rId3">
            <a:alphaModFix/>
          </a:blip>
          <a:stretch>
            <a:fillRect/>
          </a:stretch>
        </p:blipFill>
        <p:spPr>
          <a:xfrm>
            <a:off x="43200" y="2191725"/>
            <a:ext cx="9057600" cy="4039554"/>
          </a:xfrm>
          <a:prstGeom prst="rect">
            <a:avLst/>
          </a:prstGeom>
          <a:noFill/>
          <a:ln>
            <a:noFill/>
          </a:ln>
        </p:spPr>
      </p:pic>
      <p:sp>
        <p:nvSpPr>
          <p:cNvPr id="225" name="Google Shape;225;p32"/>
          <p:cNvSpPr txBox="1"/>
          <p:nvPr/>
        </p:nvSpPr>
        <p:spPr>
          <a:xfrm>
            <a:off x="217400" y="1205600"/>
            <a:ext cx="8824500" cy="986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2400">
                <a:solidFill>
                  <a:schemeClr val="dk1"/>
                </a:solidFill>
                <a:latin typeface="Calibri"/>
                <a:ea typeface="Calibri"/>
                <a:cs typeface="Calibri"/>
                <a:sym typeface="Calibri"/>
              </a:rPr>
              <a:t>XOR gate. The sizes of PM0, PM1 and PM2 are optimized for X1 will arrive later than A and B.</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457200" y="274648"/>
            <a:ext cx="8229600" cy="948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2400"/>
              <a:t>Layout of Propagate: Placement view</a:t>
            </a:r>
            <a:endParaRPr sz="2400"/>
          </a:p>
          <a:p>
            <a:pPr indent="0" lvl="0" marL="0" rtl="0" algn="ctr">
              <a:spcBef>
                <a:spcPts val="0"/>
              </a:spcBef>
              <a:spcAft>
                <a:spcPts val="0"/>
              </a:spcAft>
              <a:buNone/>
            </a:pPr>
            <a:r>
              <a:rPr lang="en-US" sz="2400"/>
              <a:t>(Propagate part is in the blue box)</a:t>
            </a:r>
            <a:endParaRPr sz="2400"/>
          </a:p>
        </p:txBody>
      </p:sp>
      <p:pic>
        <p:nvPicPr>
          <p:cNvPr id="232" name="Google Shape;232;p33"/>
          <p:cNvPicPr preferRelativeResize="0"/>
          <p:nvPr/>
        </p:nvPicPr>
        <p:blipFill>
          <a:blip r:embed="rId3">
            <a:alphaModFix/>
          </a:blip>
          <a:stretch>
            <a:fillRect/>
          </a:stretch>
        </p:blipFill>
        <p:spPr>
          <a:xfrm>
            <a:off x="976313" y="1222948"/>
            <a:ext cx="7074872" cy="53302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pic>
        <p:nvPicPr>
          <p:cNvPr id="238" name="Google Shape;238;p34"/>
          <p:cNvPicPr preferRelativeResize="0"/>
          <p:nvPr/>
        </p:nvPicPr>
        <p:blipFill>
          <a:blip r:embed="rId3">
            <a:alphaModFix/>
          </a:blip>
          <a:stretch>
            <a:fillRect/>
          </a:stretch>
        </p:blipFill>
        <p:spPr>
          <a:xfrm>
            <a:off x="1462850" y="1450163"/>
            <a:ext cx="6551312" cy="5135562"/>
          </a:xfrm>
          <a:prstGeom prst="rect">
            <a:avLst/>
          </a:prstGeom>
          <a:noFill/>
          <a:ln>
            <a:noFill/>
          </a:ln>
        </p:spPr>
      </p:pic>
      <p:sp>
        <p:nvSpPr>
          <p:cNvPr id="239" name="Google Shape;239;p34"/>
          <p:cNvSpPr txBox="1"/>
          <p:nvPr>
            <p:ph type="title"/>
          </p:nvPr>
        </p:nvSpPr>
        <p:spPr>
          <a:xfrm>
            <a:off x="521575" y="391373"/>
            <a:ext cx="8229600" cy="948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2400"/>
              <a:t>Layout of Propagate: Routing view</a:t>
            </a:r>
            <a:endParaRPr sz="2400"/>
          </a:p>
          <a:p>
            <a:pPr indent="0" lvl="0" marL="0" rtl="0" algn="ctr">
              <a:spcBef>
                <a:spcPts val="0"/>
              </a:spcBef>
              <a:spcAft>
                <a:spcPts val="0"/>
              </a:spcAft>
              <a:buNone/>
            </a:pPr>
            <a:r>
              <a:rPr lang="en-US" sz="2400"/>
              <a:t>(Propagate part is in the red box)</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Georgia"/>
              <a:buNone/>
            </a:pPr>
            <a:r>
              <a:rPr lang="en-US" sz="3959"/>
              <a:t>Schematic &amp; Layout of Propagate Circuitry</a:t>
            </a:r>
            <a:endParaRPr/>
          </a:p>
        </p:txBody>
      </p:sp>
      <p:sp>
        <p:nvSpPr>
          <p:cNvPr id="245" name="Google Shape;245;p35"/>
          <p:cNvSpPr txBox="1"/>
          <p:nvPr>
            <p:ph idx="1" type="body"/>
          </p:nvPr>
        </p:nvSpPr>
        <p:spPr>
          <a:xfrm>
            <a:off x="457200" y="993900"/>
            <a:ext cx="8229600" cy="5651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If applicable:</a:t>
            </a:r>
            <a:endParaRPr/>
          </a:p>
          <a:p>
            <a:pPr indent="-285750" lvl="1" marL="742950" rtl="0" algn="l">
              <a:spcBef>
                <a:spcPts val="560"/>
              </a:spcBef>
              <a:spcAft>
                <a:spcPts val="0"/>
              </a:spcAft>
              <a:buClr>
                <a:schemeClr val="dk1"/>
              </a:buClr>
              <a:buSzPts val="2800"/>
              <a:buChar char="–"/>
            </a:pPr>
            <a:r>
              <a:rPr lang="en-US"/>
              <a:t>Describe sizing &amp; placement strategy</a:t>
            </a:r>
            <a:endParaRPr/>
          </a:p>
          <a:p>
            <a:pPr indent="-254000" lvl="0" marL="342900" rtl="0" algn="just">
              <a:spcBef>
                <a:spcPts val="560"/>
              </a:spcBef>
              <a:spcAft>
                <a:spcPts val="0"/>
              </a:spcAft>
              <a:buSzPts val="1800"/>
              <a:buChar char="•"/>
            </a:pPr>
            <a:r>
              <a:rPr lang="en-US" sz="1800"/>
              <a:t>Sizing Strategy: Each propagate signal is generated by a 2-input XOR gate which is sized X1. Because we do not have branches from the input of A and B to the mux selection signal and it is not on the critical path in the design, we do not need a gate with a strong driving ability. Therefore, we choose X1 as our XOR gate design and it can also save the area of our final design. The XOR gate is composed with an NOR and an AOI gate. The sizing of the transistors of the AOI gate has been optimized towards the difference time of arrival of its inputs.</a:t>
            </a:r>
            <a:endParaRPr sz="1800"/>
          </a:p>
          <a:p>
            <a:pPr indent="-254000" lvl="0" marL="342900" rtl="0" algn="just">
              <a:spcBef>
                <a:spcPts val="560"/>
              </a:spcBef>
              <a:spcAft>
                <a:spcPts val="0"/>
              </a:spcAft>
              <a:buSzPts val="1800"/>
              <a:buChar char="•"/>
            </a:pPr>
            <a:r>
              <a:rPr lang="en-US" sz="1800"/>
              <a:t>P</a:t>
            </a:r>
            <a:r>
              <a:rPr lang="en-US" sz="1800"/>
              <a:t>lacement strategy: We place the four XOR gates aside the MFA. The reason is that MFA and the four XOR gates shares the input of A and B. The XOR gates have A and B inputs on the right side and MFAs have A and B inputs on the left side. We can use minimum length of the metals to connect them. Another benefit of this placement is that we can ensure the output of the XOR gates, which are the P0, P1, P2, … can lie on the far left-side of the layout shown above. It is easier to connect them with the carray select part which needs these four propagate signals.</a:t>
            </a:r>
            <a:endParaRPr sz="1800"/>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Georgia"/>
              <a:buNone/>
            </a:pPr>
            <a:r>
              <a:rPr lang="en-US" sz="3959"/>
              <a:t>Schematic &amp; Layout of Generate Circuitry</a:t>
            </a:r>
            <a:endParaRPr/>
          </a:p>
        </p:txBody>
      </p:sp>
      <p:sp>
        <p:nvSpPr>
          <p:cNvPr id="251" name="Google Shape;251;p36"/>
          <p:cNvSpPr txBox="1"/>
          <p:nvPr/>
        </p:nvSpPr>
        <p:spPr>
          <a:xfrm>
            <a:off x="985425" y="1292200"/>
            <a:ext cx="7336200" cy="85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200">
                <a:latin typeface="Calibri"/>
                <a:ea typeface="Calibri"/>
                <a:cs typeface="Calibri"/>
                <a:sym typeface="Calibri"/>
              </a:rPr>
              <a:t>Schematic of the Mirror Full Adder, and the generate circuity for one MFA, which is used to generate Carry out is framed in the yellow window</a:t>
            </a:r>
            <a:endParaRPr sz="2200">
              <a:latin typeface="Calibri"/>
              <a:ea typeface="Calibri"/>
              <a:cs typeface="Calibri"/>
              <a:sym typeface="Calibri"/>
            </a:endParaRPr>
          </a:p>
        </p:txBody>
      </p:sp>
      <p:pic>
        <p:nvPicPr>
          <p:cNvPr id="252" name="Google Shape;252;p36"/>
          <p:cNvPicPr preferRelativeResize="0"/>
          <p:nvPr/>
        </p:nvPicPr>
        <p:blipFill>
          <a:blip r:embed="rId3">
            <a:alphaModFix/>
          </a:blip>
          <a:stretch>
            <a:fillRect/>
          </a:stretch>
        </p:blipFill>
        <p:spPr>
          <a:xfrm>
            <a:off x="0" y="2374634"/>
            <a:ext cx="9143998" cy="3589832"/>
          </a:xfrm>
          <a:prstGeom prst="rect">
            <a:avLst/>
          </a:prstGeom>
          <a:noFill/>
          <a:ln>
            <a:noFill/>
          </a:ln>
        </p:spPr>
      </p:pic>
      <p:sp>
        <p:nvSpPr>
          <p:cNvPr id="253" name="Google Shape;253;p36"/>
          <p:cNvSpPr/>
          <p:nvPr/>
        </p:nvSpPr>
        <p:spPr>
          <a:xfrm>
            <a:off x="0" y="2501100"/>
            <a:ext cx="4348500" cy="3336900"/>
          </a:xfrm>
          <a:prstGeom prst="rect">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Georgia"/>
              <a:buNone/>
            </a:pPr>
            <a:r>
              <a:rPr lang="en-US" sz="3959"/>
              <a:t>Schematic &amp; Layout of Generate Circuitry</a:t>
            </a:r>
            <a:endParaRPr/>
          </a:p>
        </p:txBody>
      </p:sp>
      <p:sp>
        <p:nvSpPr>
          <p:cNvPr id="259" name="Google Shape;259;p37"/>
          <p:cNvSpPr txBox="1"/>
          <p:nvPr/>
        </p:nvSpPr>
        <p:spPr>
          <a:xfrm>
            <a:off x="985425" y="1292200"/>
            <a:ext cx="7336200" cy="85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200">
                <a:latin typeface="Calibri"/>
                <a:ea typeface="Calibri"/>
                <a:cs typeface="Calibri"/>
                <a:sym typeface="Calibri"/>
              </a:rPr>
              <a:t>Layout</a:t>
            </a:r>
            <a:r>
              <a:rPr lang="en-US" sz="2200">
                <a:latin typeface="Calibri"/>
                <a:ea typeface="Calibri"/>
                <a:cs typeface="Calibri"/>
                <a:sym typeface="Calibri"/>
              </a:rPr>
              <a:t> of the Mirror Full Adder, and the generate circuity for one MFA, which is used to generate Carry out is framed in yellow window</a:t>
            </a:r>
            <a:endParaRPr sz="2200">
              <a:latin typeface="Calibri"/>
              <a:ea typeface="Calibri"/>
              <a:cs typeface="Calibri"/>
              <a:sym typeface="Calibri"/>
            </a:endParaRPr>
          </a:p>
        </p:txBody>
      </p:sp>
      <p:pic>
        <p:nvPicPr>
          <p:cNvPr id="260" name="Google Shape;260;p37"/>
          <p:cNvPicPr preferRelativeResize="0"/>
          <p:nvPr/>
        </p:nvPicPr>
        <p:blipFill>
          <a:blip r:embed="rId3">
            <a:alphaModFix/>
          </a:blip>
          <a:stretch>
            <a:fillRect/>
          </a:stretch>
        </p:blipFill>
        <p:spPr>
          <a:xfrm>
            <a:off x="0" y="2445025"/>
            <a:ext cx="9144000" cy="3358501"/>
          </a:xfrm>
          <a:prstGeom prst="rect">
            <a:avLst/>
          </a:prstGeom>
          <a:noFill/>
          <a:ln>
            <a:noFill/>
          </a:ln>
        </p:spPr>
      </p:pic>
      <p:sp>
        <p:nvSpPr>
          <p:cNvPr id="261" name="Google Shape;261;p37"/>
          <p:cNvSpPr/>
          <p:nvPr/>
        </p:nvSpPr>
        <p:spPr>
          <a:xfrm>
            <a:off x="0" y="2501100"/>
            <a:ext cx="2640600" cy="3336900"/>
          </a:xfrm>
          <a:prstGeom prst="rect">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Georgia"/>
              <a:buNone/>
            </a:pPr>
            <a:r>
              <a:rPr lang="en-US" sz="3959"/>
              <a:t>Schematic &amp; Layout of Generate Circuitry</a:t>
            </a:r>
            <a:endParaRPr/>
          </a:p>
        </p:txBody>
      </p:sp>
      <p:sp>
        <p:nvSpPr>
          <p:cNvPr id="267" name="Google Shape;267;p3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Clr>
                <a:schemeClr val="dk1"/>
              </a:buClr>
              <a:buSzPts val="1400"/>
              <a:buChar char="•"/>
            </a:pPr>
            <a:r>
              <a:rPr lang="en-US" sz="1400"/>
              <a:t>If applicable</a:t>
            </a:r>
            <a:endParaRPr sz="1400"/>
          </a:p>
          <a:p>
            <a:pPr indent="-196850" lvl="1" marL="742950" rtl="0" algn="l">
              <a:spcBef>
                <a:spcPts val="560"/>
              </a:spcBef>
              <a:spcAft>
                <a:spcPts val="0"/>
              </a:spcAft>
              <a:buClr>
                <a:schemeClr val="dk1"/>
              </a:buClr>
              <a:buSzPts val="1400"/>
              <a:buChar char="–"/>
            </a:pPr>
            <a:r>
              <a:rPr lang="en-US" sz="1400"/>
              <a:t>Describe sizing &amp; placement strategy</a:t>
            </a:r>
            <a:endParaRPr>
              <a:solidFill>
                <a:srgbClr val="FF0000"/>
              </a:solidFill>
            </a:endParaRPr>
          </a:p>
        </p:txBody>
      </p:sp>
      <p:sp>
        <p:nvSpPr>
          <p:cNvPr id="268" name="Google Shape;268;p38"/>
          <p:cNvSpPr txBox="1"/>
          <p:nvPr/>
        </p:nvSpPr>
        <p:spPr>
          <a:xfrm>
            <a:off x="735725" y="2272850"/>
            <a:ext cx="7336200" cy="855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2400">
                <a:latin typeface="Calibri"/>
                <a:ea typeface="Calibri"/>
                <a:cs typeface="Calibri"/>
                <a:sym typeface="Calibri"/>
              </a:rPr>
              <a:t>Sizing strategy:</a:t>
            </a:r>
            <a:endParaRPr sz="2400">
              <a:latin typeface="Calibri"/>
              <a:ea typeface="Calibri"/>
              <a:cs typeface="Calibri"/>
              <a:sym typeface="Calibri"/>
            </a:endParaRPr>
          </a:p>
          <a:p>
            <a:pPr indent="0" lvl="0" marL="0" rtl="0" algn="just">
              <a:spcBef>
                <a:spcPts val="0"/>
              </a:spcBef>
              <a:spcAft>
                <a:spcPts val="0"/>
              </a:spcAft>
              <a:buNone/>
            </a:pPr>
            <a:r>
              <a:rPr lang="en-US" sz="1800">
                <a:latin typeface="Calibri"/>
                <a:ea typeface="Calibri"/>
                <a:cs typeface="Calibri"/>
                <a:sym typeface="Calibri"/>
              </a:rPr>
              <a:t>We sized Mirror Full Adder according to the principle of the static CMOS, which follows the rule that the ratio of the PUN and PDN is 2:1, so that the rising delay and falling delay could be equal, which is good for our design. And the detailed sizing information is displayed on the schematic of the Generate circuity.</a:t>
            </a:r>
            <a:endParaRPr sz="1800">
              <a:latin typeface="Calibri"/>
              <a:ea typeface="Calibri"/>
              <a:cs typeface="Calibri"/>
              <a:sym typeface="Calibri"/>
            </a:endParaRPr>
          </a:p>
          <a:p>
            <a:pPr indent="0" lvl="0" marL="0" rtl="0" algn="just">
              <a:spcBef>
                <a:spcPts val="0"/>
              </a:spcBef>
              <a:spcAft>
                <a:spcPts val="0"/>
              </a:spcAft>
              <a:buNone/>
            </a:pPr>
            <a:r>
              <a:t/>
            </a:r>
            <a:endParaRPr sz="1800">
              <a:latin typeface="Calibri"/>
              <a:ea typeface="Calibri"/>
              <a:cs typeface="Calibri"/>
              <a:sym typeface="Calibri"/>
            </a:endParaRPr>
          </a:p>
          <a:p>
            <a:pPr indent="0" lvl="0" marL="0" rtl="0" algn="just">
              <a:spcBef>
                <a:spcPts val="0"/>
              </a:spcBef>
              <a:spcAft>
                <a:spcPts val="0"/>
              </a:spcAft>
              <a:buNone/>
            </a:pPr>
            <a:r>
              <a:rPr lang="en-US" sz="2400">
                <a:latin typeface="Calibri"/>
                <a:ea typeface="Calibri"/>
                <a:cs typeface="Calibri"/>
                <a:sym typeface="Calibri"/>
              </a:rPr>
              <a:t>Placement strategy:</a:t>
            </a:r>
            <a:endParaRPr sz="2400">
              <a:latin typeface="Calibri"/>
              <a:ea typeface="Calibri"/>
              <a:cs typeface="Calibri"/>
              <a:sym typeface="Calibri"/>
            </a:endParaRPr>
          </a:p>
          <a:p>
            <a:pPr indent="0" lvl="0" marL="0" rtl="0" algn="just">
              <a:spcBef>
                <a:spcPts val="0"/>
              </a:spcBef>
              <a:spcAft>
                <a:spcPts val="0"/>
              </a:spcAft>
              <a:buNone/>
            </a:pPr>
            <a:r>
              <a:rPr lang="en-US" sz="1800">
                <a:latin typeface="Calibri"/>
                <a:ea typeface="Calibri"/>
                <a:cs typeface="Calibri"/>
                <a:sym typeface="Calibri"/>
              </a:rPr>
              <a:t>The Mirror Full Adder takes the main area of the whole 16-bits adder, so it is very important to take effort on saving the area of the MFA. In order to do this, we place the devices according to the stick diagram, and make full use of sharing diffusion method to place the transistors.</a:t>
            </a:r>
            <a:endParaRPr sz="18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Georgia"/>
              <a:buNone/>
            </a:pPr>
            <a:r>
              <a:rPr lang="en-US" sz="3959"/>
              <a:t>Schematic &amp; Layout of Sum Circuitry</a:t>
            </a:r>
            <a:endParaRPr/>
          </a:p>
        </p:txBody>
      </p:sp>
      <p:sp>
        <p:nvSpPr>
          <p:cNvPr id="274" name="Google Shape;274;p39"/>
          <p:cNvSpPr txBox="1"/>
          <p:nvPr/>
        </p:nvSpPr>
        <p:spPr>
          <a:xfrm>
            <a:off x="985425" y="1292200"/>
            <a:ext cx="7336200" cy="85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200">
                <a:latin typeface="Calibri"/>
                <a:ea typeface="Calibri"/>
                <a:cs typeface="Calibri"/>
                <a:sym typeface="Calibri"/>
              </a:rPr>
              <a:t>Schematic of the Mirror Full Adder, and the Sum circuity for one MFA, which is used to generate “S[i]” is framed in the yellow window</a:t>
            </a:r>
            <a:endParaRPr sz="2200">
              <a:latin typeface="Calibri"/>
              <a:ea typeface="Calibri"/>
              <a:cs typeface="Calibri"/>
              <a:sym typeface="Calibri"/>
            </a:endParaRPr>
          </a:p>
        </p:txBody>
      </p:sp>
      <p:pic>
        <p:nvPicPr>
          <p:cNvPr id="275" name="Google Shape;275;p39"/>
          <p:cNvPicPr preferRelativeResize="0"/>
          <p:nvPr/>
        </p:nvPicPr>
        <p:blipFill>
          <a:blip r:embed="rId3">
            <a:alphaModFix/>
          </a:blip>
          <a:stretch>
            <a:fillRect/>
          </a:stretch>
        </p:blipFill>
        <p:spPr>
          <a:xfrm>
            <a:off x="0" y="2374634"/>
            <a:ext cx="9143998" cy="3589832"/>
          </a:xfrm>
          <a:prstGeom prst="rect">
            <a:avLst/>
          </a:prstGeom>
          <a:noFill/>
          <a:ln>
            <a:noFill/>
          </a:ln>
        </p:spPr>
      </p:pic>
      <p:sp>
        <p:nvSpPr>
          <p:cNvPr id="276" name="Google Shape;276;p39"/>
          <p:cNvSpPr/>
          <p:nvPr/>
        </p:nvSpPr>
        <p:spPr>
          <a:xfrm>
            <a:off x="4164750" y="2443650"/>
            <a:ext cx="4887300" cy="3394200"/>
          </a:xfrm>
          <a:prstGeom prst="rect">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Georgia"/>
              <a:buNone/>
            </a:pPr>
            <a:r>
              <a:rPr lang="en-US" sz="3959"/>
              <a:t>Schematic &amp; Layout of Sum Circuitry</a:t>
            </a:r>
            <a:endParaRPr/>
          </a:p>
        </p:txBody>
      </p:sp>
      <p:sp>
        <p:nvSpPr>
          <p:cNvPr id="282" name="Google Shape;282;p40"/>
          <p:cNvSpPr txBox="1"/>
          <p:nvPr/>
        </p:nvSpPr>
        <p:spPr>
          <a:xfrm>
            <a:off x="985425" y="1292200"/>
            <a:ext cx="7336200" cy="85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200">
                <a:latin typeface="Calibri"/>
                <a:ea typeface="Calibri"/>
                <a:cs typeface="Calibri"/>
                <a:sym typeface="Calibri"/>
              </a:rPr>
              <a:t>Layout</a:t>
            </a:r>
            <a:r>
              <a:rPr lang="en-US" sz="2200">
                <a:latin typeface="Calibri"/>
                <a:ea typeface="Calibri"/>
                <a:cs typeface="Calibri"/>
                <a:sym typeface="Calibri"/>
              </a:rPr>
              <a:t> of the Mirror Full Adder, and the Sum circuity for one MFA, which is used to generate “S[i]” is framed in yellow window</a:t>
            </a:r>
            <a:endParaRPr sz="2200">
              <a:latin typeface="Calibri"/>
              <a:ea typeface="Calibri"/>
              <a:cs typeface="Calibri"/>
              <a:sym typeface="Calibri"/>
            </a:endParaRPr>
          </a:p>
        </p:txBody>
      </p:sp>
      <p:pic>
        <p:nvPicPr>
          <p:cNvPr id="283" name="Google Shape;283;p40"/>
          <p:cNvPicPr preferRelativeResize="0"/>
          <p:nvPr/>
        </p:nvPicPr>
        <p:blipFill>
          <a:blip r:embed="rId3">
            <a:alphaModFix/>
          </a:blip>
          <a:stretch>
            <a:fillRect/>
          </a:stretch>
        </p:blipFill>
        <p:spPr>
          <a:xfrm>
            <a:off x="0" y="2445025"/>
            <a:ext cx="9144000" cy="3358501"/>
          </a:xfrm>
          <a:prstGeom prst="rect">
            <a:avLst/>
          </a:prstGeom>
          <a:noFill/>
          <a:ln>
            <a:noFill/>
          </a:ln>
        </p:spPr>
      </p:pic>
      <p:sp>
        <p:nvSpPr>
          <p:cNvPr id="284" name="Google Shape;284;p40"/>
          <p:cNvSpPr/>
          <p:nvPr/>
        </p:nvSpPr>
        <p:spPr>
          <a:xfrm>
            <a:off x="2929775" y="2445025"/>
            <a:ext cx="3468300" cy="3394200"/>
          </a:xfrm>
          <a:prstGeom prst="rect">
            <a:avLst/>
          </a:prstGeom>
          <a:noFill/>
          <a:ln cap="flat" cmpd="sng" w="762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Georgia"/>
              <a:buNone/>
            </a:pPr>
            <a:r>
              <a:rPr lang="en-US" sz="3959"/>
              <a:t>Schematic &amp; Layout of Sum Circuitry</a:t>
            </a:r>
            <a:endParaRPr/>
          </a:p>
        </p:txBody>
      </p:sp>
      <p:sp>
        <p:nvSpPr>
          <p:cNvPr id="290" name="Google Shape;290;p4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Clr>
                <a:schemeClr val="dk1"/>
              </a:buClr>
              <a:buSzPts val="1400"/>
              <a:buChar char="•"/>
            </a:pPr>
            <a:r>
              <a:rPr lang="en-US" sz="1400"/>
              <a:t>If applicable</a:t>
            </a:r>
            <a:endParaRPr sz="1400"/>
          </a:p>
          <a:p>
            <a:pPr indent="-196850" lvl="1" marL="742950" rtl="0" algn="l">
              <a:spcBef>
                <a:spcPts val="560"/>
              </a:spcBef>
              <a:spcAft>
                <a:spcPts val="0"/>
              </a:spcAft>
              <a:buClr>
                <a:schemeClr val="dk1"/>
              </a:buClr>
              <a:buSzPts val="1400"/>
              <a:buChar char="–"/>
            </a:pPr>
            <a:r>
              <a:rPr lang="en-US" sz="1400"/>
              <a:t>Describe sizing &amp; placement strategy</a:t>
            </a:r>
            <a:endParaRPr>
              <a:solidFill>
                <a:srgbClr val="FF0000"/>
              </a:solidFill>
            </a:endParaRPr>
          </a:p>
        </p:txBody>
      </p:sp>
      <p:sp>
        <p:nvSpPr>
          <p:cNvPr id="291" name="Google Shape;291;p41"/>
          <p:cNvSpPr txBox="1"/>
          <p:nvPr/>
        </p:nvSpPr>
        <p:spPr>
          <a:xfrm>
            <a:off x="757150" y="2518950"/>
            <a:ext cx="7192800" cy="2023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2400">
                <a:solidFill>
                  <a:schemeClr val="dk1"/>
                </a:solidFill>
                <a:latin typeface="Calibri"/>
                <a:ea typeface="Calibri"/>
                <a:cs typeface="Calibri"/>
                <a:sym typeface="Calibri"/>
              </a:rPr>
              <a:t>Sizing Strategy: </a:t>
            </a:r>
            <a:endParaRPr sz="2400">
              <a:solidFill>
                <a:schemeClr val="dk1"/>
              </a:solidFill>
              <a:latin typeface="Calibri"/>
              <a:ea typeface="Calibri"/>
              <a:cs typeface="Calibri"/>
              <a:sym typeface="Calibri"/>
            </a:endParaRPr>
          </a:p>
          <a:p>
            <a:pPr indent="0" lvl="0" marL="0" rtl="0" algn="just">
              <a:spcBef>
                <a:spcPts val="0"/>
              </a:spcBef>
              <a:spcAft>
                <a:spcPts val="0"/>
              </a:spcAft>
              <a:buNone/>
            </a:pPr>
            <a:r>
              <a:rPr lang="en-US" sz="1800">
                <a:solidFill>
                  <a:schemeClr val="dk1"/>
                </a:solidFill>
                <a:latin typeface="Calibri"/>
                <a:ea typeface="Calibri"/>
                <a:cs typeface="Calibri"/>
                <a:sym typeface="Calibri"/>
              </a:rPr>
              <a:t>We sized Mirror Full Adder according to the principle of the static CMOS, which follows the rule that the ratio of the PUN and PDN is 2:1, so that the rising delay and falling delay could be equal, which is good for our design. And the detailed sizing information is displayed on the schematic of the Generate circuity.</a:t>
            </a:r>
            <a:endParaRPr sz="1800">
              <a:solidFill>
                <a:schemeClr val="dk1"/>
              </a:solidFill>
              <a:latin typeface="Calibri"/>
              <a:ea typeface="Calibri"/>
              <a:cs typeface="Calibri"/>
              <a:sym typeface="Calibri"/>
            </a:endParaRPr>
          </a:p>
          <a:p>
            <a:pPr indent="0" lvl="0" marL="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Placement strategy:</a:t>
            </a:r>
            <a:endParaRPr sz="24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The Mirror Full Adder takes the main area of the whole 16-bits adder, so it is very important to take effort on saving the area of the MFA. In order to do this, we place the devices according to the stick diagram, and make full use of sharing diffusion method to place the transistors.</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Georgia"/>
              <a:buNone/>
            </a:pPr>
            <a:r>
              <a:rPr lang="en-US"/>
              <a:t>Why this adder?</a:t>
            </a:r>
            <a:endParaRPr/>
          </a:p>
        </p:txBody>
      </p:sp>
      <p:sp>
        <p:nvSpPr>
          <p:cNvPr id="101" name="Google Shape;101;p15"/>
          <p:cNvSpPr txBox="1"/>
          <p:nvPr>
            <p:ph idx="1" type="body"/>
          </p:nvPr>
        </p:nvSpPr>
        <p:spPr>
          <a:xfrm>
            <a:off x="457200" y="1293725"/>
            <a:ext cx="8229600" cy="5564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Explain your design decision. Why this particular adder?</a:t>
            </a:r>
            <a:endParaRPr/>
          </a:p>
          <a:p>
            <a:pPr indent="0" lvl="0" marL="457200" rtl="0" algn="just">
              <a:spcBef>
                <a:spcPts val="0"/>
              </a:spcBef>
              <a:spcAft>
                <a:spcPts val="0"/>
              </a:spcAft>
              <a:buNone/>
            </a:pPr>
            <a:r>
              <a:t/>
            </a:r>
            <a:endParaRPr sz="1600"/>
          </a:p>
          <a:p>
            <a:pPr indent="0" lvl="0" marL="457200" rtl="0" algn="just">
              <a:spcBef>
                <a:spcPts val="0"/>
              </a:spcBef>
              <a:spcAft>
                <a:spcPts val="0"/>
              </a:spcAft>
              <a:buNone/>
            </a:pPr>
            <a:r>
              <a:rPr lang="en-US" sz="1600"/>
              <a:t>First of all, we decided not to use the parallel prefix/tree adder architecture because our adder only takes 16-bit inputs but the topology is too complicated and is apparently more suitable and worthful for data with more bits. Compared to the tree adders, carry skip/select adders have not so good delay (but still much better than the RCA) but save a lot of area. Then we selected from carry skip adder and carry select adder. Carry select adder is actually a type of carry look ahead adder and it needs to pre-calculate carry propagation as well as carry generation. The improvement of delay(compared to RCA) of carry skip adder is pretty close to carry select adder(about half of the delay of RCA) but the carry select adder increases the design complexity due to the calculation of carry generation(and it can be more complicated if we use a square root carry select adder and not divide the input bits evenly into four groups). Besides, carry skip adder has better regularity than the carry select adder and we can reuse the carry group for four times which saves a lot of work for us. </a:t>
            </a:r>
            <a:endParaRPr sz="1600"/>
          </a:p>
          <a:p>
            <a:pPr indent="0" lvl="0" marL="457200" rtl="0" algn="just">
              <a:spcBef>
                <a:spcPts val="0"/>
              </a:spcBef>
              <a:spcAft>
                <a:spcPts val="0"/>
              </a:spcAft>
              <a:buNone/>
            </a:pPr>
            <a:r>
              <a:rPr lang="en-US" sz="1600"/>
              <a:t>To conclude, carry skip adder is the most cost-effective architecture for a 16-bit input adder implementation. </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Georgia"/>
              <a:buNone/>
            </a:pPr>
            <a:r>
              <a:rPr lang="en-US"/>
              <a:t>Results Table</a:t>
            </a:r>
            <a:endParaRPr/>
          </a:p>
        </p:txBody>
      </p:sp>
      <p:graphicFrame>
        <p:nvGraphicFramePr>
          <p:cNvPr id="298" name="Google Shape;298;p42"/>
          <p:cNvGraphicFramePr/>
          <p:nvPr/>
        </p:nvGraphicFramePr>
        <p:xfrm>
          <a:off x="76200" y="1843355"/>
          <a:ext cx="3000000" cy="3000000"/>
        </p:xfrm>
        <a:graphic>
          <a:graphicData uri="http://schemas.openxmlformats.org/drawingml/2006/table">
            <a:tbl>
              <a:tblPr bandRow="1">
                <a:noFill/>
                <a:tableStyleId>{8DD2137B-8618-42BD-AD19-8824088152C8}</a:tableStyleId>
              </a:tblPr>
              <a:tblGrid>
                <a:gridCol w="3276600"/>
                <a:gridCol w="5715000"/>
              </a:tblGrid>
              <a:tr h="516475">
                <a:tc>
                  <a:txBody>
                    <a:bodyPr/>
                    <a:lstStyle/>
                    <a:p>
                      <a:pPr indent="0" lvl="0" marL="0" marR="0" rtl="0" algn="l">
                        <a:spcBef>
                          <a:spcPts val="0"/>
                        </a:spcBef>
                        <a:spcAft>
                          <a:spcPts val="0"/>
                        </a:spcAft>
                        <a:buNone/>
                      </a:pPr>
                      <a:r>
                        <a:rPr lang="en-US" sz="1800" u="none" cap="none" strike="noStrike"/>
                        <a:t>Group number</a:t>
                      </a:r>
                      <a:endParaRPr sz="1800">
                        <a:latin typeface="Georgia"/>
                        <a:ea typeface="Georgia"/>
                        <a:cs typeface="Georgia"/>
                        <a:sym typeface="Georgia"/>
                      </a:endParaRPr>
                    </a:p>
                  </a:txBody>
                  <a:tcPr marT="45725" marB="45725" marR="91450" marL="91450"/>
                </a:tc>
                <a:tc>
                  <a:txBody>
                    <a:bodyPr/>
                    <a:lstStyle/>
                    <a:p>
                      <a:pPr indent="0" lvl="0" marL="0" marR="0" rtl="0" algn="l">
                        <a:spcBef>
                          <a:spcPts val="0"/>
                        </a:spcBef>
                        <a:spcAft>
                          <a:spcPts val="0"/>
                        </a:spcAft>
                        <a:buNone/>
                      </a:pPr>
                      <a:r>
                        <a:rPr lang="en-US" sz="1800">
                          <a:latin typeface="Georgia"/>
                          <a:ea typeface="Georgia"/>
                          <a:cs typeface="Georgia"/>
                          <a:sym typeface="Georgia"/>
                        </a:rPr>
                        <a:t>4:15 pm</a:t>
                      </a:r>
                      <a:endParaRPr sz="1800">
                        <a:latin typeface="Georgia"/>
                        <a:ea typeface="Georgia"/>
                        <a:cs typeface="Georgia"/>
                        <a:sym typeface="Georgia"/>
                      </a:endParaRPr>
                    </a:p>
                  </a:txBody>
                  <a:tcPr marT="45725" marB="45725" marR="91450" marL="91450"/>
                </a:tc>
              </a:tr>
              <a:tr h="516475">
                <a:tc>
                  <a:txBody>
                    <a:bodyPr/>
                    <a:lstStyle/>
                    <a:p>
                      <a:pPr indent="0" lvl="0" marL="0" marR="0" rtl="0" algn="l">
                        <a:spcBef>
                          <a:spcPts val="0"/>
                        </a:spcBef>
                        <a:spcAft>
                          <a:spcPts val="0"/>
                        </a:spcAft>
                        <a:buNone/>
                      </a:pPr>
                      <a:r>
                        <a:rPr lang="en-US" sz="1800"/>
                        <a:t>Total Area</a:t>
                      </a:r>
                      <a:r>
                        <a:rPr lang="en-US" sz="1800"/>
                        <a:t> (µm x µm</a:t>
                      </a:r>
                      <a:r>
                        <a:rPr baseline="30000" lang="en-US" sz="1800"/>
                        <a:t> </a:t>
                      </a:r>
                      <a:r>
                        <a:rPr lang="en-US" sz="1800"/>
                        <a:t>)</a:t>
                      </a:r>
                      <a:endParaRPr sz="1800">
                        <a:latin typeface="Georgia"/>
                        <a:ea typeface="Georgia"/>
                        <a:cs typeface="Georgia"/>
                        <a:sym typeface="Georgia"/>
                      </a:endParaRPr>
                    </a:p>
                  </a:txBody>
                  <a:tcPr marT="45725" marB="45725" marR="91450" marL="91450"/>
                </a:tc>
                <a:tc>
                  <a:txBody>
                    <a:bodyPr/>
                    <a:lstStyle/>
                    <a:p>
                      <a:pPr indent="0" lvl="0" marL="0" marR="0" rtl="0" algn="l">
                        <a:spcBef>
                          <a:spcPts val="0"/>
                        </a:spcBef>
                        <a:spcAft>
                          <a:spcPts val="0"/>
                        </a:spcAft>
                        <a:buNone/>
                      </a:pPr>
                      <a:r>
                        <a:rPr lang="en-US" sz="1800">
                          <a:latin typeface="Georgia"/>
                          <a:ea typeface="Georgia"/>
                          <a:cs typeface="Georgia"/>
                          <a:sym typeface="Georgia"/>
                        </a:rPr>
                        <a:t>766.77 um^2</a:t>
                      </a:r>
                      <a:endParaRPr sz="1800">
                        <a:latin typeface="Georgia"/>
                        <a:ea typeface="Georgia"/>
                        <a:cs typeface="Georgia"/>
                        <a:sym typeface="Georgia"/>
                      </a:endParaRPr>
                    </a:p>
                  </a:txBody>
                  <a:tcPr marT="45725" marB="45725" marR="91450" marL="91450"/>
                </a:tc>
              </a:tr>
              <a:tr h="516475">
                <a:tc>
                  <a:txBody>
                    <a:bodyPr/>
                    <a:lstStyle/>
                    <a:p>
                      <a:pPr indent="0" lvl="0" marL="0" marR="0" rtl="0" algn="l">
                        <a:spcBef>
                          <a:spcPts val="0"/>
                        </a:spcBef>
                        <a:spcAft>
                          <a:spcPts val="0"/>
                        </a:spcAft>
                        <a:buNone/>
                      </a:pPr>
                      <a:r>
                        <a:rPr lang="en-US" sz="1800"/>
                        <a:t>Max. Clock</a:t>
                      </a:r>
                      <a:r>
                        <a:rPr lang="en-US" sz="1800"/>
                        <a:t> Frequency (MHz)</a:t>
                      </a:r>
                      <a:endParaRPr sz="1800">
                        <a:latin typeface="Georgia"/>
                        <a:ea typeface="Georgia"/>
                        <a:cs typeface="Georgia"/>
                        <a:sym typeface="Georgia"/>
                      </a:endParaRPr>
                    </a:p>
                  </a:txBody>
                  <a:tcPr marT="45725" marB="45725" marR="91450" marL="91450"/>
                </a:tc>
                <a:tc>
                  <a:txBody>
                    <a:bodyPr/>
                    <a:lstStyle/>
                    <a:p>
                      <a:pPr indent="0" lvl="0" marL="0" marR="0" rtl="0" algn="l">
                        <a:spcBef>
                          <a:spcPts val="0"/>
                        </a:spcBef>
                        <a:spcAft>
                          <a:spcPts val="0"/>
                        </a:spcAft>
                        <a:buNone/>
                      </a:pPr>
                      <a:r>
                        <a:rPr lang="en-US" sz="1800">
                          <a:latin typeface="Georgia"/>
                          <a:ea typeface="Georgia"/>
                          <a:cs typeface="Georgia"/>
                          <a:sym typeface="Georgia"/>
                        </a:rPr>
                        <a:t>784MHz</a:t>
                      </a:r>
                      <a:endParaRPr sz="1800">
                        <a:latin typeface="Georgia"/>
                        <a:ea typeface="Georgia"/>
                        <a:cs typeface="Georgia"/>
                        <a:sym typeface="Georgia"/>
                      </a:endParaRPr>
                    </a:p>
                  </a:txBody>
                  <a:tcPr marT="45725" marB="45725" marR="91450" marL="91450"/>
                </a:tc>
              </a:tr>
              <a:tr h="516475">
                <a:tc>
                  <a:txBody>
                    <a:bodyPr/>
                    <a:lstStyle/>
                    <a:p>
                      <a:pPr indent="0" lvl="0" marL="0" marR="0" rtl="0" algn="l">
                        <a:spcBef>
                          <a:spcPts val="0"/>
                        </a:spcBef>
                        <a:spcAft>
                          <a:spcPts val="0"/>
                        </a:spcAft>
                        <a:buNone/>
                      </a:pPr>
                      <a:r>
                        <a:rPr lang="en-US" sz="1800"/>
                        <a:t>Worst-Case</a:t>
                      </a:r>
                      <a:r>
                        <a:rPr lang="en-US" sz="1800"/>
                        <a:t> Input Patterns</a:t>
                      </a:r>
                      <a:endParaRPr sz="1800">
                        <a:latin typeface="Georgia"/>
                        <a:ea typeface="Georgia"/>
                        <a:cs typeface="Georgia"/>
                        <a:sym typeface="Georgia"/>
                      </a:endParaRPr>
                    </a:p>
                  </a:txBody>
                  <a:tcPr marT="45725" marB="45725" marR="91450" marL="91450"/>
                </a:tc>
                <a:tc>
                  <a:txBody>
                    <a:bodyPr/>
                    <a:lstStyle/>
                    <a:p>
                      <a:pPr indent="0" lvl="0" marL="0" rtl="0" algn="l">
                        <a:spcBef>
                          <a:spcPts val="0"/>
                        </a:spcBef>
                        <a:spcAft>
                          <a:spcPts val="0"/>
                        </a:spcAft>
                        <a:buNone/>
                      </a:pPr>
                      <a:r>
                        <a:rPr lang="en-US" sz="1800">
                          <a:latin typeface="Times New Roman"/>
                          <a:ea typeface="Times New Roman"/>
                          <a:cs typeface="Times New Roman"/>
                          <a:sym typeface="Times New Roman"/>
                        </a:rPr>
                        <a:t>0x7FFF + 0x0001 + 0 for tpLH</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0x8000 + 0xFFFE + 0 for tpHL</a:t>
                      </a:r>
                      <a:endParaRPr sz="1800">
                        <a:latin typeface="Georgia"/>
                        <a:ea typeface="Georgia"/>
                        <a:cs typeface="Georgia"/>
                        <a:sym typeface="Georgia"/>
                      </a:endParaRPr>
                    </a:p>
                  </a:txBody>
                  <a:tcPr marT="45725" marB="45725" marR="91450" marL="91450"/>
                </a:tc>
              </a:tr>
              <a:tr h="516475">
                <a:tc>
                  <a:txBody>
                    <a:bodyPr/>
                    <a:lstStyle/>
                    <a:p>
                      <a:pPr indent="0" lvl="0" marL="0" marR="0" rtl="0" algn="l">
                        <a:spcBef>
                          <a:spcPts val="0"/>
                        </a:spcBef>
                        <a:spcAft>
                          <a:spcPts val="0"/>
                        </a:spcAft>
                        <a:buNone/>
                      </a:pPr>
                      <a:r>
                        <a:rPr lang="en-US" sz="1800"/>
                        <a:t>Worst-Case Delay (ps)</a:t>
                      </a:r>
                      <a:endParaRPr sz="1800">
                        <a:latin typeface="Georgia"/>
                        <a:ea typeface="Georgia"/>
                        <a:cs typeface="Georgia"/>
                        <a:sym typeface="Georgia"/>
                      </a:endParaRPr>
                    </a:p>
                  </a:txBody>
                  <a:tcPr marT="45725" marB="45725" marR="91450" marL="91450"/>
                </a:tc>
                <a:tc>
                  <a:txBody>
                    <a:bodyPr/>
                    <a:lstStyle/>
                    <a:p>
                      <a:pPr indent="0" lvl="0" marL="0" marR="0" rtl="0" algn="l">
                        <a:spcBef>
                          <a:spcPts val="0"/>
                        </a:spcBef>
                        <a:spcAft>
                          <a:spcPts val="0"/>
                        </a:spcAft>
                        <a:buNone/>
                      </a:pPr>
                      <a:r>
                        <a:rPr lang="en-US" sz="1800">
                          <a:latin typeface="Georgia"/>
                          <a:ea typeface="Georgia"/>
                          <a:cs typeface="Georgia"/>
                          <a:sym typeface="Georgia"/>
                        </a:rPr>
                        <a:t>tpHL: 1.248ns        tpLH: 1.275ns</a:t>
                      </a:r>
                      <a:endParaRPr sz="1800">
                        <a:latin typeface="Georgia"/>
                        <a:ea typeface="Georgia"/>
                        <a:cs typeface="Georgia"/>
                        <a:sym typeface="Georgia"/>
                      </a:endParaRPr>
                    </a:p>
                  </a:txBody>
                  <a:tcPr marT="45725" marB="45725" marR="91450" marL="91450"/>
                </a:tc>
              </a:tr>
              <a:tr h="516475">
                <a:tc>
                  <a:txBody>
                    <a:bodyPr/>
                    <a:lstStyle/>
                    <a:p>
                      <a:pPr indent="0" lvl="0" marL="0" marR="0" rtl="0" algn="l">
                        <a:lnSpc>
                          <a:spcPct val="100000"/>
                        </a:lnSpc>
                        <a:spcBef>
                          <a:spcPts val="0"/>
                        </a:spcBef>
                        <a:spcAft>
                          <a:spcPts val="0"/>
                        </a:spcAft>
                        <a:buClr>
                          <a:schemeClr val="dk1"/>
                        </a:buClr>
                        <a:buSzPts val="1800"/>
                        <a:buFont typeface="Calibri"/>
                        <a:buNone/>
                      </a:pPr>
                      <a:r>
                        <a:rPr lang="en-US" sz="1800"/>
                        <a:t>Best-Case</a:t>
                      </a:r>
                      <a:r>
                        <a:rPr lang="en-US" sz="1800"/>
                        <a:t> Input Patterns</a:t>
                      </a:r>
                      <a:endParaRPr sz="1800">
                        <a:latin typeface="Georgia"/>
                        <a:ea typeface="Georgia"/>
                        <a:cs typeface="Georgia"/>
                        <a:sym typeface="Georgia"/>
                      </a:endParaRPr>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0x0000 + 0x0001 + 0 for tpLH</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0x0000 + 0x0000 + 0 for tpHL</a:t>
                      </a:r>
                      <a:endParaRPr sz="1800">
                        <a:latin typeface="Georgia"/>
                        <a:ea typeface="Georgia"/>
                        <a:cs typeface="Georgia"/>
                        <a:sym typeface="Georgia"/>
                      </a:endParaRPr>
                    </a:p>
                  </a:txBody>
                  <a:tcPr marT="45725" marB="45725" marR="91450" marL="91450"/>
                </a:tc>
              </a:tr>
              <a:tr h="516475">
                <a:tc>
                  <a:txBody>
                    <a:bodyPr/>
                    <a:lstStyle/>
                    <a:p>
                      <a:pPr indent="0" lvl="0" marL="0" marR="0" rtl="0" algn="l">
                        <a:spcBef>
                          <a:spcPts val="0"/>
                        </a:spcBef>
                        <a:spcAft>
                          <a:spcPts val="0"/>
                        </a:spcAft>
                        <a:buNone/>
                      </a:pPr>
                      <a:r>
                        <a:rPr lang="en-US" sz="1800"/>
                        <a:t>Best-Case Delay (ps)</a:t>
                      </a:r>
                      <a:endParaRPr sz="1800">
                        <a:latin typeface="Georgia"/>
                        <a:ea typeface="Georgia"/>
                        <a:cs typeface="Georgia"/>
                        <a:sym typeface="Georgia"/>
                      </a:endParaRPr>
                    </a:p>
                  </a:txBody>
                  <a:tcPr marT="45725" marB="45725" marR="91450" marL="91450"/>
                </a:tc>
                <a:tc>
                  <a:txBody>
                    <a:bodyPr/>
                    <a:lstStyle/>
                    <a:p>
                      <a:pPr indent="0" lvl="0" marL="0" marR="0" rtl="0" algn="l">
                        <a:spcBef>
                          <a:spcPts val="0"/>
                        </a:spcBef>
                        <a:spcAft>
                          <a:spcPts val="0"/>
                        </a:spcAft>
                        <a:buClr>
                          <a:srgbClr val="000000"/>
                        </a:buClr>
                        <a:buFont typeface="Arial"/>
                        <a:buNone/>
                      </a:pPr>
                      <a:r>
                        <a:rPr lang="en-US" sz="1800">
                          <a:latin typeface="Georgia"/>
                          <a:ea typeface="Georgia"/>
                          <a:cs typeface="Georgia"/>
                          <a:sym typeface="Georgia"/>
                        </a:rPr>
                        <a:t>tpHL:106.93 ps      tpLH: 127.57 ps</a:t>
                      </a:r>
                      <a:endParaRPr sz="1800">
                        <a:latin typeface="Georgia"/>
                        <a:ea typeface="Georgia"/>
                        <a:cs typeface="Georgia"/>
                        <a:sym typeface="Georgia"/>
                      </a:endParaRPr>
                    </a:p>
                  </a:txBody>
                  <a:tcPr marT="45725" marB="45725" marR="91450" marL="91450"/>
                </a:tc>
              </a:tr>
              <a:tr h="516475">
                <a:tc>
                  <a:txBody>
                    <a:bodyPr/>
                    <a:lstStyle/>
                    <a:p>
                      <a:pPr indent="0" lvl="0" marL="0" marR="0" rtl="0" algn="l">
                        <a:spcBef>
                          <a:spcPts val="0"/>
                        </a:spcBef>
                        <a:spcAft>
                          <a:spcPts val="0"/>
                        </a:spcAft>
                        <a:buNone/>
                      </a:pPr>
                      <a:r>
                        <a:rPr lang="en-US" sz="1800"/>
                        <a:t>Layout fun level (Mfls*)</a:t>
                      </a:r>
                      <a:endParaRPr sz="1800">
                        <a:latin typeface="Georgia"/>
                        <a:ea typeface="Georgia"/>
                        <a:cs typeface="Georgia"/>
                        <a:sym typeface="Georgia"/>
                      </a:endParaRPr>
                    </a:p>
                  </a:txBody>
                  <a:tcPr marT="45725" marB="45725" marR="91450" marL="91450"/>
                </a:tc>
                <a:tc>
                  <a:txBody>
                    <a:bodyPr/>
                    <a:lstStyle/>
                    <a:p>
                      <a:pPr indent="0" lvl="0" marL="0" marR="0" rtl="0" algn="l">
                        <a:spcBef>
                          <a:spcPts val="0"/>
                        </a:spcBef>
                        <a:spcAft>
                          <a:spcPts val="0"/>
                        </a:spcAft>
                        <a:buNone/>
                      </a:pPr>
                      <a:r>
                        <a:rPr lang="en-US" sz="1800">
                          <a:latin typeface="Georgia"/>
                          <a:ea typeface="Georgia"/>
                          <a:cs typeface="Georgia"/>
                          <a:sym typeface="Georgia"/>
                        </a:rPr>
                        <a:t>1</a:t>
                      </a:r>
                      <a:endParaRPr sz="1800">
                        <a:latin typeface="Georgia"/>
                        <a:ea typeface="Georgia"/>
                        <a:cs typeface="Georgia"/>
                        <a:sym typeface="Georgia"/>
                      </a:endParaRPr>
                    </a:p>
                  </a:txBody>
                  <a:tcPr marT="45725" marB="45725" marR="91450" marL="91450"/>
                </a:tc>
              </a:tr>
            </a:tbl>
          </a:graphicData>
        </a:graphic>
      </p:graphicFrame>
      <p:sp>
        <p:nvSpPr>
          <p:cNvPr id="299" name="Google Shape;299;p42"/>
          <p:cNvSpPr txBox="1"/>
          <p:nvPr/>
        </p:nvSpPr>
        <p:spPr>
          <a:xfrm>
            <a:off x="33454" y="6400800"/>
            <a:ext cx="2141933"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*Mfls = mega fun levels</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Georgia"/>
              <a:buNone/>
            </a:pPr>
            <a:r>
              <a:rPr lang="en-US"/>
              <a:t>Team Contributions</a:t>
            </a:r>
            <a:endParaRPr/>
          </a:p>
        </p:txBody>
      </p:sp>
      <p:graphicFrame>
        <p:nvGraphicFramePr>
          <p:cNvPr id="306" name="Google Shape;306;p43"/>
          <p:cNvGraphicFramePr/>
          <p:nvPr/>
        </p:nvGraphicFramePr>
        <p:xfrm>
          <a:off x="457200" y="1981200"/>
          <a:ext cx="3000000" cy="3000000"/>
        </p:xfrm>
        <a:graphic>
          <a:graphicData uri="http://schemas.openxmlformats.org/drawingml/2006/table">
            <a:tbl>
              <a:tblPr bandRow="1">
                <a:noFill/>
                <a:tableStyleId>{D36F7135-0059-41F8-A4E3-8D08C6C52EAA}</a:tableStyleId>
              </a:tblPr>
              <a:tblGrid>
                <a:gridCol w="1881550"/>
                <a:gridCol w="1881550"/>
                <a:gridCol w="4390300"/>
              </a:tblGrid>
              <a:tr h="370850">
                <a:tc>
                  <a:txBody>
                    <a:bodyPr/>
                    <a:lstStyle/>
                    <a:p>
                      <a:pPr indent="0" lvl="0" marL="0" marR="0" rtl="0" algn="l">
                        <a:spcBef>
                          <a:spcPts val="0"/>
                        </a:spcBef>
                        <a:spcAft>
                          <a:spcPts val="0"/>
                        </a:spcAft>
                        <a:buNone/>
                      </a:pPr>
                      <a:r>
                        <a:rPr lang="en-US" sz="1800"/>
                        <a:t>Team member</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 netID</a:t>
                      </a:r>
                      <a:endParaRPr sz="1800"/>
                    </a:p>
                  </a:txBody>
                  <a:tcPr marT="45725" marB="45725" marR="91450" marL="91450"/>
                </a:tc>
                <a:tc>
                  <a:txBody>
                    <a:bodyPr/>
                    <a:lstStyle/>
                    <a:p>
                      <a:pPr indent="0" lvl="0" marL="0" marR="0" rtl="0" algn="l">
                        <a:spcBef>
                          <a:spcPts val="0"/>
                        </a:spcBef>
                        <a:spcAft>
                          <a:spcPts val="0"/>
                        </a:spcAft>
                        <a:buNone/>
                      </a:pPr>
                      <a:r>
                        <a:rPr lang="en-US" sz="1800"/>
                        <a:t>Contributions</a:t>
                      </a:r>
                      <a:endParaRPr/>
                    </a:p>
                  </a:txBody>
                  <a:tcPr marT="45725" marB="45725" marR="91450" marL="91450"/>
                </a:tc>
              </a:tr>
              <a:tr h="370850">
                <a:tc>
                  <a:txBody>
                    <a:bodyPr/>
                    <a:lstStyle/>
                    <a:p>
                      <a:pPr indent="0" lvl="0" marL="0" marR="0" rtl="0" algn="l">
                        <a:spcBef>
                          <a:spcPts val="0"/>
                        </a:spcBef>
                        <a:spcAft>
                          <a:spcPts val="0"/>
                        </a:spcAft>
                        <a:buNone/>
                      </a:pPr>
                      <a:r>
                        <a:rPr lang="en-US" sz="1800"/>
                        <a:t>Yibang Xiao</a:t>
                      </a:r>
                      <a:endParaRPr sz="1800"/>
                    </a:p>
                  </a:txBody>
                  <a:tcPr marT="45725" marB="45725" marR="91450" marL="91450"/>
                </a:tc>
                <a:tc>
                  <a:txBody>
                    <a:bodyPr/>
                    <a:lstStyle/>
                    <a:p>
                      <a:pPr indent="0" lvl="0" marL="0" marR="0" rtl="0" algn="l">
                        <a:spcBef>
                          <a:spcPts val="0"/>
                        </a:spcBef>
                        <a:spcAft>
                          <a:spcPts val="0"/>
                        </a:spcAft>
                        <a:buNone/>
                      </a:pPr>
                      <a:r>
                        <a:rPr lang="en-US" sz="1800"/>
                        <a:t>yx455</a:t>
                      </a:r>
                      <a:endParaRPr sz="1800"/>
                    </a:p>
                  </a:txBody>
                  <a:tcPr marT="45725" marB="45725" marR="91450" marL="91450"/>
                </a:tc>
                <a:tc>
                  <a:txBody>
                    <a:bodyPr/>
                    <a:lstStyle/>
                    <a:p>
                      <a:pPr indent="0" lvl="0" marL="0" marR="0" rtl="0" algn="l">
                        <a:spcBef>
                          <a:spcPts val="0"/>
                        </a:spcBef>
                        <a:spcAft>
                          <a:spcPts val="0"/>
                        </a:spcAft>
                        <a:buNone/>
                      </a:pPr>
                      <a:r>
                        <a:rPr lang="en-US" sz="1800"/>
                        <a:t>Design the layout of MUX, Carray Group, and final 16-bit Carry Select Adder</a:t>
                      </a:r>
                      <a:endParaRPr sz="1800"/>
                    </a:p>
                  </a:txBody>
                  <a:tcPr marT="45725" marB="45725" marR="91450" marL="91450"/>
                </a:tc>
              </a:tr>
              <a:tr h="370850">
                <a:tc>
                  <a:txBody>
                    <a:bodyPr/>
                    <a:lstStyle/>
                    <a:p>
                      <a:pPr indent="0" lvl="0" marL="0" marR="0" rtl="0" algn="l">
                        <a:spcBef>
                          <a:spcPts val="0"/>
                        </a:spcBef>
                        <a:spcAft>
                          <a:spcPts val="0"/>
                        </a:spcAft>
                        <a:buNone/>
                      </a:pPr>
                      <a:r>
                        <a:rPr lang="en-US" sz="1800"/>
                        <a:t>Yuxiang Long</a:t>
                      </a:r>
                      <a:endParaRPr sz="1800"/>
                    </a:p>
                  </a:txBody>
                  <a:tcPr marT="45725" marB="45725" marR="91450" marL="91450"/>
                </a:tc>
                <a:tc>
                  <a:txBody>
                    <a:bodyPr/>
                    <a:lstStyle/>
                    <a:p>
                      <a:pPr indent="0" lvl="0" marL="0" marR="0" rtl="0" algn="l">
                        <a:spcBef>
                          <a:spcPts val="0"/>
                        </a:spcBef>
                        <a:spcAft>
                          <a:spcPts val="0"/>
                        </a:spcAft>
                        <a:buNone/>
                      </a:pPr>
                      <a:r>
                        <a:rPr lang="en-US" sz="1800"/>
                        <a:t>yl3377</a:t>
                      </a:r>
                      <a:endParaRPr sz="1800"/>
                    </a:p>
                  </a:txBody>
                  <a:tcPr marT="45725" marB="45725" marR="91450" marL="91450"/>
                </a:tc>
                <a:tc>
                  <a:txBody>
                    <a:bodyPr/>
                    <a:lstStyle/>
                    <a:p>
                      <a:pPr indent="0" lvl="0" marL="0" marR="0" rtl="0" algn="l">
                        <a:spcBef>
                          <a:spcPts val="0"/>
                        </a:spcBef>
                        <a:spcAft>
                          <a:spcPts val="0"/>
                        </a:spcAft>
                        <a:buNone/>
                      </a:pPr>
                      <a:r>
                        <a:rPr lang="en-US" sz="1800"/>
                        <a:t>Design the layout of Mirror Full Adder, and the final 16-bit Carry Select Adder</a:t>
                      </a:r>
                      <a:endParaRPr sz="1800"/>
                    </a:p>
                  </a:txBody>
                  <a:tcPr marT="45725" marB="45725" marR="91450" marL="91450"/>
                </a:tc>
              </a:tr>
              <a:tr h="370850">
                <a:tc>
                  <a:txBody>
                    <a:bodyPr/>
                    <a:lstStyle/>
                    <a:p>
                      <a:pPr indent="0" lvl="0" marL="0" marR="0" rtl="0" algn="l">
                        <a:spcBef>
                          <a:spcPts val="0"/>
                        </a:spcBef>
                        <a:spcAft>
                          <a:spcPts val="0"/>
                        </a:spcAft>
                        <a:buNone/>
                      </a:pPr>
                      <a:r>
                        <a:rPr lang="en-US" sz="1800"/>
                        <a:t>Yixiao Du</a:t>
                      </a:r>
                      <a:endParaRPr sz="1800"/>
                    </a:p>
                  </a:txBody>
                  <a:tcPr marT="45725" marB="45725" marR="91450" marL="91450"/>
                </a:tc>
                <a:tc>
                  <a:txBody>
                    <a:bodyPr/>
                    <a:lstStyle/>
                    <a:p>
                      <a:pPr indent="0" lvl="0" marL="0" marR="0" rtl="0" algn="l">
                        <a:spcBef>
                          <a:spcPts val="0"/>
                        </a:spcBef>
                        <a:spcAft>
                          <a:spcPts val="0"/>
                        </a:spcAft>
                        <a:buNone/>
                      </a:pPr>
                      <a:r>
                        <a:rPr lang="en-US" sz="1800"/>
                        <a:t>yd383</a:t>
                      </a:r>
                      <a:endParaRPr sz="1800"/>
                    </a:p>
                  </a:txBody>
                  <a:tcPr marT="45725" marB="45725" marR="91450" marL="91450"/>
                </a:tc>
                <a:tc>
                  <a:txBody>
                    <a:bodyPr/>
                    <a:lstStyle/>
                    <a:p>
                      <a:pPr indent="0" lvl="0" marL="0" marR="0" rtl="0" algn="l">
                        <a:spcBef>
                          <a:spcPts val="0"/>
                        </a:spcBef>
                        <a:spcAft>
                          <a:spcPts val="0"/>
                        </a:spcAft>
                        <a:buNone/>
                      </a:pPr>
                      <a:r>
                        <a:rPr lang="en-US" sz="1800"/>
                        <a:t>Design the layout of the XOR gate. Design the verilog-A signal generation unit, all testbenches, and MATLAB code for verification. </a:t>
                      </a:r>
                      <a:endParaRPr sz="1800"/>
                    </a:p>
                  </a:txBody>
                  <a:tcPr marT="45725" marB="45725" marR="91450" marL="91450"/>
                </a:tc>
              </a:tr>
              <a:tr h="421650">
                <a:tc>
                  <a:txBody>
                    <a:bodyPr/>
                    <a:lstStyle/>
                    <a:p>
                      <a:pPr indent="0" lvl="0" marL="0" marR="0" rtl="0" algn="l">
                        <a:spcBef>
                          <a:spcPts val="0"/>
                        </a:spcBef>
                        <a:spcAft>
                          <a:spcPts val="0"/>
                        </a:spcAft>
                        <a:buNone/>
                      </a:pPr>
                      <a:r>
                        <a:rPr lang="en-US" sz="1800"/>
                        <a:t>Yifan Yang</a:t>
                      </a:r>
                      <a:endParaRPr sz="1800"/>
                    </a:p>
                  </a:txBody>
                  <a:tcPr marT="45725" marB="45725" marR="91450" marL="91450"/>
                </a:tc>
                <a:tc>
                  <a:txBody>
                    <a:bodyPr/>
                    <a:lstStyle/>
                    <a:p>
                      <a:pPr indent="0" lvl="0" marL="0" marR="0" rtl="0" algn="l">
                        <a:spcBef>
                          <a:spcPts val="0"/>
                        </a:spcBef>
                        <a:spcAft>
                          <a:spcPts val="0"/>
                        </a:spcAft>
                        <a:buNone/>
                      </a:pPr>
                      <a:r>
                        <a:rPr lang="en-US" sz="1800"/>
                        <a:t>yy887</a:t>
                      </a:r>
                      <a:endParaRPr sz="1800"/>
                    </a:p>
                  </a:txBody>
                  <a:tcPr marT="45725" marB="45725" marR="91450" marL="91450"/>
                </a:tc>
                <a:tc>
                  <a:txBody>
                    <a:bodyPr/>
                    <a:lstStyle/>
                    <a:p>
                      <a:pPr indent="0" lvl="0" marL="0" marR="0" rtl="0" algn="l">
                        <a:spcBef>
                          <a:spcPts val="0"/>
                        </a:spcBef>
                        <a:spcAft>
                          <a:spcPts val="0"/>
                        </a:spcAft>
                        <a:buNone/>
                      </a:pPr>
                      <a:r>
                        <a:rPr lang="en-US" sz="1800"/>
                        <a:t>Design the layout of the NAND gate. Compare across different designs and decided the architecture of the adder.</a:t>
                      </a:r>
                      <a:endParaRPr sz="1800"/>
                    </a:p>
                  </a:txBody>
                  <a:tcPr marT="45725" marB="45725" marR="91450" marL="91450"/>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Georgia"/>
              <a:buNone/>
            </a:pPr>
            <a:r>
              <a:rPr lang="en-US"/>
              <a:t>Appendix</a:t>
            </a:r>
            <a:endParaRPr/>
          </a:p>
        </p:txBody>
      </p:sp>
      <p:sp>
        <p:nvSpPr>
          <p:cNvPr id="312" name="Google Shape;312;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Description of:</a:t>
            </a:r>
            <a:endParaRPr/>
          </a:p>
          <a:p>
            <a:pPr indent="-285750" lvl="1" marL="742950" rtl="0" algn="l">
              <a:spcBef>
                <a:spcPts val="560"/>
              </a:spcBef>
              <a:spcAft>
                <a:spcPts val="0"/>
              </a:spcAft>
              <a:buClr>
                <a:schemeClr val="dk1"/>
              </a:buClr>
              <a:buSzPts val="2800"/>
              <a:buChar char="–"/>
            </a:pPr>
            <a:r>
              <a:rPr lang="en-US"/>
              <a:t>Verilog-A Code</a:t>
            </a:r>
            <a:endParaRPr/>
          </a:p>
          <a:p>
            <a:pPr indent="-285750" lvl="1" marL="742950" rtl="0" algn="l">
              <a:spcBef>
                <a:spcPts val="560"/>
              </a:spcBef>
              <a:spcAft>
                <a:spcPts val="0"/>
              </a:spcAft>
              <a:buClr>
                <a:schemeClr val="dk1"/>
              </a:buClr>
              <a:buSzPts val="2800"/>
              <a:buChar char="–"/>
            </a:pPr>
            <a:r>
              <a:rPr lang="en-US"/>
              <a:t>Potential scripts to generate test signals and for verification</a:t>
            </a:r>
            <a:endParaRPr/>
          </a:p>
          <a:p>
            <a:pPr indent="-285750" lvl="1" marL="742950" rtl="0" algn="l">
              <a:spcBef>
                <a:spcPts val="560"/>
              </a:spcBef>
              <a:spcAft>
                <a:spcPts val="0"/>
              </a:spcAft>
              <a:buClr>
                <a:schemeClr val="dk1"/>
              </a:buClr>
              <a:buSzPts val="2800"/>
              <a:buChar char="–"/>
            </a:pPr>
            <a:r>
              <a:rPr lang="en-US"/>
              <a:t>Do not forget to include all these files in your submission!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Georgia"/>
              <a:buNone/>
            </a:pPr>
            <a:r>
              <a:rPr lang="en-US"/>
              <a:t>Appendix</a:t>
            </a:r>
            <a:endParaRPr/>
          </a:p>
        </p:txBody>
      </p:sp>
      <p:sp>
        <p:nvSpPr>
          <p:cNvPr id="318" name="Google Shape;318;p45"/>
          <p:cNvSpPr txBox="1"/>
          <p:nvPr>
            <p:ph idx="1" type="body"/>
          </p:nvPr>
        </p:nvSpPr>
        <p:spPr>
          <a:xfrm>
            <a:off x="457200" y="1314450"/>
            <a:ext cx="8534400" cy="28713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Verilog-A</a:t>
            </a:r>
            <a:endParaRPr/>
          </a:p>
          <a:p>
            <a:pPr indent="0" lvl="0" marL="342900" rtl="0" algn="l">
              <a:spcBef>
                <a:spcPts val="0"/>
              </a:spcBef>
              <a:spcAft>
                <a:spcPts val="0"/>
              </a:spcAft>
              <a:buNone/>
            </a:pPr>
            <a:r>
              <a:rPr lang="en-US" sz="1800"/>
              <a:t>The verilog-A module is divided into 4 parts: macro definition, test case definition, test sequence definition and test source.</a:t>
            </a:r>
            <a:endParaRPr sz="1800"/>
          </a:p>
          <a:p>
            <a:pPr indent="0" lvl="0" marL="342900" rtl="0" algn="l">
              <a:spcBef>
                <a:spcPts val="0"/>
              </a:spcBef>
              <a:spcAft>
                <a:spcPts val="0"/>
              </a:spcAft>
              <a:buNone/>
            </a:pPr>
            <a:r>
              <a:rPr lang="en-US" sz="1800"/>
              <a:t>The macro definition includes short names that are used to assign value to the output, clock period is also defined in this part.</a:t>
            </a:r>
            <a:endParaRPr sz="1800"/>
          </a:p>
          <a:p>
            <a:pPr indent="0" lvl="0" marL="342900" rtl="0" algn="l">
              <a:spcBef>
                <a:spcPts val="0"/>
              </a:spcBef>
              <a:spcAft>
                <a:spcPts val="0"/>
              </a:spcAft>
              <a:buNone/>
            </a:pPr>
            <a:r>
              <a:rPr lang="en-US" sz="1800"/>
              <a:t>The test cases are defined in the test case definition part. Each case has its own output values. These cases are connected in the test sequence definition section to form a flow of test vectors. The test vectors will be </a:t>
            </a:r>
            <a:endParaRPr sz="1800"/>
          </a:p>
          <a:p>
            <a:pPr indent="0" lvl="0" marL="342900" rtl="0" algn="l">
              <a:spcBef>
                <a:spcPts val="0"/>
              </a:spcBef>
              <a:spcAft>
                <a:spcPts val="0"/>
              </a:spcAft>
              <a:buNone/>
            </a:pPr>
            <a:r>
              <a:rPr lang="en-US" sz="1800"/>
              <a:t>assigned to the output by the test source every clock cycle.</a:t>
            </a:r>
            <a:endParaRPr sz="1800"/>
          </a:p>
        </p:txBody>
      </p:sp>
      <p:pic>
        <p:nvPicPr>
          <p:cNvPr id="319" name="Google Shape;319;p45"/>
          <p:cNvPicPr preferRelativeResize="0"/>
          <p:nvPr/>
        </p:nvPicPr>
        <p:blipFill>
          <a:blip r:embed="rId3">
            <a:alphaModFix/>
          </a:blip>
          <a:stretch>
            <a:fillRect/>
          </a:stretch>
        </p:blipFill>
        <p:spPr>
          <a:xfrm>
            <a:off x="390525" y="4212188"/>
            <a:ext cx="1559948" cy="2367450"/>
          </a:xfrm>
          <a:prstGeom prst="rect">
            <a:avLst/>
          </a:prstGeom>
          <a:noFill/>
          <a:ln>
            <a:noFill/>
          </a:ln>
        </p:spPr>
      </p:pic>
      <p:pic>
        <p:nvPicPr>
          <p:cNvPr id="320" name="Google Shape;320;p45"/>
          <p:cNvPicPr preferRelativeResize="0"/>
          <p:nvPr/>
        </p:nvPicPr>
        <p:blipFill>
          <a:blip r:embed="rId4">
            <a:alphaModFix/>
          </a:blip>
          <a:stretch>
            <a:fillRect/>
          </a:stretch>
        </p:blipFill>
        <p:spPr>
          <a:xfrm>
            <a:off x="2007625" y="4212200"/>
            <a:ext cx="2220370" cy="2228725"/>
          </a:xfrm>
          <a:prstGeom prst="rect">
            <a:avLst/>
          </a:prstGeom>
          <a:noFill/>
          <a:ln>
            <a:noFill/>
          </a:ln>
        </p:spPr>
      </p:pic>
      <p:pic>
        <p:nvPicPr>
          <p:cNvPr id="321" name="Google Shape;321;p45"/>
          <p:cNvPicPr preferRelativeResize="0"/>
          <p:nvPr/>
        </p:nvPicPr>
        <p:blipFill>
          <a:blip r:embed="rId5">
            <a:alphaModFix/>
          </a:blip>
          <a:stretch>
            <a:fillRect/>
          </a:stretch>
        </p:blipFill>
        <p:spPr>
          <a:xfrm>
            <a:off x="4339388" y="4212200"/>
            <a:ext cx="2320450" cy="2228725"/>
          </a:xfrm>
          <a:prstGeom prst="rect">
            <a:avLst/>
          </a:prstGeom>
          <a:noFill/>
          <a:ln>
            <a:noFill/>
          </a:ln>
        </p:spPr>
      </p:pic>
      <p:pic>
        <p:nvPicPr>
          <p:cNvPr id="322" name="Google Shape;322;p45"/>
          <p:cNvPicPr preferRelativeResize="0"/>
          <p:nvPr/>
        </p:nvPicPr>
        <p:blipFill>
          <a:blip r:embed="rId6">
            <a:alphaModFix/>
          </a:blip>
          <a:stretch>
            <a:fillRect/>
          </a:stretch>
        </p:blipFill>
        <p:spPr>
          <a:xfrm>
            <a:off x="6852200" y="3543300"/>
            <a:ext cx="2139400" cy="3230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Georgia"/>
              <a:buNone/>
            </a:pPr>
            <a:r>
              <a:rPr lang="en-US"/>
              <a:t>Appendix</a:t>
            </a:r>
            <a:endParaRPr/>
          </a:p>
        </p:txBody>
      </p:sp>
      <p:sp>
        <p:nvSpPr>
          <p:cNvPr id="328" name="Google Shape;328;p46"/>
          <p:cNvSpPr txBox="1"/>
          <p:nvPr>
            <p:ph idx="1" type="body"/>
          </p:nvPr>
        </p:nvSpPr>
        <p:spPr>
          <a:xfrm>
            <a:off x="457200" y="1295400"/>
            <a:ext cx="8229600" cy="28713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MATLAB</a:t>
            </a:r>
            <a:endParaRPr/>
          </a:p>
          <a:p>
            <a:pPr indent="0" lvl="0" marL="342900" rtl="0" algn="l">
              <a:spcBef>
                <a:spcPts val="0"/>
              </a:spcBef>
              <a:spcAft>
                <a:spcPts val="0"/>
              </a:spcAft>
              <a:buNone/>
            </a:pPr>
            <a:r>
              <a:rPr lang="en-US" sz="1800"/>
              <a:t>The MATLAB code is adopted from the provided one in lab2. Now it could be applied to any combinational circuit with any number of input and outputs. The code enclosed by “EDIT BELOW/ABOVE ACCORDING TO YOUR DUT” need to be modified according to your design under test (DUT).</a:t>
            </a:r>
            <a:endParaRPr sz="1800"/>
          </a:p>
          <a:p>
            <a:pPr indent="0" lvl="0" marL="342900" rtl="0" algn="l">
              <a:spcBef>
                <a:spcPts val="0"/>
              </a:spcBef>
              <a:spcAft>
                <a:spcPts val="0"/>
              </a:spcAft>
              <a:buNone/>
            </a:pPr>
            <a:r>
              <a:rPr lang="en-US" sz="1800"/>
              <a:t>The program does similar things as in lab2: sample the inputs and the outputs, calculate the expected output according to sampled inputs and check the actual outputs with the expected outputs.</a:t>
            </a:r>
            <a:endParaRPr sz="1800"/>
          </a:p>
        </p:txBody>
      </p:sp>
      <p:pic>
        <p:nvPicPr>
          <p:cNvPr id="329" name="Google Shape;329;p46"/>
          <p:cNvPicPr preferRelativeResize="0"/>
          <p:nvPr/>
        </p:nvPicPr>
        <p:blipFill>
          <a:blip r:embed="rId3">
            <a:alphaModFix/>
          </a:blip>
          <a:stretch>
            <a:fillRect/>
          </a:stretch>
        </p:blipFill>
        <p:spPr>
          <a:xfrm>
            <a:off x="809800" y="4166700"/>
            <a:ext cx="7524400" cy="1557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Georgia"/>
              <a:buNone/>
            </a:pPr>
            <a:r>
              <a:rPr lang="en-US"/>
              <a:t>Schematic of Test Bench</a:t>
            </a:r>
            <a:endParaRPr/>
          </a:p>
        </p:txBody>
      </p:sp>
      <p:sp>
        <p:nvSpPr>
          <p:cNvPr id="107" name="Google Shape;107;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Show test bench: signal sources, symbol for adder, load capacitors, everything…</a:t>
            </a:r>
            <a:endParaRPr/>
          </a:p>
        </p:txBody>
      </p:sp>
      <p:pic>
        <p:nvPicPr>
          <p:cNvPr id="108" name="Google Shape;108;p16"/>
          <p:cNvPicPr preferRelativeResize="0"/>
          <p:nvPr/>
        </p:nvPicPr>
        <p:blipFill rotWithShape="1">
          <a:blip r:embed="rId3">
            <a:alphaModFix/>
          </a:blip>
          <a:srcRect b="18674" l="8869" r="6096" t="19078"/>
          <a:stretch/>
        </p:blipFill>
        <p:spPr>
          <a:xfrm>
            <a:off x="0" y="2952750"/>
            <a:ext cx="9143999" cy="30539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Georgia"/>
              <a:buNone/>
            </a:pPr>
            <a:r>
              <a:rPr lang="en-US"/>
              <a:t>Proof of functionality</a:t>
            </a:r>
            <a:endParaRPr/>
          </a:p>
        </p:txBody>
      </p:sp>
      <p:sp>
        <p:nvSpPr>
          <p:cNvPr id="114" name="Google Shape;114;p17"/>
          <p:cNvSpPr txBox="1"/>
          <p:nvPr>
            <p:ph idx="1" type="body"/>
          </p:nvPr>
        </p:nvSpPr>
        <p:spPr>
          <a:xfrm>
            <a:off x="457200" y="1600200"/>
            <a:ext cx="8229600" cy="114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Show examples that the adder actually adds numbers correctly; </a:t>
            </a:r>
            <a:endParaRPr/>
          </a:p>
        </p:txBody>
      </p:sp>
      <p:pic>
        <p:nvPicPr>
          <p:cNvPr id="115" name="Google Shape;115;p17"/>
          <p:cNvPicPr preferRelativeResize="0"/>
          <p:nvPr/>
        </p:nvPicPr>
        <p:blipFill>
          <a:blip r:embed="rId3">
            <a:alphaModFix/>
          </a:blip>
          <a:stretch>
            <a:fillRect/>
          </a:stretch>
        </p:blipFill>
        <p:spPr>
          <a:xfrm>
            <a:off x="4972050" y="2733675"/>
            <a:ext cx="4038600" cy="4057650"/>
          </a:xfrm>
          <a:prstGeom prst="rect">
            <a:avLst/>
          </a:prstGeom>
          <a:noFill/>
          <a:ln>
            <a:noFill/>
          </a:ln>
        </p:spPr>
      </p:pic>
      <p:sp>
        <p:nvSpPr>
          <p:cNvPr id="116" name="Google Shape;116;p17"/>
          <p:cNvSpPr txBox="1"/>
          <p:nvPr/>
        </p:nvSpPr>
        <p:spPr>
          <a:xfrm>
            <a:off x="304800" y="3373425"/>
            <a:ext cx="4438500" cy="1898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1600">
                <a:solidFill>
                  <a:schemeClr val="dk1"/>
                </a:solidFill>
                <a:latin typeface="Georgia"/>
                <a:ea typeface="Georgia"/>
                <a:cs typeface="Georgia"/>
                <a:sym typeface="Georgia"/>
              </a:rPr>
              <a:t>We used MATLAB to verify the functionality of our adder. The program was adopted from the provided one in lab2 and the output is shown aside. The MATLAB code (CSA16_testing.m) will be submitted together with our design files.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Georgia"/>
              <a:buNone/>
            </a:pPr>
            <a:r>
              <a:rPr lang="en-US" sz="3959"/>
              <a:t>Description of Worst-Case Delay</a:t>
            </a:r>
            <a:endParaRPr/>
          </a:p>
        </p:txBody>
      </p:sp>
      <p:sp>
        <p:nvSpPr>
          <p:cNvPr id="122" name="Google Shape;122;p18"/>
          <p:cNvSpPr txBox="1"/>
          <p:nvPr>
            <p:ph idx="1" type="body"/>
          </p:nvPr>
        </p:nvSpPr>
        <p:spPr>
          <a:xfrm>
            <a:off x="457200" y="1257300"/>
            <a:ext cx="8229600" cy="114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Show and explain your worst-case delay; explain how you found that signal.</a:t>
            </a:r>
            <a:endParaRPr/>
          </a:p>
          <a:p>
            <a:pPr indent="-342900" lvl="0" marL="342900" rtl="0" algn="l">
              <a:spcBef>
                <a:spcPts val="0"/>
              </a:spcBef>
              <a:spcAft>
                <a:spcPts val="0"/>
              </a:spcAft>
              <a:buSzPts val="3200"/>
              <a:buChar char="•"/>
            </a:pPr>
            <a:r>
              <a:rPr lang="en-US"/>
              <a:t>Explanations are on the next page</a:t>
            </a:r>
            <a:endParaRPr/>
          </a:p>
        </p:txBody>
      </p:sp>
      <p:pic>
        <p:nvPicPr>
          <p:cNvPr id="123" name="Google Shape;123;p18"/>
          <p:cNvPicPr preferRelativeResize="0"/>
          <p:nvPr/>
        </p:nvPicPr>
        <p:blipFill>
          <a:blip r:embed="rId3">
            <a:alphaModFix/>
          </a:blip>
          <a:stretch>
            <a:fillRect/>
          </a:stretch>
        </p:blipFill>
        <p:spPr>
          <a:xfrm>
            <a:off x="152400" y="3009900"/>
            <a:ext cx="8839201" cy="32605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Georgia"/>
              <a:buNone/>
            </a:pPr>
            <a:r>
              <a:rPr lang="en-US" sz="3959"/>
              <a:t>Description of Worst-Case Delay</a:t>
            </a:r>
            <a:endParaRPr/>
          </a:p>
        </p:txBody>
      </p:sp>
      <p:sp>
        <p:nvSpPr>
          <p:cNvPr id="129" name="Google Shape;129;p19"/>
          <p:cNvSpPr txBox="1"/>
          <p:nvPr>
            <p:ph idx="1" type="body"/>
          </p:nvPr>
        </p:nvSpPr>
        <p:spPr>
          <a:xfrm>
            <a:off x="457200" y="1285875"/>
            <a:ext cx="8229600" cy="2804400"/>
          </a:xfrm>
          <a:prstGeom prst="rect">
            <a:avLst/>
          </a:prstGeom>
          <a:noFill/>
          <a:ln>
            <a:noFill/>
          </a:ln>
        </p:spPr>
        <p:txBody>
          <a:bodyPr anchorCtr="0" anchor="t" bIns="45700" lIns="91425" spcFirstLastPara="1" rIns="91425" wrap="square" tIns="45700">
            <a:noAutofit/>
          </a:bodyPr>
          <a:lstStyle/>
          <a:p>
            <a:pPr indent="-292100" lvl="0" marL="342900" rtl="0" algn="l">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worst-case is we need to generate (or kill) carry from the least significant bits of the inputs (A0 and B0), propagate it to the most significant bit of the sum (S15). Generate carry for t</a:t>
            </a:r>
            <a:r>
              <a:rPr baseline="-25000" lang="en-US" sz="2400">
                <a:latin typeface="Times New Roman"/>
                <a:ea typeface="Times New Roman"/>
                <a:cs typeface="Times New Roman"/>
                <a:sym typeface="Times New Roman"/>
              </a:rPr>
              <a:t>pd,LH</a:t>
            </a:r>
            <a:r>
              <a:rPr lang="en-US" sz="2400">
                <a:latin typeface="Times New Roman"/>
                <a:ea typeface="Times New Roman"/>
                <a:cs typeface="Times New Roman"/>
                <a:sym typeface="Times New Roman"/>
              </a:rPr>
              <a:t>, kill carry for t</a:t>
            </a:r>
            <a:r>
              <a:rPr baseline="-25000" lang="en-US" sz="2400">
                <a:latin typeface="Times New Roman"/>
                <a:ea typeface="Times New Roman"/>
                <a:cs typeface="Times New Roman"/>
                <a:sym typeface="Times New Roman"/>
              </a:rPr>
              <a:t>pd,HL</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0" lvl="0" marL="342900" rtl="0" algn="l">
              <a:spcBef>
                <a:spcPts val="0"/>
              </a:spcBef>
              <a:spcAft>
                <a:spcPts val="0"/>
              </a:spcAft>
              <a:buNone/>
            </a:pPr>
            <a:r>
              <a:t/>
            </a:r>
            <a:endParaRPr sz="2400">
              <a:latin typeface="Times New Roman"/>
              <a:ea typeface="Times New Roman"/>
              <a:cs typeface="Times New Roman"/>
              <a:sym typeface="Times New Roman"/>
            </a:endParaRPr>
          </a:p>
          <a:p>
            <a:pPr indent="-292100" lvl="0" marL="3429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We chose 0x7FFF + 0x0001 + 0 for worst-case low-to-high delay, 0x8000 + 0xFFFE + 0 for worst-case high-to-low delay.</a:t>
            </a:r>
            <a:endParaRPr sz="2400">
              <a:latin typeface="Times New Roman"/>
              <a:ea typeface="Times New Roman"/>
              <a:cs typeface="Times New Roman"/>
              <a:sym typeface="Times New Roman"/>
            </a:endParaRPr>
          </a:p>
        </p:txBody>
      </p:sp>
      <p:pic>
        <p:nvPicPr>
          <p:cNvPr id="130" name="Google Shape;130;p19"/>
          <p:cNvPicPr preferRelativeResize="0"/>
          <p:nvPr/>
        </p:nvPicPr>
        <p:blipFill>
          <a:blip r:embed="rId3">
            <a:alphaModFix/>
          </a:blip>
          <a:stretch>
            <a:fillRect/>
          </a:stretch>
        </p:blipFill>
        <p:spPr>
          <a:xfrm>
            <a:off x="1028700" y="4090275"/>
            <a:ext cx="7210424" cy="2659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Georgia"/>
              <a:buNone/>
            </a:pPr>
            <a:r>
              <a:rPr lang="en-US"/>
              <a:t>Transient Simulation</a:t>
            </a:r>
            <a:endParaRPr/>
          </a:p>
        </p:txBody>
      </p:sp>
      <p:sp>
        <p:nvSpPr>
          <p:cNvPr id="136" name="Google Shape;136;p20"/>
          <p:cNvSpPr txBox="1"/>
          <p:nvPr>
            <p:ph idx="1" type="body"/>
          </p:nvPr>
        </p:nvSpPr>
        <p:spPr>
          <a:xfrm>
            <a:off x="457200" y="1600200"/>
            <a:ext cx="8229600" cy="1228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Show simulation input &amp; output for worst-case</a:t>
            </a:r>
            <a:endParaRPr/>
          </a:p>
        </p:txBody>
      </p:sp>
      <p:pic>
        <p:nvPicPr>
          <p:cNvPr id="137" name="Google Shape;137;p20"/>
          <p:cNvPicPr preferRelativeResize="0"/>
          <p:nvPr/>
        </p:nvPicPr>
        <p:blipFill>
          <a:blip r:embed="rId3">
            <a:alphaModFix/>
          </a:blip>
          <a:stretch>
            <a:fillRect/>
          </a:stretch>
        </p:blipFill>
        <p:spPr>
          <a:xfrm>
            <a:off x="0" y="2657550"/>
            <a:ext cx="9143998" cy="35896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Georgia"/>
              <a:buNone/>
            </a:pPr>
            <a:r>
              <a:rPr lang="en-US"/>
              <a:t>Plot of I</a:t>
            </a:r>
            <a:r>
              <a:rPr baseline="-25000" lang="en-US"/>
              <a:t>supply</a:t>
            </a:r>
            <a:endParaRPr baseline="-25000"/>
          </a:p>
        </p:txBody>
      </p:sp>
      <p:sp>
        <p:nvSpPr>
          <p:cNvPr id="143" name="Google Shape;14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Show plot of the current from the VDD voltage source versus time</a:t>
            </a:r>
            <a:endParaRPr/>
          </a:p>
          <a:p>
            <a:pPr indent="-342900" lvl="0" marL="342900" rtl="0" algn="l">
              <a:spcBef>
                <a:spcPts val="640"/>
              </a:spcBef>
              <a:spcAft>
                <a:spcPts val="0"/>
              </a:spcAft>
              <a:buClr>
                <a:schemeClr val="dk1"/>
              </a:buClr>
              <a:buSzPts val="3200"/>
              <a:buChar char="•"/>
            </a:pPr>
            <a:r>
              <a:rPr lang="en-US"/>
              <a:t>Use the same time window as on the previous slide</a:t>
            </a:r>
            <a:endParaRPr/>
          </a:p>
          <a:p>
            <a:pPr indent="-342900" lvl="0" marL="342900" rtl="0" algn="l">
              <a:spcBef>
                <a:spcPts val="640"/>
              </a:spcBef>
              <a:spcAft>
                <a:spcPts val="0"/>
              </a:spcAft>
              <a:buClr>
                <a:schemeClr val="dk1"/>
              </a:buClr>
              <a:buSzPts val="3200"/>
              <a:buChar char="•"/>
            </a:pPr>
            <a:r>
              <a:rPr lang="en-US"/>
              <a:t>Label the peak current &amp; calculate the energy; then compute the power for this time window</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