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8" r:id="rId3"/>
    <p:sldId id="348" r:id="rId4"/>
    <p:sldId id="342" r:id="rId5"/>
    <p:sldId id="343" r:id="rId6"/>
    <p:sldId id="257" r:id="rId7"/>
    <p:sldId id="288" r:id="rId8"/>
    <p:sldId id="284" r:id="rId9"/>
    <p:sldId id="285" r:id="rId10"/>
    <p:sldId id="286" r:id="rId11"/>
    <p:sldId id="259" r:id="rId12"/>
    <p:sldId id="289" r:id="rId13"/>
    <p:sldId id="290" r:id="rId14"/>
    <p:sldId id="346" r:id="rId15"/>
    <p:sldId id="287" r:id="rId16"/>
    <p:sldId id="347" r:id="rId17"/>
    <p:sldId id="339" r:id="rId18"/>
    <p:sldId id="379" r:id="rId19"/>
    <p:sldId id="376" r:id="rId20"/>
    <p:sldId id="299" r:id="rId21"/>
    <p:sldId id="280" r:id="rId22"/>
    <p:sldId id="329" r:id="rId23"/>
    <p:sldId id="350" r:id="rId24"/>
    <p:sldId id="326" r:id="rId25"/>
    <p:sldId id="327" r:id="rId26"/>
    <p:sldId id="351" r:id="rId27"/>
    <p:sldId id="357" r:id="rId28"/>
    <p:sldId id="352" r:id="rId29"/>
    <p:sldId id="353" r:id="rId30"/>
    <p:sldId id="356" r:id="rId31"/>
    <p:sldId id="358" r:id="rId32"/>
    <p:sldId id="359" r:id="rId33"/>
    <p:sldId id="360" r:id="rId34"/>
    <p:sldId id="355" r:id="rId35"/>
    <p:sldId id="303" r:id="rId36"/>
    <p:sldId id="361" r:id="rId37"/>
    <p:sldId id="362" r:id="rId38"/>
    <p:sldId id="363" r:id="rId39"/>
    <p:sldId id="364" r:id="rId40"/>
    <p:sldId id="365" r:id="rId41"/>
    <p:sldId id="314" r:id="rId42"/>
    <p:sldId id="309" r:id="rId43"/>
    <p:sldId id="316" r:id="rId44"/>
    <p:sldId id="305" r:id="rId45"/>
    <p:sldId id="366" r:id="rId46"/>
    <p:sldId id="367" r:id="rId47"/>
    <p:sldId id="368" r:id="rId48"/>
    <p:sldId id="369" r:id="rId49"/>
    <p:sldId id="370" r:id="rId50"/>
    <p:sldId id="315" r:id="rId51"/>
    <p:sldId id="310" r:id="rId52"/>
    <p:sldId id="371" r:id="rId53"/>
    <p:sldId id="377" r:id="rId54"/>
    <p:sldId id="321" r:id="rId55"/>
    <p:sldId id="322" r:id="rId56"/>
    <p:sldId id="383" r:id="rId57"/>
    <p:sldId id="374" r:id="rId58"/>
    <p:sldId id="375" r:id="rId59"/>
    <p:sldId id="323" r:id="rId60"/>
    <p:sldId id="378" r:id="rId61"/>
    <p:sldId id="325" r:id="rId62"/>
    <p:sldId id="344" r:id="rId63"/>
    <p:sldId id="380" r:id="rId64"/>
    <p:sldId id="381" r:id="rId65"/>
    <p:sldId id="384" r:id="rId66"/>
    <p:sldId id="382" r:id="rId67"/>
    <p:sldId id="341" r:id="rId68"/>
    <p:sldId id="304" r:id="rId69"/>
    <p:sldId id="279" r:id="rId70"/>
  </p:sldIdLst>
  <p:sldSz cx="9144000" cy="5143500" type="screen16x9"/>
  <p:notesSz cx="9388475" cy="7102475"/>
  <p:embeddedFontLst>
    <p:embeddedFont>
      <p:font typeface="Oswald" panose="020B0604020202020204" charset="0"/>
      <p:regular r:id="rId73"/>
      <p:bold r:id="rId74"/>
    </p:embeddedFont>
    <p:embeddedFont>
      <p:font typeface="Cambria Math" panose="02040503050406030204" pitchFamily="18" charset="0"/>
      <p:regular r:id="rId75"/>
    </p:embeddedFont>
    <p:embeddedFont>
      <p:font typeface="Yu Gothic" panose="020B0400000000000000" pitchFamily="34" charset="-128"/>
      <p:regular r:id="rId76"/>
      <p:bold r:id="rId77"/>
    </p:embeddedFont>
    <p:embeddedFont>
      <p:font typeface="Tinos" panose="020B060402020202020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3BF2FD-9B34-4485-BE41-173D4AD1DD5E}">
  <a:tblStyle styleId="{043BF2FD-9B34-4485-BE41-173D4AD1DD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6347" autoAdjust="0"/>
  </p:normalViewPr>
  <p:slideViewPr>
    <p:cSldViewPr snapToGrid="0">
      <p:cViewPr varScale="1">
        <p:scale>
          <a:sx n="100" d="100"/>
          <a:sy n="100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80" Type="http://schemas.openxmlformats.org/officeDocument/2006/relationships/font" Target="fonts/font8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76045D0-1CC5-47AF-9AE9-D2B06F8E0D04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98F2DD0-6D45-460F-AF31-6BD50618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4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17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err="1" smtClean="0"/>
              <a:t>Lebar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masing-masing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kematian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masing-masing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umur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3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533400"/>
            <a:ext cx="4732337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3961" indent="0">
              <a:buNone/>
            </a:pPr>
            <a:r>
              <a:rPr lang="en-US" dirty="0" smtClean="0"/>
              <a:t>Base level </a:t>
            </a:r>
            <a:r>
              <a:rPr lang="en-US" dirty="0" err="1" smtClean="0"/>
              <a:t>untuk</a:t>
            </a:r>
            <a:r>
              <a:rPr lang="en-US" dirty="0" smtClean="0"/>
              <a:t> Age : 60-64</a:t>
            </a:r>
          </a:p>
          <a:p>
            <a:pPr marL="143961" indent="0">
              <a:buNone/>
            </a:pPr>
            <a:r>
              <a:rPr lang="en-US" dirty="0" smtClean="0"/>
              <a:t>Base level </a:t>
            </a:r>
            <a:r>
              <a:rPr lang="en-US" dirty="0" err="1" smtClean="0"/>
              <a:t>untuk</a:t>
            </a:r>
            <a:r>
              <a:rPr lang="en-US" dirty="0" smtClean="0"/>
              <a:t> Smoke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cigarrettePlus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71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masing-masing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kematian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masing-masing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umur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6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533400"/>
            <a:ext cx="4732337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3961" indent="0">
              <a:buNone/>
            </a:pP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kematian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tertinggi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umur</a:t>
            </a:r>
            <a:r>
              <a:rPr lang="en-US" baseline="0" dirty="0" smtClean="0"/>
              <a:t> 60-64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cigarrettePlus</a:t>
            </a:r>
            <a:r>
              <a:rPr lang="en-US" baseline="0" dirty="0" smtClean="0"/>
              <a:t>. </a:t>
            </a:r>
          </a:p>
          <a:p>
            <a:pPr marL="143961" indent="0">
              <a:buNone/>
            </a:pPr>
            <a:r>
              <a:rPr lang="en-US" baseline="0" dirty="0" err="1" smtClean="0"/>
              <a:t>Namun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</a:t>
            </a:r>
          </a:p>
          <a:p>
            <a:pPr marL="143961" indent="0">
              <a:buNone/>
            </a:pPr>
            <a:r>
              <a:rPr lang="en-US" baseline="0" dirty="0" err="1" smtClean="0"/>
              <a:t>Jadi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mencapai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menaksir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 </a:t>
            </a:r>
            <a:endParaRPr lang="en-US" dirty="0" smtClean="0"/>
          </a:p>
          <a:p>
            <a:pPr marL="14396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74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Barplot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menunjukan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angka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kematian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sudah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diberlakukan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penalty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terhadap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perbedaan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masing-masing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kecenderungan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terjadinya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peningkatan</a:t>
            </a:r>
            <a:r>
              <a:rPr lang="en-US" baseline="0" dirty="0" smtClean="0"/>
              <a:t> death rate </a:t>
            </a:r>
            <a:r>
              <a:rPr lang="en-US" baseline="0" dirty="0" err="1" smtClean="0"/>
              <a:t>seiring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bertambahnya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perokok</a:t>
            </a:r>
            <a:r>
              <a:rPr lang="en-US" baseline="0" dirty="0" smtClean="0"/>
              <a:t>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dilihat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juga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bahwa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angka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Death Rate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terkecil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cigarPipeOnly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umur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40-44,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sedangkan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Death Rate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terbesar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cigarretteOnly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umur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80+.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Namun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dibuat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model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regresi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agar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ditaksir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manakah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menyebabkan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angka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kematian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tertinggi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terendah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41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0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790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7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02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395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409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2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797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dilihat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dispersion parameter (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baca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1/k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notasi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buku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bernilai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menuju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hingga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yang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berarti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menuju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0, yang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artinya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lebih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cocok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dimodelkan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-US" sz="1100" b="1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berdistribusi</a:t>
            </a:r>
            <a:r>
              <a:rPr lang="en-US" sz="11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Poisson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dispersion parameter yang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sangat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besar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juga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menyebabkan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iterasi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mencari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theta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mencapai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78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02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86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533400"/>
            <a:ext cx="4732337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99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9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7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533400"/>
            <a:ext cx="4732337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0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611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539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533400"/>
            <a:ext cx="4732337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3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4552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533400"/>
            <a:ext cx="4732337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67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243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327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91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7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440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156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3251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226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476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61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180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9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533400"/>
            <a:ext cx="4732337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3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4.xml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4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4.xml"/><Relationship Id="rId4" Type="http://schemas.openxmlformats.org/officeDocument/2006/relationships/slide" Target="slide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4.xml"/><Relationship Id="rId4" Type="http://schemas.openxmlformats.org/officeDocument/2006/relationships/slide" Target="slide2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132652/how-to-determine-which-distribution-fits-my-data-best" TargetMode="External"/><Relationship Id="rId3" Type="http://schemas.openxmlformats.org/officeDocument/2006/relationships/hyperlink" Target="https://github.com/veg/hyphy/issues/390" TargetMode="External"/><Relationship Id="rId7" Type="http://schemas.openxmlformats.org/officeDocument/2006/relationships/hyperlink" Target="https://onlinecourses.science.psu.edu/stat504/node/220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dfs.semanticscholar.org/309e/48d51d8ffc4a10cc7e1f53836a4e10a6d6dc.pdf" TargetMode="External"/><Relationship Id="rId5" Type="http://schemas.openxmlformats.org/officeDocument/2006/relationships/hyperlink" Target="http://www.stat.umn.edu/geyer/5931/mle/seed2.pdf" TargetMode="External"/><Relationship Id="rId10" Type="http://schemas.openxmlformats.org/officeDocument/2006/relationships/hyperlink" Target="https://rstudio-pubs-static.s3.amazonaws.com/157831_beebd5628ea6460190b5c39e9b413e24.html" TargetMode="External"/><Relationship Id="rId4" Type="http://schemas.openxmlformats.org/officeDocument/2006/relationships/hyperlink" Target="https://data.princeton.edu/wws509/notes/c4a.pdf" TargetMode="External"/><Relationship Id="rId9" Type="http://schemas.openxmlformats.org/officeDocument/2006/relationships/hyperlink" Target="http://www.leg.ufpr.br/~joel/Rmodelling/Slides/negative_binomial.pdf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1646066" y="808646"/>
            <a:ext cx="6911194" cy="2010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</a:t>
            </a:r>
            <a:br>
              <a:rPr lang="en" dirty="0" smtClean="0"/>
            </a:br>
            <a:r>
              <a:rPr lang="en" sz="2800" dirty="0" smtClean="0"/>
              <a:t>PEMODELAN BANYAKNYA KEMATIAN PRIA DI CANADA BERDASARKAN KATEGORI UMUR DAN JENIS ROKOK YANG DIKONSUMSI MENGGUNAKAN </a:t>
            </a:r>
            <a:r>
              <a:rPr lang="en" sz="2800" i="1" dirty="0" smtClean="0"/>
              <a:t>GENERALIZED LINEAR MODELING FOR COUNT DATA</a:t>
            </a:r>
            <a:endParaRPr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24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Respon </a:t>
            </a:r>
            <a:r>
              <a:rPr lang="en" i="1" dirty="0" smtClean="0"/>
              <a:t>Dead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1556175" y="1781472"/>
            <a:ext cx="3175152" cy="1479888"/>
          </a:xfrm>
        </p:spPr>
        <p:txBody>
          <a:bodyPr/>
          <a:lstStyle/>
          <a:p>
            <a:pPr marL="88900" indent="0">
              <a:buNone/>
            </a:pPr>
            <a:r>
              <a:rPr lang="en-US" sz="1400" dirty="0" err="1" smtClean="0"/>
              <a:t>Tipe</a:t>
            </a:r>
            <a:r>
              <a:rPr lang="en-US" sz="1400" dirty="0" smtClean="0"/>
              <a:t> : data </a:t>
            </a:r>
            <a:r>
              <a:rPr lang="en-US" sz="1400" dirty="0" err="1" smtClean="0"/>
              <a:t>terhitung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terdiri</a:t>
            </a:r>
            <a:r>
              <a:rPr lang="en-US" sz="1400" dirty="0" smtClean="0"/>
              <a:t> </a:t>
            </a:r>
            <a:r>
              <a:rPr lang="en-US" sz="1400" dirty="0" err="1" smtClean="0"/>
              <a:t>atas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bulat</a:t>
            </a:r>
            <a:r>
              <a:rPr lang="en-US" sz="1400" dirty="0" smtClean="0"/>
              <a:t> </a:t>
            </a:r>
            <a:r>
              <a:rPr lang="en-US" sz="1400" dirty="0" err="1" smtClean="0"/>
              <a:t>tak</a:t>
            </a:r>
            <a:r>
              <a:rPr lang="en-US" sz="1400" dirty="0" smtClean="0"/>
              <a:t> </a:t>
            </a:r>
            <a:r>
              <a:rPr lang="en-US" sz="1400" dirty="0" err="1" smtClean="0"/>
              <a:t>negatif</a:t>
            </a:r>
            <a:endParaRPr lang="en-US" sz="1400" dirty="0" smtClean="0"/>
          </a:p>
          <a:p>
            <a:pPr marL="88900" indent="0">
              <a:buNone/>
            </a:pPr>
            <a:endParaRPr lang="en-US" sz="1400" dirty="0" smtClean="0"/>
          </a:p>
          <a:p>
            <a:pPr marL="88900" indent="0">
              <a:buNone/>
            </a:pPr>
            <a:r>
              <a:rPr lang="en-US" sz="1400" dirty="0" err="1" smtClean="0"/>
              <a:t>Asumsi</a:t>
            </a:r>
            <a:r>
              <a:rPr lang="en-US" sz="1400" dirty="0" smtClean="0"/>
              <a:t> : </a:t>
            </a:r>
            <a:r>
              <a:rPr lang="en-US" sz="1400" dirty="0" err="1" smtClean="0"/>
              <a:t>variabel</a:t>
            </a:r>
            <a:r>
              <a:rPr lang="en-US" sz="1400" dirty="0" smtClean="0"/>
              <a:t> </a:t>
            </a:r>
            <a:r>
              <a:rPr lang="en-US" sz="1400" dirty="0" err="1"/>
              <a:t>respon</a:t>
            </a:r>
            <a:r>
              <a:rPr lang="en-US" sz="1400" dirty="0"/>
              <a:t> Dead </a:t>
            </a:r>
            <a:r>
              <a:rPr lang="en-US" sz="1400" dirty="0" err="1"/>
              <a:t>saling</a:t>
            </a:r>
            <a:r>
              <a:rPr lang="en-US" sz="1400" dirty="0"/>
              <a:t> </a:t>
            </a:r>
            <a:r>
              <a:rPr lang="en-US" sz="1400" dirty="0" err="1" smtClean="0"/>
              <a:t>bebas</a:t>
            </a:r>
            <a:endParaRPr lang="en-US" sz="1400" dirty="0" smtClean="0"/>
          </a:p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 smtClean="0"/>
              <a:t> </a:t>
            </a:r>
          </a:p>
          <a:p>
            <a:pPr marL="88900" indent="0">
              <a:buNone/>
            </a:pPr>
            <a:endParaRPr lang="en-US" sz="1400" dirty="0" smtClean="0"/>
          </a:p>
        </p:txBody>
      </p:sp>
      <p:sp>
        <p:nvSpPr>
          <p:cNvPr id="6" name="Google Shape;320;p38"/>
          <p:cNvSpPr/>
          <p:nvPr/>
        </p:nvSpPr>
        <p:spPr>
          <a:xfrm>
            <a:off x="6298251" y="2228363"/>
            <a:ext cx="1799731" cy="187006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1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863534" y="1694188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Alur Pengerjaan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197;p28">
            <a:hlinkClick r:id="rId3" action="ppaction://hlinksldjump"/>
          </p:cNvPr>
          <p:cNvSpPr/>
          <p:nvPr/>
        </p:nvSpPr>
        <p:spPr>
          <a:xfrm>
            <a:off x="1769922" y="1433296"/>
            <a:ext cx="1867709" cy="1088920"/>
          </a:xfrm>
          <a:prstGeom prst="homePlate">
            <a:avLst>
              <a:gd name="adj" fmla="val 30129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latin typeface="Tinos"/>
                <a:ea typeface="Tinos"/>
                <a:cs typeface="Tinos"/>
                <a:sym typeface="Tinos"/>
              </a:rPr>
              <a:t>Statistika</a:t>
            </a:r>
            <a:r>
              <a:rPr lang="en-US" sz="1100" dirty="0" smtClean="0"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en-US" sz="1100" dirty="0" err="1" smtClean="0">
                <a:latin typeface="Tinos"/>
                <a:ea typeface="Tinos"/>
                <a:cs typeface="Tinos"/>
                <a:sym typeface="Tinos"/>
              </a:rPr>
              <a:t>Deskriptif</a:t>
            </a:r>
            <a:r>
              <a:rPr lang="en-US" sz="1100" dirty="0" smtClean="0">
                <a:latin typeface="Tinos"/>
                <a:ea typeface="Tinos"/>
                <a:cs typeface="Tinos"/>
                <a:sym typeface="Tinos"/>
              </a:rPr>
              <a:t> &amp; </a:t>
            </a:r>
            <a:r>
              <a:rPr lang="en-US" sz="1100" dirty="0" err="1" smtClean="0">
                <a:latin typeface="Tinos"/>
                <a:ea typeface="Tinos"/>
                <a:cs typeface="Tinos"/>
                <a:sym typeface="Tinos"/>
              </a:rPr>
              <a:t>Visualisasi</a:t>
            </a:r>
            <a:r>
              <a:rPr lang="en-US" sz="1100" dirty="0" smtClean="0">
                <a:latin typeface="Tinos"/>
                <a:ea typeface="Tinos"/>
                <a:cs typeface="Tinos"/>
                <a:sym typeface="Tinos"/>
              </a:rPr>
              <a:t> Data</a:t>
            </a:r>
            <a:endParaRPr sz="1100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" name="Google Shape;198;p28">
            <a:hlinkClick r:id="rId4" action="ppaction://hlinksldjump"/>
          </p:cNvPr>
          <p:cNvSpPr/>
          <p:nvPr/>
        </p:nvSpPr>
        <p:spPr>
          <a:xfrm>
            <a:off x="3637631" y="1433295"/>
            <a:ext cx="2414058" cy="1088922"/>
          </a:xfrm>
          <a:prstGeom prst="chevron">
            <a:avLst>
              <a:gd name="adj" fmla="val 29853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Tinos"/>
                <a:ea typeface="Tinos"/>
                <a:cs typeface="Tinos"/>
                <a:sym typeface="Tinos"/>
              </a:rPr>
              <a:t>Pembangunan Alternatif Model Regresi</a:t>
            </a:r>
            <a:endParaRPr sz="1200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Google Shape;198;p28">
            <a:hlinkClick r:id="rId5" action="ppaction://hlinksldjump"/>
          </p:cNvPr>
          <p:cNvSpPr/>
          <p:nvPr/>
        </p:nvSpPr>
        <p:spPr>
          <a:xfrm>
            <a:off x="6008124" y="1433296"/>
            <a:ext cx="2414058" cy="1088922"/>
          </a:xfrm>
          <a:prstGeom prst="chevron">
            <a:avLst>
              <a:gd name="adj" fmla="val 29853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Tinos"/>
                <a:ea typeface="Tinos"/>
                <a:cs typeface="Tinos"/>
                <a:sym typeface="Tinos"/>
              </a:rPr>
              <a:t>Pemilihan Model Regresi Terbaik</a:t>
            </a:r>
            <a:endParaRPr sz="1200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" name="Google Shape;336;p38"/>
          <p:cNvSpPr/>
          <p:nvPr/>
        </p:nvSpPr>
        <p:spPr>
          <a:xfrm>
            <a:off x="2116884" y="2755202"/>
            <a:ext cx="678989" cy="653284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19;p38"/>
          <p:cNvSpPr/>
          <p:nvPr/>
        </p:nvSpPr>
        <p:spPr>
          <a:xfrm>
            <a:off x="6920601" y="2791119"/>
            <a:ext cx="628228" cy="653284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28;p38"/>
          <p:cNvSpPr/>
          <p:nvPr/>
        </p:nvSpPr>
        <p:spPr>
          <a:xfrm>
            <a:off x="4475642" y="2808357"/>
            <a:ext cx="620410" cy="54697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58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752698" y="1191491"/>
            <a:ext cx="6587738" cy="2341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Statistika Deskriptif &amp; Visualisasi Data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3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 Plot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1916101" y="1373555"/>
            <a:ext cx="5896947" cy="3121052"/>
            <a:chOff x="1916101" y="1373555"/>
            <a:chExt cx="5896947" cy="31210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b="6687"/>
            <a:stretch/>
          </p:blipFill>
          <p:spPr>
            <a:xfrm>
              <a:off x="1916101" y="1373555"/>
              <a:ext cx="5896947" cy="3071818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2502102" y="4230416"/>
              <a:ext cx="4303349" cy="264191"/>
              <a:chOff x="2502102" y="4230416"/>
              <a:chExt cx="4303349" cy="26419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02102" y="4230416"/>
                <a:ext cx="5132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40-44</a:t>
                </a:r>
                <a:endParaRPr lang="en-US" sz="1100" dirty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15384" y="4230416"/>
                <a:ext cx="5132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45-49</a:t>
                </a:r>
                <a:endParaRPr lang="en-US" sz="1100" dirty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51989" y="4230416"/>
                <a:ext cx="5132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50-54</a:t>
                </a:r>
                <a:endParaRPr lang="en-US" sz="1100" dirty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65271" y="4230416"/>
                <a:ext cx="5132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54-59</a:t>
                </a:r>
                <a:endParaRPr lang="en-US" sz="1100" dirty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54861" y="4230416"/>
                <a:ext cx="5132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60-64</a:t>
                </a:r>
                <a:endParaRPr lang="en-US" sz="1100" dirty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71428" y="4230416"/>
                <a:ext cx="5132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64-69</a:t>
                </a:r>
                <a:endParaRPr lang="en-US" sz="1100" dirty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82574" y="4230416"/>
                <a:ext cx="5132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70-74</a:t>
                </a:r>
                <a:endParaRPr lang="en-US" sz="1100" dirty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49882" y="4230416"/>
                <a:ext cx="5132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75-79</a:t>
                </a:r>
                <a:endParaRPr lang="en-US" sz="1100" dirty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99571" y="4232997"/>
                <a:ext cx="4058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80+</a:t>
                </a:r>
                <a:endParaRPr lang="en-US" sz="1100" dirty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Prediktor Cross Table untuk Banyaknya Pria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53790"/>
              </p:ext>
            </p:extLst>
          </p:nvPr>
        </p:nvGraphicFramePr>
        <p:xfrm>
          <a:off x="2311632" y="1419274"/>
          <a:ext cx="4904508" cy="3072752"/>
        </p:xfrm>
        <a:graphic>
          <a:graphicData uri="http://schemas.openxmlformats.org/drawingml/2006/table">
            <a:tbl>
              <a:tblPr>
                <a:tableStyleId>{043BF2FD-9B34-4485-BE41-173D4AD1DD5E}</a:tableStyleId>
              </a:tblPr>
              <a:tblGrid>
                <a:gridCol w="821430">
                  <a:extLst>
                    <a:ext uri="{9D8B030D-6E8A-4147-A177-3AD203B41FA5}">
                      <a16:colId xmlns:a16="http://schemas.microsoft.com/office/drawing/2014/main" val="1354465105"/>
                    </a:ext>
                  </a:extLst>
                </a:gridCol>
                <a:gridCol w="1000442">
                  <a:extLst>
                    <a:ext uri="{9D8B030D-6E8A-4147-A177-3AD203B41FA5}">
                      <a16:colId xmlns:a16="http://schemas.microsoft.com/office/drawing/2014/main" val="90693867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520678455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470946234"/>
                    </a:ext>
                  </a:extLst>
                </a:gridCol>
                <a:gridCol w="741219">
                  <a:extLst>
                    <a:ext uri="{9D8B030D-6E8A-4147-A177-3AD203B41FA5}">
                      <a16:colId xmlns:a16="http://schemas.microsoft.com/office/drawing/2014/main" val="236397056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05061483"/>
                    </a:ext>
                  </a:extLst>
                </a:gridCol>
              </a:tblGrid>
              <a:tr h="264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Age/Smoke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Row 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3080429091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40-44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145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3410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4531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656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8742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4095220119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1592291643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45-49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104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2239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3030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359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5732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3395925531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3049978194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50-54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98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1851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2267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249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4465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2517654275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3787592965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55-59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372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3270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4682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632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8956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214139971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1328659330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60-64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846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3791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6052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1067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11756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1181140028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19%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1993821916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65-69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949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2421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3880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897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8147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3374498915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13%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2525908806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70-74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824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1195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2033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668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4720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3448674326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1358730982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75-79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667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436</a:t>
                      </a:r>
                      <a:endParaRPr lang="en-US" sz="800" b="0" i="0" u="none" strike="noStrike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871</a:t>
                      </a:r>
                      <a:endParaRPr lang="en-US" sz="800" b="0" i="0" u="none" strike="noStrike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361</a:t>
                      </a:r>
                      <a:endParaRPr lang="en-US" sz="800" b="0" i="0" u="none" strike="noStrike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2335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580800786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1444542336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80+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537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113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345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274</a:t>
                      </a:r>
                      <a:endParaRPr lang="en-US" sz="800" b="0" i="0" u="none" strike="noStrike" dirty="0">
                        <a:solidFill>
                          <a:schemeClr val="accent6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1269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2429344365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1077547903"/>
                  </a:ext>
                </a:extLst>
              </a:tr>
              <a:tr h="264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Column 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3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4542</a:t>
                      </a:r>
                      <a:endParaRPr lang="en-US" sz="800" b="0" i="0" u="none" strike="noStrike" dirty="0">
                        <a:solidFill>
                          <a:schemeClr val="accent3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3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18726</a:t>
                      </a:r>
                      <a:endParaRPr lang="en-US" sz="800" b="0" i="0" u="none" strike="noStrike" dirty="0">
                        <a:solidFill>
                          <a:schemeClr val="accent3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3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27691</a:t>
                      </a:r>
                      <a:endParaRPr lang="en-US" sz="800" b="0" i="0" u="none" strike="noStrike" dirty="0">
                        <a:solidFill>
                          <a:schemeClr val="accent3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3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5163</a:t>
                      </a:r>
                      <a:endParaRPr lang="en-US" sz="800" b="0" i="0" u="none" strike="noStrike" dirty="0">
                        <a:solidFill>
                          <a:schemeClr val="accent3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56122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410127178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553200" y="2796540"/>
            <a:ext cx="73152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75860" y="4156747"/>
            <a:ext cx="73152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5860" y="2788010"/>
            <a:ext cx="73152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 Plot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Dead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719"/>
          <a:stretch/>
        </p:blipFill>
        <p:spPr>
          <a:xfrm>
            <a:off x="1912273" y="1286456"/>
            <a:ext cx="5904604" cy="307476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65863" y="4217685"/>
            <a:ext cx="4480298" cy="271760"/>
            <a:chOff x="2371603" y="4220266"/>
            <a:chExt cx="4480298" cy="271760"/>
          </a:xfrm>
        </p:grpSpPr>
        <p:sp>
          <p:nvSpPr>
            <p:cNvPr id="7" name="TextBox 6"/>
            <p:cNvSpPr txBox="1"/>
            <p:nvPr/>
          </p:nvSpPr>
          <p:spPr>
            <a:xfrm>
              <a:off x="2371603" y="4221531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rPr>
                <a:t>40-44</a:t>
              </a:r>
              <a:endParaRPr lang="en-US" sz="11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6121" y="4221531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rPr>
                <a:t>45-49</a:t>
              </a:r>
              <a:endParaRPr lang="en-US" sz="11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93491" y="4230416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rPr>
                <a:t>50-54</a:t>
              </a:r>
              <a:endParaRPr lang="en-US" sz="11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9589" y="4230416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rPr>
                <a:t>54-59</a:t>
              </a:r>
              <a:endParaRPr lang="en-US" sz="11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243" y="4220266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rPr>
                <a:t>60-64</a:t>
              </a:r>
              <a:endParaRPr lang="en-US" sz="11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3674" y="4220266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rPr>
                <a:t>64-69</a:t>
              </a:r>
              <a:endParaRPr lang="en-US" sz="11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6365" y="4220266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rPr>
                <a:t>70-74</a:t>
              </a:r>
              <a:endParaRPr lang="en-US" sz="11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59647" y="4220266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rPr>
                <a:t>75-79</a:t>
              </a:r>
              <a:endParaRPr lang="en-US" sz="11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6021" y="4224091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rPr>
                <a:t>80+</a:t>
              </a:r>
              <a:endParaRPr lang="en-US" sz="11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Prediktor Cross Table untuk Respon </a:t>
            </a:r>
            <a:r>
              <a:rPr lang="en" i="1" dirty="0" smtClean="0"/>
              <a:t>Dead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19915"/>
              </p:ext>
            </p:extLst>
          </p:nvPr>
        </p:nvGraphicFramePr>
        <p:xfrm>
          <a:off x="2311632" y="1419274"/>
          <a:ext cx="4904508" cy="3072752"/>
        </p:xfrm>
        <a:graphic>
          <a:graphicData uri="http://schemas.openxmlformats.org/drawingml/2006/table">
            <a:tbl>
              <a:tblPr>
                <a:tableStyleId>{043BF2FD-9B34-4485-BE41-173D4AD1DD5E}</a:tableStyleId>
              </a:tblPr>
              <a:tblGrid>
                <a:gridCol w="821430">
                  <a:extLst>
                    <a:ext uri="{9D8B030D-6E8A-4147-A177-3AD203B41FA5}">
                      <a16:colId xmlns:a16="http://schemas.microsoft.com/office/drawing/2014/main" val="1354465105"/>
                    </a:ext>
                  </a:extLst>
                </a:gridCol>
                <a:gridCol w="1000442">
                  <a:extLst>
                    <a:ext uri="{9D8B030D-6E8A-4147-A177-3AD203B41FA5}">
                      <a16:colId xmlns:a16="http://schemas.microsoft.com/office/drawing/2014/main" val="90693867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520678455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470946234"/>
                    </a:ext>
                  </a:extLst>
                </a:gridCol>
                <a:gridCol w="741219">
                  <a:extLst>
                    <a:ext uri="{9D8B030D-6E8A-4147-A177-3AD203B41FA5}">
                      <a16:colId xmlns:a16="http://schemas.microsoft.com/office/drawing/2014/main" val="236397056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05061483"/>
                    </a:ext>
                  </a:extLst>
                </a:gridCol>
              </a:tblGrid>
              <a:tr h="264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Age/Smoke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Row 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extLst>
                  <a:ext uri="{0D108BD9-81ED-4DB2-BD59-A6C34878D82A}">
                    <a16:rowId xmlns:a16="http://schemas.microsoft.com/office/drawing/2014/main" val="3080429091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40-44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5220119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2291643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45-49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5925531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978194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50-54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7654275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7592965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55-59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139971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59330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60-64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2009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1140028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3821916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65-69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901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1933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4498915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5908806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70-74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8674326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8730982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75-79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914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0800786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4542336"/>
                  </a:ext>
                </a:extLst>
              </a:tr>
              <a:tr h="14127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80+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6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9344365"/>
                  </a:ext>
                </a:extLst>
              </a:tr>
              <a:tr h="141276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7547903"/>
                  </a:ext>
                </a:extLst>
              </a:tr>
              <a:tr h="264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Column 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827" marR="5827" marT="58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1041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3141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4128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9130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127178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553200" y="2796540"/>
            <a:ext cx="73152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83480" y="4229100"/>
            <a:ext cx="73152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83480" y="2796540"/>
            <a:ext cx="73152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634384" y="516931"/>
            <a:ext cx="7908060" cy="3975095"/>
            <a:chOff x="634384" y="516931"/>
            <a:chExt cx="7908060" cy="39750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273" y="516931"/>
              <a:ext cx="7754171" cy="397509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243091" y="2350589"/>
              <a:ext cx="109036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Death Rate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6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1760221" y="1433296"/>
            <a:ext cx="6652260" cy="1088923"/>
            <a:chOff x="4096847" y="1909248"/>
            <a:chExt cx="4062218" cy="771808"/>
          </a:xfrm>
        </p:grpSpPr>
        <p:sp>
          <p:nvSpPr>
            <p:cNvPr id="6" name="Google Shape;197;p28">
              <a:hlinkClick r:id="rId3" action="ppaction://hlinksldjump"/>
            </p:cNvPr>
            <p:cNvSpPr/>
            <p:nvPr/>
          </p:nvSpPr>
          <p:spPr>
            <a:xfrm>
              <a:off x="4096847" y="1909248"/>
              <a:ext cx="1140521" cy="771806"/>
            </a:xfrm>
            <a:prstGeom prst="homePlate">
              <a:avLst>
                <a:gd name="adj" fmla="val 30129"/>
              </a:avLst>
            </a:prstGeom>
            <a:solidFill>
              <a:schemeClr val="accent1">
                <a:lumMod val="60000"/>
                <a:lumOff val="40000"/>
                <a:alpha val="9620"/>
              </a:schemeClr>
            </a:solidFill>
            <a:ln w="9525" cap="flat" cmpd="sng">
              <a:solidFill>
                <a:srgbClr val="B7B7B7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 smtClean="0">
                  <a:latin typeface="Tinos"/>
                  <a:ea typeface="Tinos"/>
                  <a:cs typeface="Tinos"/>
                  <a:sym typeface="Tinos"/>
                </a:rPr>
                <a:t>Statistika</a:t>
              </a:r>
              <a:r>
                <a:rPr lang="en-US" sz="1100" dirty="0" smtClean="0">
                  <a:latin typeface="Tinos"/>
                  <a:ea typeface="Tinos"/>
                  <a:cs typeface="Tinos"/>
                  <a:sym typeface="Tinos"/>
                </a:rPr>
                <a:t> </a:t>
              </a:r>
              <a:r>
                <a:rPr lang="en-US" sz="1100" dirty="0" err="1" smtClean="0">
                  <a:latin typeface="Tinos"/>
                  <a:ea typeface="Tinos"/>
                  <a:cs typeface="Tinos"/>
                  <a:sym typeface="Tinos"/>
                </a:rPr>
                <a:t>Deskriptif</a:t>
              </a:r>
              <a:r>
                <a:rPr lang="en-US" sz="1100" dirty="0" smtClean="0">
                  <a:latin typeface="Tinos"/>
                  <a:ea typeface="Tinos"/>
                  <a:cs typeface="Tinos"/>
                  <a:sym typeface="Tinos"/>
                </a:rPr>
                <a:t> &amp; </a:t>
              </a:r>
              <a:r>
                <a:rPr lang="en-US" sz="1100" dirty="0" err="1" smtClean="0">
                  <a:latin typeface="Tinos"/>
                  <a:ea typeface="Tinos"/>
                  <a:cs typeface="Tinos"/>
                  <a:sym typeface="Tinos"/>
                </a:rPr>
                <a:t>Visualisasi</a:t>
              </a:r>
              <a:r>
                <a:rPr lang="en-US" sz="1100" dirty="0" smtClean="0">
                  <a:latin typeface="Tinos"/>
                  <a:ea typeface="Tinos"/>
                  <a:cs typeface="Tinos"/>
                  <a:sym typeface="Tinos"/>
                </a:rPr>
                <a:t> Data</a:t>
              </a:r>
              <a:endParaRPr sz="1100" dirty="0"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9" name="Google Shape;198;p28">
              <a:hlinkClick r:id="rId4" action="ppaction://hlinksldjump"/>
            </p:cNvPr>
            <p:cNvSpPr/>
            <p:nvPr/>
          </p:nvSpPr>
          <p:spPr>
            <a:xfrm>
              <a:off x="5237368" y="1909249"/>
              <a:ext cx="1474150" cy="771807"/>
            </a:xfrm>
            <a:prstGeom prst="chevron">
              <a:avLst>
                <a:gd name="adj" fmla="val 29853"/>
              </a:avLst>
            </a:prstGeom>
            <a:solidFill>
              <a:srgbClr val="000000">
                <a:alpha val="9620"/>
              </a:srgbClr>
            </a:solidFill>
            <a:ln w="9525" cap="flat" cmpd="sng">
              <a:solidFill>
                <a:srgbClr val="B7B7B7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Tinos"/>
                  <a:ea typeface="Tinos"/>
                  <a:cs typeface="Tinos"/>
                  <a:sym typeface="Tinos"/>
                </a:rPr>
                <a:t>Pembangunan Alternatif Model Regresi</a:t>
              </a:r>
              <a:endParaRPr sz="1200" dirty="0"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10" name="Google Shape;198;p28">
              <a:hlinkClick r:id="rId5" action="ppaction://hlinksldjump"/>
            </p:cNvPr>
            <p:cNvSpPr/>
            <p:nvPr/>
          </p:nvSpPr>
          <p:spPr>
            <a:xfrm>
              <a:off x="6684915" y="1909248"/>
              <a:ext cx="1474150" cy="771807"/>
            </a:xfrm>
            <a:prstGeom prst="chevron">
              <a:avLst>
                <a:gd name="adj" fmla="val 29853"/>
              </a:avLst>
            </a:prstGeom>
            <a:solidFill>
              <a:srgbClr val="000000">
                <a:alpha val="9620"/>
              </a:srgbClr>
            </a:solidFill>
            <a:ln w="9525" cap="flat" cmpd="sng">
              <a:solidFill>
                <a:srgbClr val="B7B7B7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Tinos"/>
                  <a:ea typeface="Tinos"/>
                  <a:cs typeface="Tinos"/>
                  <a:sym typeface="Tinos"/>
                </a:rPr>
                <a:t>Pemilihan Model Regresi Terbaik</a:t>
              </a:r>
              <a:endParaRPr sz="1200" dirty="0"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sp>
        <p:nvSpPr>
          <p:cNvPr id="11" name="Google Shape;336;p38"/>
          <p:cNvSpPr/>
          <p:nvPr/>
        </p:nvSpPr>
        <p:spPr>
          <a:xfrm>
            <a:off x="2116884" y="2755202"/>
            <a:ext cx="678989" cy="653284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19;p38"/>
          <p:cNvSpPr/>
          <p:nvPr/>
        </p:nvSpPr>
        <p:spPr>
          <a:xfrm>
            <a:off x="6920601" y="2791119"/>
            <a:ext cx="628228" cy="653284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28;p38"/>
          <p:cNvSpPr/>
          <p:nvPr/>
        </p:nvSpPr>
        <p:spPr>
          <a:xfrm>
            <a:off x="4475642" y="2808357"/>
            <a:ext cx="620410" cy="54697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6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I am </a:t>
            </a:r>
            <a:r>
              <a:rPr lang="en" sz="1800" b="1" dirty="0" smtClean="0"/>
              <a:t>Louis Owen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My student number is 10116058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Hope you will enjoy the presentation!</a:t>
            </a:r>
            <a:endParaRPr sz="18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752698" y="1191491"/>
            <a:ext cx="6587738" cy="2341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 Pembangunan Alternatif Model Regresi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Regresi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1960035" y="1419275"/>
            <a:ext cx="6488015" cy="2962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25212A"/>
                </a:solidFill>
              </a:rPr>
              <a:t>Link function yang </a:t>
            </a:r>
            <a:r>
              <a:rPr lang="en-US" sz="1600" dirty="0" err="1" smtClean="0">
                <a:solidFill>
                  <a:srgbClr val="25212A"/>
                </a:solidFill>
              </a:rPr>
              <a:t>digunakan</a:t>
            </a:r>
            <a:r>
              <a:rPr lang="en-US" sz="1600" dirty="0" smtClean="0">
                <a:solidFill>
                  <a:srgbClr val="25212A"/>
                </a:solidFill>
              </a:rPr>
              <a:t> </a:t>
            </a:r>
            <a:r>
              <a:rPr lang="en-US" sz="1600" dirty="0" err="1" smtClean="0">
                <a:solidFill>
                  <a:srgbClr val="25212A"/>
                </a:solidFill>
              </a:rPr>
              <a:t>adalah</a:t>
            </a:r>
            <a:r>
              <a:rPr lang="en-US" sz="1600" dirty="0" smtClean="0">
                <a:solidFill>
                  <a:srgbClr val="25212A"/>
                </a:solidFill>
              </a:rPr>
              <a:t> </a:t>
            </a:r>
            <a:r>
              <a:rPr lang="en-US" sz="1600" b="1" dirty="0" smtClean="0">
                <a:solidFill>
                  <a:srgbClr val="25212A"/>
                </a:solidFill>
              </a:rPr>
              <a:t>ln link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Base level </a:t>
            </a:r>
            <a:r>
              <a:rPr lang="en-US" sz="1600" dirty="0" err="1" smtClean="0"/>
              <a:t>untuk</a:t>
            </a:r>
            <a:r>
              <a:rPr lang="en-US" sz="1600" dirty="0" smtClean="0"/>
              <a:t> variable predictor </a:t>
            </a:r>
            <a:r>
              <a:rPr lang="en-US" sz="1600" i="1" dirty="0" smtClean="0"/>
              <a:t>Age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level </a:t>
            </a:r>
            <a:r>
              <a:rPr lang="en-US" sz="1600" b="1" dirty="0" smtClean="0"/>
              <a:t>“60-64”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Base level </a:t>
            </a:r>
            <a:r>
              <a:rPr lang="en-US" sz="1600" dirty="0" err="1" smtClean="0"/>
              <a:t>untuk</a:t>
            </a:r>
            <a:r>
              <a:rPr lang="en-US" sz="1600" dirty="0" smtClean="0"/>
              <a:t> variable predictor </a:t>
            </a:r>
            <a:r>
              <a:rPr lang="en-US" sz="1600" i="1" dirty="0" smtClean="0"/>
              <a:t>Smoke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level </a:t>
            </a:r>
            <a:r>
              <a:rPr lang="en-US" sz="1600" b="1" dirty="0" smtClean="0"/>
              <a:t>“</a:t>
            </a:r>
            <a:r>
              <a:rPr lang="en-US" sz="1600" b="1" dirty="0" err="1" smtClean="0"/>
              <a:t>cigarettePlus</a:t>
            </a:r>
            <a:r>
              <a:rPr lang="en-US" sz="1600" b="1" dirty="0" smtClean="0"/>
              <a:t>”</a:t>
            </a:r>
            <a:endParaRPr lang="en-US"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25212A"/>
                </a:solidFill>
              </a:rPr>
              <a:t>Terdapat</a:t>
            </a:r>
            <a:r>
              <a:rPr lang="en-US" sz="1600" dirty="0" smtClean="0">
                <a:solidFill>
                  <a:srgbClr val="25212A"/>
                </a:solidFill>
              </a:rPr>
              <a:t> offset </a:t>
            </a:r>
            <a:r>
              <a:rPr lang="en-US" sz="1600" dirty="0" err="1" smtClean="0">
                <a:solidFill>
                  <a:srgbClr val="25212A"/>
                </a:solidFill>
              </a:rPr>
              <a:t>berupa</a:t>
            </a:r>
            <a:r>
              <a:rPr lang="en-US" sz="1600" dirty="0" smtClean="0">
                <a:solidFill>
                  <a:srgbClr val="25212A"/>
                </a:solidFill>
              </a:rPr>
              <a:t> </a:t>
            </a:r>
            <a:r>
              <a:rPr lang="en-US" sz="1600" b="1" dirty="0" smtClean="0">
                <a:solidFill>
                  <a:srgbClr val="25212A"/>
                </a:solidFill>
              </a:rPr>
              <a:t>ln(</a:t>
            </a:r>
            <a:r>
              <a:rPr lang="en-US" sz="1600" b="1" dirty="0" err="1" smtClean="0">
                <a:solidFill>
                  <a:srgbClr val="25212A"/>
                </a:solidFill>
              </a:rPr>
              <a:t>banyaknya</a:t>
            </a:r>
            <a:r>
              <a:rPr lang="en-US" sz="1600" b="1" dirty="0" smtClean="0">
                <a:solidFill>
                  <a:srgbClr val="25212A"/>
                </a:solidFill>
              </a:rPr>
              <a:t> </a:t>
            </a:r>
            <a:r>
              <a:rPr lang="en-US" sz="1600" b="1" dirty="0" err="1" smtClean="0">
                <a:solidFill>
                  <a:srgbClr val="25212A"/>
                </a:solidFill>
              </a:rPr>
              <a:t>pria</a:t>
            </a:r>
            <a:r>
              <a:rPr lang="en-US" sz="1600" b="1" dirty="0" smtClean="0">
                <a:solidFill>
                  <a:srgbClr val="25212A"/>
                </a:solidFill>
              </a:rPr>
              <a:t> </a:t>
            </a:r>
            <a:r>
              <a:rPr lang="en-US" sz="1600" b="1" dirty="0" err="1" smtClean="0">
                <a:solidFill>
                  <a:srgbClr val="25212A"/>
                </a:solidFill>
              </a:rPr>
              <a:t>pada</a:t>
            </a:r>
            <a:r>
              <a:rPr lang="en-US" sz="1600" b="1" dirty="0" smtClean="0">
                <a:solidFill>
                  <a:srgbClr val="25212A"/>
                </a:solidFill>
              </a:rPr>
              <a:t> </a:t>
            </a:r>
            <a:r>
              <a:rPr lang="en-US" sz="1600" b="1" dirty="0" err="1" smtClean="0">
                <a:solidFill>
                  <a:srgbClr val="25212A"/>
                </a:solidFill>
              </a:rPr>
              <a:t>suatu</a:t>
            </a:r>
            <a:r>
              <a:rPr lang="en-US" sz="1600" b="1" dirty="0" smtClean="0">
                <a:solidFill>
                  <a:srgbClr val="25212A"/>
                </a:solidFill>
              </a:rPr>
              <a:t> </a:t>
            </a:r>
            <a:r>
              <a:rPr lang="en-US" sz="1600" b="1" dirty="0" err="1" smtClean="0">
                <a:solidFill>
                  <a:srgbClr val="25212A"/>
                </a:solidFill>
              </a:rPr>
              <a:t>kategori</a:t>
            </a:r>
            <a:r>
              <a:rPr lang="en-US" sz="1600" b="1" dirty="0" smtClean="0">
                <a:solidFill>
                  <a:srgbClr val="25212A"/>
                </a:solidFill>
              </a:rPr>
              <a:t> level)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25212A"/>
                </a:solidFill>
              </a:rPr>
              <a:t>Observasi</a:t>
            </a:r>
            <a:r>
              <a:rPr lang="en-US" sz="1600" dirty="0" smtClean="0">
                <a:solidFill>
                  <a:srgbClr val="25212A"/>
                </a:solidFill>
              </a:rPr>
              <a:t> </a:t>
            </a:r>
            <a:r>
              <a:rPr lang="en-US" sz="1600" dirty="0" err="1" smtClean="0">
                <a:solidFill>
                  <a:srgbClr val="25212A"/>
                </a:solidFill>
              </a:rPr>
              <a:t>terhadap</a:t>
            </a:r>
            <a:r>
              <a:rPr lang="en-US" sz="1600" dirty="0" smtClean="0">
                <a:solidFill>
                  <a:srgbClr val="25212A"/>
                </a:solidFill>
              </a:rPr>
              <a:t> </a:t>
            </a:r>
            <a:r>
              <a:rPr lang="en-US" sz="1600" dirty="0" err="1" smtClean="0">
                <a:solidFill>
                  <a:srgbClr val="25212A"/>
                </a:solidFill>
              </a:rPr>
              <a:t>respon</a:t>
            </a:r>
            <a:r>
              <a:rPr lang="en-US" sz="1600" dirty="0" smtClean="0">
                <a:solidFill>
                  <a:srgbClr val="25212A"/>
                </a:solidFill>
              </a:rPr>
              <a:t> </a:t>
            </a:r>
            <a:r>
              <a:rPr lang="en-US" sz="1600" i="1" dirty="0" smtClean="0">
                <a:solidFill>
                  <a:srgbClr val="25212A"/>
                </a:solidFill>
              </a:rPr>
              <a:t>Dead</a:t>
            </a:r>
            <a:r>
              <a:rPr lang="en-US" sz="1600" dirty="0" smtClean="0">
                <a:solidFill>
                  <a:srgbClr val="25212A"/>
                </a:solidFill>
              </a:rPr>
              <a:t> </a:t>
            </a:r>
            <a:r>
              <a:rPr lang="en-US" sz="1600" dirty="0" err="1" smtClean="0">
                <a:solidFill>
                  <a:srgbClr val="25212A"/>
                </a:solidFill>
              </a:rPr>
              <a:t>diasumsikan</a:t>
            </a:r>
            <a:r>
              <a:rPr lang="en-US" sz="1600" dirty="0" smtClean="0">
                <a:solidFill>
                  <a:srgbClr val="25212A"/>
                </a:solidFill>
              </a:rPr>
              <a:t> </a:t>
            </a:r>
            <a:r>
              <a:rPr lang="en-US" sz="1600" dirty="0" err="1" smtClean="0">
                <a:solidFill>
                  <a:srgbClr val="25212A"/>
                </a:solidFill>
              </a:rPr>
              <a:t>saling</a:t>
            </a:r>
            <a:r>
              <a:rPr lang="en-US" sz="1600" dirty="0" smtClean="0">
                <a:solidFill>
                  <a:srgbClr val="25212A"/>
                </a:solidFill>
              </a:rPr>
              <a:t> </a:t>
            </a:r>
            <a:r>
              <a:rPr lang="en-US" sz="1600" dirty="0" err="1" smtClean="0">
                <a:solidFill>
                  <a:srgbClr val="25212A"/>
                </a:solidFill>
              </a:rPr>
              <a:t>bebas</a:t>
            </a:r>
            <a:endParaRPr lang="en-US" sz="1600" dirty="0" smtClean="0">
              <a:solidFill>
                <a:srgbClr val="25212A"/>
              </a:solidFill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5212A"/>
              </a:solidFill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25212A"/>
              </a:solidFill>
            </a:endParaRPr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346;p38"/>
          <p:cNvSpPr/>
          <p:nvPr/>
        </p:nvSpPr>
        <p:spPr>
          <a:xfrm>
            <a:off x="1672962" y="1563754"/>
            <a:ext cx="287069" cy="287483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46;p38"/>
          <p:cNvSpPr/>
          <p:nvPr/>
        </p:nvSpPr>
        <p:spPr>
          <a:xfrm>
            <a:off x="1668278" y="2208525"/>
            <a:ext cx="287069" cy="287483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46;p38"/>
          <p:cNvSpPr/>
          <p:nvPr/>
        </p:nvSpPr>
        <p:spPr>
          <a:xfrm>
            <a:off x="1643303" y="2854809"/>
            <a:ext cx="287069" cy="287483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46;p38"/>
          <p:cNvSpPr/>
          <p:nvPr/>
        </p:nvSpPr>
        <p:spPr>
          <a:xfrm>
            <a:off x="1668277" y="3428904"/>
            <a:ext cx="287069" cy="287483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46;p38"/>
          <p:cNvSpPr/>
          <p:nvPr/>
        </p:nvSpPr>
        <p:spPr>
          <a:xfrm>
            <a:off x="1679706" y="4120831"/>
            <a:ext cx="287069" cy="287483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Penjelasan Singkat Wald Test</a:t>
            </a:r>
            <a:endParaRPr dirty="0"/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3500" indent="0">
                  <a:buNone/>
                </a:pPr>
                <a:r>
                  <a:rPr lang="en-US" sz="1600" dirty="0"/>
                  <a:t>Wald test </a:t>
                </a:r>
                <a:r>
                  <a:rPr lang="en-US" sz="1600" dirty="0" err="1"/>
                  <a:t>bertujuan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untuk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memeriksa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apakah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suatu</a:t>
                </a:r>
                <a:r>
                  <a:rPr lang="en-US" sz="1600" dirty="0"/>
                  <a:t> parameter </a:t>
                </a:r>
                <a:r>
                  <a:rPr lang="en-US" sz="1600" dirty="0" err="1"/>
                  <a:t>dalam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regresi</a:t>
                </a:r>
                <a:r>
                  <a:rPr lang="en-US" sz="1600" dirty="0"/>
                  <a:t> GLM </a:t>
                </a:r>
                <a:r>
                  <a:rPr lang="en-US" sz="1600" dirty="0" err="1"/>
                  <a:t>siginifikan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atau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tidak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Hipotesis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nol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uji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ini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yaitu</a:t>
                </a:r>
                <a:r>
                  <a:rPr lang="en-US" sz="1600" dirty="0"/>
                  <a:t>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= 0. </a:t>
                </a:r>
                <a:r>
                  <a:rPr lang="en-US" sz="1600" dirty="0" err="1"/>
                  <a:t>Statistik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uji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ini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yaitu</a:t>
                </a:r>
                <a:r>
                  <a:rPr lang="en-US" sz="1600" dirty="0"/>
                  <a:t> </a:t>
                </a:r>
              </a:p>
              <a:p>
                <a:pPr marL="63500" indent="0">
                  <a:buNone/>
                </a:pPr>
                <a:endParaRPr lang="en-US" sz="1600" dirty="0" smtClean="0"/>
              </a:p>
              <a:p>
                <a:pPr marL="63500" indent="0">
                  <a:buNone/>
                </a:pPr>
                <a:endParaRPr lang="en-US" sz="1600" dirty="0" smtClean="0"/>
              </a:p>
              <a:p>
                <a:pPr marL="63500" indent="0">
                  <a:buNone/>
                </a:pPr>
                <a:endParaRPr lang="en-US" sz="1600" dirty="0"/>
              </a:p>
              <a:p>
                <a:pPr marL="63500" indent="0">
                  <a:buNone/>
                </a:pPr>
                <a:r>
                  <a:rPr lang="en-US" sz="1600" dirty="0"/>
                  <a:t>,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taksiran</a:t>
                </a:r>
                <a:r>
                  <a:rPr lang="en-US" sz="1600" dirty="0"/>
                  <a:t> parameter model </a:t>
                </a:r>
                <a:r>
                  <a:rPr lang="en-US" sz="1600" dirty="0" err="1"/>
                  <a:t>regresi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didapat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metode</a:t>
                </a:r>
                <a:r>
                  <a:rPr lang="en-US" sz="1600" dirty="0"/>
                  <a:t> </a:t>
                </a:r>
                <a:r>
                  <a:rPr lang="en-US" sz="1600" i="1" dirty="0"/>
                  <a:t>Maximum Likelihood</a:t>
                </a:r>
                <a:r>
                  <a:rPr lang="en-US" sz="1600" dirty="0"/>
                  <a:t>.</a:t>
                </a:r>
              </a:p>
              <a:p>
                <a:pPr marL="6350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:\users\louis owen\appdata\local\packages\naver.linewin8_8ptj331gd3tyt\AppData\LINE\Cache\tmp\1544944328736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965" y="2460718"/>
            <a:ext cx="1703070" cy="596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9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Pearson Chi-Square Goodness of Fit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Google Shape;266;p36"/>
          <p:cNvSpPr txBox="1">
            <a:spLocks noGrp="1"/>
          </p:cNvSpPr>
          <p:nvPr>
            <p:ph type="body" idx="1"/>
          </p:nvPr>
        </p:nvSpPr>
        <p:spPr>
          <a:xfrm>
            <a:off x="1746675" y="1760587"/>
            <a:ext cx="3716865" cy="2731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0">
              <a:buNone/>
            </a:pPr>
            <a:r>
              <a:rPr lang="en-US" sz="1400" dirty="0"/>
              <a:t>H0: Model </a:t>
            </a:r>
            <a:r>
              <a:rPr lang="en-US" sz="1400" dirty="0" err="1"/>
              <a:t>b</a:t>
            </a:r>
            <a:r>
              <a:rPr lang="en-US" sz="1400" dirty="0" err="1" smtClean="0"/>
              <a:t>erdistribusi</a:t>
            </a:r>
            <a:r>
              <a:rPr lang="en-US" sz="1400" dirty="0" smtClean="0"/>
              <a:t> Poisson </a:t>
            </a:r>
            <a:r>
              <a:rPr lang="en-US" sz="1400" dirty="0" err="1" smtClean="0"/>
              <a:t>cocok</a:t>
            </a:r>
            <a:endParaRPr lang="en-US" sz="1400" dirty="0"/>
          </a:p>
          <a:p>
            <a:pPr marL="63500" indent="0">
              <a:buNone/>
            </a:pPr>
            <a:r>
              <a:rPr lang="en-US" sz="1400" dirty="0"/>
              <a:t>H1: Model </a:t>
            </a:r>
            <a:r>
              <a:rPr lang="en-US" sz="1400" dirty="0" err="1" smtClean="0"/>
              <a:t>berdistribusi</a:t>
            </a:r>
            <a:r>
              <a:rPr lang="en-US" sz="1400" dirty="0" smtClean="0"/>
              <a:t> Poisson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cocok</a:t>
            </a:r>
            <a:endParaRPr lang="en-US" sz="1400" dirty="0" smtClean="0"/>
          </a:p>
          <a:p>
            <a:pPr marL="63500" indent="0">
              <a:buNone/>
            </a:pPr>
            <a:endParaRPr lang="en-US" sz="1400" dirty="0"/>
          </a:p>
          <a:p>
            <a:pPr marL="63500" indent="0">
              <a:buNone/>
            </a:pPr>
            <a:r>
              <a:rPr lang="en-US" sz="1400" dirty="0" smtClean="0"/>
              <a:t>Pearson </a:t>
            </a:r>
            <a:r>
              <a:rPr lang="en-US" sz="1400" dirty="0"/>
              <a:t>Chi-Square Test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uji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memeriksa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smtClean="0"/>
              <a:t>data yang </a:t>
            </a:r>
            <a:r>
              <a:rPr lang="en-US" sz="1400" dirty="0" err="1" smtClean="0"/>
              <a:t>ada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tepat</a:t>
            </a:r>
            <a:r>
              <a:rPr lang="en-US" sz="1400" dirty="0" smtClean="0"/>
              <a:t> </a:t>
            </a:r>
            <a:r>
              <a:rPr lang="en-US" sz="1400" dirty="0" err="1" smtClean="0"/>
              <a:t>dimodelkan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suatu</a:t>
            </a:r>
            <a:r>
              <a:rPr lang="en-US" sz="1400" dirty="0" smtClean="0"/>
              <a:t> model </a:t>
            </a:r>
            <a:r>
              <a:rPr lang="en-US" sz="1400" dirty="0" err="1" smtClean="0"/>
              <a:t>berdistribusi</a:t>
            </a:r>
            <a:r>
              <a:rPr lang="en-US" sz="1400" dirty="0" smtClean="0"/>
              <a:t> Poisson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bukan</a:t>
            </a:r>
            <a:r>
              <a:rPr lang="en-US" sz="1400" dirty="0" smtClean="0"/>
              <a:t>. </a:t>
            </a:r>
          </a:p>
          <a:p>
            <a:pPr marL="63500" indent="0">
              <a:buNone/>
            </a:pPr>
            <a:r>
              <a:rPr lang="en-US" sz="1400" dirty="0" err="1" smtClean="0"/>
              <a:t>Statistik</a:t>
            </a:r>
            <a:r>
              <a:rPr lang="en-US" sz="1400" dirty="0" smtClean="0"/>
              <a:t> </a:t>
            </a:r>
            <a:r>
              <a:rPr lang="en-US" sz="1400" dirty="0" err="1"/>
              <a:t>uji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berdistribusi</a:t>
            </a:r>
            <a:r>
              <a:rPr lang="en-US" sz="1400" dirty="0"/>
              <a:t> Chi-square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derajat</a:t>
            </a:r>
            <a:r>
              <a:rPr lang="en-US" sz="1400" dirty="0"/>
              <a:t> </a:t>
            </a:r>
            <a:r>
              <a:rPr lang="en-US" sz="1400" dirty="0" err="1"/>
              <a:t>kebebasan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derajat</a:t>
            </a:r>
            <a:r>
              <a:rPr lang="en-US" sz="1400" dirty="0"/>
              <a:t> </a:t>
            </a:r>
            <a:r>
              <a:rPr lang="en-US" sz="1400" dirty="0" err="1"/>
              <a:t>kebebasan</a:t>
            </a:r>
            <a:r>
              <a:rPr lang="en-US" sz="1400" dirty="0"/>
              <a:t> residual model.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833" y="1715234"/>
            <a:ext cx="2536508" cy="775626"/>
          </a:xfrm>
          <a:prstGeom prst="rect">
            <a:avLst/>
          </a:prstGeom>
        </p:spPr>
      </p:pic>
      <p:sp>
        <p:nvSpPr>
          <p:cNvPr id="8" name="Google Shape;266;p36"/>
          <p:cNvSpPr txBox="1">
            <a:spLocks/>
          </p:cNvSpPr>
          <p:nvPr/>
        </p:nvSpPr>
        <p:spPr>
          <a:xfrm>
            <a:off x="6169868" y="2490860"/>
            <a:ext cx="2003107" cy="8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63500" indent="0">
              <a:buFont typeface="Tinos"/>
              <a:buNone/>
            </a:pPr>
            <a:r>
              <a:rPr lang="en-US" sz="1400" dirty="0" smtClean="0"/>
              <a:t>O :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observasi</a:t>
            </a:r>
            <a:endParaRPr lang="en-US" sz="1400" dirty="0" smtClean="0"/>
          </a:p>
          <a:p>
            <a:pPr marL="63500" indent="0">
              <a:buFont typeface="Tinos"/>
              <a:buNone/>
            </a:pPr>
            <a:r>
              <a:rPr lang="en-US" sz="1400" dirty="0" smtClean="0"/>
              <a:t>E :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hasil</a:t>
            </a:r>
            <a:r>
              <a:rPr lang="en-US" sz="1400" dirty="0" smtClean="0"/>
              <a:t> </a:t>
            </a:r>
            <a:r>
              <a:rPr lang="en-US" sz="1400" dirty="0" err="1" smtClean="0"/>
              <a:t>prediksi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22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Penjelasan Singkat Likelihood Ratio Test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Google Shape;266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556175" y="1426627"/>
                <a:ext cx="6488015" cy="25346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Likelihood Ratio (LR) Test </a:t>
                </a:r>
                <a:r>
                  <a:rPr lang="en-US" sz="1400" dirty="0" err="1"/>
                  <a:t>adalah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suatu</a:t>
                </a:r>
                <a:r>
                  <a:rPr lang="en-US" sz="1400" dirty="0"/>
                  <a:t> </a:t>
                </a:r>
                <a:r>
                  <a:rPr lang="en-US" sz="1400" i="1" dirty="0"/>
                  <a:t>goodness of fit test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untuk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membandingkan</a:t>
                </a:r>
                <a:r>
                  <a:rPr lang="en-US" sz="1400" dirty="0"/>
                  <a:t> 2 model </a:t>
                </a:r>
                <a:r>
                  <a:rPr lang="en-US" sz="1400" dirty="0" err="1"/>
                  <a:t>regresi</a:t>
                </a:r>
                <a:r>
                  <a:rPr lang="en-US" sz="1400" dirty="0"/>
                  <a:t>. </a:t>
                </a:r>
                <a:r>
                  <a:rPr lang="en-US" sz="1400" dirty="0" err="1"/>
                  <a:t>Pada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prinsipnya</a:t>
                </a:r>
                <a:r>
                  <a:rPr lang="en-US" sz="1400" dirty="0"/>
                  <a:t> LR test </a:t>
                </a:r>
                <a:r>
                  <a:rPr lang="en-US" sz="1400" dirty="0" err="1"/>
                  <a:t>menggunakan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statistik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uji</a:t>
                </a:r>
                <a:r>
                  <a:rPr lang="en-US" sz="1400" dirty="0"/>
                  <a:t> yang </a:t>
                </a:r>
                <a:r>
                  <a:rPr lang="en-US" sz="1400" dirty="0" err="1"/>
                  <a:t>berdistribusi</a:t>
                </a:r>
                <a:r>
                  <a:rPr lang="en-US" sz="1400" dirty="0"/>
                  <a:t> Chi-Square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memerhitungkan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nilai</a:t>
                </a:r>
                <a:r>
                  <a:rPr lang="en-US" sz="1400" dirty="0"/>
                  <a:t> log-likelihood </a:t>
                </a:r>
                <a:r>
                  <a:rPr lang="en-US" sz="1400" dirty="0" err="1"/>
                  <a:t>serta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selisih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jumlah</a:t>
                </a:r>
                <a:r>
                  <a:rPr lang="en-US" sz="1400" dirty="0"/>
                  <a:t> parameter </a:t>
                </a:r>
                <a:r>
                  <a:rPr lang="en-US" sz="1400" dirty="0" err="1"/>
                  <a:t>dari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kedua</a:t>
                </a:r>
                <a:r>
                  <a:rPr lang="en-US" sz="1400" dirty="0"/>
                  <a:t> model </a:t>
                </a:r>
                <a:r>
                  <a:rPr lang="en-US" sz="1400" dirty="0" err="1"/>
                  <a:t>regresi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tersebut</a:t>
                </a:r>
                <a:r>
                  <a:rPr lang="en-US" sz="1400" dirty="0"/>
                  <a:t>. 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400" dirty="0" smtClean="0">
                  <a:solidFill>
                    <a:srgbClr val="25212A"/>
                  </a:solidFill>
                </a:endParaRPr>
              </a:p>
              <a:p>
                <a:pPr marL="63500" indent="0">
                  <a:buNone/>
                </a:pPr>
                <a:r>
                  <a:rPr lang="en-US" sz="1400" dirty="0"/>
                  <a:t>H0: Model 1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p parameter </a:t>
                </a:r>
                <a:r>
                  <a:rPr lang="en-US" sz="1400" dirty="0" err="1"/>
                  <a:t>lebih</a:t>
                </a:r>
                <a:r>
                  <a:rPr lang="en-US" sz="1400" dirty="0"/>
                  <a:t> </a:t>
                </a:r>
                <a:r>
                  <a:rPr lang="en-US" sz="1400" dirty="0" err="1" smtClean="0"/>
                  <a:t>cocok</a:t>
                </a:r>
                <a:endParaRPr lang="en-US" sz="1400" dirty="0"/>
              </a:p>
              <a:p>
                <a:pPr marL="63500" indent="0">
                  <a:buNone/>
                </a:pPr>
                <a:r>
                  <a:rPr lang="en-US" sz="1400" dirty="0" smtClean="0"/>
                  <a:t>H1</a:t>
                </a:r>
                <a:r>
                  <a:rPr lang="en-US" sz="1400" dirty="0"/>
                  <a:t>: Model 2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k parameter </a:t>
                </a:r>
                <a:r>
                  <a:rPr lang="en-US" sz="1400" dirty="0" err="1"/>
                  <a:t>lebih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cocok</a:t>
                </a:r>
                <a:r>
                  <a:rPr lang="en-US" sz="1400" dirty="0"/>
                  <a:t> 			(0&lt;p&lt;k)</a:t>
                </a:r>
              </a:p>
              <a:p>
                <a:pPr marL="63500" indent="0">
                  <a:buNone/>
                </a:pPr>
                <a:endParaRPr lang="en-US" sz="1400" dirty="0" smtClean="0"/>
              </a:p>
              <a:p>
                <a:pPr marL="63500" indent="0">
                  <a:buNone/>
                </a:pPr>
                <a:r>
                  <a:rPr lang="en-US" sz="1400" dirty="0" err="1" smtClean="0"/>
                  <a:t>Statistik</a:t>
                </a:r>
                <a:r>
                  <a:rPr lang="en-US" sz="1400" dirty="0" smtClean="0"/>
                  <a:t> </a:t>
                </a:r>
                <a:r>
                  <a:rPr lang="en-US" sz="1400" dirty="0" err="1"/>
                  <a:t>ujinya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adalah</a:t>
                </a:r>
                <a:r>
                  <a:rPr lang="en-US" sz="1400" dirty="0"/>
                  <a:t>: </a:t>
                </a:r>
                <a:endParaRPr lang="en-US" sz="1400" dirty="0" smtClean="0"/>
              </a:p>
              <a:p>
                <a:pPr marL="63500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𝐿𝑜𝑔𝑙𝑖𝑘𝑒𝑙𝑖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𝑜𝑜𝑑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𝐿𝑜𝑔𝑙𝑖𝑘𝑒𝑙𝑖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𝑜𝑜𝑑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4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25212A"/>
                  </a:solidFill>
                </a:endParaRPr>
              </a:p>
            </p:txBody>
          </p:sp>
        </mc:Choice>
        <mc:Fallback xmlns="">
          <p:sp>
            <p:nvSpPr>
              <p:cNvPr id="266" name="Google Shape;266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56175" y="1426627"/>
                <a:ext cx="6488015" cy="2534639"/>
              </a:xfrm>
              <a:prstGeom prst="rect">
                <a:avLst/>
              </a:prstGeom>
              <a:blipFill>
                <a:blip r:embed="rId3"/>
                <a:stretch>
                  <a:fillRect l="-282" b="-13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88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Penjelasan Singkat Likelihood Ratio Test untuk uji overdispersi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Google Shape;266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46675" y="1760587"/>
                <a:ext cx="6488015" cy="25346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63500" indent="0">
                  <a:buNone/>
                </a:pPr>
                <a:r>
                  <a:rPr lang="en-US" sz="1400" dirty="0"/>
                  <a:t>H0: Model </a:t>
                </a:r>
                <a:r>
                  <a:rPr lang="en-US" sz="1400" dirty="0" err="1" smtClean="0"/>
                  <a:t>regresi</a:t>
                </a:r>
                <a:r>
                  <a:rPr lang="en-US" sz="1400" dirty="0" smtClean="0"/>
                  <a:t> Poisson </a:t>
                </a:r>
                <a:r>
                  <a:rPr lang="en-US" sz="1400" dirty="0" err="1" smtClean="0"/>
                  <a:t>lebih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cocok</a:t>
                </a:r>
                <a:endParaRPr lang="en-US" sz="1400" dirty="0"/>
              </a:p>
              <a:p>
                <a:pPr marL="63500" indent="0">
                  <a:buNone/>
                </a:pPr>
                <a:r>
                  <a:rPr lang="en-US" sz="1400" dirty="0"/>
                  <a:t>H1: Model </a:t>
                </a:r>
                <a:r>
                  <a:rPr lang="en-US" sz="1400" dirty="0" err="1" smtClean="0"/>
                  <a:t>regresi</a:t>
                </a:r>
                <a:r>
                  <a:rPr lang="en-US" sz="1400" dirty="0" smtClean="0"/>
                  <a:t> NB </a:t>
                </a:r>
                <a:r>
                  <a:rPr lang="en-US" sz="1400" dirty="0" err="1" smtClean="0"/>
                  <a:t>lebih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cocok</a:t>
                </a:r>
                <a:endParaRPr lang="en-US" sz="1400" dirty="0" smtClean="0"/>
              </a:p>
              <a:p>
                <a:pPr marL="63500" indent="0">
                  <a:buNone/>
                </a:pPr>
                <a:endParaRPr lang="en-US" sz="1400" dirty="0"/>
              </a:p>
              <a:p>
                <a:pPr marL="63500" indent="0">
                  <a:buNone/>
                </a:pPr>
                <a:r>
                  <a:rPr lang="en-US" sz="1400" dirty="0" smtClean="0"/>
                  <a:t>	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marL="63500" indent="0">
                  <a:buNone/>
                </a:pPr>
                <a:endParaRPr lang="en-US" sz="1400" dirty="0" smtClean="0"/>
              </a:p>
              <a:p>
                <a:pPr marL="63500" indent="0">
                  <a:buNone/>
                </a:pPr>
                <a:r>
                  <a:rPr lang="en-US" sz="1400" dirty="0" err="1" smtClean="0"/>
                  <a:t>Jika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H0 </a:t>
                </a:r>
                <a:r>
                  <a:rPr lang="en-US" sz="1400" dirty="0" err="1"/>
                  <a:t>ditolak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maka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dapat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disimpulkan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bahwa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memang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terjadi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overdispersion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lebih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baik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menggunakan</a:t>
                </a:r>
                <a:r>
                  <a:rPr lang="en-US" sz="1400" dirty="0"/>
                  <a:t> model </a:t>
                </a:r>
                <a:r>
                  <a:rPr lang="en-US" sz="1400" dirty="0" err="1"/>
                  <a:t>regresi</a:t>
                </a:r>
                <a:r>
                  <a:rPr lang="en-US" sz="1400" dirty="0"/>
                  <a:t> Negative Binomial, </a:t>
                </a:r>
                <a:r>
                  <a:rPr lang="en-US" sz="1400" dirty="0" err="1"/>
                  <a:t>sedangkan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jika</a:t>
                </a:r>
                <a:r>
                  <a:rPr lang="en-US" sz="1400" dirty="0"/>
                  <a:t> H0 </a:t>
                </a:r>
                <a:r>
                  <a:rPr lang="en-US" sz="1400" dirty="0" err="1"/>
                  <a:t>tidak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ditolak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maka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tidak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terjadi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indikasi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bahwa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terjadi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overdispersion</a:t>
                </a:r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266" name="Google Shape;266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46675" y="1760587"/>
                <a:ext cx="6488015" cy="2534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5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ALTERNATIF 1</a:t>
            </a:r>
            <a:endParaRPr sz="60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Model Regresi dengan variabel prediktor Age dan Smoke</a:t>
            </a:r>
            <a:endParaRPr sz="1800" i="1" dirty="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8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 smtClean="0"/>
              <a:t>POISSON</a:t>
            </a:r>
            <a:endParaRPr sz="6000" i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Model Regresi dengan variabel prediktor Age dan Smoke</a:t>
            </a:r>
            <a:endParaRPr sz="1800" i="1" dirty="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0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1 Poisson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949715" y="1603017"/>
          <a:ext cx="3223260" cy="2833496"/>
        </p:xfrm>
        <a:graphic>
          <a:graphicData uri="http://schemas.openxmlformats.org/drawingml/2006/table">
            <a:tbl>
              <a:tblPr/>
              <a:tblGrid>
                <a:gridCol w="1089660">
                  <a:extLst>
                    <a:ext uri="{9D8B030D-6E8A-4147-A177-3AD203B41FA5}">
                      <a16:colId xmlns:a16="http://schemas.microsoft.com/office/drawing/2014/main" val="3037476790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1456746748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56010793"/>
                    </a:ext>
                  </a:extLst>
                </a:gridCol>
              </a:tblGrid>
              <a:tr h="2430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Variabel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Prediktor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Taksiran</a:t>
                      </a:r>
                      <a:r>
                        <a:rPr lang="en-US" sz="900" b="1" baseline="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Parameter</a:t>
                      </a:r>
                      <a:endParaRPr lang="en-US" sz="9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Wald Test p-value</a:t>
                      </a:r>
                      <a:endParaRPr lang="en-US" sz="9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07877"/>
                  </a:ext>
                </a:extLst>
              </a:tr>
              <a:tr h="24301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(Intercept)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1,8078403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165334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age40-44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1,6542287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4,943059e-154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957790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age45-49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1,1003521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1,730132e-77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51229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age50-54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0,6738418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7,031349e-35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861991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age55-59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0,2747703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6,742577e-14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273066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age65-69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0,3439426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4,157406e-27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65901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age70-74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0,6171770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1,589040e-70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19852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age75-79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0,9043467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5,776966e-110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07264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age80+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1,1926961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6,009178e-138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3050"/>
                  </a:ext>
                </a:extLst>
              </a:tr>
              <a:tr h="25331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smokecigarPipeOnly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0,1701487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3,001586e-06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664274"/>
                  </a:ext>
                </a:extLst>
              </a:tr>
              <a:tr h="25331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smokecigarretteOnly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0,1990044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5,008549e-17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732971"/>
                  </a:ext>
                </a:extLst>
              </a:tr>
              <a:tr h="18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smokeno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0,2179552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1,773468e-08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759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58722" y="1299489"/>
                <a:ext cx="445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1" i="1" spc="120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ID" b="1" i="1" spc="1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𝝁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9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2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𝒏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16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𝟎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r>
                        <a:rPr lang="en-ID" b="1" i="1" spc="4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+…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b="1" i="1" spc="-5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US" b="1" i="1" spc="100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22" y="1299489"/>
                <a:ext cx="4458528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83897" y="2271818"/>
          <a:ext cx="3009688" cy="1372246"/>
        </p:xfrm>
        <a:graphic>
          <a:graphicData uri="http://schemas.openxmlformats.org/drawingml/2006/table">
            <a:tbl>
              <a:tblPr firstRow="1" bandRow="1">
                <a:tableStyleId>{043BF2FD-9B34-4485-BE41-173D4AD1DD5E}</a:tableStyleId>
              </a:tblPr>
              <a:tblGrid>
                <a:gridCol w="2224484">
                  <a:extLst>
                    <a:ext uri="{9D8B030D-6E8A-4147-A177-3AD203B41FA5}">
                      <a16:colId xmlns:a16="http://schemas.microsoft.com/office/drawing/2014/main" val="2414183214"/>
                    </a:ext>
                  </a:extLst>
                </a:gridCol>
                <a:gridCol w="785204">
                  <a:extLst>
                    <a:ext uri="{9D8B030D-6E8A-4147-A177-3AD203B41FA5}">
                      <a16:colId xmlns:a16="http://schemas.microsoft.com/office/drawing/2014/main" val="1775178605"/>
                    </a:ext>
                  </a:extLst>
                </a:gridCol>
              </a:tblGrid>
              <a:tr h="2777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 Deviance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21,48700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111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 </a:t>
                      </a:r>
                      <a:r>
                        <a:rPr lang="en-US" sz="1100" baseline="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24,00000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13313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</a:t>
                      </a:r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Deviance / Residual </a:t>
                      </a:r>
                      <a:r>
                        <a:rPr lang="en-US" sz="1100" baseline="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0.89521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7694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P-value Deviance </a:t>
                      </a:r>
                      <a:r>
                        <a:rPr lang="en-US" sz="11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Chisq</a:t>
                      </a:r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Test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0.60987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15074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AIC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285,51000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718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6175" y="129524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Model :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50" y="573345"/>
            <a:ext cx="5292309" cy="38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4" y="1479375"/>
            <a:ext cx="6749625" cy="2619051"/>
          </a:xfrm>
        </p:spPr>
        <p:txBody>
          <a:bodyPr/>
          <a:lstStyle/>
          <a:p>
            <a:r>
              <a:rPr lang="en-US" dirty="0" smtClean="0"/>
              <a:t>Mean </a:t>
            </a:r>
            <a:r>
              <a:rPr lang="en-US" dirty="0" err="1" smtClean="0"/>
              <a:t>dan</a:t>
            </a:r>
            <a:r>
              <a:rPr lang="en-US" dirty="0" smtClean="0"/>
              <a:t> variance </a:t>
            </a: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data </a:t>
            </a:r>
            <a:r>
              <a:rPr lang="en-US" dirty="0" err="1" smtClean="0"/>
              <a:t>mentah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endParaRPr lang="en-US" dirty="0" smtClean="0"/>
          </a:p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penaksiran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 smtClean="0"/>
              <a:t>dihapus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model </a:t>
            </a:r>
            <a:r>
              <a:rPr lang="en-US" dirty="0" err="1" smtClean="0"/>
              <a:t>diganti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60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Chi-Square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556175" y="1378821"/>
            <a:ext cx="6616800" cy="1219599"/>
          </a:xfrm>
        </p:spPr>
        <p:txBody>
          <a:bodyPr/>
          <a:lstStyle/>
          <a:p>
            <a:pPr marL="63500" indent="0">
              <a:buNone/>
            </a:pPr>
            <a:r>
              <a:rPr lang="en-US" sz="2000" dirty="0" smtClean="0"/>
              <a:t>Ho : Model </a:t>
            </a:r>
            <a:r>
              <a:rPr lang="en-US" sz="2000" dirty="0" err="1" smtClean="0"/>
              <a:t>Berdistribusi</a:t>
            </a:r>
            <a:r>
              <a:rPr lang="en-US" sz="2000" dirty="0" smtClean="0"/>
              <a:t> Poisson  </a:t>
            </a:r>
            <a:r>
              <a:rPr lang="en-US" sz="2000" dirty="0" err="1" smtClean="0"/>
              <a:t>cocok</a:t>
            </a:r>
            <a:endParaRPr lang="en-US" sz="2000" dirty="0" smtClean="0"/>
          </a:p>
          <a:p>
            <a:pPr marL="63500" indent="0">
              <a:buNone/>
            </a:pPr>
            <a:r>
              <a:rPr lang="en-US" sz="2000" dirty="0" smtClean="0"/>
              <a:t>H1 : Model </a:t>
            </a:r>
            <a:r>
              <a:rPr lang="en-US" sz="2000" dirty="0" err="1" smtClean="0"/>
              <a:t>Berdistribusi</a:t>
            </a:r>
            <a:r>
              <a:rPr lang="en-US" sz="2000" dirty="0" smtClean="0"/>
              <a:t> Poisson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cocok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1" y="2507127"/>
            <a:ext cx="2033587" cy="62184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457115" y="3128967"/>
            <a:ext cx="6616800" cy="12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63500" indent="0">
              <a:buFont typeface="Tinos"/>
              <a:buNone/>
            </a:pPr>
            <a:r>
              <a:rPr lang="en-US" sz="1600" dirty="0" err="1" smtClean="0"/>
              <a:t>Didapat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statistik</a:t>
            </a:r>
            <a:r>
              <a:rPr lang="en-US" sz="1600" dirty="0" smtClean="0"/>
              <a:t> </a:t>
            </a:r>
            <a:r>
              <a:rPr lang="en-US" sz="1600" dirty="0" err="1" smtClean="0"/>
              <a:t>ujinya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b="1" dirty="0" smtClean="0"/>
              <a:t>20,61935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derajat</a:t>
            </a:r>
            <a:r>
              <a:rPr lang="en-US" sz="1600" dirty="0" smtClean="0"/>
              <a:t> </a:t>
            </a:r>
            <a:r>
              <a:rPr lang="en-US" sz="1600" dirty="0" err="1" smtClean="0"/>
              <a:t>kebebasan</a:t>
            </a:r>
            <a:r>
              <a:rPr lang="en-US" sz="1600" dirty="0" smtClean="0"/>
              <a:t> </a:t>
            </a:r>
            <a:r>
              <a:rPr lang="en-US" sz="1600" b="1" dirty="0" smtClean="0"/>
              <a:t>24</a:t>
            </a:r>
            <a:r>
              <a:rPr lang="en-US" sz="1600" dirty="0" smtClean="0"/>
              <a:t>. </a:t>
            </a:r>
            <a:r>
              <a:rPr lang="en-US" sz="1600" dirty="0" err="1" smtClean="0"/>
              <a:t>Didapat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p-value </a:t>
            </a:r>
            <a:r>
              <a:rPr lang="en-US" sz="1600" dirty="0" err="1" smtClean="0"/>
              <a:t>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b="1" dirty="0" smtClean="0"/>
              <a:t>0,661066</a:t>
            </a:r>
          </a:p>
          <a:p>
            <a:pPr marL="63500" indent="0">
              <a:buFont typeface="Tinos"/>
              <a:buNone/>
            </a:pPr>
            <a:r>
              <a:rPr lang="en-US" sz="1600" dirty="0" err="1" smtClean="0"/>
              <a:t>Jadi</a:t>
            </a:r>
            <a:r>
              <a:rPr lang="en-US" sz="1600" dirty="0" smtClean="0"/>
              <a:t>,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disimpulkan</a:t>
            </a:r>
            <a:r>
              <a:rPr lang="en-US" sz="1600" dirty="0" smtClean="0"/>
              <a:t> </a:t>
            </a:r>
            <a:r>
              <a:rPr lang="en-US" sz="1600" b="1" dirty="0" smtClean="0"/>
              <a:t>model </a:t>
            </a:r>
            <a:r>
              <a:rPr lang="en-US" sz="1600" b="1" dirty="0" err="1" smtClean="0"/>
              <a:t>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cocok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57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 dirty="0" smtClean="0"/>
              <a:t>NEGATIVE BINOMIAL</a:t>
            </a:r>
            <a:endParaRPr sz="4800" i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Model Regresi dengan variabel prediktor Age dan Smoke</a:t>
            </a:r>
            <a:endParaRPr sz="1800" i="1" dirty="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1 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54170" y="1660184"/>
          <a:ext cx="3345180" cy="2775736"/>
        </p:xfrm>
        <a:graphic>
          <a:graphicData uri="http://schemas.openxmlformats.org/drawingml/2006/table">
            <a:tbl>
              <a:tblPr/>
              <a:tblGrid>
                <a:gridCol w="1130297">
                  <a:extLst>
                    <a:ext uri="{9D8B030D-6E8A-4147-A177-3AD203B41FA5}">
                      <a16:colId xmlns:a16="http://schemas.microsoft.com/office/drawing/2014/main" val="3037476790"/>
                    </a:ext>
                  </a:extLst>
                </a:gridCol>
                <a:gridCol w="1140463">
                  <a:extLst>
                    <a:ext uri="{9D8B030D-6E8A-4147-A177-3AD203B41FA5}">
                      <a16:colId xmlns:a16="http://schemas.microsoft.com/office/drawing/2014/main" val="1456746748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914719884"/>
                    </a:ext>
                  </a:extLst>
                </a:gridCol>
              </a:tblGrid>
              <a:tr h="2430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Variabel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Prediktor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Taksiran</a:t>
                      </a:r>
                      <a:r>
                        <a:rPr lang="en-US" sz="900" b="1" baseline="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Parameter</a:t>
                      </a:r>
                      <a:endParaRPr lang="en-US" sz="9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Wald Test p-value</a:t>
                      </a:r>
                      <a:endParaRPr lang="en-US" sz="9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07877"/>
                  </a:ext>
                </a:extLst>
              </a:tr>
              <a:tr h="24301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(Intercept)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1,8078447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063836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age40-44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1,6542231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5,187088e-154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957790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age45-49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1,1003450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1,779008e-77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51229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age50-54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0,6738363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7,133872e-35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861991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age55-59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0,2747662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6,820763e-14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273066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age65-69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0,3439468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4,263236e-27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65901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age70-74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0,6171852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1,674622e-70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19852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age75-79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0,9043540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6,119334e-110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07264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age80+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1,1927002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6,341205e-138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3050"/>
                  </a:ext>
                </a:extLst>
              </a:tr>
              <a:tr h="25331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smokecigarPipeOnly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-0,1701511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3,006087e-06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664274"/>
                  </a:ext>
                </a:extLst>
              </a:tr>
              <a:tr h="25331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smokecigarretteOnly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0,1990011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5,078122e-17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732971"/>
                  </a:ext>
                </a:extLst>
              </a:tr>
              <a:tr h="18937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smokeno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-0,2179554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1,777166e-08</a:t>
                      </a:r>
                      <a:endParaRPr lang="en-US" sz="9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759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58722" y="1299489"/>
                <a:ext cx="445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1" i="1" spc="120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ID" b="1" i="1" spc="1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𝝁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9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2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𝒏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16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𝟎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r>
                        <a:rPr lang="en-ID" b="1" i="1" spc="4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+…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b="1" i="1" spc="-5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US" b="1" i="1" spc="100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22" y="1299489"/>
                <a:ext cx="4458528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380037" y="2187380"/>
          <a:ext cx="3009688" cy="1372246"/>
        </p:xfrm>
        <a:graphic>
          <a:graphicData uri="http://schemas.openxmlformats.org/drawingml/2006/table">
            <a:tbl>
              <a:tblPr firstRow="1" bandRow="1">
                <a:tableStyleId>{043BF2FD-9B34-4485-BE41-173D4AD1DD5E}</a:tableStyleId>
              </a:tblPr>
              <a:tblGrid>
                <a:gridCol w="2224484">
                  <a:extLst>
                    <a:ext uri="{9D8B030D-6E8A-4147-A177-3AD203B41FA5}">
                      <a16:colId xmlns:a16="http://schemas.microsoft.com/office/drawing/2014/main" val="2414183214"/>
                    </a:ext>
                  </a:extLst>
                </a:gridCol>
                <a:gridCol w="785204">
                  <a:extLst>
                    <a:ext uri="{9D8B030D-6E8A-4147-A177-3AD203B41FA5}">
                      <a16:colId xmlns:a16="http://schemas.microsoft.com/office/drawing/2014/main" val="1775178605"/>
                    </a:ext>
                  </a:extLst>
                </a:gridCol>
              </a:tblGrid>
              <a:tr h="2777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 Deviance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21,48500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111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 </a:t>
                      </a:r>
                      <a:r>
                        <a:rPr lang="en-US" sz="1100" baseline="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24,00000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13313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</a:t>
                      </a:r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Deviance / Residual </a:t>
                      </a:r>
                      <a:r>
                        <a:rPr lang="en-US" sz="1100" baseline="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0.89521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7694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P-value Deviance </a:t>
                      </a:r>
                      <a:r>
                        <a:rPr lang="en-US" sz="11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Chisq</a:t>
                      </a:r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Test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0.60998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15074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AIC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287,51000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718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6175" y="129524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Model :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10" y="547094"/>
            <a:ext cx="5307549" cy="38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55" y="522766"/>
            <a:ext cx="4143585" cy="396926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3025140" y="3818173"/>
            <a:ext cx="3390900" cy="182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16040" y="3341119"/>
            <a:ext cx="137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Dispersion Parameter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bernilai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sangat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besar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34640" y="4098426"/>
            <a:ext cx="1607820" cy="2068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771" y="2106787"/>
            <a:ext cx="839702" cy="271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975" y="2378691"/>
            <a:ext cx="906930" cy="2267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634" y="2369524"/>
            <a:ext cx="1145802" cy="2359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2165"/>
              </p:ext>
            </p:extLst>
          </p:nvPr>
        </p:nvGraphicFramePr>
        <p:xfrm>
          <a:off x="6015141" y="1685272"/>
          <a:ext cx="2346962" cy="944880"/>
        </p:xfrm>
        <a:graphic>
          <a:graphicData uri="http://schemas.openxmlformats.org/drawingml/2006/table">
            <a:tbl>
              <a:tblPr firstRow="1" bandRow="1">
                <a:tableStyleId>{043BF2FD-9B34-4485-BE41-173D4AD1DD5E}</a:tableStyleId>
              </a:tblPr>
              <a:tblGrid>
                <a:gridCol w="1173481">
                  <a:extLst>
                    <a:ext uri="{9D8B030D-6E8A-4147-A177-3AD203B41FA5}">
                      <a16:colId xmlns:a16="http://schemas.microsoft.com/office/drawing/2014/main" val="3123959638"/>
                    </a:ext>
                  </a:extLst>
                </a:gridCol>
                <a:gridCol w="1173481">
                  <a:extLst>
                    <a:ext uri="{9D8B030D-6E8A-4147-A177-3AD203B41FA5}">
                      <a16:colId xmlns:a16="http://schemas.microsoft.com/office/drawing/2014/main" val="3541284730"/>
                    </a:ext>
                  </a:extLst>
                </a:gridCol>
              </a:tblGrid>
              <a:tr h="2178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Poisson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Negative Binomial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7793"/>
                  </a:ext>
                </a:extLst>
              </a:tr>
              <a:tr h="217819">
                <a:tc gridSpan="2"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22626"/>
                  </a:ext>
                </a:extLst>
              </a:tr>
              <a:tr h="217819"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1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ALTERNATIF 2</a:t>
            </a:r>
            <a:endParaRPr sz="60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Model Regresi dengan variabel prediktor Age</a:t>
            </a:r>
            <a:endParaRPr sz="1800" i="1" dirty="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2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 smtClean="0"/>
              <a:t>POISSON</a:t>
            </a:r>
            <a:endParaRPr sz="6000" i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Model Regresi dengan variabel prediktor Age</a:t>
            </a:r>
            <a:endParaRPr sz="1800" i="1" dirty="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2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2 Poisson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61159" y="1879196"/>
          <a:ext cx="2761455" cy="2331406"/>
        </p:xfrm>
        <a:graphic>
          <a:graphicData uri="http://schemas.openxmlformats.org/drawingml/2006/table">
            <a:tbl>
              <a:tblPr/>
              <a:tblGrid>
                <a:gridCol w="920485">
                  <a:extLst>
                    <a:ext uri="{9D8B030D-6E8A-4147-A177-3AD203B41FA5}">
                      <a16:colId xmlns:a16="http://schemas.microsoft.com/office/drawing/2014/main" val="3037476790"/>
                    </a:ext>
                  </a:extLst>
                </a:gridCol>
                <a:gridCol w="920485">
                  <a:extLst>
                    <a:ext uri="{9D8B030D-6E8A-4147-A177-3AD203B41FA5}">
                      <a16:colId xmlns:a16="http://schemas.microsoft.com/office/drawing/2014/main" val="1456746748"/>
                    </a:ext>
                  </a:extLst>
                </a:gridCol>
                <a:gridCol w="920485">
                  <a:extLst>
                    <a:ext uri="{9D8B030D-6E8A-4147-A177-3AD203B41FA5}">
                      <a16:colId xmlns:a16="http://schemas.microsoft.com/office/drawing/2014/main" val="873995136"/>
                    </a:ext>
                  </a:extLst>
                </a:gridCol>
              </a:tblGrid>
              <a:tr h="24301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Variabel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Prediktor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Taksiran</a:t>
                      </a:r>
                      <a:r>
                        <a:rPr lang="en-US" sz="1000" b="1" baseline="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Parameter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Wald Test p-value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07877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(Intercept)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-1,7667267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51229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age40-44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1,6289950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1,381304e-149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861991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age45-49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1,0729626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7,296921e-74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273066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age50-54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0,6408457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9,061114e-32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65901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age55-59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0,2575435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2,102532e-12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19852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age65-69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0,3281501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7,075889e-25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07264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age70-74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0,5767793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1,524055e-62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3050"/>
                  </a:ext>
                </a:extLst>
              </a:tr>
              <a:tr h="25331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age75-79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0,8287901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7,641976e-96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664274"/>
                  </a:ext>
                </a:extLst>
              </a:tr>
              <a:tr h="25331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age80+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1,0584938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3,626087e-118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5165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1887" y="1434370"/>
                <a:ext cx="445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1" i="1" spc="120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ID" b="1" i="1" spc="1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𝝁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9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2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𝒏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16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𝟎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r>
                        <a:rPr lang="en-ID" b="1" i="1" spc="4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+…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b="1" i="1" spc="-5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𝟖</m:t>
                          </m:r>
                        </m:sub>
                      </m:sSub>
                      <m:sSub>
                        <m:sSubPr>
                          <m:ctrlP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US" b="1" i="1" spc="100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87" y="1434370"/>
                <a:ext cx="4458528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90370" y="2107283"/>
              <a:ext cx="3268769" cy="1372246"/>
            </p:xfrm>
            <a:graphic>
              <a:graphicData uri="http://schemas.openxmlformats.org/drawingml/2006/table">
                <a:tbl>
                  <a:tblPr firstRow="1" bandRow="1">
                    <a:tableStyleId>{043BF2FD-9B34-4485-BE41-173D4AD1DD5E}</a:tableStyleId>
                  </a:tblPr>
                  <a:tblGrid>
                    <a:gridCol w="2182839">
                      <a:extLst>
                        <a:ext uri="{9D8B030D-6E8A-4147-A177-3AD203B41FA5}">
                          <a16:colId xmlns:a16="http://schemas.microsoft.com/office/drawing/2014/main" val="2414183214"/>
                        </a:ext>
                      </a:extLst>
                    </a:gridCol>
                    <a:gridCol w="1085930">
                      <a:extLst>
                        <a:ext uri="{9D8B030D-6E8A-4147-A177-3AD203B41FA5}">
                          <a16:colId xmlns:a16="http://schemas.microsoft.com/office/drawing/2014/main" val="1775178605"/>
                        </a:ext>
                      </a:extLst>
                    </a:gridCol>
                  </a:tblGrid>
                  <a:tr h="27777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Residual Deviance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191,72000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79111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baseline="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Residual </a:t>
                          </a:r>
                          <a:r>
                            <a:rPr lang="en-US" sz="1100" baseline="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d.f.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27,00000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513313"/>
                      </a:ext>
                    </a:extLst>
                  </a:tr>
                  <a:tr h="27338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Residual</a:t>
                          </a:r>
                          <a:r>
                            <a:rPr lang="en-US" sz="1100" baseline="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 Deviance / Residual </a:t>
                          </a:r>
                          <a:r>
                            <a:rPr lang="en-US" sz="1100" baseline="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d.f.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7,10074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776946"/>
                      </a:ext>
                    </a:extLst>
                  </a:tr>
                  <a:tr h="27338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P-value Deviance </a:t>
                          </a:r>
                          <a:r>
                            <a:rPr lang="en-US" sz="11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Chisq</a:t>
                          </a:r>
                          <a:r>
                            <a:rPr lang="en-US" sz="1100" baseline="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 Test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effectLst/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9.23161x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i="1" smtClean="0">
                                      <a:effectLst/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effectLst/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effectLst/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effectLst/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  <m:t>27</m:t>
                                  </m:r>
                                </m:sup>
                              </m:sSup>
                            </m:oMath>
                          </a14:m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215074"/>
                      </a:ext>
                    </a:extLst>
                  </a:tr>
                  <a:tr h="27338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AIC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449,74560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682397"/>
                  </p:ext>
                </p:extLst>
              </p:nvPr>
            </p:nvGraphicFramePr>
            <p:xfrm>
              <a:off x="5090370" y="2107283"/>
              <a:ext cx="3268769" cy="1372246"/>
            </p:xfrm>
            <a:graphic>
              <a:graphicData uri="http://schemas.openxmlformats.org/drawingml/2006/table">
                <a:tbl>
                  <a:tblPr firstRow="1" bandRow="1">
                    <a:tableStyleId>{043BF2FD-9B34-4485-BE41-173D4AD1DD5E}</a:tableStyleId>
                  </a:tblPr>
                  <a:tblGrid>
                    <a:gridCol w="2182839">
                      <a:extLst>
                        <a:ext uri="{9D8B030D-6E8A-4147-A177-3AD203B41FA5}">
                          <a16:colId xmlns:a16="http://schemas.microsoft.com/office/drawing/2014/main" val="2414183214"/>
                        </a:ext>
                      </a:extLst>
                    </a:gridCol>
                    <a:gridCol w="1085930">
                      <a:extLst>
                        <a:ext uri="{9D8B030D-6E8A-4147-A177-3AD203B41FA5}">
                          <a16:colId xmlns:a16="http://schemas.microsoft.com/office/drawing/2014/main" val="1775178605"/>
                        </a:ext>
                      </a:extLst>
                    </a:gridCol>
                  </a:tblGrid>
                  <a:tr h="27777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Residual Deviance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191,72000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79111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baseline="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Residual </a:t>
                          </a:r>
                          <a:r>
                            <a:rPr lang="en-US" sz="1100" baseline="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d.f.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27,00000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513313"/>
                      </a:ext>
                    </a:extLst>
                  </a:tr>
                  <a:tr h="27338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Residual</a:t>
                          </a:r>
                          <a:r>
                            <a:rPr lang="en-US" sz="1100" baseline="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 Deviance / Residual </a:t>
                          </a:r>
                          <a:r>
                            <a:rPr lang="en-US" sz="1100" baseline="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d.f.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7,10074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776946"/>
                      </a:ext>
                    </a:extLst>
                  </a:tr>
                  <a:tr h="27338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P-value Deviance </a:t>
                          </a:r>
                          <a:r>
                            <a:rPr lang="en-US" sz="11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Chisq</a:t>
                          </a:r>
                          <a:r>
                            <a:rPr lang="en-US" sz="1100" baseline="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 Test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247" t="-304444" r="-562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215074"/>
                      </a:ext>
                    </a:extLst>
                  </a:tr>
                  <a:tr h="27338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AIC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449,74560</a:t>
                          </a:r>
                          <a:endParaRPr lang="en-US" sz="11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71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2339340" y="143012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Model :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09" y="534605"/>
            <a:ext cx="5116318" cy="38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Chi-Square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556175" y="1378821"/>
            <a:ext cx="6616800" cy="1219599"/>
          </a:xfrm>
        </p:spPr>
        <p:txBody>
          <a:bodyPr/>
          <a:lstStyle/>
          <a:p>
            <a:pPr marL="63500" indent="0">
              <a:buNone/>
            </a:pPr>
            <a:r>
              <a:rPr lang="en-US" sz="2000" dirty="0" smtClean="0"/>
              <a:t>Ho : Model </a:t>
            </a:r>
            <a:r>
              <a:rPr lang="en-US" sz="2000" dirty="0" err="1" smtClean="0"/>
              <a:t>Berdistribusi</a:t>
            </a:r>
            <a:r>
              <a:rPr lang="en-US" sz="2000" dirty="0" smtClean="0"/>
              <a:t> Poisson  </a:t>
            </a:r>
            <a:r>
              <a:rPr lang="en-US" sz="2000" dirty="0" err="1" smtClean="0"/>
              <a:t>cocok</a:t>
            </a:r>
            <a:endParaRPr lang="en-US" sz="2000" dirty="0" smtClean="0"/>
          </a:p>
          <a:p>
            <a:pPr marL="63500" indent="0">
              <a:buNone/>
            </a:pPr>
            <a:r>
              <a:rPr lang="en-US" sz="2000" dirty="0" smtClean="0"/>
              <a:t>H1 : Model </a:t>
            </a:r>
            <a:r>
              <a:rPr lang="en-US" sz="2000" dirty="0" err="1" smtClean="0"/>
              <a:t>Berdistribusi</a:t>
            </a:r>
            <a:r>
              <a:rPr lang="en-US" sz="2000" dirty="0" smtClean="0"/>
              <a:t> Poisson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cocok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1" y="2507054"/>
            <a:ext cx="2033587" cy="621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1457115" y="3128967"/>
                <a:ext cx="6616800" cy="1219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937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25212A"/>
                  </a:buClr>
                  <a:buSzPts val="2600"/>
                  <a:buFont typeface="Tinos"/>
                  <a:buChar char="◈"/>
                  <a:defRPr sz="2600" b="0" i="0" u="none" strike="noStrike" cap="none">
                    <a:solidFill>
                      <a:srgbClr val="25212A"/>
                    </a:solidFill>
                    <a:latin typeface="Tinos"/>
                    <a:ea typeface="Tinos"/>
                    <a:cs typeface="Tinos"/>
                    <a:sym typeface="Tinos"/>
                  </a:defRPr>
                </a:lvl1pPr>
                <a:lvl2pPr marL="914400" marR="0" lvl="1" indent="-393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12A"/>
                  </a:buClr>
                  <a:buSzPts val="2600"/>
                  <a:buFont typeface="Tinos"/>
                  <a:buChar char="◆"/>
                  <a:defRPr sz="2600" b="0" i="0" u="none" strike="noStrike" cap="none">
                    <a:solidFill>
                      <a:srgbClr val="25212A"/>
                    </a:solidFill>
                    <a:latin typeface="Tinos"/>
                    <a:ea typeface="Tinos"/>
                    <a:cs typeface="Tinos"/>
                    <a:sym typeface="Tinos"/>
                  </a:defRPr>
                </a:lvl2pPr>
                <a:lvl3pPr marL="1371600" marR="0" lvl="2" indent="-393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12A"/>
                  </a:buClr>
                  <a:buSzPts val="2600"/>
                  <a:buFont typeface="Tinos"/>
                  <a:buChar char="◇"/>
                  <a:defRPr sz="2600" b="0" i="0" u="none" strike="noStrike" cap="none">
                    <a:solidFill>
                      <a:srgbClr val="25212A"/>
                    </a:solidFill>
                    <a:latin typeface="Tinos"/>
                    <a:ea typeface="Tinos"/>
                    <a:cs typeface="Tinos"/>
                    <a:sym typeface="Tinos"/>
                  </a:defRPr>
                </a:lvl3pPr>
                <a:lvl4pPr marL="1828800" marR="0" lvl="3" indent="-393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12A"/>
                  </a:buClr>
                  <a:buSzPts val="2600"/>
                  <a:buFont typeface="Tinos"/>
                  <a:buChar char="⬥"/>
                  <a:defRPr sz="2600" b="0" i="0" u="none" strike="noStrike" cap="none">
                    <a:solidFill>
                      <a:srgbClr val="25212A"/>
                    </a:solidFill>
                    <a:latin typeface="Tinos"/>
                    <a:ea typeface="Tinos"/>
                    <a:cs typeface="Tinos"/>
                    <a:sym typeface="Tinos"/>
                  </a:defRPr>
                </a:lvl4pPr>
                <a:lvl5pPr marL="2286000" marR="0" lvl="4" indent="-393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12A"/>
                  </a:buClr>
                  <a:buSzPts val="2600"/>
                  <a:buFont typeface="Tinos"/>
                  <a:buChar char="⬦"/>
                  <a:defRPr sz="2600" b="0" i="0" u="none" strike="noStrike" cap="none">
                    <a:solidFill>
                      <a:srgbClr val="25212A"/>
                    </a:solidFill>
                    <a:latin typeface="Tinos"/>
                    <a:ea typeface="Tinos"/>
                    <a:cs typeface="Tinos"/>
                    <a:sym typeface="Tinos"/>
                  </a:defRPr>
                </a:lvl5pPr>
                <a:lvl6pPr marL="2743200" marR="0" lvl="5" indent="-393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12A"/>
                  </a:buClr>
                  <a:buSzPts val="2600"/>
                  <a:buFont typeface="Tinos"/>
                  <a:buChar char="⬦"/>
                  <a:defRPr sz="2600" b="0" i="0" u="none" strike="noStrike" cap="none">
                    <a:solidFill>
                      <a:srgbClr val="25212A"/>
                    </a:solidFill>
                    <a:latin typeface="Tinos"/>
                    <a:ea typeface="Tinos"/>
                    <a:cs typeface="Tinos"/>
                    <a:sym typeface="Tinos"/>
                  </a:defRPr>
                </a:lvl6pPr>
                <a:lvl7pPr marL="3200400" marR="0" lvl="6" indent="-393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12A"/>
                  </a:buClr>
                  <a:buSzPts val="2600"/>
                  <a:buFont typeface="Tinos"/>
                  <a:buChar char="⬦"/>
                  <a:defRPr sz="2600" b="0" i="0" u="none" strike="noStrike" cap="none">
                    <a:solidFill>
                      <a:srgbClr val="25212A"/>
                    </a:solidFill>
                    <a:latin typeface="Tinos"/>
                    <a:ea typeface="Tinos"/>
                    <a:cs typeface="Tinos"/>
                    <a:sym typeface="Tinos"/>
                  </a:defRPr>
                </a:lvl7pPr>
                <a:lvl8pPr marL="3657600" marR="0" lvl="7" indent="-393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12A"/>
                  </a:buClr>
                  <a:buSzPts val="2600"/>
                  <a:buFont typeface="Tinos"/>
                  <a:buChar char="⬦"/>
                  <a:defRPr sz="2600" b="0" i="0" u="none" strike="noStrike" cap="none">
                    <a:solidFill>
                      <a:srgbClr val="25212A"/>
                    </a:solidFill>
                    <a:latin typeface="Tinos"/>
                    <a:ea typeface="Tinos"/>
                    <a:cs typeface="Tinos"/>
                    <a:sym typeface="Tinos"/>
                  </a:defRPr>
                </a:lvl8pPr>
                <a:lvl9pPr marL="4114800" marR="0" lvl="8" indent="-393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12A"/>
                  </a:buClr>
                  <a:buSzPts val="2600"/>
                  <a:buFont typeface="Tinos"/>
                  <a:buChar char="⬦"/>
                  <a:defRPr sz="2600" b="0" i="0" u="none" strike="noStrike" cap="none">
                    <a:solidFill>
                      <a:srgbClr val="25212A"/>
                    </a:solidFill>
                    <a:latin typeface="Tinos"/>
                    <a:ea typeface="Tinos"/>
                    <a:cs typeface="Tinos"/>
                    <a:sym typeface="Tinos"/>
                  </a:defRPr>
                </a:lvl9pPr>
              </a:lstStyle>
              <a:p>
                <a:pPr marL="63500" indent="0">
                  <a:buFont typeface="Tinos"/>
                  <a:buNone/>
                </a:pPr>
                <a:r>
                  <a:rPr lang="en-US" sz="1600" dirty="0" smtClean="0"/>
                  <a:t>Didapat </a:t>
                </a:r>
                <a:r>
                  <a:rPr lang="en-US" sz="1600" dirty="0" err="1" smtClean="0"/>
                  <a:t>nilai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statistik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ujinya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adalah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187,32710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dengan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derajat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kebebasan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27</a:t>
                </a:r>
                <a:r>
                  <a:rPr lang="en-US" sz="1600" dirty="0" smtClean="0"/>
                  <a:t>. </a:t>
                </a:r>
                <a:r>
                  <a:rPr lang="en-US" sz="1600" dirty="0" err="1" smtClean="0"/>
                  <a:t>Didapat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juga</a:t>
                </a:r>
                <a:r>
                  <a:rPr lang="en-US" sz="1600" dirty="0" smtClean="0"/>
                  <a:t> p-value </a:t>
                </a:r>
                <a:r>
                  <a:rPr lang="en-US" sz="1600" dirty="0" err="1" smtClean="0"/>
                  <a:t>nya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adalah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6,24253x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𝟐𝟔</m:t>
                        </m:r>
                      </m:sup>
                    </m:sSup>
                  </m:oMath>
                </a14:m>
                <a:endParaRPr lang="en-US" sz="1600" b="1" dirty="0" smtClean="0"/>
              </a:p>
              <a:p>
                <a:pPr marL="63500" indent="0">
                  <a:buFont typeface="Tinos"/>
                  <a:buNone/>
                </a:pPr>
                <a:r>
                  <a:rPr lang="en-US" sz="1600" dirty="0" err="1" smtClean="0"/>
                  <a:t>Jadi</a:t>
                </a:r>
                <a:r>
                  <a:rPr lang="en-US" sz="1600" dirty="0" smtClean="0"/>
                  <a:t>, </a:t>
                </a:r>
                <a:r>
                  <a:rPr lang="en-US" sz="1600" dirty="0" err="1" smtClean="0"/>
                  <a:t>dapat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disimpulkan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model </a:t>
                </a:r>
                <a:r>
                  <a:rPr lang="en-US" sz="1600" b="1" dirty="0" err="1" smtClean="0"/>
                  <a:t>ini</a:t>
                </a:r>
                <a:r>
                  <a:rPr lang="en-US" sz="1600" b="1" dirty="0" smtClean="0"/>
                  <a:t> </a:t>
                </a:r>
                <a:r>
                  <a:rPr lang="en-US" sz="1600" b="1" dirty="0" err="1" smtClean="0"/>
                  <a:t>tidak</a:t>
                </a:r>
                <a:r>
                  <a:rPr lang="en-US" sz="1600" b="1" dirty="0" smtClean="0"/>
                  <a:t> </a:t>
                </a:r>
                <a:r>
                  <a:rPr lang="en-US" sz="1600" b="1" dirty="0" err="1" smtClean="0"/>
                  <a:t>cocok</a:t>
                </a:r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15" y="3128967"/>
                <a:ext cx="6616800" cy="1219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4" y="1513086"/>
            <a:ext cx="6513405" cy="2738874"/>
          </a:xfrm>
        </p:spPr>
        <p:txBody>
          <a:bodyPr/>
          <a:lstStyle/>
          <a:p>
            <a:r>
              <a:rPr lang="en-US" dirty="0" err="1" smtClean="0"/>
              <a:t>Merokok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lazim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,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endParaRPr lang="en-US" dirty="0" smtClean="0"/>
          </a:p>
          <a:p>
            <a:r>
              <a:rPr lang="en-US" dirty="0" err="1" smtClean="0"/>
              <a:t>Merokok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Merokok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membunuhmu</a:t>
            </a:r>
            <a:r>
              <a:rPr lang="en-US" dirty="0" smtClean="0"/>
              <a:t>” slogan yang </a:t>
            </a:r>
            <a:r>
              <a:rPr lang="en-US" dirty="0" err="1" smtClean="0"/>
              <a:t>terdapat</a:t>
            </a:r>
            <a:r>
              <a:rPr lang="en-US" dirty="0" smtClean="0"/>
              <a:t> di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rokok</a:t>
            </a:r>
            <a:r>
              <a:rPr lang="en-US" dirty="0" smtClean="0"/>
              <a:t> yang </a:t>
            </a:r>
            <a:r>
              <a:rPr lang="en-US" dirty="0" err="1" smtClean="0"/>
              <a:t>beredar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kematian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perokok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2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 dirty="0" smtClean="0"/>
              <a:t>NEGATIVE BINOMIAL</a:t>
            </a:r>
            <a:endParaRPr sz="4800" i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Model Regresi dengan variabel prediktor Age </a:t>
            </a:r>
            <a:endParaRPr sz="1800" i="1" dirty="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6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2 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59001"/>
              </p:ext>
            </p:extLst>
          </p:nvPr>
        </p:nvGraphicFramePr>
        <p:xfrm>
          <a:off x="1661159" y="1879196"/>
          <a:ext cx="2761455" cy="2331406"/>
        </p:xfrm>
        <a:graphic>
          <a:graphicData uri="http://schemas.openxmlformats.org/drawingml/2006/table">
            <a:tbl>
              <a:tblPr/>
              <a:tblGrid>
                <a:gridCol w="920485">
                  <a:extLst>
                    <a:ext uri="{9D8B030D-6E8A-4147-A177-3AD203B41FA5}">
                      <a16:colId xmlns:a16="http://schemas.microsoft.com/office/drawing/2014/main" val="3037476790"/>
                    </a:ext>
                  </a:extLst>
                </a:gridCol>
                <a:gridCol w="920485">
                  <a:extLst>
                    <a:ext uri="{9D8B030D-6E8A-4147-A177-3AD203B41FA5}">
                      <a16:colId xmlns:a16="http://schemas.microsoft.com/office/drawing/2014/main" val="1456746748"/>
                    </a:ext>
                  </a:extLst>
                </a:gridCol>
                <a:gridCol w="920485">
                  <a:extLst>
                    <a:ext uri="{9D8B030D-6E8A-4147-A177-3AD203B41FA5}">
                      <a16:colId xmlns:a16="http://schemas.microsoft.com/office/drawing/2014/main" val="873995136"/>
                    </a:ext>
                  </a:extLst>
                </a:gridCol>
              </a:tblGrid>
              <a:tr h="24301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Variabel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Prediktor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Taksiran</a:t>
                      </a:r>
                      <a:r>
                        <a:rPr lang="en-US" sz="1000" b="1" baseline="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Parameter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Wald Test p-value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07877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(Intercept)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1,8539392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1,656455e-124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51229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age40-44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1,5762850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4,727516e-33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861991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age45-49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0,9900276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2,293108e-14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273066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age50-54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0,6014352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2,498709e-06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65901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age55-59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0,2464119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2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0,031899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19852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age65-69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0,3599364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1.029390e-03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07264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age70-74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0,6442460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4.675752e-09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3050"/>
                  </a:ext>
                </a:extLst>
              </a:tr>
              <a:tr h="25331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age75-79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0,9212128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1.561854e-16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664274"/>
                  </a:ext>
                </a:extLst>
              </a:tr>
              <a:tr h="25331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age80+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1,1594227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6.311244e-24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5165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1887" y="1434370"/>
                <a:ext cx="445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1" i="1" spc="120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ID" b="1" i="1" spc="1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𝝁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9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2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𝒏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16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𝟎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r>
                        <a:rPr lang="en-ID" b="1" i="1" spc="4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+…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b="1" i="1" spc="-5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𝟖</m:t>
                          </m:r>
                        </m:sub>
                      </m:sSub>
                      <m:sSub>
                        <m:sSubPr>
                          <m:ctrlP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US" b="1" i="1" spc="100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87" y="1434370"/>
                <a:ext cx="4458528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69988"/>
              </p:ext>
            </p:extLst>
          </p:nvPr>
        </p:nvGraphicFramePr>
        <p:xfrm>
          <a:off x="5090372" y="2107283"/>
          <a:ext cx="3009688" cy="1372246"/>
        </p:xfrm>
        <a:graphic>
          <a:graphicData uri="http://schemas.openxmlformats.org/drawingml/2006/table">
            <a:tbl>
              <a:tblPr firstRow="1" bandRow="1">
                <a:tableStyleId>{043BF2FD-9B34-4485-BE41-173D4AD1DD5E}</a:tableStyleId>
              </a:tblPr>
              <a:tblGrid>
                <a:gridCol w="2224484">
                  <a:extLst>
                    <a:ext uri="{9D8B030D-6E8A-4147-A177-3AD203B41FA5}">
                      <a16:colId xmlns:a16="http://schemas.microsoft.com/office/drawing/2014/main" val="2414183214"/>
                    </a:ext>
                  </a:extLst>
                </a:gridCol>
                <a:gridCol w="785204">
                  <a:extLst>
                    <a:ext uri="{9D8B030D-6E8A-4147-A177-3AD203B41FA5}">
                      <a16:colId xmlns:a16="http://schemas.microsoft.com/office/drawing/2014/main" val="1775178605"/>
                    </a:ext>
                  </a:extLst>
                </a:gridCol>
              </a:tblGrid>
              <a:tr h="2777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 Deviance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37,38700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111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 </a:t>
                      </a:r>
                      <a:r>
                        <a:rPr lang="en-US" sz="1100" baseline="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27,00000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13313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</a:t>
                      </a:r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Deviance / Residual </a:t>
                      </a:r>
                      <a:r>
                        <a:rPr lang="en-US" sz="1100" baseline="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1,38470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7694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P-value Deviance </a:t>
                      </a:r>
                      <a:r>
                        <a:rPr lang="en-US" sz="11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Chisq</a:t>
                      </a:r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Test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0,08806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15074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AIC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351,28000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718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39340" y="143012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Model :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2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10" y="572506"/>
            <a:ext cx="5261829" cy="38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Log-Likelihood Ratio Test for </a:t>
            </a:r>
            <a:r>
              <a:rPr lang="en-US" dirty="0" err="1" smtClean="0"/>
              <a:t>Overdispersion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1378821"/>
            <a:ext cx="4859865" cy="1219599"/>
          </a:xfrm>
        </p:spPr>
        <p:txBody>
          <a:bodyPr/>
          <a:lstStyle/>
          <a:p>
            <a:pPr marL="63500" indent="0">
              <a:buNone/>
            </a:pPr>
            <a:r>
              <a:rPr lang="en-US" sz="2000" dirty="0" smtClean="0"/>
              <a:t>Ho : Model </a:t>
            </a:r>
            <a:r>
              <a:rPr lang="en-US" sz="2000" dirty="0" err="1" smtClean="0"/>
              <a:t>Alternatif</a:t>
            </a:r>
            <a:r>
              <a:rPr lang="en-US" sz="2000" dirty="0" smtClean="0"/>
              <a:t> 2 Poisson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cocok</a:t>
            </a:r>
            <a:endParaRPr lang="en-US" sz="2000" dirty="0" smtClean="0"/>
          </a:p>
          <a:p>
            <a:pPr marL="63500" indent="0">
              <a:buNone/>
            </a:pPr>
            <a:r>
              <a:rPr lang="en-US" sz="2000" dirty="0" smtClean="0"/>
              <a:t>H1 : Model </a:t>
            </a:r>
            <a:r>
              <a:rPr lang="en-US" sz="2000" dirty="0" err="1" smtClean="0"/>
              <a:t>Alternatif</a:t>
            </a:r>
            <a:r>
              <a:rPr lang="en-US" sz="2000" dirty="0" smtClean="0"/>
              <a:t> 2 NB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cocok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0618" y="1924832"/>
                <a:ext cx="2247432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Yu Gothic" panose="020B0400000000000000" pitchFamily="34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  <a:ea typeface="Yu Gothic" panose="020B0400000000000000" pitchFamily="34" charset="-128"/>
                          </a:rPr>
                          <m:t>χ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Yu Gothic" panose="020B0400000000000000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𝐿𝐿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𝐿𝐿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𝑁𝐵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618" y="1924832"/>
                <a:ext cx="2247432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51333"/>
                  </p:ext>
                </p:extLst>
              </p:nvPr>
            </p:nvGraphicFramePr>
            <p:xfrm>
              <a:off x="1686186" y="2434463"/>
              <a:ext cx="5234941" cy="1280160"/>
            </p:xfrm>
            <a:graphic>
              <a:graphicData uri="http://schemas.openxmlformats.org/drawingml/2006/table">
                <a:tbl>
                  <a:tblPr firstRow="1" bandRow="1">
                    <a:tableStyleId>{043BF2FD-9B34-4485-BE41-173D4AD1DD5E}</a:tableStyleId>
                  </a:tblPr>
                  <a:tblGrid>
                    <a:gridCol w="804872">
                      <a:extLst>
                        <a:ext uri="{9D8B030D-6E8A-4147-A177-3AD203B41FA5}">
                          <a16:colId xmlns:a16="http://schemas.microsoft.com/office/drawing/2014/main" val="3254535502"/>
                        </a:ext>
                      </a:extLst>
                    </a:gridCol>
                    <a:gridCol w="464601">
                      <a:extLst>
                        <a:ext uri="{9D8B030D-6E8A-4147-A177-3AD203B41FA5}">
                          <a16:colId xmlns:a16="http://schemas.microsoft.com/office/drawing/2014/main" val="63171544"/>
                        </a:ext>
                      </a:extLst>
                    </a:gridCol>
                    <a:gridCol w="1040444">
                      <a:extLst>
                        <a:ext uri="{9D8B030D-6E8A-4147-A177-3AD203B41FA5}">
                          <a16:colId xmlns:a16="http://schemas.microsoft.com/office/drawing/2014/main" val="1411273040"/>
                        </a:ext>
                      </a:extLst>
                    </a:gridCol>
                    <a:gridCol w="876853">
                      <a:extLst>
                        <a:ext uri="{9D8B030D-6E8A-4147-A177-3AD203B41FA5}">
                          <a16:colId xmlns:a16="http://schemas.microsoft.com/office/drawing/2014/main" val="2728317322"/>
                        </a:ext>
                      </a:extLst>
                    </a:gridCol>
                    <a:gridCol w="1247415">
                      <a:extLst>
                        <a:ext uri="{9D8B030D-6E8A-4147-A177-3AD203B41FA5}">
                          <a16:colId xmlns:a16="http://schemas.microsoft.com/office/drawing/2014/main" val="30588702"/>
                        </a:ext>
                      </a:extLst>
                    </a:gridCol>
                    <a:gridCol w="800756">
                      <a:extLst>
                        <a:ext uri="{9D8B030D-6E8A-4147-A177-3AD203B41FA5}">
                          <a16:colId xmlns:a16="http://schemas.microsoft.com/office/drawing/2014/main" val="845512089"/>
                        </a:ext>
                      </a:extLst>
                    </a:gridCol>
                  </a:tblGrid>
                  <a:tr h="384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Model </a:t>
                          </a:r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Alternatif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#</a:t>
                          </a:r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LL (Log-Likelihood)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d.f.</a:t>
                          </a:r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 difference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200" i="1" dirty="0" smtClean="0"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</a:rPr>
                                      <m:t>χ</m:t>
                                    </m:r>
                                  </m:e>
                                  <m:sup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P-value (x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Tinos" panose="020B0604020202020204" charset="0"/>
                                  <a:cs typeface="Tinos" panose="020B0604020202020204" charset="0"/>
                                </a:rPr>
                                <m:t>)</m:t>
                              </m:r>
                            </m:oMath>
                          </a14:m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63688"/>
                      </a:ext>
                    </a:extLst>
                  </a:tr>
                  <a:tr h="253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2NB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10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-165,64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848990"/>
                      </a:ext>
                    </a:extLst>
                  </a:tr>
                  <a:tr h="253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2Poi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9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-215,87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229465"/>
                      </a:ext>
                    </a:extLst>
                  </a:tr>
                  <a:tr h="253213"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100,47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2,20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114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51333"/>
                  </p:ext>
                </p:extLst>
              </p:nvPr>
            </p:nvGraphicFramePr>
            <p:xfrm>
              <a:off x="1686186" y="2434463"/>
              <a:ext cx="5234941" cy="1280160"/>
            </p:xfrm>
            <a:graphic>
              <a:graphicData uri="http://schemas.openxmlformats.org/drawingml/2006/table">
                <a:tbl>
                  <a:tblPr firstRow="1" bandRow="1">
                    <a:tableStyleId>{043BF2FD-9B34-4485-BE41-173D4AD1DD5E}</a:tableStyleId>
                  </a:tblPr>
                  <a:tblGrid>
                    <a:gridCol w="804872">
                      <a:extLst>
                        <a:ext uri="{9D8B030D-6E8A-4147-A177-3AD203B41FA5}">
                          <a16:colId xmlns:a16="http://schemas.microsoft.com/office/drawing/2014/main" val="3254535502"/>
                        </a:ext>
                      </a:extLst>
                    </a:gridCol>
                    <a:gridCol w="464601">
                      <a:extLst>
                        <a:ext uri="{9D8B030D-6E8A-4147-A177-3AD203B41FA5}">
                          <a16:colId xmlns:a16="http://schemas.microsoft.com/office/drawing/2014/main" val="63171544"/>
                        </a:ext>
                      </a:extLst>
                    </a:gridCol>
                    <a:gridCol w="1040444">
                      <a:extLst>
                        <a:ext uri="{9D8B030D-6E8A-4147-A177-3AD203B41FA5}">
                          <a16:colId xmlns:a16="http://schemas.microsoft.com/office/drawing/2014/main" val="1411273040"/>
                        </a:ext>
                      </a:extLst>
                    </a:gridCol>
                    <a:gridCol w="876853">
                      <a:extLst>
                        <a:ext uri="{9D8B030D-6E8A-4147-A177-3AD203B41FA5}">
                          <a16:colId xmlns:a16="http://schemas.microsoft.com/office/drawing/2014/main" val="2728317322"/>
                        </a:ext>
                      </a:extLst>
                    </a:gridCol>
                    <a:gridCol w="1247415">
                      <a:extLst>
                        <a:ext uri="{9D8B030D-6E8A-4147-A177-3AD203B41FA5}">
                          <a16:colId xmlns:a16="http://schemas.microsoft.com/office/drawing/2014/main" val="30588702"/>
                        </a:ext>
                      </a:extLst>
                    </a:gridCol>
                    <a:gridCol w="800756">
                      <a:extLst>
                        <a:ext uri="{9D8B030D-6E8A-4147-A177-3AD203B41FA5}">
                          <a16:colId xmlns:a16="http://schemas.microsoft.com/office/drawing/2014/main" val="84551208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Model </a:t>
                          </a:r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Alternatif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#</a:t>
                          </a:r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LL (Log-Likelihood)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d.f.</a:t>
                          </a:r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 difference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7353" t="-1333" r="-65196" b="-1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2273" t="-1333" r="-758" b="-19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636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2NB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10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165,64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8489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2Poi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9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-215,87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229465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100,47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2,20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114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686186" y="4015740"/>
            <a:ext cx="5775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Karena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p-value≈0,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maka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H0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ditolak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.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Jadi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, model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Alternatif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2 NB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lebih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cocok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.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ALTERNATIF 3</a:t>
            </a:r>
            <a:endParaRPr sz="60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Model Regresi berdistribusi dengan variabel prediktor Smoke</a:t>
            </a:r>
            <a:endParaRPr sz="1800" i="1" dirty="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 smtClean="0"/>
              <a:t>POISSON</a:t>
            </a:r>
            <a:endParaRPr sz="6000" i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Model Regresi dengan variabel prediktor Smoke</a:t>
            </a:r>
            <a:endParaRPr sz="1800" i="1" dirty="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3 Poisson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07938" y="2294839"/>
          <a:ext cx="3101221" cy="1184690"/>
        </p:xfrm>
        <a:graphic>
          <a:graphicData uri="http://schemas.openxmlformats.org/drawingml/2006/table">
            <a:tbl>
              <a:tblPr/>
              <a:tblGrid>
                <a:gridCol w="1201639">
                  <a:extLst>
                    <a:ext uri="{9D8B030D-6E8A-4147-A177-3AD203B41FA5}">
                      <a16:colId xmlns:a16="http://schemas.microsoft.com/office/drawing/2014/main" val="3037476790"/>
                    </a:ext>
                  </a:extLst>
                </a:gridCol>
                <a:gridCol w="949791">
                  <a:extLst>
                    <a:ext uri="{9D8B030D-6E8A-4147-A177-3AD203B41FA5}">
                      <a16:colId xmlns:a16="http://schemas.microsoft.com/office/drawing/2014/main" val="1456746748"/>
                    </a:ext>
                  </a:extLst>
                </a:gridCol>
                <a:gridCol w="949791">
                  <a:extLst>
                    <a:ext uri="{9D8B030D-6E8A-4147-A177-3AD203B41FA5}">
                      <a16:colId xmlns:a16="http://schemas.microsoft.com/office/drawing/2014/main" val="372492966"/>
                    </a:ext>
                  </a:extLst>
                </a:gridCol>
              </a:tblGrid>
              <a:tr h="24301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Variabel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Prediktor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Taksiran</a:t>
                      </a:r>
                      <a:r>
                        <a:rPr lang="en-US" sz="1000" b="1" baseline="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Parameter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Wald Test p-value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07877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(Intercept)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1,90331442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51229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smokecigarPipeOnly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0,43012877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2,549988e-35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861991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smokecigarretteOnly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0,11794271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6,317767e-07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273066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smokeno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0,06334568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2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0,097553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65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1887" y="1434370"/>
                <a:ext cx="39423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1" i="1" spc="120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ID" b="1" i="1" spc="1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𝝁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9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2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𝒏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16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𝟎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r>
                        <a:rPr lang="en-ID" b="1" i="1" spc="4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b="1" i="1" spc="-5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US" b="1" i="1" spc="100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87" y="1434370"/>
                <a:ext cx="3942361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090372" y="2107283"/>
          <a:ext cx="3245908" cy="1372246"/>
        </p:xfrm>
        <a:graphic>
          <a:graphicData uri="http://schemas.openxmlformats.org/drawingml/2006/table">
            <a:tbl>
              <a:tblPr firstRow="1" bandRow="1">
                <a:tableStyleId>{043BF2FD-9B34-4485-BE41-173D4AD1DD5E}</a:tableStyleId>
              </a:tblPr>
              <a:tblGrid>
                <a:gridCol w="2399076">
                  <a:extLst>
                    <a:ext uri="{9D8B030D-6E8A-4147-A177-3AD203B41FA5}">
                      <a16:colId xmlns:a16="http://schemas.microsoft.com/office/drawing/2014/main" val="2414183214"/>
                    </a:ext>
                  </a:extLst>
                </a:gridCol>
                <a:gridCol w="846832">
                  <a:extLst>
                    <a:ext uri="{9D8B030D-6E8A-4147-A177-3AD203B41FA5}">
                      <a16:colId xmlns:a16="http://schemas.microsoft.com/office/drawing/2014/main" val="1775178605"/>
                    </a:ext>
                  </a:extLst>
                </a:gridCol>
              </a:tblGrid>
              <a:tr h="2777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 Deviance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3910,70000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111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 </a:t>
                      </a:r>
                      <a:r>
                        <a:rPr lang="en-US" sz="1100" baseline="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32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13313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</a:t>
                      </a:r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Deviance / Residual </a:t>
                      </a:r>
                      <a:r>
                        <a:rPr lang="en-US" sz="1100" baseline="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122,20940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7694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P-value Deviance </a:t>
                      </a:r>
                      <a:r>
                        <a:rPr lang="en-US" sz="11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Chisq</a:t>
                      </a:r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Test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15074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AIC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4158,70000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718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39340" y="143012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Model :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09" y="543386"/>
            <a:ext cx="5104743" cy="38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Chi-Square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556175" y="1378821"/>
            <a:ext cx="6616800" cy="1219599"/>
          </a:xfrm>
        </p:spPr>
        <p:txBody>
          <a:bodyPr/>
          <a:lstStyle/>
          <a:p>
            <a:pPr marL="63500" indent="0">
              <a:buNone/>
            </a:pPr>
            <a:r>
              <a:rPr lang="en-US" sz="2000" dirty="0" smtClean="0"/>
              <a:t>Ho : Model </a:t>
            </a:r>
            <a:r>
              <a:rPr lang="en-US" sz="2000" dirty="0" err="1" smtClean="0"/>
              <a:t>Berdistribusi</a:t>
            </a:r>
            <a:r>
              <a:rPr lang="en-US" sz="2000" dirty="0" smtClean="0"/>
              <a:t> Poisson  </a:t>
            </a:r>
            <a:r>
              <a:rPr lang="en-US" sz="2000" dirty="0" err="1" smtClean="0"/>
              <a:t>cocok</a:t>
            </a:r>
            <a:endParaRPr lang="en-US" sz="2000" dirty="0" smtClean="0"/>
          </a:p>
          <a:p>
            <a:pPr marL="63500" indent="0">
              <a:buNone/>
            </a:pPr>
            <a:r>
              <a:rPr lang="en-US" sz="2000" dirty="0" smtClean="0"/>
              <a:t>H1 : Model </a:t>
            </a:r>
            <a:r>
              <a:rPr lang="en-US" sz="2000" dirty="0" err="1" smtClean="0"/>
              <a:t>Berdistribusi</a:t>
            </a:r>
            <a:r>
              <a:rPr lang="en-US" sz="2000" dirty="0" smtClean="0"/>
              <a:t> Poisson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cocok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1" y="2507054"/>
            <a:ext cx="2033587" cy="62184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457115" y="3128967"/>
            <a:ext cx="6616800" cy="12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63500" indent="0">
              <a:buFont typeface="Tinos"/>
              <a:buNone/>
            </a:pPr>
            <a:r>
              <a:rPr lang="en-US" sz="1600" dirty="0" smtClean="0"/>
              <a:t>Didapat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statistik</a:t>
            </a:r>
            <a:r>
              <a:rPr lang="en-US" sz="1600" dirty="0" smtClean="0"/>
              <a:t> </a:t>
            </a:r>
            <a:r>
              <a:rPr lang="en-US" sz="1600" dirty="0" err="1" smtClean="0"/>
              <a:t>ujinya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b="1" dirty="0" smtClean="0"/>
              <a:t>4020,31833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derajat</a:t>
            </a:r>
            <a:r>
              <a:rPr lang="en-US" sz="1600" dirty="0" smtClean="0"/>
              <a:t> </a:t>
            </a:r>
            <a:r>
              <a:rPr lang="en-US" sz="1600" dirty="0" err="1" smtClean="0"/>
              <a:t>kebebasan</a:t>
            </a:r>
            <a:r>
              <a:rPr lang="en-US" sz="1600" dirty="0" smtClean="0"/>
              <a:t> </a:t>
            </a:r>
            <a:r>
              <a:rPr lang="en-US" sz="1600" b="1" dirty="0" smtClean="0"/>
              <a:t>32</a:t>
            </a:r>
            <a:r>
              <a:rPr lang="en-US" sz="1600" dirty="0" smtClean="0"/>
              <a:t>. </a:t>
            </a:r>
            <a:r>
              <a:rPr lang="en-US" sz="1600" dirty="0" err="1" smtClean="0"/>
              <a:t>Didapat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p-value </a:t>
            </a:r>
            <a:r>
              <a:rPr lang="en-US" sz="1600" dirty="0" err="1" smtClean="0"/>
              <a:t>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b="1" dirty="0" smtClean="0"/>
              <a:t>0</a:t>
            </a:r>
          </a:p>
          <a:p>
            <a:pPr marL="63500" indent="0">
              <a:buFont typeface="Tinos"/>
              <a:buNone/>
            </a:pPr>
            <a:r>
              <a:rPr lang="en-US" sz="1600" dirty="0" err="1" smtClean="0"/>
              <a:t>Jadi</a:t>
            </a:r>
            <a:r>
              <a:rPr lang="en-US" sz="1600" dirty="0" smtClean="0"/>
              <a:t>,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disimpulkan</a:t>
            </a:r>
            <a:r>
              <a:rPr lang="en-US" sz="1600" dirty="0" smtClean="0"/>
              <a:t> </a:t>
            </a:r>
            <a:r>
              <a:rPr lang="en-US" sz="1600" b="1" dirty="0" smtClean="0"/>
              <a:t>model </a:t>
            </a:r>
            <a:r>
              <a:rPr lang="en-US" sz="1600" b="1" dirty="0" err="1" smtClean="0"/>
              <a:t>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tidak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cocok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33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 dirty="0" smtClean="0"/>
              <a:t>NEGATIVE BINOMIAL</a:t>
            </a:r>
            <a:endParaRPr sz="4800" i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Model Regresi dengan variabel prediktor Smoke </a:t>
            </a:r>
            <a:endParaRPr sz="1800" i="1" dirty="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3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4" y="1513086"/>
            <a:ext cx="6513405" cy="1542534"/>
          </a:xfrm>
        </p:spPr>
        <p:txBody>
          <a:bodyPr/>
          <a:lstStyle/>
          <a:p>
            <a:r>
              <a:rPr lang="en-US" dirty="0" err="1" smtClean="0"/>
              <a:t>Didapat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kematian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rokok</a:t>
            </a:r>
            <a:r>
              <a:rPr lang="en-US" dirty="0" smtClean="0"/>
              <a:t> yang </a:t>
            </a:r>
            <a:r>
              <a:rPr lang="en-US" dirty="0" err="1" smtClean="0"/>
              <a:t>dikonsumsi</a:t>
            </a:r>
            <a:endParaRPr lang="en-US" dirty="0" smtClean="0"/>
          </a:p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rokok</a:t>
            </a:r>
            <a:r>
              <a:rPr lang="en-US" dirty="0" smtClean="0"/>
              <a:t> yang </a:t>
            </a:r>
            <a:r>
              <a:rPr lang="en-US" dirty="0" err="1" smtClean="0"/>
              <a:t>dikonsumsi</a:t>
            </a:r>
            <a:r>
              <a:rPr lang="en-US" dirty="0" smtClean="0"/>
              <a:t> yang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kematian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terendah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0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3 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41296"/>
              </p:ext>
            </p:extLst>
          </p:nvPr>
        </p:nvGraphicFramePr>
        <p:xfrm>
          <a:off x="1485900" y="2210625"/>
          <a:ext cx="3005532" cy="1184690"/>
        </p:xfrm>
        <a:graphic>
          <a:graphicData uri="http://schemas.openxmlformats.org/drawingml/2006/table">
            <a:tbl>
              <a:tblPr/>
              <a:tblGrid>
                <a:gridCol w="1164562">
                  <a:extLst>
                    <a:ext uri="{9D8B030D-6E8A-4147-A177-3AD203B41FA5}">
                      <a16:colId xmlns:a16="http://schemas.microsoft.com/office/drawing/2014/main" val="3037476790"/>
                    </a:ext>
                  </a:extLst>
                </a:gridCol>
                <a:gridCol w="920485">
                  <a:extLst>
                    <a:ext uri="{9D8B030D-6E8A-4147-A177-3AD203B41FA5}">
                      <a16:colId xmlns:a16="http://schemas.microsoft.com/office/drawing/2014/main" val="1456746748"/>
                    </a:ext>
                  </a:extLst>
                </a:gridCol>
                <a:gridCol w="920485">
                  <a:extLst>
                    <a:ext uri="{9D8B030D-6E8A-4147-A177-3AD203B41FA5}">
                      <a16:colId xmlns:a16="http://schemas.microsoft.com/office/drawing/2014/main" val="372492966"/>
                    </a:ext>
                  </a:extLst>
                </a:gridCol>
              </a:tblGrid>
              <a:tr h="24301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Variabel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Prediktor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Taksiran</a:t>
                      </a:r>
                      <a:r>
                        <a:rPr lang="en-US" sz="1000" b="1" baseline="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Parameter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Wald Test p-value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16531" marR="16531" marT="13225" marB="13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07877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(Intercept)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1,5431972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8.072929e-09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51229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smokecigarPipeOnly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0,1713253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2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0,653077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861991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smokecigarretteOnly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0,1515895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2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0,689081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273066"/>
                  </a:ext>
                </a:extLst>
              </a:tr>
              <a:tr h="17622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solidFill>
                            <a:srgbClr val="000000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smokeno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-</a:t>
                      </a:r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0,1926487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2"/>
                          </a:solidFill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0,611986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65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1887" y="1434370"/>
                <a:ext cx="39423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1" i="1" spc="120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ID" b="1" i="1" spc="1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𝝁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9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12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𝒍𝒏</m:t>
                      </m:r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⁡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𝒏</m:t>
                      </m:r>
                      <m:r>
                        <a:rPr lang="en-US" b="1" i="1" spc="-5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16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𝟎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b>
                      </m:sSub>
                      <m:r>
                        <a:rPr lang="en-ID" b="1" i="1" spc="40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ID" b="1" i="1" spc="4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𝟐</m:t>
                          </m:r>
                        </m:sub>
                      </m:sSub>
                      <m:r>
                        <a:rPr lang="en-ID" b="1" i="1" spc="-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D" b="1" i="1" spc="55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-5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b="1" i="1" spc="-5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1" i="1" spc="100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𝒙</m:t>
                          </m:r>
                        </m:e>
                        <m:sub>
                          <m:r>
                            <a:rPr lang="en-US" b="1" i="1" spc="100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87" y="1434370"/>
                <a:ext cx="3942361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84096"/>
              </p:ext>
            </p:extLst>
          </p:nvPr>
        </p:nvGraphicFramePr>
        <p:xfrm>
          <a:off x="5090372" y="2107283"/>
          <a:ext cx="3009688" cy="1372246"/>
        </p:xfrm>
        <a:graphic>
          <a:graphicData uri="http://schemas.openxmlformats.org/drawingml/2006/table">
            <a:tbl>
              <a:tblPr firstRow="1" bandRow="1">
                <a:tableStyleId>{043BF2FD-9B34-4485-BE41-173D4AD1DD5E}</a:tableStyleId>
              </a:tblPr>
              <a:tblGrid>
                <a:gridCol w="2224484">
                  <a:extLst>
                    <a:ext uri="{9D8B030D-6E8A-4147-A177-3AD203B41FA5}">
                      <a16:colId xmlns:a16="http://schemas.microsoft.com/office/drawing/2014/main" val="2414183214"/>
                    </a:ext>
                  </a:extLst>
                </a:gridCol>
                <a:gridCol w="785204">
                  <a:extLst>
                    <a:ext uri="{9D8B030D-6E8A-4147-A177-3AD203B41FA5}">
                      <a16:colId xmlns:a16="http://schemas.microsoft.com/office/drawing/2014/main" val="1775178605"/>
                    </a:ext>
                  </a:extLst>
                </a:gridCol>
              </a:tblGrid>
              <a:tr h="2777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 Deviance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39,83800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111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 </a:t>
                      </a:r>
                      <a:r>
                        <a:rPr lang="en-US" sz="1100" baseline="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32,00000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13313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Residual</a:t>
                      </a:r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Deviance / Residual </a:t>
                      </a:r>
                      <a:r>
                        <a:rPr lang="en-US" sz="1100" baseline="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1,24494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7694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P-value Deviance </a:t>
                      </a:r>
                      <a:r>
                        <a:rPr lang="en-US" sz="11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Chisq</a:t>
                      </a:r>
                      <a:r>
                        <a:rPr lang="en-US" sz="1100" baseline="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Test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0,16075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15074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AIC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452,97000</a:t>
                      </a:r>
                      <a:endParaRPr lang="en-US" sz="11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718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39340" y="143012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Model :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90" y="562334"/>
            <a:ext cx="5307549" cy="38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Log-Likelihood Ratio Test for </a:t>
            </a:r>
            <a:r>
              <a:rPr lang="en-US" dirty="0" err="1" smtClean="0"/>
              <a:t>Overdispersion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1378821"/>
            <a:ext cx="4859865" cy="1219599"/>
          </a:xfrm>
        </p:spPr>
        <p:txBody>
          <a:bodyPr/>
          <a:lstStyle/>
          <a:p>
            <a:pPr marL="63500" indent="0">
              <a:buNone/>
            </a:pPr>
            <a:r>
              <a:rPr lang="en-US" sz="2000" dirty="0" smtClean="0"/>
              <a:t>Ho : Model </a:t>
            </a:r>
            <a:r>
              <a:rPr lang="en-US" sz="2000" dirty="0" err="1" smtClean="0"/>
              <a:t>Alternatif</a:t>
            </a:r>
            <a:r>
              <a:rPr lang="en-US" sz="2000" dirty="0" smtClean="0"/>
              <a:t> </a:t>
            </a:r>
            <a:r>
              <a:rPr lang="en-US" sz="2000" dirty="0"/>
              <a:t>3</a:t>
            </a:r>
            <a:r>
              <a:rPr lang="en-US" sz="2000" dirty="0" smtClean="0"/>
              <a:t> Poisson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cocok</a:t>
            </a:r>
            <a:endParaRPr lang="en-US" sz="2000" dirty="0" smtClean="0"/>
          </a:p>
          <a:p>
            <a:pPr marL="63500" indent="0">
              <a:buNone/>
            </a:pPr>
            <a:r>
              <a:rPr lang="en-US" sz="2000" dirty="0" smtClean="0"/>
              <a:t>H1 : Model </a:t>
            </a:r>
            <a:r>
              <a:rPr lang="en-US" sz="2000" dirty="0" err="1" smtClean="0"/>
              <a:t>Alternatif</a:t>
            </a:r>
            <a:r>
              <a:rPr lang="en-US" sz="2000" dirty="0" smtClean="0"/>
              <a:t> </a:t>
            </a:r>
            <a:r>
              <a:rPr lang="en-US" sz="2000" dirty="0"/>
              <a:t>3</a:t>
            </a:r>
            <a:r>
              <a:rPr lang="en-US" sz="2000" dirty="0" smtClean="0"/>
              <a:t> NB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cocok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0618" y="1924832"/>
                <a:ext cx="2247432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Yu Gothic" panose="020B0400000000000000" pitchFamily="34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  <a:ea typeface="Yu Gothic" panose="020B0400000000000000" pitchFamily="34" charset="-128"/>
                          </a:rPr>
                          <m:t>χ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Yu Gothic" panose="020B0400000000000000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𝐿𝐿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𝐿𝐿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𝑁𝐵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618" y="1924832"/>
                <a:ext cx="2247432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403730"/>
                  </p:ext>
                </p:extLst>
              </p:nvPr>
            </p:nvGraphicFramePr>
            <p:xfrm>
              <a:off x="1686186" y="2434463"/>
              <a:ext cx="5234941" cy="1280160"/>
            </p:xfrm>
            <a:graphic>
              <a:graphicData uri="http://schemas.openxmlformats.org/drawingml/2006/table">
                <a:tbl>
                  <a:tblPr firstRow="1" bandRow="1">
                    <a:tableStyleId>{043BF2FD-9B34-4485-BE41-173D4AD1DD5E}</a:tableStyleId>
                  </a:tblPr>
                  <a:tblGrid>
                    <a:gridCol w="804872">
                      <a:extLst>
                        <a:ext uri="{9D8B030D-6E8A-4147-A177-3AD203B41FA5}">
                          <a16:colId xmlns:a16="http://schemas.microsoft.com/office/drawing/2014/main" val="3254535502"/>
                        </a:ext>
                      </a:extLst>
                    </a:gridCol>
                    <a:gridCol w="464601">
                      <a:extLst>
                        <a:ext uri="{9D8B030D-6E8A-4147-A177-3AD203B41FA5}">
                          <a16:colId xmlns:a16="http://schemas.microsoft.com/office/drawing/2014/main" val="63171544"/>
                        </a:ext>
                      </a:extLst>
                    </a:gridCol>
                    <a:gridCol w="1040444">
                      <a:extLst>
                        <a:ext uri="{9D8B030D-6E8A-4147-A177-3AD203B41FA5}">
                          <a16:colId xmlns:a16="http://schemas.microsoft.com/office/drawing/2014/main" val="1411273040"/>
                        </a:ext>
                      </a:extLst>
                    </a:gridCol>
                    <a:gridCol w="876853">
                      <a:extLst>
                        <a:ext uri="{9D8B030D-6E8A-4147-A177-3AD203B41FA5}">
                          <a16:colId xmlns:a16="http://schemas.microsoft.com/office/drawing/2014/main" val="2728317322"/>
                        </a:ext>
                      </a:extLst>
                    </a:gridCol>
                    <a:gridCol w="1247415">
                      <a:extLst>
                        <a:ext uri="{9D8B030D-6E8A-4147-A177-3AD203B41FA5}">
                          <a16:colId xmlns:a16="http://schemas.microsoft.com/office/drawing/2014/main" val="30588702"/>
                        </a:ext>
                      </a:extLst>
                    </a:gridCol>
                    <a:gridCol w="800756">
                      <a:extLst>
                        <a:ext uri="{9D8B030D-6E8A-4147-A177-3AD203B41FA5}">
                          <a16:colId xmlns:a16="http://schemas.microsoft.com/office/drawing/2014/main" val="845512089"/>
                        </a:ext>
                      </a:extLst>
                    </a:gridCol>
                  </a:tblGrid>
                  <a:tr h="384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Model </a:t>
                          </a:r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Alternatif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#</a:t>
                          </a:r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LL (Log-Likelihood)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d.f.</a:t>
                          </a:r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 difference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200" i="1" dirty="0" smtClean="0"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</a:rPr>
                                      <m:t>χ</m:t>
                                    </m:r>
                                  </m:e>
                                  <m:sup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P-value (x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Tinos" panose="020B0604020202020204" charset="0"/>
                                      <a:cs typeface="Tinos" panose="020B0604020202020204" charset="0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Tinos" panose="020B0604020202020204" charset="0"/>
                                  <a:cs typeface="Tinos" panose="020B0604020202020204" charset="0"/>
                                </a:rPr>
                                <m:t>)</m:t>
                              </m:r>
                            </m:oMath>
                          </a14:m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63688"/>
                      </a:ext>
                    </a:extLst>
                  </a:tr>
                  <a:tr h="253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3NB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5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-221,48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848990"/>
                      </a:ext>
                    </a:extLst>
                  </a:tr>
                  <a:tr h="253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3Poi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4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-2075,36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229465"/>
                      </a:ext>
                    </a:extLst>
                  </a:tr>
                  <a:tr h="253213"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3707,8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2,20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114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403730"/>
                  </p:ext>
                </p:extLst>
              </p:nvPr>
            </p:nvGraphicFramePr>
            <p:xfrm>
              <a:off x="1686186" y="2434463"/>
              <a:ext cx="5234941" cy="1280160"/>
            </p:xfrm>
            <a:graphic>
              <a:graphicData uri="http://schemas.openxmlformats.org/drawingml/2006/table">
                <a:tbl>
                  <a:tblPr firstRow="1" bandRow="1">
                    <a:tableStyleId>{043BF2FD-9B34-4485-BE41-173D4AD1DD5E}</a:tableStyleId>
                  </a:tblPr>
                  <a:tblGrid>
                    <a:gridCol w="804872">
                      <a:extLst>
                        <a:ext uri="{9D8B030D-6E8A-4147-A177-3AD203B41FA5}">
                          <a16:colId xmlns:a16="http://schemas.microsoft.com/office/drawing/2014/main" val="3254535502"/>
                        </a:ext>
                      </a:extLst>
                    </a:gridCol>
                    <a:gridCol w="464601">
                      <a:extLst>
                        <a:ext uri="{9D8B030D-6E8A-4147-A177-3AD203B41FA5}">
                          <a16:colId xmlns:a16="http://schemas.microsoft.com/office/drawing/2014/main" val="63171544"/>
                        </a:ext>
                      </a:extLst>
                    </a:gridCol>
                    <a:gridCol w="1040444">
                      <a:extLst>
                        <a:ext uri="{9D8B030D-6E8A-4147-A177-3AD203B41FA5}">
                          <a16:colId xmlns:a16="http://schemas.microsoft.com/office/drawing/2014/main" val="1411273040"/>
                        </a:ext>
                      </a:extLst>
                    </a:gridCol>
                    <a:gridCol w="876853">
                      <a:extLst>
                        <a:ext uri="{9D8B030D-6E8A-4147-A177-3AD203B41FA5}">
                          <a16:colId xmlns:a16="http://schemas.microsoft.com/office/drawing/2014/main" val="2728317322"/>
                        </a:ext>
                      </a:extLst>
                    </a:gridCol>
                    <a:gridCol w="1247415">
                      <a:extLst>
                        <a:ext uri="{9D8B030D-6E8A-4147-A177-3AD203B41FA5}">
                          <a16:colId xmlns:a16="http://schemas.microsoft.com/office/drawing/2014/main" val="30588702"/>
                        </a:ext>
                      </a:extLst>
                    </a:gridCol>
                    <a:gridCol w="800756">
                      <a:extLst>
                        <a:ext uri="{9D8B030D-6E8A-4147-A177-3AD203B41FA5}">
                          <a16:colId xmlns:a16="http://schemas.microsoft.com/office/drawing/2014/main" val="84551208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Model </a:t>
                          </a:r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Alternatif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#</a:t>
                          </a:r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LL (Log-Likelihood)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d.f.</a:t>
                          </a:r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 difference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7353" t="-1333" r="-65196" b="-1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2273" t="-1333" r="-758" b="-19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636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3NB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5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-221,48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8489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3Poi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4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-2075,36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-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229465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1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3707,8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Tinos" panose="020B0604020202020204" charset="0"/>
                              <a:ea typeface="Tinos" panose="020B0604020202020204" charset="0"/>
                              <a:cs typeface="Tinos" panose="020B0604020202020204" charset="0"/>
                            </a:rPr>
                            <a:t>2,20</a:t>
                          </a:r>
                          <a:endParaRPr lang="en-US" sz="1200" dirty="0">
                            <a:latin typeface="Tinos" panose="020B0604020202020204" charset="0"/>
                            <a:ea typeface="Tinos" panose="020B0604020202020204" charset="0"/>
                            <a:cs typeface="Tinos" panose="020B060402020202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114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686186" y="4015740"/>
            <a:ext cx="5775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Karena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p-value≈0,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maka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H0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ditolak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.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Jadi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, model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Alternatif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3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NB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lebih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cocok</a:t>
            </a:r>
            <a:r>
              <a:rPr lang="en-US" dirty="0" smtClean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.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1760221" y="1433296"/>
            <a:ext cx="6652260" cy="1088923"/>
            <a:chOff x="4096847" y="1909248"/>
            <a:chExt cx="4062218" cy="771808"/>
          </a:xfrm>
        </p:grpSpPr>
        <p:sp>
          <p:nvSpPr>
            <p:cNvPr id="6" name="Google Shape;197;p28">
              <a:hlinkClick r:id="rId3" action="ppaction://hlinksldjump"/>
            </p:cNvPr>
            <p:cNvSpPr/>
            <p:nvPr/>
          </p:nvSpPr>
          <p:spPr>
            <a:xfrm>
              <a:off x="4096847" y="1909248"/>
              <a:ext cx="1140521" cy="771806"/>
            </a:xfrm>
            <a:prstGeom prst="homePlate">
              <a:avLst>
                <a:gd name="adj" fmla="val 30129"/>
              </a:avLst>
            </a:prstGeom>
            <a:solidFill>
              <a:schemeClr val="accent1">
                <a:lumMod val="60000"/>
                <a:lumOff val="40000"/>
                <a:alpha val="9620"/>
              </a:schemeClr>
            </a:solidFill>
            <a:ln w="9525" cap="flat" cmpd="sng">
              <a:solidFill>
                <a:srgbClr val="B7B7B7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 smtClean="0">
                  <a:latin typeface="Tinos"/>
                  <a:ea typeface="Tinos"/>
                  <a:cs typeface="Tinos"/>
                  <a:sym typeface="Tinos"/>
                </a:rPr>
                <a:t>Statistika</a:t>
              </a:r>
              <a:r>
                <a:rPr lang="en-US" sz="1100" dirty="0" smtClean="0">
                  <a:latin typeface="Tinos"/>
                  <a:ea typeface="Tinos"/>
                  <a:cs typeface="Tinos"/>
                  <a:sym typeface="Tinos"/>
                </a:rPr>
                <a:t> </a:t>
              </a:r>
              <a:r>
                <a:rPr lang="en-US" sz="1100" dirty="0" err="1" smtClean="0">
                  <a:latin typeface="Tinos"/>
                  <a:ea typeface="Tinos"/>
                  <a:cs typeface="Tinos"/>
                  <a:sym typeface="Tinos"/>
                </a:rPr>
                <a:t>Deskriptif</a:t>
              </a:r>
              <a:r>
                <a:rPr lang="en-US" sz="1100" dirty="0" smtClean="0">
                  <a:latin typeface="Tinos"/>
                  <a:ea typeface="Tinos"/>
                  <a:cs typeface="Tinos"/>
                  <a:sym typeface="Tinos"/>
                </a:rPr>
                <a:t> &amp; </a:t>
              </a:r>
              <a:r>
                <a:rPr lang="en-US" sz="1100" dirty="0" err="1" smtClean="0">
                  <a:latin typeface="Tinos"/>
                  <a:ea typeface="Tinos"/>
                  <a:cs typeface="Tinos"/>
                  <a:sym typeface="Tinos"/>
                </a:rPr>
                <a:t>Visualisasi</a:t>
              </a:r>
              <a:r>
                <a:rPr lang="en-US" sz="1100" dirty="0" smtClean="0">
                  <a:latin typeface="Tinos"/>
                  <a:ea typeface="Tinos"/>
                  <a:cs typeface="Tinos"/>
                  <a:sym typeface="Tinos"/>
                </a:rPr>
                <a:t> Data</a:t>
              </a:r>
              <a:endParaRPr sz="1100" dirty="0"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9" name="Google Shape;198;p28">
              <a:hlinkClick r:id="rId4" action="ppaction://hlinksldjump"/>
            </p:cNvPr>
            <p:cNvSpPr/>
            <p:nvPr/>
          </p:nvSpPr>
          <p:spPr>
            <a:xfrm>
              <a:off x="5237368" y="1909249"/>
              <a:ext cx="1474150" cy="771807"/>
            </a:xfrm>
            <a:prstGeom prst="chevron">
              <a:avLst>
                <a:gd name="adj" fmla="val 29853"/>
              </a:avLst>
            </a:prstGeom>
            <a:solidFill>
              <a:schemeClr val="accent1">
                <a:lumMod val="60000"/>
                <a:lumOff val="40000"/>
                <a:alpha val="9620"/>
              </a:schemeClr>
            </a:solidFill>
            <a:ln w="9525" cap="flat" cmpd="sng">
              <a:solidFill>
                <a:srgbClr val="B7B7B7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Tinos"/>
                  <a:ea typeface="Tinos"/>
                  <a:cs typeface="Tinos"/>
                  <a:sym typeface="Tinos"/>
                </a:rPr>
                <a:t>Pembangunan Alternatif Model Regresi</a:t>
              </a:r>
              <a:endParaRPr sz="1200" dirty="0"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10" name="Google Shape;198;p28">
              <a:hlinkClick r:id="rId5" action="ppaction://hlinksldjump"/>
            </p:cNvPr>
            <p:cNvSpPr/>
            <p:nvPr/>
          </p:nvSpPr>
          <p:spPr>
            <a:xfrm>
              <a:off x="6684915" y="1909248"/>
              <a:ext cx="1474150" cy="771807"/>
            </a:xfrm>
            <a:prstGeom prst="chevron">
              <a:avLst>
                <a:gd name="adj" fmla="val 29853"/>
              </a:avLst>
            </a:prstGeom>
            <a:solidFill>
              <a:srgbClr val="000000">
                <a:alpha val="9620"/>
              </a:srgbClr>
            </a:solidFill>
            <a:ln w="9525" cap="flat" cmpd="sng">
              <a:solidFill>
                <a:srgbClr val="B7B7B7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Tinos"/>
                  <a:ea typeface="Tinos"/>
                  <a:cs typeface="Tinos"/>
                  <a:sym typeface="Tinos"/>
                </a:rPr>
                <a:t>Pemilihan Model Regresi Terbaik</a:t>
              </a:r>
              <a:endParaRPr sz="1200" dirty="0"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sp>
        <p:nvSpPr>
          <p:cNvPr id="11" name="Google Shape;336;p38"/>
          <p:cNvSpPr/>
          <p:nvPr/>
        </p:nvSpPr>
        <p:spPr>
          <a:xfrm>
            <a:off x="2116884" y="2755202"/>
            <a:ext cx="678989" cy="653284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19;p38"/>
          <p:cNvSpPr/>
          <p:nvPr/>
        </p:nvSpPr>
        <p:spPr>
          <a:xfrm>
            <a:off x="6920601" y="2791119"/>
            <a:ext cx="628228" cy="653284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28;p38"/>
          <p:cNvSpPr/>
          <p:nvPr/>
        </p:nvSpPr>
        <p:spPr>
          <a:xfrm>
            <a:off x="4475642" y="2808357"/>
            <a:ext cx="620410" cy="54697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2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752698" y="1191491"/>
            <a:ext cx="6587738" cy="2341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 Pemilihan Model Regresi Terbaik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Pemilihan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3500" indent="0">
              <a:lnSpc>
                <a:spcPct val="150000"/>
              </a:lnSpc>
              <a:buNone/>
            </a:pPr>
            <a:r>
              <a:rPr lang="en-US" sz="2000" dirty="0" smtClean="0"/>
              <a:t>Dari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uji-uji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,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dikatakan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tersisa</a:t>
            </a:r>
            <a:r>
              <a:rPr lang="en-US" sz="2000" dirty="0" smtClean="0"/>
              <a:t> 3 </a:t>
            </a:r>
            <a:r>
              <a:rPr lang="en-US" sz="2000" dirty="0" err="1" smtClean="0"/>
              <a:t>alternatif</a:t>
            </a:r>
            <a:r>
              <a:rPr lang="en-US" sz="2000" dirty="0" smtClean="0"/>
              <a:t> model yang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Model </a:t>
            </a:r>
            <a:r>
              <a:rPr lang="en-US" sz="2000" dirty="0" err="1" smtClean="0"/>
              <a:t>Alternatif</a:t>
            </a:r>
            <a:r>
              <a:rPr lang="en-US" sz="2000" dirty="0" smtClean="0"/>
              <a:t> 1 Poisson, Model </a:t>
            </a:r>
            <a:r>
              <a:rPr lang="en-US" sz="2000" dirty="0" err="1" smtClean="0"/>
              <a:t>Alternatif</a:t>
            </a:r>
            <a:r>
              <a:rPr lang="en-US" sz="2000" dirty="0" smtClean="0"/>
              <a:t> 2 NB, </a:t>
            </a:r>
            <a:r>
              <a:rPr lang="en-US" sz="2000" dirty="0" err="1" smtClean="0"/>
              <a:t>dan</a:t>
            </a:r>
            <a:r>
              <a:rPr lang="en-US" sz="2000" dirty="0" smtClean="0"/>
              <a:t> Model </a:t>
            </a:r>
            <a:r>
              <a:rPr lang="en-US" sz="2000" dirty="0" err="1" smtClean="0"/>
              <a:t>Alternatif</a:t>
            </a:r>
            <a:r>
              <a:rPr lang="en-US" sz="2000" dirty="0" smtClean="0"/>
              <a:t> 3 NB</a:t>
            </a:r>
            <a:endParaRPr lang="en-US" sz="2000" dirty="0"/>
          </a:p>
          <a:p>
            <a:pPr marL="6350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7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Deviance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2004059"/>
            <a:ext cx="6616800" cy="2226561"/>
          </a:xfrm>
        </p:spPr>
        <p:txBody>
          <a:bodyPr/>
          <a:lstStyle/>
          <a:p>
            <a:pPr marL="63500" indent="0">
              <a:buNone/>
            </a:pPr>
            <a:r>
              <a:rPr lang="en-US" sz="1400" dirty="0" smtClean="0"/>
              <a:t>Deviance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ukuran</a:t>
            </a:r>
            <a:r>
              <a:rPr lang="en-US" sz="1400" dirty="0" smtClean="0"/>
              <a:t> </a:t>
            </a:r>
            <a:r>
              <a:rPr lang="en-US" sz="1400" dirty="0" err="1" smtClean="0"/>
              <a:t>selisih</a:t>
            </a:r>
            <a:r>
              <a:rPr lang="en-US" sz="1400" dirty="0" smtClean="0"/>
              <a:t> </a:t>
            </a:r>
            <a:r>
              <a:rPr lang="en-US" sz="1400" dirty="0" err="1" smtClean="0"/>
              <a:t>antara</a:t>
            </a:r>
            <a:r>
              <a:rPr lang="en-US" sz="1400" dirty="0" smtClean="0"/>
              <a:t> </a:t>
            </a:r>
            <a:r>
              <a:rPr lang="en-US" sz="1400" i="1" dirty="0" smtClean="0"/>
              <a:t>saturated model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i="1" dirty="0" smtClean="0"/>
              <a:t>fitted model</a:t>
            </a:r>
            <a:r>
              <a:rPr lang="en-US" sz="1400" dirty="0" smtClean="0"/>
              <a:t>. Deviance </a:t>
            </a:r>
            <a:r>
              <a:rPr lang="en-US" sz="1400" dirty="0" err="1" smtClean="0"/>
              <a:t>selalu</a:t>
            </a:r>
            <a:r>
              <a:rPr lang="en-US" sz="1400" dirty="0" smtClean="0"/>
              <a:t> </a:t>
            </a:r>
            <a:r>
              <a:rPr lang="en-US" sz="1400" dirty="0" err="1" smtClean="0"/>
              <a:t>bernilai</a:t>
            </a:r>
            <a:r>
              <a:rPr lang="en-US" sz="1400" dirty="0" smtClean="0"/>
              <a:t> </a:t>
            </a:r>
            <a:r>
              <a:rPr lang="en-US" sz="1400" dirty="0" err="1" smtClean="0"/>
              <a:t>tak</a:t>
            </a:r>
            <a:r>
              <a:rPr lang="en-US" sz="1400" dirty="0" smtClean="0"/>
              <a:t> negative.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i="1" dirty="0" smtClean="0"/>
              <a:t>itted model </a:t>
            </a:r>
            <a:r>
              <a:rPr lang="en-US" sz="1400" dirty="0" err="1" smtClean="0"/>
              <a:t>dikatakan</a:t>
            </a:r>
            <a:r>
              <a:rPr lang="en-US" sz="1400" dirty="0" smtClean="0"/>
              <a:t> </a:t>
            </a:r>
            <a:r>
              <a:rPr lang="en-US" sz="1400" dirty="0" err="1" smtClean="0"/>
              <a:t>bagus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deviance </a:t>
            </a:r>
            <a:r>
              <a:rPr lang="en-US" sz="1400" dirty="0" err="1" smtClean="0"/>
              <a:t>mendekati</a:t>
            </a:r>
            <a:r>
              <a:rPr lang="en-US" sz="1400" dirty="0" smtClean="0"/>
              <a:t> nol. </a:t>
            </a:r>
          </a:p>
          <a:p>
            <a:pPr marL="63500" indent="0">
              <a:buNone/>
            </a:pPr>
            <a:endParaRPr lang="en-US" sz="1400" dirty="0"/>
          </a:p>
          <a:p>
            <a:pPr marL="63500" indent="0">
              <a:buNone/>
            </a:pPr>
            <a:r>
              <a:rPr lang="en-US" sz="1400" dirty="0" smtClean="0"/>
              <a:t>Deviance </a:t>
            </a:r>
            <a:r>
              <a:rPr lang="en-US" sz="1400" dirty="0" err="1" smtClean="0"/>
              <a:t>mengikuti</a:t>
            </a:r>
            <a:r>
              <a:rPr lang="en-US" sz="1400" dirty="0" smtClean="0"/>
              <a:t> </a:t>
            </a:r>
            <a:r>
              <a:rPr lang="en-US" sz="1400" dirty="0" err="1" smtClean="0"/>
              <a:t>distribusi</a:t>
            </a:r>
            <a:r>
              <a:rPr lang="en-US" sz="1400" dirty="0" smtClean="0"/>
              <a:t> Chi-Squared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derajat</a:t>
            </a:r>
            <a:r>
              <a:rPr lang="en-US" sz="1400" dirty="0" smtClean="0"/>
              <a:t> </a:t>
            </a:r>
            <a:r>
              <a:rPr lang="en-US" sz="1400" dirty="0" err="1" smtClean="0"/>
              <a:t>kebebasan</a:t>
            </a:r>
            <a:r>
              <a:rPr lang="en-US" sz="1400" dirty="0" smtClean="0"/>
              <a:t> </a:t>
            </a:r>
            <a:r>
              <a:rPr lang="en-US" sz="1400" dirty="0" err="1" smtClean="0"/>
              <a:t>sesuai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derajat</a:t>
            </a:r>
            <a:r>
              <a:rPr lang="en-US" sz="1400" dirty="0" smtClean="0"/>
              <a:t> </a:t>
            </a:r>
            <a:r>
              <a:rPr lang="en-US" sz="1400" dirty="0" err="1" smtClean="0"/>
              <a:t>kebebasan</a:t>
            </a:r>
            <a:r>
              <a:rPr lang="en-US" sz="1400" dirty="0" smtClean="0"/>
              <a:t> residual model. </a:t>
            </a:r>
          </a:p>
          <a:p>
            <a:pPr marL="63500" indent="0">
              <a:buNone/>
            </a:pPr>
            <a:endParaRPr lang="en-US" sz="1400" dirty="0"/>
          </a:p>
          <a:p>
            <a:pPr marL="63500" indent="0">
              <a:buNone/>
            </a:pPr>
            <a:r>
              <a:rPr lang="en-US" sz="1400" dirty="0" err="1" smtClean="0"/>
              <a:t>Ketika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deviance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derajat</a:t>
            </a:r>
            <a:r>
              <a:rPr lang="en-US" sz="1400" dirty="0" smtClean="0"/>
              <a:t> </a:t>
            </a:r>
            <a:r>
              <a:rPr lang="en-US" sz="1400" dirty="0" err="1" smtClean="0"/>
              <a:t>kebebasannya</a:t>
            </a:r>
            <a:r>
              <a:rPr lang="en-US" sz="1400" dirty="0" smtClean="0"/>
              <a:t> </a:t>
            </a:r>
            <a:r>
              <a:rPr lang="en-US" sz="1400" dirty="0" err="1" smtClean="0"/>
              <a:t>bernilai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1,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mengindikasikan</a:t>
            </a:r>
            <a:r>
              <a:rPr lang="en-US" sz="1400" dirty="0" smtClean="0"/>
              <a:t> </a:t>
            </a:r>
            <a:r>
              <a:rPr lang="en-US" sz="1400" i="1" dirty="0" smtClean="0"/>
              <a:t>fitted model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bagus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202" y="1615439"/>
            <a:ext cx="981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Penjelasan Singkat Deviance Chi-Square Test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1746675" y="1760587"/>
            <a:ext cx="6488015" cy="2534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0">
              <a:buNone/>
            </a:pPr>
            <a:r>
              <a:rPr lang="en-US" sz="1400" dirty="0"/>
              <a:t>H0: Model </a:t>
            </a:r>
            <a:r>
              <a:rPr lang="en-US" sz="1400" dirty="0" err="1" smtClean="0"/>
              <a:t>cocok</a:t>
            </a:r>
            <a:endParaRPr lang="en-US" sz="1400" dirty="0"/>
          </a:p>
          <a:p>
            <a:pPr marL="63500" indent="0">
              <a:buNone/>
            </a:pPr>
            <a:r>
              <a:rPr lang="en-US" sz="1400" dirty="0"/>
              <a:t>H1: Model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cocok</a:t>
            </a:r>
            <a:endParaRPr lang="en-US" sz="1400" dirty="0" smtClean="0"/>
          </a:p>
          <a:p>
            <a:pPr marL="63500" indent="0">
              <a:buNone/>
            </a:pPr>
            <a:endParaRPr lang="en-US" sz="1400" dirty="0"/>
          </a:p>
          <a:p>
            <a:pPr marL="63500" indent="0">
              <a:buNone/>
            </a:pPr>
            <a:r>
              <a:rPr lang="en-US" sz="1400" dirty="0" smtClean="0"/>
              <a:t>Deviance </a:t>
            </a:r>
            <a:r>
              <a:rPr lang="en-US" sz="1400" dirty="0"/>
              <a:t>Chi-Square Test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uji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memeriksa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model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. </a:t>
            </a:r>
            <a:r>
              <a:rPr lang="en-US" sz="1400" dirty="0" err="1"/>
              <a:t>Statistik</a:t>
            </a:r>
            <a:r>
              <a:rPr lang="en-US" sz="1400" dirty="0"/>
              <a:t> </a:t>
            </a:r>
            <a:r>
              <a:rPr lang="en-US" sz="1400" dirty="0" err="1"/>
              <a:t>ujinya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deviansi</a:t>
            </a:r>
            <a:r>
              <a:rPr lang="en-US" sz="1400" dirty="0"/>
              <a:t> residual model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sendiri</a:t>
            </a:r>
            <a:r>
              <a:rPr lang="en-US" sz="1400" dirty="0"/>
              <a:t>. </a:t>
            </a:r>
            <a:endParaRPr lang="en-US" sz="1400" dirty="0" smtClean="0"/>
          </a:p>
          <a:p>
            <a:pPr marL="63500" indent="0">
              <a:buNone/>
            </a:pPr>
            <a:r>
              <a:rPr lang="en-US" sz="1400" dirty="0" err="1" smtClean="0"/>
              <a:t>Statistik</a:t>
            </a:r>
            <a:r>
              <a:rPr lang="en-US" sz="1400" dirty="0" smtClean="0"/>
              <a:t> </a:t>
            </a:r>
            <a:r>
              <a:rPr lang="en-US" sz="1400" dirty="0" err="1"/>
              <a:t>uji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berdistribusi</a:t>
            </a:r>
            <a:r>
              <a:rPr lang="en-US" sz="1400" dirty="0"/>
              <a:t> Chi-square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derajat</a:t>
            </a:r>
            <a:r>
              <a:rPr lang="en-US" sz="1400" dirty="0"/>
              <a:t> </a:t>
            </a:r>
            <a:r>
              <a:rPr lang="en-US" sz="1400" dirty="0" err="1"/>
              <a:t>kebebasan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derajat</a:t>
            </a:r>
            <a:r>
              <a:rPr lang="en-US" sz="1400" dirty="0"/>
              <a:t> </a:t>
            </a:r>
            <a:r>
              <a:rPr lang="en-US" sz="1400" dirty="0" err="1"/>
              <a:t>kebebasan</a:t>
            </a:r>
            <a:r>
              <a:rPr lang="en-US" sz="1400" dirty="0"/>
              <a:t> residual model. </a:t>
            </a:r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6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Penjelasan Singkat AIC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Google Shape;266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46675" y="1760587"/>
                <a:ext cx="6488015" cy="25346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63500" indent="0">
                  <a:buNone/>
                </a:pPr>
                <a:r>
                  <a:rPr lang="en-US" sz="1400" dirty="0" smtClean="0"/>
                  <a:t>AIC (</a:t>
                </a:r>
                <a:r>
                  <a:rPr lang="en-US" sz="1400" dirty="0" err="1" smtClean="0"/>
                  <a:t>Akaike’s</a:t>
                </a:r>
                <a:r>
                  <a:rPr lang="en-US" sz="1400" dirty="0" smtClean="0"/>
                  <a:t> Information Criterion) </a:t>
                </a:r>
                <a:r>
                  <a:rPr lang="en-US" sz="1400" dirty="0" err="1" smtClean="0"/>
                  <a:t>adalah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suatu</a:t>
                </a:r>
                <a:r>
                  <a:rPr lang="en-US" sz="1400" dirty="0" smtClean="0"/>
                  <a:t> </a:t>
                </a:r>
                <a:r>
                  <a:rPr lang="en-US" sz="1400" i="1" dirty="0" smtClean="0"/>
                  <a:t>goodness of fit</a:t>
                </a:r>
                <a:r>
                  <a:rPr lang="en-US" sz="1400" dirty="0" smtClean="0"/>
                  <a:t> model yang </a:t>
                </a:r>
                <a:r>
                  <a:rPr lang="en-US" sz="1400" dirty="0" err="1" smtClean="0"/>
                  <a:t>memberlakukan</a:t>
                </a:r>
                <a:r>
                  <a:rPr lang="en-US" sz="1400" dirty="0" smtClean="0"/>
                  <a:t> penalty </a:t>
                </a:r>
                <a:r>
                  <a:rPr lang="en-US" sz="1400" dirty="0" err="1" smtClean="0"/>
                  <a:t>terhadap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jumlah</a:t>
                </a:r>
                <a:r>
                  <a:rPr lang="en-US" sz="1400" dirty="0" smtClean="0"/>
                  <a:t> parameter </a:t>
                </a:r>
                <a:r>
                  <a:rPr lang="en-US" sz="1400" dirty="0" err="1" smtClean="0"/>
                  <a:t>dalam</a:t>
                </a:r>
                <a:r>
                  <a:rPr lang="en-US" sz="1400" dirty="0" smtClean="0"/>
                  <a:t> model </a:t>
                </a:r>
                <a:r>
                  <a:rPr lang="en-US" sz="1400" dirty="0" err="1" smtClean="0"/>
                  <a:t>tersebut</a:t>
                </a:r>
                <a:r>
                  <a:rPr lang="en-US" sz="1400" dirty="0" smtClean="0"/>
                  <a:t>. </a:t>
                </a:r>
              </a:p>
              <a:p>
                <a:pPr marL="63500" indent="0">
                  <a:buNone/>
                </a:pPr>
                <a:endParaRPr lang="en-US" sz="1400" dirty="0"/>
              </a:p>
              <a:p>
                <a:pPr marL="63500" indent="0">
                  <a:buNone/>
                </a:pPr>
                <a:endParaRPr lang="en-US" sz="1400" dirty="0"/>
              </a:p>
              <a:p>
                <a:pPr marL="635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𝑙𝑜𝑔𝑙𝑖𝑘𝑒𝑙𝑖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𝑜𝑜𝑑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</m:oMath>
                  </m:oMathPara>
                </a14:m>
                <a:endParaRPr lang="en-US" sz="1400" b="0" dirty="0" smtClean="0"/>
              </a:p>
              <a:p>
                <a:pPr marL="635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𝑗𝑢𝑚𝑙𝑎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𝑑𝑎𝑙𝑎𝑚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</m:oMath>
                  </m:oMathPara>
                </a14:m>
                <a:endParaRPr lang="en-US" sz="1400" b="0" dirty="0" smtClean="0"/>
              </a:p>
              <a:p>
                <a:pPr marL="63500" indent="0">
                  <a:buNone/>
                </a:pPr>
                <a:endParaRPr lang="en-US" sz="1400" dirty="0" smtClean="0"/>
              </a:p>
              <a:p>
                <a:pPr marL="63500" indent="0">
                  <a:buNone/>
                </a:pPr>
                <a:r>
                  <a:rPr lang="en-US" sz="1400" dirty="0" smtClean="0"/>
                  <a:t>AIC </a:t>
                </a:r>
                <a:r>
                  <a:rPr lang="en-US" sz="1400" dirty="0" err="1" smtClean="0"/>
                  <a:t>digunakan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untuk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membandingkan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beberapa</a:t>
                </a:r>
                <a:r>
                  <a:rPr lang="en-US" sz="1400" dirty="0" smtClean="0"/>
                  <a:t> model yang </a:t>
                </a:r>
                <a:r>
                  <a:rPr lang="en-US" sz="1400" dirty="0" err="1" smtClean="0"/>
                  <a:t>telah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dibangun</a:t>
                </a:r>
                <a:r>
                  <a:rPr lang="en-US" sz="1400" dirty="0" smtClean="0"/>
                  <a:t>. </a:t>
                </a:r>
                <a:r>
                  <a:rPr lang="en-US" sz="1400" dirty="0" err="1" smtClean="0"/>
                  <a:t>Nilai</a:t>
                </a:r>
                <a:r>
                  <a:rPr lang="en-US" sz="1400" dirty="0" smtClean="0"/>
                  <a:t> AIC yang </a:t>
                </a:r>
                <a:r>
                  <a:rPr lang="en-US" sz="1400" dirty="0" err="1" smtClean="0"/>
                  <a:t>lebih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rendah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menandakan</a:t>
                </a:r>
                <a:r>
                  <a:rPr lang="en-US" sz="1400" dirty="0" smtClean="0"/>
                  <a:t> model </a:t>
                </a:r>
                <a:r>
                  <a:rPr lang="en-US" sz="1400" dirty="0" err="1" smtClean="0"/>
                  <a:t>tersebut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lebih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cocok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dibandingkan</a:t>
                </a:r>
                <a:r>
                  <a:rPr lang="en-US" sz="1400" dirty="0" smtClean="0"/>
                  <a:t> model </a:t>
                </a:r>
                <a:r>
                  <a:rPr lang="en-US" sz="1400" dirty="0" err="1" smtClean="0"/>
                  <a:t>lainnya</a:t>
                </a:r>
                <a:r>
                  <a:rPr lang="en-US" sz="1400" dirty="0" smtClean="0"/>
                  <a:t>. </a:t>
                </a:r>
              </a:p>
            </p:txBody>
          </p:sp>
        </mc:Choice>
        <mc:Fallback xmlns="">
          <p:sp>
            <p:nvSpPr>
              <p:cNvPr id="266" name="Google Shape;266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46675" y="1760587"/>
                <a:ext cx="6488015" cy="2534639"/>
              </a:xfrm>
              <a:prstGeom prst="rect">
                <a:avLst/>
              </a:prstGeom>
              <a:blipFill>
                <a:blip r:embed="rId3"/>
                <a:stretch>
                  <a:fillRect r="-752" b="-7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697" y="2503170"/>
            <a:ext cx="14573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Pemilihan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18628"/>
              </p:ext>
            </p:extLst>
          </p:nvPr>
        </p:nvGraphicFramePr>
        <p:xfrm>
          <a:off x="1838115" y="2028792"/>
          <a:ext cx="5698065" cy="1917902"/>
        </p:xfrm>
        <a:graphic>
          <a:graphicData uri="http://schemas.openxmlformats.org/drawingml/2006/table">
            <a:tbl>
              <a:tblPr firstRow="1" bandRow="1">
                <a:tableStyleId>{043BF2FD-9B34-4485-BE41-173D4AD1DD5E}</a:tableStyleId>
              </a:tblPr>
              <a:tblGrid>
                <a:gridCol w="1899355">
                  <a:extLst>
                    <a:ext uri="{9D8B030D-6E8A-4147-A177-3AD203B41FA5}">
                      <a16:colId xmlns:a16="http://schemas.microsoft.com/office/drawing/2014/main" val="1364400848"/>
                    </a:ext>
                  </a:extLst>
                </a:gridCol>
                <a:gridCol w="1899355">
                  <a:extLst>
                    <a:ext uri="{9D8B030D-6E8A-4147-A177-3AD203B41FA5}">
                      <a16:colId xmlns:a16="http://schemas.microsoft.com/office/drawing/2014/main" val="1508649288"/>
                    </a:ext>
                  </a:extLst>
                </a:gridCol>
                <a:gridCol w="1899355">
                  <a:extLst>
                    <a:ext uri="{9D8B030D-6E8A-4147-A177-3AD203B41FA5}">
                      <a16:colId xmlns:a16="http://schemas.microsoft.com/office/drawing/2014/main" val="3256189282"/>
                    </a:ext>
                  </a:extLst>
                </a:gridCol>
              </a:tblGrid>
              <a:tr h="2739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Model</a:t>
                      </a:r>
                      <a:r>
                        <a:rPr lang="en-US" sz="1000" b="1" baseline="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1 Poi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Model 2 NB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Model 3 NB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1671122069"/>
                  </a:ext>
                </a:extLst>
              </a:tr>
              <a:tr h="27398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Deviance</a:t>
                      </a:r>
                      <a:r>
                        <a:rPr lang="en-US" sz="1000" b="1" baseline="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 | Residual </a:t>
                      </a:r>
                      <a:r>
                        <a:rPr lang="en-US" sz="1000" b="1" baseline="0" dirty="0" err="1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d.f.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1414603261"/>
                  </a:ext>
                </a:extLst>
              </a:tr>
              <a:tr h="2739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21,48700 | 24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37,38700 | 27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39,83800 | 32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1946812371"/>
                  </a:ext>
                </a:extLst>
              </a:tr>
              <a:tr h="27398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P-value Deviance</a:t>
                      </a:r>
                      <a:r>
                        <a:rPr lang="en-US" sz="1000" b="1" baseline="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</a:t>
                      </a:r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Chi-Square Test 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64745278"/>
                  </a:ext>
                </a:extLst>
              </a:tr>
              <a:tr h="2739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0,6098720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0,08806484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0,1607471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3205166417"/>
                  </a:ext>
                </a:extLst>
              </a:tr>
              <a:tr h="27398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AIC</a:t>
                      </a:r>
                      <a:endParaRPr lang="en-US" sz="1000" b="1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4280453238"/>
                  </a:ext>
                </a:extLst>
              </a:tr>
              <a:tr h="2739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285,5097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351,2774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452,9667</a:t>
                      </a:r>
                      <a:endParaRPr lang="en-US" sz="1000" dirty="0"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257501645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6041"/>
              </p:ext>
            </p:extLst>
          </p:nvPr>
        </p:nvGraphicFramePr>
        <p:xfrm>
          <a:off x="7595302" y="2127935"/>
          <a:ext cx="723900" cy="321310"/>
        </p:xfrm>
        <a:graphic>
          <a:graphicData uri="http://schemas.openxmlformats.org/drawingml/2006/table">
            <a:tbl>
              <a:tblPr firstRow="1" bandRow="1">
                <a:tableStyleId>{043BF2FD-9B34-4485-BE41-173D4AD1DD5E}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50768463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Terbaik</a:t>
                      </a:r>
                      <a:endParaRPr lang="en-US" sz="105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3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24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1643108" y="1409377"/>
            <a:ext cx="6804941" cy="2999337"/>
          </a:xfrm>
        </p:spPr>
        <p:txBody>
          <a:bodyPr/>
          <a:lstStyle/>
          <a:p>
            <a:pPr marL="88900" indent="0">
              <a:buNone/>
            </a:pPr>
            <a:r>
              <a:rPr lang="en-US" sz="1600" dirty="0" smtClean="0"/>
              <a:t>Data yang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berasal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:</a:t>
            </a:r>
          </a:p>
          <a:p>
            <a:pPr marL="88900" indent="0" algn="ctr">
              <a:buNone/>
            </a:pPr>
            <a:r>
              <a:rPr lang="en-US" sz="1100" dirty="0" smtClean="0"/>
              <a:t>Daly, Fergus, Hand, </a:t>
            </a:r>
            <a:r>
              <a:rPr lang="en-US" sz="1100" dirty="0" err="1" smtClean="0"/>
              <a:t>David.J</a:t>
            </a:r>
            <a:r>
              <a:rPr lang="en-US" sz="1100" dirty="0" smtClean="0"/>
              <a:t>, and </a:t>
            </a:r>
            <a:r>
              <a:rPr lang="en-US" sz="1100" dirty="0" err="1" smtClean="0"/>
              <a:t>McConway</a:t>
            </a:r>
            <a:r>
              <a:rPr lang="en-US" sz="1100" dirty="0" smtClean="0"/>
              <a:t> D. (1993) “A Handbook of Small Data Sets”, </a:t>
            </a:r>
            <a:r>
              <a:rPr lang="en-US" sz="1100" i="1" dirty="0" smtClean="0"/>
              <a:t>CRC Press, </a:t>
            </a:r>
            <a:r>
              <a:rPr lang="en-US" sz="1100" dirty="0" smtClean="0"/>
              <a:t>390. </a:t>
            </a:r>
            <a:endParaRPr lang="en-US" sz="1200" dirty="0" smtClean="0"/>
          </a:p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 err="1" smtClean="0"/>
              <a:t>Respon</a:t>
            </a:r>
            <a:r>
              <a:rPr lang="en-US" sz="1400" dirty="0"/>
              <a:t> </a:t>
            </a:r>
            <a:r>
              <a:rPr lang="en-US" sz="1400" dirty="0" smtClean="0"/>
              <a:t>   : </a:t>
            </a:r>
            <a:r>
              <a:rPr lang="en-US" sz="1400" dirty="0" err="1" smtClean="0"/>
              <a:t>banyaknya</a:t>
            </a:r>
            <a:r>
              <a:rPr lang="en-US" sz="1400" dirty="0" smtClean="0"/>
              <a:t> </a:t>
            </a:r>
            <a:r>
              <a:rPr lang="en-US" sz="1400" dirty="0" err="1" smtClean="0"/>
              <a:t>kematian</a:t>
            </a:r>
            <a:r>
              <a:rPr lang="en-US" sz="1400" dirty="0" smtClean="0"/>
              <a:t> </a:t>
            </a:r>
            <a:r>
              <a:rPr lang="en-US" sz="1400" dirty="0" err="1" smtClean="0"/>
              <a:t>pria</a:t>
            </a:r>
            <a:r>
              <a:rPr lang="en-US" sz="1400" dirty="0" smtClean="0"/>
              <a:t> (</a:t>
            </a:r>
            <a:r>
              <a:rPr lang="en-US" sz="1400" i="1" dirty="0" smtClean="0"/>
              <a:t>Dead)</a:t>
            </a:r>
          </a:p>
          <a:p>
            <a:pPr marL="88900" indent="0">
              <a:buNone/>
            </a:pPr>
            <a:r>
              <a:rPr lang="en-US" sz="1400" dirty="0" err="1" smtClean="0"/>
              <a:t>Prediktor</a:t>
            </a:r>
            <a:r>
              <a:rPr lang="en-US" sz="1400" dirty="0" smtClean="0"/>
              <a:t> : 1) </a:t>
            </a:r>
            <a:r>
              <a:rPr lang="en-US" sz="1400" dirty="0" err="1" smtClean="0"/>
              <a:t>Umur</a:t>
            </a:r>
            <a:r>
              <a:rPr lang="en-US" sz="1400" dirty="0" smtClean="0"/>
              <a:t> (</a:t>
            </a:r>
            <a:r>
              <a:rPr lang="en-US" sz="1400" i="1" dirty="0" smtClean="0"/>
              <a:t>Age</a:t>
            </a:r>
            <a:r>
              <a:rPr lang="en-US" sz="1400" dirty="0" smtClean="0"/>
              <a:t>)</a:t>
            </a:r>
          </a:p>
          <a:p>
            <a:pPr marL="8890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2) </a:t>
            </a:r>
            <a:r>
              <a:rPr lang="en-US" sz="1400" dirty="0" err="1" smtClean="0"/>
              <a:t>Jenis</a:t>
            </a:r>
            <a:r>
              <a:rPr lang="en-US" sz="1400" dirty="0" smtClean="0"/>
              <a:t> </a:t>
            </a:r>
            <a:r>
              <a:rPr lang="en-US" sz="1400" dirty="0" err="1" smtClean="0"/>
              <a:t>perokok</a:t>
            </a:r>
            <a:r>
              <a:rPr lang="en-US" sz="1400" dirty="0" smtClean="0"/>
              <a:t> (</a:t>
            </a:r>
            <a:r>
              <a:rPr lang="en-US" sz="1400" i="1" dirty="0" smtClean="0"/>
              <a:t>Smoke</a:t>
            </a:r>
            <a:r>
              <a:rPr lang="en-US" sz="1400" dirty="0" smtClean="0"/>
              <a:t>)</a:t>
            </a:r>
            <a:endParaRPr lang="en-US" sz="1400" dirty="0"/>
          </a:p>
          <a:p>
            <a:pPr marL="88900" indent="0">
              <a:buNone/>
            </a:pPr>
            <a:r>
              <a:rPr lang="en-US" sz="1400" dirty="0" smtClean="0"/>
              <a:t>Data </a:t>
            </a:r>
            <a:r>
              <a:rPr lang="en-US" sz="1400" dirty="0" err="1" smtClean="0"/>
              <a:t>mentah</a:t>
            </a:r>
            <a:r>
              <a:rPr lang="en-US" sz="1400" dirty="0" smtClean="0"/>
              <a:t>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</a:t>
            </a:r>
            <a:r>
              <a:rPr lang="en-US" sz="1400" i="1" dirty="0" smtClean="0"/>
              <a:t>Grouped </a:t>
            </a:r>
            <a:r>
              <a:rPr lang="en-US" sz="1400" dirty="0" smtClean="0"/>
              <a:t>Data,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/>
              <a:t>b</a:t>
            </a:r>
            <a:r>
              <a:rPr lang="en-US" sz="1400" dirty="0" err="1" smtClean="0"/>
              <a:t>anyaknya</a:t>
            </a:r>
            <a:r>
              <a:rPr lang="en-US" sz="1400" dirty="0" smtClean="0"/>
              <a:t> </a:t>
            </a:r>
            <a:r>
              <a:rPr lang="en-US" sz="1400" dirty="0" err="1" smtClean="0"/>
              <a:t>pria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sampel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56122, </a:t>
            </a:r>
            <a:r>
              <a:rPr lang="en-US" sz="1400" dirty="0" err="1" smtClean="0"/>
              <a:t>dikategorikan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</a:t>
            </a:r>
            <a:r>
              <a:rPr lang="en-US" sz="1400" dirty="0" err="1" smtClean="0"/>
              <a:t>umur</a:t>
            </a:r>
            <a:r>
              <a:rPr lang="en-US" sz="1400" dirty="0" smtClean="0"/>
              <a:t> (9 level)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jenis</a:t>
            </a:r>
            <a:r>
              <a:rPr lang="en-US" sz="1400" dirty="0" smtClean="0"/>
              <a:t> </a:t>
            </a:r>
            <a:r>
              <a:rPr lang="en-US" sz="1400" dirty="0" err="1" smtClean="0"/>
              <a:t>perokok</a:t>
            </a:r>
            <a:r>
              <a:rPr lang="en-US" sz="1400" dirty="0" smtClean="0"/>
              <a:t> (4 level) </a:t>
            </a:r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dirty="0" err="1" smtClean="0"/>
              <a:t>tersisa</a:t>
            </a:r>
            <a:r>
              <a:rPr lang="en-US" sz="1400" dirty="0" smtClean="0"/>
              <a:t>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36 </a:t>
            </a:r>
            <a:r>
              <a:rPr lang="en-US" sz="1400" dirty="0" err="1" smtClean="0"/>
              <a:t>kategori</a:t>
            </a:r>
            <a:r>
              <a:rPr lang="en-US" sz="1400" dirty="0" smtClean="0"/>
              <a:t>.</a:t>
            </a:r>
          </a:p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 err="1" smtClean="0"/>
              <a:t>Pengolahan</a:t>
            </a:r>
            <a:r>
              <a:rPr lang="en-US" sz="1400" dirty="0" smtClean="0"/>
              <a:t> Data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penelitian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software </a:t>
            </a:r>
            <a:r>
              <a:rPr lang="en-US" sz="1400" dirty="0" err="1" smtClean="0"/>
              <a:t>Rstudio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R 3.4.4</a:t>
            </a:r>
          </a:p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1760221" y="1433296"/>
            <a:ext cx="6652260" cy="1088923"/>
            <a:chOff x="4096847" y="1909248"/>
            <a:chExt cx="4062218" cy="771808"/>
          </a:xfrm>
        </p:grpSpPr>
        <p:sp>
          <p:nvSpPr>
            <p:cNvPr id="6" name="Google Shape;197;p28">
              <a:hlinkClick r:id="rId3" action="ppaction://hlinksldjump"/>
            </p:cNvPr>
            <p:cNvSpPr/>
            <p:nvPr/>
          </p:nvSpPr>
          <p:spPr>
            <a:xfrm>
              <a:off x="4096847" y="1909248"/>
              <a:ext cx="1140521" cy="771806"/>
            </a:xfrm>
            <a:prstGeom prst="homePlate">
              <a:avLst>
                <a:gd name="adj" fmla="val 30129"/>
              </a:avLst>
            </a:prstGeom>
            <a:solidFill>
              <a:schemeClr val="accent1">
                <a:lumMod val="60000"/>
                <a:lumOff val="40000"/>
                <a:alpha val="9620"/>
              </a:schemeClr>
            </a:solidFill>
            <a:ln w="9525" cap="flat" cmpd="sng">
              <a:solidFill>
                <a:srgbClr val="B7B7B7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 smtClean="0">
                  <a:latin typeface="Tinos"/>
                  <a:ea typeface="Tinos"/>
                  <a:cs typeface="Tinos"/>
                  <a:sym typeface="Tinos"/>
                </a:rPr>
                <a:t>Statistika</a:t>
              </a:r>
              <a:r>
                <a:rPr lang="en-US" sz="1100" dirty="0" smtClean="0">
                  <a:latin typeface="Tinos"/>
                  <a:ea typeface="Tinos"/>
                  <a:cs typeface="Tinos"/>
                  <a:sym typeface="Tinos"/>
                </a:rPr>
                <a:t> </a:t>
              </a:r>
              <a:r>
                <a:rPr lang="en-US" sz="1100" dirty="0" err="1" smtClean="0">
                  <a:latin typeface="Tinos"/>
                  <a:ea typeface="Tinos"/>
                  <a:cs typeface="Tinos"/>
                  <a:sym typeface="Tinos"/>
                </a:rPr>
                <a:t>Deskriptif</a:t>
              </a:r>
              <a:r>
                <a:rPr lang="en-US" sz="1100" dirty="0" smtClean="0">
                  <a:latin typeface="Tinos"/>
                  <a:ea typeface="Tinos"/>
                  <a:cs typeface="Tinos"/>
                  <a:sym typeface="Tinos"/>
                </a:rPr>
                <a:t> &amp; </a:t>
              </a:r>
              <a:r>
                <a:rPr lang="en-US" sz="1100" dirty="0" err="1" smtClean="0">
                  <a:latin typeface="Tinos"/>
                  <a:ea typeface="Tinos"/>
                  <a:cs typeface="Tinos"/>
                  <a:sym typeface="Tinos"/>
                </a:rPr>
                <a:t>Visualisasi</a:t>
              </a:r>
              <a:r>
                <a:rPr lang="en-US" sz="1100" dirty="0" smtClean="0">
                  <a:latin typeface="Tinos"/>
                  <a:ea typeface="Tinos"/>
                  <a:cs typeface="Tinos"/>
                  <a:sym typeface="Tinos"/>
                </a:rPr>
                <a:t> Data</a:t>
              </a:r>
              <a:endParaRPr sz="1100" dirty="0"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9" name="Google Shape;198;p28">
              <a:hlinkClick r:id="rId4" action="ppaction://hlinksldjump"/>
            </p:cNvPr>
            <p:cNvSpPr/>
            <p:nvPr/>
          </p:nvSpPr>
          <p:spPr>
            <a:xfrm>
              <a:off x="5237368" y="1909249"/>
              <a:ext cx="1474150" cy="771807"/>
            </a:xfrm>
            <a:prstGeom prst="chevron">
              <a:avLst>
                <a:gd name="adj" fmla="val 29853"/>
              </a:avLst>
            </a:prstGeom>
            <a:solidFill>
              <a:schemeClr val="accent1">
                <a:lumMod val="60000"/>
                <a:lumOff val="40000"/>
                <a:alpha val="9620"/>
              </a:schemeClr>
            </a:solidFill>
            <a:ln w="9525" cap="flat" cmpd="sng">
              <a:solidFill>
                <a:srgbClr val="B7B7B7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Tinos"/>
                  <a:ea typeface="Tinos"/>
                  <a:cs typeface="Tinos"/>
                  <a:sym typeface="Tinos"/>
                </a:rPr>
                <a:t>Pembangunan Alternatif Model Regresi</a:t>
              </a:r>
              <a:endParaRPr sz="1200" dirty="0"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10" name="Google Shape;198;p28">
              <a:hlinkClick r:id="rId5" action="ppaction://hlinksldjump"/>
            </p:cNvPr>
            <p:cNvSpPr/>
            <p:nvPr/>
          </p:nvSpPr>
          <p:spPr>
            <a:xfrm>
              <a:off x="6684915" y="1909248"/>
              <a:ext cx="1474150" cy="771807"/>
            </a:xfrm>
            <a:prstGeom prst="chevron">
              <a:avLst>
                <a:gd name="adj" fmla="val 29853"/>
              </a:avLst>
            </a:prstGeom>
            <a:solidFill>
              <a:schemeClr val="accent1">
                <a:lumMod val="60000"/>
                <a:lumOff val="40000"/>
                <a:alpha val="9620"/>
              </a:schemeClr>
            </a:solidFill>
            <a:ln w="9525" cap="flat" cmpd="sng">
              <a:solidFill>
                <a:srgbClr val="B7B7B7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Tinos"/>
                  <a:ea typeface="Tinos"/>
                  <a:cs typeface="Tinos"/>
                  <a:sym typeface="Tinos"/>
                </a:rPr>
                <a:t>Pemilihan Model Regresi Terbaik</a:t>
              </a:r>
              <a:endParaRPr sz="1200" dirty="0"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sp>
        <p:nvSpPr>
          <p:cNvPr id="11" name="Google Shape;336;p38"/>
          <p:cNvSpPr/>
          <p:nvPr/>
        </p:nvSpPr>
        <p:spPr>
          <a:xfrm>
            <a:off x="2116884" y="2755202"/>
            <a:ext cx="678989" cy="653284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19;p38"/>
          <p:cNvSpPr/>
          <p:nvPr/>
        </p:nvSpPr>
        <p:spPr>
          <a:xfrm>
            <a:off x="6920601" y="2791119"/>
            <a:ext cx="628228" cy="653284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28;p38"/>
          <p:cNvSpPr/>
          <p:nvPr/>
        </p:nvSpPr>
        <p:spPr>
          <a:xfrm>
            <a:off x="4475642" y="2808357"/>
            <a:ext cx="620410" cy="54697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7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Google Shape;266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dirty="0" smtClean="0">
                    <a:solidFill>
                      <a:srgbClr val="25212A"/>
                    </a:solidFill>
                  </a:rPr>
                  <a:t>Model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Regresi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terbaik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untuk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data yang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dimiliki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yaitu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model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regresi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b="1" dirty="0" err="1" smtClean="0">
                    <a:solidFill>
                      <a:srgbClr val="25212A"/>
                    </a:solidFill>
                  </a:rPr>
                  <a:t>berdistribusi</a:t>
                </a:r>
                <a:r>
                  <a:rPr lang="en-US" sz="1400" b="1" dirty="0" smtClean="0">
                    <a:solidFill>
                      <a:srgbClr val="25212A"/>
                    </a:solidFill>
                  </a:rPr>
                  <a:t> Poisson (ln link)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dengan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25212A"/>
                    </a:solidFill>
                  </a:rPr>
                  <a:t>predictor </a:t>
                </a:r>
                <a:r>
                  <a:rPr lang="en-US" sz="1400" b="1" i="1" dirty="0" smtClean="0">
                    <a:solidFill>
                      <a:srgbClr val="25212A"/>
                    </a:solidFill>
                  </a:rPr>
                  <a:t>Age </a:t>
                </a:r>
                <a:r>
                  <a:rPr lang="en-US" sz="1400" b="1" dirty="0" err="1" smtClean="0">
                    <a:solidFill>
                      <a:srgbClr val="25212A"/>
                    </a:solidFill>
                  </a:rPr>
                  <a:t>dan</a:t>
                </a:r>
                <a:r>
                  <a:rPr lang="en-US" sz="1400" b="1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b="1" i="1" dirty="0" smtClean="0">
                    <a:solidFill>
                      <a:srgbClr val="25212A"/>
                    </a:solidFill>
                  </a:rPr>
                  <a:t>Smoke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, yang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disertai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dengan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25212A"/>
                    </a:solidFill>
                  </a:rPr>
                  <a:t>offset </a:t>
                </a:r>
                <a:r>
                  <a:rPr lang="en-US" sz="1400" b="1" dirty="0" err="1" smtClean="0">
                    <a:solidFill>
                      <a:srgbClr val="25212A"/>
                    </a:solidFill>
                  </a:rPr>
                  <a:t>berupa</a:t>
                </a:r>
                <a:r>
                  <a:rPr lang="en-US" sz="1400" b="1" dirty="0" smtClean="0">
                    <a:solidFill>
                      <a:srgbClr val="25212A"/>
                    </a:solidFill>
                  </a:rPr>
                  <a:t> ln(</a:t>
                </a:r>
                <a:r>
                  <a:rPr lang="en-US" sz="1400" b="1" dirty="0" err="1" smtClean="0">
                    <a:solidFill>
                      <a:srgbClr val="25212A"/>
                    </a:solidFill>
                  </a:rPr>
                  <a:t>banyaknya</a:t>
                </a:r>
                <a:r>
                  <a:rPr lang="en-US" sz="1400" b="1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b="1" dirty="0" err="1" smtClean="0">
                    <a:solidFill>
                      <a:srgbClr val="25212A"/>
                    </a:solidFill>
                  </a:rPr>
                  <a:t>pria</a:t>
                </a:r>
                <a:r>
                  <a:rPr lang="en-US" sz="1400" b="1" dirty="0" smtClean="0">
                    <a:solidFill>
                      <a:srgbClr val="25212A"/>
                    </a:solidFill>
                  </a:rPr>
                  <a:t>)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.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Didapat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model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tersebut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adalah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: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400" dirty="0" smtClean="0">
                  <a:solidFill>
                    <a:srgbClr val="25212A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25212A"/>
                          </a:solidFill>
                          <a:latin typeface="Cambria Math" panose="02040503050406030204" pitchFamily="18" charset="0"/>
                        </a:rPr>
                        <m:t>𝐷𝑒𝑎𝑑</m:t>
                      </m:r>
                      <m:r>
                        <a:rPr lang="en-US" sz="1200" b="0" i="1" smtClean="0">
                          <a:solidFill>
                            <a:srgbClr val="25212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0" i="1" dirty="0" smtClean="0">
                  <a:solidFill>
                    <a:srgbClr val="25212A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8078447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6542231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1003450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6738363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2747662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3439468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6171852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9043540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1927002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2179554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𝑠𝑚𝑜𝑘𝑒𝑛𝑜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1701511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𝑠𝑚𝑜𝑘𝑒𝑐𝑖𝑔𝑎𝑟𝑃𝑖𝑝𝑒𝑂𝑛𝑙𝑦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1990011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𝑠𝑚𝑜𝑘𝑒𝑐𝑖𝑔𝑎𝑟𝑟𝑒𝑡𝑡𝑒𝑂𝑛𝑙𝑦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 smtClean="0"/>
                  <a:t>* </a:t>
                </a:r>
                <a:r>
                  <a:rPr lang="en-US" sz="1050" dirty="0" err="1" smtClean="0"/>
                  <a:t>banyaknya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pria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pada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kategori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tersebut</a:t>
                </a:r>
                <a:endParaRPr lang="ar-AE" sz="1050" dirty="0"/>
              </a:p>
              <a:p>
                <a:pPr marL="0" indent="0">
                  <a:buNone/>
                </a:pPr>
                <a:endParaRPr lang="ar-AE" sz="14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dirty="0" smtClean="0">
                    <a:solidFill>
                      <a:srgbClr val="25212A"/>
                    </a:solidFill>
                  </a:rPr>
                  <a:t>,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dengan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i="1" dirty="0" smtClean="0">
                    <a:solidFill>
                      <a:srgbClr val="25212A"/>
                    </a:solidFill>
                  </a:rPr>
                  <a:t>age60-64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dan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i="1" dirty="0" err="1" smtClean="0">
                    <a:solidFill>
                      <a:srgbClr val="25212A"/>
                    </a:solidFill>
                  </a:rPr>
                  <a:t>smokecigarrettePlus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rgbClr val="25212A"/>
                    </a:solidFill>
                  </a:rPr>
                  <a:t>sebagai</a:t>
                </a:r>
                <a:r>
                  <a:rPr lang="en-US" sz="1400" dirty="0" smtClean="0">
                    <a:solidFill>
                      <a:srgbClr val="25212A"/>
                    </a:solidFill>
                  </a:rPr>
                  <a:t> base level.</a:t>
                </a:r>
                <a:endParaRPr sz="1400" dirty="0">
                  <a:solidFill>
                    <a:srgbClr val="25212A"/>
                  </a:solidFill>
                </a:endParaRPr>
              </a:p>
            </p:txBody>
          </p:sp>
        </mc:Choice>
        <mc:Fallback xmlns="">
          <p:sp>
            <p:nvSpPr>
              <p:cNvPr id="266" name="Google Shape;266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  <a:blipFill>
                <a:blip r:embed="rId3"/>
                <a:stretch>
                  <a:fillRect l="-269" r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0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Google Shape;266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200" b="0" dirty="0" err="1" smtClean="0">
                    <a:solidFill>
                      <a:srgbClr val="25212A"/>
                    </a:solidFill>
                  </a:rPr>
                  <a:t>Rataan</a:t>
                </a:r>
                <a:r>
                  <a:rPr lang="en-US" sz="1200" b="0" dirty="0" smtClean="0">
                    <a:solidFill>
                      <a:srgbClr val="25212A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25212A"/>
                        </a:solidFill>
                        <a:latin typeface="Cambria Math" panose="02040503050406030204" pitchFamily="18" charset="0"/>
                      </a:rPr>
                      <m:t>𝐷𝑒𝑎𝑑</m:t>
                    </m:r>
                    <m:r>
                      <a:rPr lang="en-US" sz="1200" b="0" i="1" smtClean="0">
                        <a:solidFill>
                          <a:srgbClr val="25212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200" b="0" i="1" dirty="0" smtClean="0">
                  <a:solidFill>
                    <a:srgbClr val="25212A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8078447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6542231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1003450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6738363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2747662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3439468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6171852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9043540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1927002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2179554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𝑠𝑚𝑜𝑘𝑒𝑛𝑜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1701511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𝑠𝑚𝑜𝑘𝑒𝑐𝑖𝑔𝑎𝑟𝑃𝑖𝑝𝑒𝑂𝑛𝑙𝑦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1990011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𝑠𝑚𝑜𝑘𝑒𝑐𝑖𝑔𝑎𝑟𝑟𝑒𝑡𝑡𝑒𝑂𝑛𝑙𝑦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 smtClean="0"/>
                  <a:t>* </a:t>
                </a:r>
                <a:r>
                  <a:rPr lang="en-US" sz="1050" dirty="0" err="1" smtClean="0"/>
                  <a:t>banyaknya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pria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pada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kategori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tersebut</a:t>
                </a:r>
                <a:endParaRPr lang="ar-AE" sz="1050" dirty="0"/>
              </a:p>
              <a:p>
                <a:pPr marL="63500" indent="0">
                  <a:buNone/>
                </a:pPr>
                <a:endParaRPr lang="en-US" sz="1600" dirty="0" smtClean="0"/>
              </a:p>
              <a:p>
                <a:pPr marL="63500" indent="0">
                  <a:buNone/>
                </a:pPr>
                <a:r>
                  <a:rPr lang="en-US" sz="1600" dirty="0" err="1" smtClean="0"/>
                  <a:t>Dapat</a:t>
                </a:r>
                <a:r>
                  <a:rPr lang="en-US" sz="1600" dirty="0" smtClean="0"/>
                  <a:t> </a:t>
                </a:r>
                <a:r>
                  <a:rPr lang="en-US" sz="1600" dirty="0" err="1"/>
                  <a:t>dilihat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nilai</a:t>
                </a:r>
                <a:r>
                  <a:rPr lang="en-US" sz="1600" dirty="0" smtClean="0"/>
                  <a:t> parameter model </a:t>
                </a:r>
                <a:r>
                  <a:rPr lang="en-US" sz="1600" dirty="0" err="1"/>
                  <a:t>bahwa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rataan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angka</a:t>
                </a:r>
                <a:r>
                  <a:rPr lang="en-US" sz="1600" dirty="0" smtClean="0"/>
                  <a:t> </a:t>
                </a:r>
                <a:r>
                  <a:rPr lang="en-US" sz="1600" b="1" dirty="0" err="1"/>
                  <a:t>kematian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pria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tertinggi</a:t>
                </a:r>
                <a:r>
                  <a:rPr lang="en-US" sz="1600" b="1" dirty="0"/>
                  <a:t> </a:t>
                </a:r>
                <a:r>
                  <a:rPr lang="en-US" sz="1600" dirty="0" err="1"/>
                  <a:t>terjadi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untuk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kategori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pria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yang </a:t>
                </a:r>
                <a:r>
                  <a:rPr lang="en-US" sz="1600" dirty="0" err="1"/>
                  <a:t>berumur</a:t>
                </a:r>
                <a:r>
                  <a:rPr lang="en-US" sz="1600" dirty="0"/>
                  <a:t> </a:t>
                </a:r>
                <a:r>
                  <a:rPr lang="en-US" sz="1600" b="1" dirty="0" err="1" smtClean="0"/>
                  <a:t>lebih</a:t>
                </a:r>
                <a:r>
                  <a:rPr lang="en-US" sz="1600" b="1" dirty="0" smtClean="0"/>
                  <a:t> </a:t>
                </a:r>
                <a:r>
                  <a:rPr lang="en-US" sz="1600" b="1" dirty="0" err="1" smtClean="0"/>
                  <a:t>dari</a:t>
                </a:r>
                <a:r>
                  <a:rPr lang="en-US" sz="1600" b="1" dirty="0" smtClean="0"/>
                  <a:t> 80 </a:t>
                </a:r>
                <a:r>
                  <a:rPr lang="en-US" sz="1600" b="1" dirty="0" err="1" smtClean="0"/>
                  <a:t>tahun</a:t>
                </a:r>
                <a:r>
                  <a:rPr lang="en-US" sz="1600" b="1" dirty="0" smtClean="0"/>
                  <a:t> </a:t>
                </a:r>
                <a:r>
                  <a:rPr lang="en-US" sz="1600" dirty="0" err="1" smtClean="0"/>
                  <a:t>dan</a:t>
                </a:r>
                <a:r>
                  <a:rPr lang="en-US" sz="1600" dirty="0" smtClean="0"/>
                  <a:t> </a:t>
                </a:r>
                <a:r>
                  <a:rPr lang="en-US" sz="1600" dirty="0" err="1"/>
                  <a:t>termasuk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pada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jenis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perokok</a:t>
                </a:r>
                <a:r>
                  <a:rPr lang="en-US" sz="1600" dirty="0" smtClean="0"/>
                  <a:t> </a:t>
                </a:r>
                <a:r>
                  <a:rPr lang="en-US" sz="1600" b="1" i="1" dirty="0" err="1" smtClean="0"/>
                  <a:t>smokecigaretteOnly</a:t>
                </a:r>
                <a:r>
                  <a:rPr lang="en-US" sz="1600" i="1" dirty="0" smtClean="0"/>
                  <a:t>, </a:t>
                </a:r>
                <a:r>
                  <a:rPr lang="en-US" sz="1600" dirty="0" err="1" smtClean="0"/>
                  <a:t>yaitu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sekitar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65,96%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dari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banyaknya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 yang </a:t>
                </a:r>
                <a:r>
                  <a:rPr lang="en-US" sz="1600" dirty="0" err="1" smtClean="0"/>
                  <a:t>ada</a:t>
                </a:r>
                <a:endParaRPr lang="en-US" sz="1600" i="1" dirty="0" smtClean="0"/>
              </a:p>
              <a:p>
                <a:pPr marL="63500" indent="0">
                  <a:buNone/>
                </a:pPr>
                <a:r>
                  <a:rPr lang="en-US" sz="1600" dirty="0" err="1" smtClean="0"/>
                  <a:t>Sedangkan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untuk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rataan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angka</a:t>
                </a:r>
                <a:r>
                  <a:rPr lang="en-US" sz="1600" dirty="0" smtClean="0"/>
                  <a:t> </a:t>
                </a:r>
                <a:r>
                  <a:rPr lang="en-US" sz="1600" b="1" dirty="0" err="1"/>
                  <a:t>kematian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pria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terendah</a:t>
                </a:r>
                <a:r>
                  <a:rPr lang="en-US" sz="1600" b="1" dirty="0"/>
                  <a:t> </a:t>
                </a:r>
                <a:r>
                  <a:rPr lang="en-US" sz="1600" dirty="0" err="1"/>
                  <a:t>terjadi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untuk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kategori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pria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berumur</a:t>
                </a:r>
                <a:r>
                  <a:rPr lang="en-US" sz="1600" dirty="0"/>
                  <a:t> </a:t>
                </a:r>
                <a:r>
                  <a:rPr lang="en-US" sz="1600" b="1" dirty="0"/>
                  <a:t>40-44 </a:t>
                </a:r>
                <a:r>
                  <a:rPr lang="en-US" sz="1600" b="1" dirty="0" err="1"/>
                  <a:t>tahun</a:t>
                </a:r>
                <a:r>
                  <a:rPr lang="en-US" sz="1600" b="1" dirty="0"/>
                  <a:t> </a:t>
                </a:r>
                <a:r>
                  <a:rPr lang="en-US" sz="1600" dirty="0" err="1" smtClean="0"/>
                  <a:t>dan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termasuk</a:t>
                </a:r>
                <a:r>
                  <a:rPr lang="en-US" sz="1600" dirty="0" smtClean="0"/>
                  <a:t> </a:t>
                </a:r>
                <a:r>
                  <a:rPr lang="en-US" sz="1600" dirty="0" err="1"/>
                  <a:t>pada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jenis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pria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perokok</a:t>
                </a:r>
                <a:r>
                  <a:rPr lang="en-US" sz="1600" dirty="0" smtClean="0"/>
                  <a:t> </a:t>
                </a:r>
                <a:r>
                  <a:rPr lang="en-US" sz="1600" b="1" i="1" dirty="0" err="1" smtClean="0"/>
                  <a:t>smokeNo</a:t>
                </a:r>
                <a:r>
                  <a:rPr lang="en-US" sz="1600" dirty="0" smtClean="0"/>
                  <a:t>, </a:t>
                </a:r>
                <a:r>
                  <a:rPr lang="en-US" sz="1600" dirty="0" err="1" smtClean="0"/>
                  <a:t>yaitu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sekitar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2,52%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dari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banyaknya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 yang </a:t>
                </a:r>
                <a:r>
                  <a:rPr lang="en-US" sz="1600" dirty="0" err="1" smtClean="0"/>
                  <a:t>ada</a:t>
                </a:r>
                <a:r>
                  <a:rPr lang="en-US" sz="1600" dirty="0" smtClean="0"/>
                  <a:t>.</a:t>
                </a:r>
                <a:endParaRPr sz="1000" dirty="0">
                  <a:solidFill>
                    <a:srgbClr val="25212A"/>
                  </a:solidFill>
                </a:endParaRPr>
              </a:p>
            </p:txBody>
          </p:sp>
        </mc:Choice>
        <mc:Fallback>
          <p:sp>
            <p:nvSpPr>
              <p:cNvPr id="266" name="Google Shape;266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  <a:blipFill>
                <a:blip r:embed="rId3"/>
                <a:stretch>
                  <a:fillRect r="-1616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3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266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200" b="0" dirty="0" err="1" smtClean="0">
                    <a:solidFill>
                      <a:srgbClr val="25212A"/>
                    </a:solidFill>
                  </a:rPr>
                  <a:t>Rataan</a:t>
                </a:r>
                <a:r>
                  <a:rPr lang="en-US" sz="1200" b="0" dirty="0" smtClean="0">
                    <a:solidFill>
                      <a:srgbClr val="25212A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25212A"/>
                        </a:solidFill>
                        <a:latin typeface="Cambria Math" panose="02040503050406030204" pitchFamily="18" charset="0"/>
                      </a:rPr>
                      <m:t>𝐷𝑒𝑎𝑑</m:t>
                    </m:r>
                    <m:r>
                      <a:rPr lang="en-US" sz="1200" b="0" i="1" smtClean="0">
                        <a:solidFill>
                          <a:srgbClr val="25212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200" b="0" i="1" dirty="0" smtClean="0">
                  <a:solidFill>
                    <a:srgbClr val="25212A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8078447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6542231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1003450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6738363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2747662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3439468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6171852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9043540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1927002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2179554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𝑠𝑚𝑜𝑘𝑒𝑛𝑜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1701511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𝑠𝑚𝑜𝑘𝑒𝑐𝑖𝑔𝑎𝑟𝑃𝑖𝑝𝑒𝑂𝑛𝑙𝑦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1990011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𝑠𝑚𝑜𝑘𝑒𝑐𝑖𝑔𝑎𝑟𝑟𝑒𝑡𝑡𝑒𝑂𝑛𝑙𝑦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 smtClean="0"/>
                  <a:t>* </a:t>
                </a:r>
                <a:r>
                  <a:rPr lang="en-US" sz="1050" dirty="0" err="1" smtClean="0"/>
                  <a:t>banyaknya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pria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pada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kategori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tersebut</a:t>
                </a:r>
                <a:endParaRPr lang="ar-AE" sz="1050" dirty="0"/>
              </a:p>
              <a:p>
                <a:pPr marL="63500" indent="0">
                  <a:buNone/>
                </a:pPr>
                <a:endParaRPr lang="en-US" sz="1600" dirty="0" smtClean="0"/>
              </a:p>
              <a:p>
                <a:pPr marL="63500" indent="0">
                  <a:buNone/>
                </a:pPr>
                <a:r>
                  <a:rPr lang="en-US" sz="1600" dirty="0" err="1" smtClean="0"/>
                  <a:t>Misal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terdapat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sekumpulan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sejumlah</a:t>
                </a:r>
                <a:r>
                  <a:rPr lang="en-US" sz="1600" dirty="0" smtClean="0"/>
                  <a:t> 1500 orang, </a:t>
                </a:r>
                <a:r>
                  <a:rPr lang="en-US" sz="1600" dirty="0" err="1" smtClean="0"/>
                  <a:t>dengan</a:t>
                </a:r>
                <a:r>
                  <a:rPr lang="en-US" sz="1600" dirty="0" smtClean="0"/>
                  <a:t> 500 </a:t>
                </a:r>
                <a:r>
                  <a:rPr lang="en-US" sz="1600" dirty="0" err="1" smtClean="0"/>
                  <a:t>diantaranya</a:t>
                </a:r>
                <a:r>
                  <a:rPr lang="en-US" sz="1600" dirty="0" smtClean="0"/>
                  <a:t> (</a:t>
                </a:r>
                <a:r>
                  <a:rPr lang="en-US" sz="1600" b="1" dirty="0" err="1" smtClean="0"/>
                  <a:t>kategori</a:t>
                </a:r>
                <a:r>
                  <a:rPr lang="en-US" sz="1600" b="1" dirty="0" smtClean="0"/>
                  <a:t> A</a:t>
                </a:r>
                <a:r>
                  <a:rPr lang="en-US" sz="1600" dirty="0" smtClean="0"/>
                  <a:t>) </a:t>
                </a:r>
                <a:r>
                  <a:rPr lang="en-US" sz="1600" dirty="0" err="1" smtClean="0"/>
                  <a:t>berumur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diatas</a:t>
                </a:r>
                <a:r>
                  <a:rPr lang="en-US" sz="1600" dirty="0" smtClean="0"/>
                  <a:t> 80 </a:t>
                </a:r>
                <a:r>
                  <a:rPr lang="en-US" sz="1600" dirty="0" err="1" smtClean="0"/>
                  <a:t>tahun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termasuk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dalam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kategori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perokok</a:t>
                </a:r>
                <a:r>
                  <a:rPr lang="en-US" sz="1600" dirty="0" smtClean="0"/>
                  <a:t> </a:t>
                </a:r>
                <a:r>
                  <a:rPr lang="en-US" sz="1600" i="1" dirty="0" err="1" smtClean="0"/>
                  <a:t>smokecigarretteOnly</a:t>
                </a:r>
                <a:r>
                  <a:rPr lang="en-US" sz="1600" i="1" dirty="0" smtClean="0"/>
                  <a:t>, </a:t>
                </a:r>
                <a:r>
                  <a:rPr lang="en-US" sz="1600" dirty="0" smtClean="0"/>
                  <a:t> 500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lainnya</a:t>
                </a:r>
                <a:r>
                  <a:rPr lang="en-US" sz="1600" dirty="0" smtClean="0"/>
                  <a:t> (</a:t>
                </a:r>
                <a:r>
                  <a:rPr lang="en-US" sz="1600" b="1" dirty="0" err="1" smtClean="0"/>
                  <a:t>kategori</a:t>
                </a:r>
                <a:r>
                  <a:rPr lang="en-US" sz="1600" b="1" dirty="0" smtClean="0"/>
                  <a:t> B</a:t>
                </a:r>
                <a:r>
                  <a:rPr lang="en-US" sz="1600" dirty="0" smtClean="0"/>
                  <a:t>)</a:t>
                </a:r>
                <a:r>
                  <a:rPr lang="en-US" sz="1600" dirty="0" err="1" smtClean="0"/>
                  <a:t>berumur</a:t>
                </a:r>
                <a:r>
                  <a:rPr lang="en-US" sz="1600" dirty="0" smtClean="0"/>
                  <a:t> 40-44 </a:t>
                </a:r>
                <a:r>
                  <a:rPr lang="en-US" sz="1600" dirty="0" err="1" smtClean="0"/>
                  <a:t>tahun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termasuk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dalam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kategori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perokok</a:t>
                </a:r>
                <a:r>
                  <a:rPr lang="en-US" sz="1600" dirty="0" smtClean="0"/>
                  <a:t> </a:t>
                </a:r>
                <a:r>
                  <a:rPr lang="en-US" sz="1600" i="1" dirty="0" err="1" smtClean="0"/>
                  <a:t>smokeNo</a:t>
                </a:r>
                <a:r>
                  <a:rPr lang="en-US" sz="1600" dirty="0" smtClean="0"/>
                  <a:t>, </a:t>
                </a:r>
                <a:r>
                  <a:rPr lang="en-US" sz="1600" dirty="0" err="1" smtClean="0"/>
                  <a:t>dan</a:t>
                </a:r>
                <a:r>
                  <a:rPr lang="en-US" sz="1600" dirty="0" smtClean="0"/>
                  <a:t> 500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sisanya</a:t>
                </a:r>
                <a:r>
                  <a:rPr lang="en-US" sz="1600" dirty="0" smtClean="0"/>
                  <a:t> (</a:t>
                </a:r>
                <a:r>
                  <a:rPr lang="en-US" sz="1600" b="1" dirty="0" err="1" smtClean="0"/>
                  <a:t>kategori</a:t>
                </a:r>
                <a:r>
                  <a:rPr lang="en-US" sz="1600" b="1" dirty="0" smtClean="0"/>
                  <a:t> C</a:t>
                </a:r>
                <a:r>
                  <a:rPr lang="en-US" sz="1600" dirty="0" smtClean="0"/>
                  <a:t>) </a:t>
                </a:r>
                <a:r>
                  <a:rPr lang="en-US" sz="1600" dirty="0" err="1" smtClean="0"/>
                  <a:t>berumur</a:t>
                </a:r>
                <a:r>
                  <a:rPr lang="en-US" sz="1600" dirty="0" smtClean="0"/>
                  <a:t> 60-64 </a:t>
                </a:r>
                <a:r>
                  <a:rPr lang="en-US" sz="1600" dirty="0" err="1" smtClean="0"/>
                  <a:t>tahun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termasuk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dalam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kategori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perokok</a:t>
                </a:r>
                <a:r>
                  <a:rPr lang="en-US" sz="1600" dirty="0" smtClean="0"/>
                  <a:t> </a:t>
                </a:r>
                <a:r>
                  <a:rPr lang="en-US" sz="1600" i="1" dirty="0" err="1" smtClean="0"/>
                  <a:t>smokecigarettePlus</a:t>
                </a:r>
                <a:r>
                  <a:rPr lang="en-US" sz="1600" i="1" dirty="0" smtClean="0"/>
                  <a:t>.</a:t>
                </a:r>
                <a:r>
                  <a:rPr lang="en-US" sz="1600" dirty="0" smtClean="0"/>
                  <a:t> </a:t>
                </a:r>
              </a:p>
              <a:p>
                <a:pPr marL="6350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5" name="Google Shape;266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  <a:blipFill>
                <a:blip r:embed="rId2"/>
                <a:stretch>
                  <a:fillRect r="-1616" b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6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64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266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200" b="0" dirty="0" err="1" smtClean="0">
                    <a:solidFill>
                      <a:srgbClr val="25212A"/>
                    </a:solidFill>
                  </a:rPr>
                  <a:t>Rataan</a:t>
                </a:r>
                <a:r>
                  <a:rPr lang="en-US" sz="1200" b="0" dirty="0" smtClean="0">
                    <a:solidFill>
                      <a:srgbClr val="25212A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25212A"/>
                        </a:solidFill>
                        <a:latin typeface="Cambria Math" panose="02040503050406030204" pitchFamily="18" charset="0"/>
                      </a:rPr>
                      <m:t>𝐷𝑒𝑎𝑑</m:t>
                    </m:r>
                    <m:r>
                      <a:rPr lang="en-US" sz="1200" b="0" i="1" smtClean="0">
                        <a:solidFill>
                          <a:srgbClr val="25212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200" b="0" i="1" dirty="0" smtClean="0">
                  <a:solidFill>
                    <a:srgbClr val="25212A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8078447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6542231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1003450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6738363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2747662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3439468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6171852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9043540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1927002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2179554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𝑠𝑚𝑜𝑘𝑒𝑛𝑜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1701511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𝑠𝑚𝑜𝑘𝑒𝑐𝑖𝑔𝑎𝑟𝑃𝑖𝑝𝑒𝑂𝑛𝑙𝑦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1990011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𝑠𝑚𝑜𝑘𝑒𝑐𝑖𝑔𝑎𝑟𝑟𝑒𝑡𝑡𝑒𝑂𝑛𝑙𝑦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 smtClean="0"/>
                  <a:t>* </a:t>
                </a:r>
                <a:r>
                  <a:rPr lang="en-US" sz="1050" dirty="0" err="1" smtClean="0"/>
                  <a:t>banyaknya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pria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pada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kategori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tersebut</a:t>
                </a:r>
                <a:endParaRPr lang="ar-AE" sz="1050" dirty="0"/>
              </a:p>
              <a:p>
                <a:pPr marL="63500" indent="0">
                  <a:buNone/>
                </a:pPr>
                <a:endParaRPr lang="en-US" sz="1600" dirty="0" smtClean="0"/>
              </a:p>
              <a:p>
                <a:pPr marL="63500" indent="0">
                  <a:buNone/>
                </a:pPr>
                <a:r>
                  <a:rPr lang="en-US" sz="1600" dirty="0"/>
                  <a:t>Dari model </a:t>
                </a:r>
                <a:r>
                  <a:rPr lang="en-US" sz="1600" dirty="0" err="1"/>
                  <a:t>didapat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bahwa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untuk</a:t>
                </a:r>
                <a:r>
                  <a:rPr lang="en-US" sz="1600" dirty="0"/>
                  <a:t> </a:t>
                </a:r>
                <a:r>
                  <a:rPr lang="en-US" sz="1600" b="1" dirty="0" err="1"/>
                  <a:t>kategori</a:t>
                </a:r>
                <a:r>
                  <a:rPr lang="en-US" sz="1600" b="1" dirty="0"/>
                  <a:t> A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rata-rata </a:t>
                </a:r>
                <a:r>
                  <a:rPr lang="en-US" sz="1600" dirty="0" err="1" smtClean="0"/>
                  <a:t>terdapat</a:t>
                </a:r>
                <a:r>
                  <a:rPr lang="en-US" sz="1600" dirty="0" smtClean="0"/>
                  <a:t> </a:t>
                </a:r>
                <a:r>
                  <a:rPr lang="en-US" sz="1600" dirty="0" err="1"/>
                  <a:t>sebanyak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sekitar</a:t>
                </a:r>
                <a:r>
                  <a:rPr lang="en-US" sz="1600" dirty="0"/>
                  <a:t> </a:t>
                </a:r>
                <a:r>
                  <a:rPr lang="en-US" sz="1600" b="1" dirty="0" smtClean="0"/>
                  <a:t>330 orang </a:t>
                </a:r>
                <a:r>
                  <a:rPr lang="en-US" sz="1600" dirty="0"/>
                  <a:t>yang </a:t>
                </a:r>
                <a:r>
                  <a:rPr lang="en-US" sz="1600" dirty="0" err="1" smtClean="0"/>
                  <a:t>meninggal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sekitar</a:t>
                </a:r>
                <a:r>
                  <a:rPr lang="en-US" sz="1600" dirty="0" smtClean="0"/>
                  <a:t> 65,96% </a:t>
                </a:r>
                <a:r>
                  <a:rPr lang="en-US" sz="1600" dirty="0" err="1" smtClean="0"/>
                  <a:t>dari</a:t>
                </a:r>
                <a:r>
                  <a:rPr lang="en-US" sz="1600" dirty="0" smtClean="0"/>
                  <a:t> 500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).</a:t>
                </a:r>
              </a:p>
              <a:p>
                <a:pPr marL="63500" indent="0">
                  <a:buNone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𝐷𝑒𝑎𝑑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8078447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6542231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1003450</m:t>
                        </m:r>
                        <m:d>
                          <m:dPr>
                            <m:ctrlPr>
                              <a:rPr lang="ar-AE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6738363</m:t>
                        </m:r>
                        <m:d>
                          <m:d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2747662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3439468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6171852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9043540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1927002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2179554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1701511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1990011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* </a:t>
                </a:r>
                <a:r>
                  <a:rPr lang="en-US" sz="1000" dirty="0" smtClean="0"/>
                  <a:t>500 = 329,7928396 </a:t>
                </a:r>
                <a:r>
                  <a:rPr lang="en-US" sz="1000" dirty="0" smtClean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≈330</a:t>
                </a:r>
                <a:endParaRPr lang="ar-AE" sz="1000" dirty="0"/>
              </a:p>
              <a:p>
                <a:pPr marL="6350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63500" indent="0">
                  <a:buNone/>
                </a:pPr>
                <a:endParaRPr lang="en-US" sz="1600" dirty="0" smtClean="0"/>
              </a:p>
              <a:p>
                <a:pPr marL="63500" indent="0">
                  <a:buNone/>
                </a:pPr>
                <a:endParaRPr lang="en-US" sz="1600" dirty="0"/>
              </a:p>
              <a:p>
                <a:pPr marL="6350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5" name="Google Shape;266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  <a:blipFill>
                <a:blip r:embed="rId2"/>
                <a:stretch>
                  <a:fillRect r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65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266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25212A"/>
                          </a:solidFill>
                          <a:latin typeface="Cambria Math" panose="02040503050406030204" pitchFamily="18" charset="0"/>
                        </a:rPr>
                        <m:t>𝑅𝑎𝑡𝑎𝑎𝑛</m:t>
                      </m:r>
                      <m:r>
                        <a:rPr lang="en-US" sz="1200" b="0" i="1" smtClean="0">
                          <a:solidFill>
                            <a:srgbClr val="25212A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25212A"/>
                          </a:solidFill>
                          <a:latin typeface="Cambria Math" panose="02040503050406030204" pitchFamily="18" charset="0"/>
                        </a:rPr>
                        <m:t>𝐷𝑒𝑎𝑑</m:t>
                      </m:r>
                      <m:r>
                        <a:rPr lang="en-US" sz="1200" b="0" i="1" smtClean="0">
                          <a:solidFill>
                            <a:srgbClr val="25212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0" i="1" dirty="0" smtClean="0">
                  <a:solidFill>
                    <a:srgbClr val="25212A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8078447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6542231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1003450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6738363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2747662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3439468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6171852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9043540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1927002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2179554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𝑠𝑚𝑜𝑘𝑒𝑛𝑜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1701511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𝑠𝑚𝑜𝑘𝑒𝑐𝑖𝑔𝑎𝑟𝑃𝑖𝑝𝑒𝑂𝑛𝑙𝑦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1990011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𝑠𝑚𝑜𝑘𝑒𝑐𝑖𝑔𝑎𝑟𝑟𝑒𝑡𝑡𝑒𝑂𝑛𝑙𝑦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 smtClean="0"/>
                  <a:t>* </a:t>
                </a:r>
                <a:r>
                  <a:rPr lang="en-US" sz="1050" dirty="0" err="1" smtClean="0"/>
                  <a:t>banyaknya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pria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pada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kategori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tersebut</a:t>
                </a:r>
                <a:endParaRPr lang="ar-AE" sz="1050" dirty="0"/>
              </a:p>
              <a:p>
                <a:pPr marL="63500" indent="0">
                  <a:buNone/>
                </a:pPr>
                <a:endParaRPr lang="en-US" sz="1600" dirty="0" smtClean="0"/>
              </a:p>
              <a:p>
                <a:pPr marL="63500" indent="0">
                  <a:buNone/>
                </a:pPr>
                <a:r>
                  <a:rPr lang="en-US" sz="1600" dirty="0"/>
                  <a:t>Dari model </a:t>
                </a:r>
                <a:r>
                  <a:rPr lang="en-US" sz="1600" dirty="0" err="1"/>
                  <a:t>didapat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bahwa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untuk</a:t>
                </a:r>
                <a:r>
                  <a:rPr lang="en-US" sz="1600" dirty="0"/>
                  <a:t> </a:t>
                </a:r>
                <a:r>
                  <a:rPr lang="en-US" sz="1600" b="1" dirty="0" err="1"/>
                  <a:t>kategori</a:t>
                </a:r>
                <a:r>
                  <a:rPr lang="en-US" sz="1600" b="1" dirty="0"/>
                  <a:t> </a:t>
                </a:r>
                <a:r>
                  <a:rPr lang="en-US" sz="1600" b="1" dirty="0" smtClean="0"/>
                  <a:t>B </a:t>
                </a:r>
                <a:r>
                  <a:rPr lang="en-US" sz="1600" dirty="0" smtClean="0"/>
                  <a:t>rata-rata </a:t>
                </a:r>
                <a:r>
                  <a:rPr lang="en-US" sz="1600" dirty="0" err="1"/>
                  <a:t>terdapat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sebanyak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sekitar</a:t>
                </a:r>
                <a:r>
                  <a:rPr lang="en-US" sz="1600" dirty="0"/>
                  <a:t> </a:t>
                </a:r>
                <a:r>
                  <a:rPr lang="en-US" sz="1600" b="1" dirty="0" smtClean="0"/>
                  <a:t>13 orang </a:t>
                </a:r>
                <a:r>
                  <a:rPr lang="en-US" sz="1600" dirty="0"/>
                  <a:t>yang </a:t>
                </a:r>
                <a:r>
                  <a:rPr lang="en-US" sz="1600" dirty="0" err="1" smtClean="0"/>
                  <a:t>meninggal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sekitar</a:t>
                </a:r>
                <a:r>
                  <a:rPr lang="en-US" sz="1600" dirty="0" smtClean="0"/>
                  <a:t> 2,52% </a:t>
                </a:r>
                <a:r>
                  <a:rPr lang="en-US" sz="1600" dirty="0" err="1" smtClean="0"/>
                  <a:t>dari</a:t>
                </a:r>
                <a:r>
                  <a:rPr lang="en-US" sz="1600" dirty="0" smtClean="0"/>
                  <a:t> 500 </a:t>
                </a:r>
                <a:r>
                  <a:rPr lang="en-US" sz="1600" dirty="0" err="1" smtClean="0"/>
                  <a:t>pria</a:t>
                </a:r>
                <a:r>
                  <a:rPr lang="en-US" sz="1600" dirty="0" smtClean="0"/>
                  <a:t>).</a:t>
                </a:r>
              </a:p>
              <a:p>
                <a:pPr marL="63500" indent="0">
                  <a:buNone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𝐷𝑒𝑎𝑑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8078447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6542231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1003450</m:t>
                        </m:r>
                        <m:d>
                          <m:dPr>
                            <m:ctrlPr>
                              <a:rPr lang="ar-AE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6738363</m:t>
                        </m:r>
                        <m:d>
                          <m:d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2747662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3439468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6171852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9043540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1927002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2179554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1701511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1990011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* </a:t>
                </a:r>
                <a:r>
                  <a:rPr lang="en-US" sz="1000" dirty="0" smtClean="0"/>
                  <a:t>500 = 12,61119483 </a:t>
                </a:r>
                <a:r>
                  <a:rPr lang="en-US" sz="1000" dirty="0" smtClean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≈13</a:t>
                </a:r>
                <a:endParaRPr lang="ar-AE" sz="1000" dirty="0"/>
              </a:p>
              <a:p>
                <a:pPr marL="6350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63500" indent="0">
                  <a:buNone/>
                </a:pPr>
                <a:endParaRPr lang="en-US" sz="1600" dirty="0" smtClean="0"/>
              </a:p>
              <a:p>
                <a:pPr marL="63500" indent="0">
                  <a:buNone/>
                </a:pPr>
                <a:endParaRPr lang="en-US" sz="1600" dirty="0"/>
              </a:p>
              <a:p>
                <a:pPr marL="6350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5" name="Google Shape;266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  <a:blipFill>
                <a:blip r:embed="rId2"/>
                <a:stretch>
                  <a:fillRect r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7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66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266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200" b="0" dirty="0" err="1" smtClean="0">
                    <a:solidFill>
                      <a:srgbClr val="25212A"/>
                    </a:solidFill>
                  </a:rPr>
                  <a:t>Rataan</a:t>
                </a:r>
                <a:r>
                  <a:rPr lang="en-US" sz="1200" b="0" dirty="0" smtClean="0">
                    <a:solidFill>
                      <a:srgbClr val="25212A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25212A"/>
                        </a:solidFill>
                        <a:latin typeface="Cambria Math" panose="02040503050406030204" pitchFamily="18" charset="0"/>
                      </a:rPr>
                      <m:t>𝐷𝑒𝑎𝑑</m:t>
                    </m:r>
                    <m:r>
                      <a:rPr lang="en-US" sz="1200" b="0" i="1" smtClean="0">
                        <a:solidFill>
                          <a:srgbClr val="25212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200" b="0" i="1" dirty="0" smtClean="0">
                  <a:solidFill>
                    <a:srgbClr val="25212A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8078447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6542231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1003450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6738363</m:t>
                        </m:r>
                        <m:d>
                          <m:d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2747662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3439468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6171852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9043540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79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1927002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2179554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𝑠𝑚𝑜𝑘𝑒𝑛𝑜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1701511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𝑠𝑚𝑜𝑘𝑒𝑐𝑖𝑔𝑎𝑟𝑃𝑖𝑝𝑒𝑂𝑛𝑙𝑦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1990011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𝑠𝑚𝑜𝑘𝑒𝑐𝑖𝑔𝑎𝑟𝑟𝑒𝑡𝑡𝑒𝑂𝑛𝑙𝑦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 smtClean="0"/>
                  <a:t>* </a:t>
                </a:r>
                <a:r>
                  <a:rPr lang="en-US" sz="1050" dirty="0" err="1" smtClean="0"/>
                  <a:t>banyaknya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pria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pada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kategori</a:t>
                </a:r>
                <a:r>
                  <a:rPr lang="en-US" sz="1050" dirty="0" smtClean="0"/>
                  <a:t> </a:t>
                </a:r>
                <a:r>
                  <a:rPr lang="en-US" sz="1050" dirty="0" err="1" smtClean="0"/>
                  <a:t>tersebut</a:t>
                </a:r>
                <a:endParaRPr lang="ar-AE" sz="1050" dirty="0"/>
              </a:p>
              <a:p>
                <a:pPr marL="63500" indent="0">
                  <a:buNone/>
                </a:pPr>
                <a:endParaRPr lang="en-US" sz="1600" dirty="0" smtClean="0"/>
              </a:p>
              <a:p>
                <a:pPr marL="63500" indent="0">
                  <a:buNone/>
                </a:pPr>
                <a:r>
                  <a:rPr lang="en-US" sz="1600" dirty="0"/>
                  <a:t>Dari model </a:t>
                </a:r>
                <a:r>
                  <a:rPr lang="en-US" sz="1600" dirty="0" err="1"/>
                  <a:t>didapat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bahwa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untuk</a:t>
                </a:r>
                <a:r>
                  <a:rPr lang="en-US" sz="1600" dirty="0"/>
                  <a:t> </a:t>
                </a:r>
                <a:r>
                  <a:rPr lang="en-US" sz="1600" b="1" dirty="0" err="1"/>
                  <a:t>kategori</a:t>
                </a:r>
                <a:r>
                  <a:rPr lang="en-US" sz="1600" b="1" dirty="0"/>
                  <a:t> C</a:t>
                </a:r>
                <a:r>
                  <a:rPr lang="en-US" sz="1600" dirty="0" smtClean="0"/>
                  <a:t> </a:t>
                </a:r>
                <a:r>
                  <a:rPr lang="en-US" sz="1600" dirty="0" smtClean="0"/>
                  <a:t>rata-rata </a:t>
                </a:r>
                <a:r>
                  <a:rPr lang="en-US" sz="1600" dirty="0" err="1" smtClean="0"/>
                  <a:t>terdapat</a:t>
                </a:r>
                <a:r>
                  <a:rPr lang="en-US" sz="1600" dirty="0" smtClean="0"/>
                  <a:t> </a:t>
                </a:r>
                <a:r>
                  <a:rPr lang="en-US" sz="1600" dirty="0" err="1"/>
                  <a:t>sebanyak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sekitar</a:t>
                </a:r>
                <a:r>
                  <a:rPr lang="en-US" sz="1600" dirty="0"/>
                  <a:t> </a:t>
                </a:r>
                <a:r>
                  <a:rPr lang="en-US" sz="1600" b="1" dirty="0" smtClean="0"/>
                  <a:t>82 </a:t>
                </a:r>
                <a:r>
                  <a:rPr lang="en-US" sz="1600" b="1" dirty="0"/>
                  <a:t>orang </a:t>
                </a:r>
                <a:r>
                  <a:rPr lang="en-US" sz="1600" dirty="0"/>
                  <a:t>yang </a:t>
                </a:r>
                <a:r>
                  <a:rPr lang="en-US" sz="1600" dirty="0" err="1" smtClean="0"/>
                  <a:t>meninggal</a:t>
                </a:r>
                <a:r>
                  <a:rPr lang="en-US" sz="1600" dirty="0" smtClean="0"/>
                  <a:t>.</a:t>
                </a:r>
              </a:p>
              <a:p>
                <a:pPr marL="63500" indent="0">
                  <a:buNone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𝐷𝑒𝑎𝑑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8078447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6542231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1003450</m:t>
                        </m:r>
                        <m:d>
                          <m:dPr>
                            <m:ctrlPr>
                              <a:rPr lang="ar-AE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6738363</m:t>
                        </m:r>
                        <m:d>
                          <m:dPr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2747662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3439468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6171852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9043540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1927002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2179554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1701511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1990011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* </a:t>
                </a:r>
                <a:r>
                  <a:rPr lang="en-US" sz="1000" dirty="0" smtClean="0"/>
                  <a:t>500 = 82,00362047 </a:t>
                </a:r>
                <a:r>
                  <a:rPr lang="en-US" sz="1000" dirty="0" smtClean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≈82</a:t>
                </a:r>
                <a:endParaRPr lang="ar-AE" sz="1000" dirty="0"/>
              </a:p>
              <a:p>
                <a:pPr marL="6350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63500" indent="0">
                  <a:buNone/>
                </a:pPr>
                <a:endParaRPr lang="en-US" sz="1600" dirty="0" smtClean="0"/>
              </a:p>
              <a:p>
                <a:pPr marL="63500" indent="0">
                  <a:buNone/>
                </a:pPr>
                <a:endParaRPr lang="en-US" sz="1600" dirty="0"/>
              </a:p>
              <a:p>
                <a:pPr marL="6350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5" name="Google Shape;266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6902" y="1365286"/>
                <a:ext cx="6795345" cy="3000974"/>
              </a:xfrm>
              <a:prstGeom prst="rect">
                <a:avLst/>
              </a:prstGeom>
              <a:blipFill>
                <a:blip r:embed="rId2"/>
                <a:stretch>
                  <a:fillRect r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9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Daftar Pustaka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 err="1" smtClean="0"/>
              <a:t>Daftar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Pustaka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Buku</a:t>
            </a:r>
            <a:r>
              <a:rPr lang="en-US" sz="1600" b="1" dirty="0" smtClean="0"/>
              <a:t>: </a:t>
            </a:r>
            <a:endParaRPr lang="en-US" sz="1600" dirty="0"/>
          </a:p>
          <a:p>
            <a:pPr marL="0" indent="0">
              <a:buNone/>
            </a:pPr>
            <a:r>
              <a:rPr lang="en-US" sz="1400" b="1" dirty="0"/>
              <a:t>Daly, Fergus, Hand, </a:t>
            </a:r>
            <a:r>
              <a:rPr lang="en-US" sz="1400" b="1" dirty="0" err="1"/>
              <a:t>David.J</a:t>
            </a:r>
            <a:r>
              <a:rPr lang="en-US" sz="1400" b="1" dirty="0"/>
              <a:t>, and </a:t>
            </a:r>
            <a:r>
              <a:rPr lang="en-US" sz="1400" b="1" dirty="0" err="1"/>
              <a:t>McConway</a:t>
            </a:r>
            <a:r>
              <a:rPr lang="en-US" sz="1400" b="1" dirty="0"/>
              <a:t> D. (1993) “A Handbook of Small Data Sets”, </a:t>
            </a:r>
            <a:r>
              <a:rPr lang="en-US" sz="1400" b="1" i="1" dirty="0"/>
              <a:t>CRC Press, </a:t>
            </a:r>
            <a:r>
              <a:rPr lang="en-US" sz="1400" b="1" dirty="0"/>
              <a:t>390. 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de </a:t>
            </a:r>
            <a:r>
              <a:rPr lang="en-US" sz="1400" b="1" dirty="0"/>
              <a:t>Jong, Piet &amp; </a:t>
            </a:r>
            <a:r>
              <a:rPr lang="en-US" sz="1400" b="1" dirty="0" err="1"/>
              <a:t>Z.Heller</a:t>
            </a:r>
            <a:r>
              <a:rPr lang="en-US" sz="1400" b="1" dirty="0"/>
              <a:t>, Gillian. (2008). “GENERALIZED LINEAR MODELS FOR INSURANCE DATA”.</a:t>
            </a:r>
            <a:r>
              <a:rPr lang="en-US" sz="1400" b="1" i="1" dirty="0"/>
              <a:t> </a:t>
            </a:r>
            <a:r>
              <a:rPr lang="en-US" sz="1400" b="1" dirty="0" err="1"/>
              <a:t>Newyork</a:t>
            </a:r>
            <a:r>
              <a:rPr lang="en-US" sz="1400" b="1" dirty="0"/>
              <a:t>: </a:t>
            </a:r>
            <a:r>
              <a:rPr lang="en-US" sz="1400" b="1" i="1" dirty="0"/>
              <a:t>Cambridge University Press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25212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25212A"/>
              </a:solidFill>
            </a:endParaRPr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84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Daftar Pustaka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 err="1"/>
              <a:t>Daftar</a:t>
            </a:r>
            <a:r>
              <a:rPr lang="en-US" sz="1400" b="1" dirty="0"/>
              <a:t> </a:t>
            </a:r>
            <a:r>
              <a:rPr lang="en-US" sz="1400" b="1" dirty="0" err="1"/>
              <a:t>Pustaka</a:t>
            </a:r>
            <a:r>
              <a:rPr lang="en-US" sz="1400" b="1" dirty="0"/>
              <a:t> Internet: </a:t>
            </a:r>
          </a:p>
          <a:p>
            <a:pPr marL="63500" indent="0">
              <a:buNone/>
            </a:pPr>
            <a:r>
              <a:rPr lang="en-US" sz="1400" b="1" u="sng" dirty="0">
                <a:hlinkClick r:id="rId3"/>
              </a:rPr>
              <a:t>https://github.com/veg/hyphy/issues/390</a:t>
            </a:r>
            <a:endParaRPr lang="en-US" sz="1400" b="1" dirty="0"/>
          </a:p>
          <a:p>
            <a:pPr marL="63500" indent="0">
              <a:buNone/>
            </a:pPr>
            <a:r>
              <a:rPr lang="en-US" sz="1400" b="1" u="sng" dirty="0">
                <a:hlinkClick r:id="rId4"/>
              </a:rPr>
              <a:t>https://data.princeton.edu/wws509/notes/c4a.pdf</a:t>
            </a:r>
            <a:endParaRPr lang="en-US" sz="1400" b="1" dirty="0"/>
          </a:p>
          <a:p>
            <a:pPr marL="63500" indent="0">
              <a:buNone/>
            </a:pPr>
            <a:r>
              <a:rPr lang="en-US" sz="1400" b="1" u="sng" dirty="0">
                <a:hlinkClick r:id="rId5"/>
              </a:rPr>
              <a:t>http://www.stat.umn.edu/geyer/5931/mle/seed2.pdf</a:t>
            </a:r>
            <a:endParaRPr lang="en-US" sz="1400" b="1" dirty="0"/>
          </a:p>
          <a:p>
            <a:pPr marL="63500" indent="0">
              <a:buNone/>
            </a:pPr>
            <a:r>
              <a:rPr lang="en-US" sz="1400" b="1" u="sng" dirty="0">
                <a:hlinkClick r:id="rId6"/>
              </a:rPr>
              <a:t>https://pdfs.semanticscholar.org/309e/48d51d8ffc4a10cc7e1f53836a4e10a6d6dc.pdf</a:t>
            </a:r>
            <a:endParaRPr lang="en-US" sz="1400" b="1" dirty="0"/>
          </a:p>
          <a:p>
            <a:pPr marL="63500" indent="0">
              <a:buNone/>
            </a:pPr>
            <a:r>
              <a:rPr lang="en-US" sz="1400" b="1" u="sng" dirty="0">
                <a:hlinkClick r:id="rId7"/>
              </a:rPr>
              <a:t>https://onlinecourses.science.psu.edu/stat504/node/220/</a:t>
            </a:r>
            <a:endParaRPr lang="en-US" sz="1400" b="1" dirty="0"/>
          </a:p>
          <a:p>
            <a:pPr marL="63500" indent="0">
              <a:buNone/>
            </a:pPr>
            <a:r>
              <a:rPr lang="en-US" sz="1400" b="1" u="sng" dirty="0">
                <a:hlinkClick r:id="rId8"/>
              </a:rPr>
              <a:t>https://</a:t>
            </a:r>
            <a:r>
              <a:rPr lang="en-US" sz="1400" b="1" u="sng" dirty="0" smtClean="0">
                <a:hlinkClick r:id="rId8"/>
              </a:rPr>
              <a:t>stats.stackexchange.com/questions/132652/how-to-determine-which-distribution-fits-my-data-best</a:t>
            </a:r>
            <a:endParaRPr lang="en-US" sz="1400" b="1" u="sng" dirty="0" smtClean="0"/>
          </a:p>
          <a:p>
            <a:pPr marL="63500" indent="0">
              <a:buNone/>
            </a:pPr>
            <a:r>
              <a:rPr lang="en-US" sz="1400" b="1" dirty="0">
                <a:hlinkClick r:id="rId9"/>
              </a:rPr>
              <a:t>http://www.leg.ufpr.br/~</a:t>
            </a:r>
            <a:r>
              <a:rPr lang="en-US" sz="1400" b="1" dirty="0" smtClean="0">
                <a:hlinkClick r:id="rId9"/>
              </a:rPr>
              <a:t>joel/Rmodelling/Slides/negative_binomial.pdf</a:t>
            </a:r>
            <a:endParaRPr lang="en-US" sz="1400" b="1" dirty="0" smtClean="0"/>
          </a:p>
          <a:p>
            <a:pPr marL="63500" indent="0">
              <a:buNone/>
            </a:pPr>
            <a:r>
              <a:rPr lang="en-US" sz="1400" b="1" dirty="0">
                <a:hlinkClick r:id="rId10"/>
              </a:rPr>
              <a:t>https://</a:t>
            </a:r>
            <a:r>
              <a:rPr lang="en-US" sz="1400" b="1" dirty="0" smtClean="0">
                <a:hlinkClick r:id="rId10"/>
              </a:rPr>
              <a:t>rstudio-pubs-static.s3.amazonaws.com/157831_beebd5628ea6460190b5c39e9b413e24.html</a:t>
            </a:r>
            <a:endParaRPr lang="en-US" sz="1400" b="1" dirty="0" smtClean="0"/>
          </a:p>
          <a:p>
            <a:pPr marL="63500" indent="0">
              <a:buNone/>
            </a:pPr>
            <a:endParaRPr lang="en-US" sz="1400" b="1" dirty="0" smtClean="0"/>
          </a:p>
          <a:p>
            <a:pPr marL="63500" indent="0">
              <a:buNone/>
            </a:pPr>
            <a:endParaRPr lang="en-US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25212A"/>
              </a:solidFill>
            </a:endParaRPr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2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59" name="Google Shape;259;p35"/>
          <p:cNvSpPr txBox="1">
            <a:spLocks noGrp="1"/>
          </p:cNvSpPr>
          <p:nvPr>
            <p:ph type="ctrTitle" idx="4294967295"/>
          </p:nvPr>
        </p:nvSpPr>
        <p:spPr>
          <a:xfrm>
            <a:off x="1598115" y="2116750"/>
            <a:ext cx="32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</a:t>
            </a:r>
            <a:br>
              <a:rPr lang="en" sz="6000" dirty="0" smtClean="0"/>
            </a:br>
            <a:r>
              <a:rPr lang="en" sz="6000" dirty="0" smtClean="0"/>
              <a:t>YOU</a:t>
            </a:r>
            <a:endParaRPr sz="6000" dirty="0"/>
          </a:p>
        </p:txBody>
      </p:sp>
      <p:sp>
        <p:nvSpPr>
          <p:cNvPr id="7" name="Google Shape;312;p38"/>
          <p:cNvSpPr/>
          <p:nvPr/>
        </p:nvSpPr>
        <p:spPr>
          <a:xfrm>
            <a:off x="3284144" y="2394505"/>
            <a:ext cx="754456" cy="77541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65659"/>
              </p:ext>
            </p:extLst>
          </p:nvPr>
        </p:nvGraphicFramePr>
        <p:xfrm>
          <a:off x="2055317" y="1501174"/>
          <a:ext cx="2687776" cy="2861167"/>
        </p:xfrm>
        <a:graphic>
          <a:graphicData uri="http://schemas.openxmlformats.org/drawingml/2006/table">
            <a:tbl>
              <a:tblPr>
                <a:tableStyleId>{043BF2FD-9B34-4485-BE41-173D4AD1DD5E}</a:tableStyleId>
              </a:tblPr>
              <a:tblGrid>
                <a:gridCol w="671944">
                  <a:extLst>
                    <a:ext uri="{9D8B030D-6E8A-4147-A177-3AD203B41FA5}">
                      <a16:colId xmlns:a16="http://schemas.microsoft.com/office/drawing/2014/main" val="2650553169"/>
                    </a:ext>
                  </a:extLst>
                </a:gridCol>
                <a:gridCol w="671944">
                  <a:extLst>
                    <a:ext uri="{9D8B030D-6E8A-4147-A177-3AD203B41FA5}">
                      <a16:colId xmlns:a16="http://schemas.microsoft.com/office/drawing/2014/main" val="3419827265"/>
                    </a:ext>
                  </a:extLst>
                </a:gridCol>
                <a:gridCol w="671944">
                  <a:extLst>
                    <a:ext uri="{9D8B030D-6E8A-4147-A177-3AD203B41FA5}">
                      <a16:colId xmlns:a16="http://schemas.microsoft.com/office/drawing/2014/main" val="1600559967"/>
                    </a:ext>
                  </a:extLst>
                </a:gridCol>
                <a:gridCol w="671944">
                  <a:extLst>
                    <a:ext uri="{9D8B030D-6E8A-4147-A177-3AD203B41FA5}">
                      <a16:colId xmlns:a16="http://schemas.microsoft.com/office/drawing/2014/main" val="865204422"/>
                    </a:ext>
                  </a:extLst>
                </a:gridCol>
              </a:tblGrid>
              <a:tr h="153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Dead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2806038449"/>
                  </a:ext>
                </a:extLst>
              </a:tr>
              <a:tr h="153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40-44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505967196"/>
                  </a:ext>
                </a:extLst>
              </a:tr>
              <a:tr h="153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45-49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2265231456"/>
                  </a:ext>
                </a:extLst>
              </a:tr>
              <a:tr h="153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50-54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4112277864"/>
                  </a:ext>
                </a:extLst>
              </a:tr>
              <a:tr h="153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55-59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810850471"/>
                  </a:ext>
                </a:extLst>
              </a:tr>
              <a:tr h="153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60-64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1067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3407744444"/>
                  </a:ext>
                </a:extLst>
              </a:tr>
              <a:tr h="153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65-69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170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1009911542"/>
                  </a:ext>
                </a:extLst>
              </a:tr>
              <a:tr h="153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70-74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179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2196106435"/>
                  </a:ext>
                </a:extLst>
              </a:tr>
              <a:tr h="153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75-79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532943695"/>
                  </a:ext>
                </a:extLst>
              </a:tr>
              <a:tr h="153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80+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2734264975"/>
                  </a:ext>
                </a:extLst>
              </a:tr>
              <a:tr h="196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40-44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2806698634"/>
                  </a:ext>
                </a:extLst>
              </a:tr>
              <a:tr h="16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45-49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104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498145834"/>
                  </a:ext>
                </a:extLst>
              </a:tr>
              <a:tr h="141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50-54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4059608509"/>
                  </a:ext>
                </a:extLst>
              </a:tr>
              <a:tr h="141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55-59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2501675506"/>
                  </a:ext>
                </a:extLst>
              </a:tr>
              <a:tr h="17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60-64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289857007"/>
                  </a:ext>
                </a:extLst>
              </a:tr>
              <a:tr h="186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65-69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949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173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1344430174"/>
                  </a:ext>
                </a:extLst>
              </a:tr>
              <a:tr h="179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70-74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1494037705"/>
                  </a:ext>
                </a:extLst>
              </a:tr>
              <a:tr h="145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75-79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5069" marR="5069" marT="5069" marB="0" anchor="ctr"/>
                </a:tc>
                <a:extLst>
                  <a:ext uri="{0D108BD9-81ED-4DB2-BD59-A6C34878D82A}">
                    <a16:rowId xmlns:a16="http://schemas.microsoft.com/office/drawing/2014/main" val="35747377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21310"/>
              </p:ext>
            </p:extLst>
          </p:nvPr>
        </p:nvGraphicFramePr>
        <p:xfrm>
          <a:off x="4883134" y="1655158"/>
          <a:ext cx="2687777" cy="2664865"/>
        </p:xfrm>
        <a:graphic>
          <a:graphicData uri="http://schemas.openxmlformats.org/drawingml/2006/table">
            <a:tbl>
              <a:tblPr>
                <a:tableStyleId>{043BF2FD-9B34-4485-BE41-173D4AD1DD5E}</a:tableStyleId>
              </a:tblPr>
              <a:tblGrid>
                <a:gridCol w="660366">
                  <a:extLst>
                    <a:ext uri="{9D8B030D-6E8A-4147-A177-3AD203B41FA5}">
                      <a16:colId xmlns:a16="http://schemas.microsoft.com/office/drawing/2014/main" val="2841689925"/>
                    </a:ext>
                  </a:extLst>
                </a:gridCol>
                <a:gridCol w="675804">
                  <a:extLst>
                    <a:ext uri="{9D8B030D-6E8A-4147-A177-3AD203B41FA5}">
                      <a16:colId xmlns:a16="http://schemas.microsoft.com/office/drawing/2014/main" val="2511203516"/>
                    </a:ext>
                  </a:extLst>
                </a:gridCol>
                <a:gridCol w="675804">
                  <a:extLst>
                    <a:ext uri="{9D8B030D-6E8A-4147-A177-3AD203B41FA5}">
                      <a16:colId xmlns:a16="http://schemas.microsoft.com/office/drawing/2014/main" val="3758423246"/>
                    </a:ext>
                  </a:extLst>
                </a:gridCol>
                <a:gridCol w="675803">
                  <a:extLst>
                    <a:ext uri="{9D8B030D-6E8A-4147-A177-3AD203B41FA5}">
                      <a16:colId xmlns:a16="http://schemas.microsoft.com/office/drawing/2014/main" val="3028212186"/>
                    </a:ext>
                  </a:extLst>
                </a:gridCol>
              </a:tblGrid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80+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253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3816587717"/>
                  </a:ext>
                </a:extLst>
              </a:tr>
              <a:tr h="156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40-44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1957906430"/>
                  </a:ext>
                </a:extLst>
              </a:tr>
              <a:tr h="149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45-49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3030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169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2008186527"/>
                  </a:ext>
                </a:extLst>
              </a:tr>
              <a:tr h="156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50-54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193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1154894517"/>
                  </a:ext>
                </a:extLst>
              </a:tr>
              <a:tr h="126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55-59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4682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576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3553268457"/>
                  </a:ext>
                </a:extLst>
              </a:tr>
              <a:tr h="141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60-64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6052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1001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1567110373"/>
                  </a:ext>
                </a:extLst>
              </a:tr>
              <a:tr h="13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65-69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3880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901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983457839"/>
                  </a:ext>
                </a:extLst>
              </a:tr>
              <a:tr h="134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70-74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2033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4185018331"/>
                  </a:ext>
                </a:extLst>
              </a:tr>
              <a:tr h="126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75-79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337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478103275"/>
                  </a:ext>
                </a:extLst>
              </a:tr>
              <a:tr h="126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80+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1924592712"/>
                  </a:ext>
                </a:extLst>
              </a:tr>
              <a:tr h="149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40-44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3410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1395366530"/>
                  </a:ext>
                </a:extLst>
              </a:tr>
              <a:tr h="134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smtClean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45-49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2239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140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1676072414"/>
                  </a:ext>
                </a:extLst>
              </a:tr>
              <a:tr h="16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50-54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1701545598"/>
                  </a:ext>
                </a:extLst>
              </a:tr>
              <a:tr h="134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55-59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3270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3986910129"/>
                  </a:ext>
                </a:extLst>
              </a:tr>
              <a:tr h="141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60-64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3791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778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2846228886"/>
                  </a:ext>
                </a:extLst>
              </a:tr>
              <a:tr h="141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65-69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2421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3170187970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70-74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432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2428994970"/>
                  </a:ext>
                </a:extLst>
              </a:tr>
              <a:tr h="126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75-79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3582162928"/>
                  </a:ext>
                </a:extLst>
              </a:tr>
              <a:tr h="126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80+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 marL="3557" marR="3557" marT="3557" marB="0" anchor="ctr"/>
                </a:tc>
                <a:extLst>
                  <a:ext uri="{0D108BD9-81ED-4DB2-BD59-A6C34878D82A}">
                    <a16:rowId xmlns:a16="http://schemas.microsoft.com/office/drawing/2014/main" val="648806056"/>
                  </a:ext>
                </a:extLst>
              </a:tr>
            </a:tbl>
          </a:graphicData>
        </a:graphic>
      </p:graphicFrame>
      <p:sp>
        <p:nvSpPr>
          <p:cNvPr id="8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749955"/>
            <a:ext cx="6616800" cy="624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Raw Data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833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24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Prediktor </a:t>
            </a:r>
            <a:r>
              <a:rPr lang="en" i="1" dirty="0" smtClean="0"/>
              <a:t>Age</a:t>
            </a:r>
            <a:endParaRPr i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1629253" y="2175072"/>
            <a:ext cx="2935820" cy="12608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Prediktor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menjelaskan</a:t>
            </a:r>
            <a:r>
              <a:rPr lang="en-US" sz="1400" dirty="0" smtClean="0"/>
              <a:t> </a:t>
            </a:r>
            <a:r>
              <a:rPr lang="en-US" sz="1400" dirty="0" err="1"/>
              <a:t>u</a:t>
            </a:r>
            <a:r>
              <a:rPr lang="en-US" sz="1400" dirty="0" err="1" smtClean="0"/>
              <a:t>mur</a:t>
            </a:r>
            <a:r>
              <a:rPr lang="en-US" sz="1400" dirty="0" smtClean="0"/>
              <a:t> </a:t>
            </a:r>
            <a:r>
              <a:rPr lang="en-US" sz="1400" dirty="0" err="1" smtClean="0"/>
              <a:t>pria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rentang</a:t>
            </a:r>
            <a:r>
              <a:rPr lang="en-US" sz="1400" dirty="0" smtClean="0"/>
              <a:t> 5 </a:t>
            </a:r>
            <a:r>
              <a:rPr lang="en-US" sz="1400" dirty="0" err="1" smtClean="0"/>
              <a:t>tahun</a:t>
            </a:r>
            <a:r>
              <a:rPr lang="en-US" sz="1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Terdiri</a:t>
            </a:r>
            <a:r>
              <a:rPr lang="en-US" sz="1400" dirty="0" smtClean="0"/>
              <a:t> </a:t>
            </a:r>
            <a:r>
              <a:rPr lang="en-US" sz="1400" dirty="0" err="1" smtClean="0"/>
              <a:t>atas</a:t>
            </a:r>
            <a:r>
              <a:rPr lang="en-US" sz="1400" dirty="0" smtClean="0"/>
              <a:t> 9 level </a:t>
            </a:r>
            <a:r>
              <a:rPr lang="en-US" sz="1400" dirty="0" err="1" smtClean="0"/>
              <a:t>kategori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88900" indent="0">
              <a:buNone/>
            </a:pPr>
            <a:endParaRPr lang="en-US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09837"/>
              </p:ext>
            </p:extLst>
          </p:nvPr>
        </p:nvGraphicFramePr>
        <p:xfrm>
          <a:off x="5275534" y="1430172"/>
          <a:ext cx="2571852" cy="3048000"/>
        </p:xfrm>
        <a:graphic>
          <a:graphicData uri="http://schemas.openxmlformats.org/drawingml/2006/table">
            <a:tbl>
              <a:tblPr firstRow="1" bandRow="1">
                <a:tableStyleId>{043BF2FD-9B34-4485-BE41-173D4AD1DD5E}</a:tableStyleId>
              </a:tblPr>
              <a:tblGrid>
                <a:gridCol w="1255670">
                  <a:extLst>
                    <a:ext uri="{9D8B030D-6E8A-4147-A177-3AD203B41FA5}">
                      <a16:colId xmlns:a16="http://schemas.microsoft.com/office/drawing/2014/main" val="2264443397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3944485657"/>
                    </a:ext>
                  </a:extLst>
                </a:gridCol>
              </a:tblGrid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Age</a:t>
                      </a:r>
                      <a:endParaRPr lang="en-US" sz="1400" i="1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Banyaknya</a:t>
                      </a:r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</a:t>
                      </a:r>
                      <a:r>
                        <a:rPr lang="en-US" sz="14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Pria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13461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40-44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4877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5732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31780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50-54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4465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40293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55-59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8956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713813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60-64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11756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35296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65-69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8147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8716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70-74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4720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72461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75-79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2335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4991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80+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1269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6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0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24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Prediktor </a:t>
            </a:r>
            <a:r>
              <a:rPr lang="en" i="1" dirty="0" smtClean="0"/>
              <a:t>Smoke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1650034" y="1746036"/>
            <a:ext cx="3164420" cy="1058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Prediktor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menjelaskan</a:t>
            </a:r>
            <a:r>
              <a:rPr lang="en-US" sz="1400" dirty="0" smtClean="0"/>
              <a:t> </a:t>
            </a:r>
            <a:r>
              <a:rPr lang="en-US" sz="1400" dirty="0" err="1" smtClean="0"/>
              <a:t>jenis</a:t>
            </a:r>
            <a:r>
              <a:rPr lang="en-US" sz="1400" dirty="0" smtClean="0"/>
              <a:t> </a:t>
            </a:r>
            <a:r>
              <a:rPr lang="en-US" sz="1400" dirty="0" err="1" smtClean="0"/>
              <a:t>perokok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Terdiri</a:t>
            </a:r>
            <a:r>
              <a:rPr lang="en-US" sz="1400" dirty="0" smtClean="0"/>
              <a:t> </a:t>
            </a:r>
            <a:r>
              <a:rPr lang="en-US" sz="1400" dirty="0" err="1" smtClean="0"/>
              <a:t>atas</a:t>
            </a:r>
            <a:r>
              <a:rPr lang="en-US" sz="1400" dirty="0" smtClean="0"/>
              <a:t> 4 level </a:t>
            </a:r>
            <a:r>
              <a:rPr lang="en-US" sz="1400" dirty="0" err="1" smtClean="0"/>
              <a:t>kategori</a:t>
            </a:r>
            <a:r>
              <a:rPr lang="en-US" sz="1400" dirty="0"/>
              <a:t> </a:t>
            </a:r>
            <a:r>
              <a:rPr lang="en-US" sz="1400" dirty="0" smtClean="0"/>
              <a:t>:</a:t>
            </a:r>
          </a:p>
          <a:p>
            <a:pPr marL="88900" indent="0">
              <a:buNone/>
            </a:pPr>
            <a:endParaRPr lang="en-US" sz="1200" dirty="0"/>
          </a:p>
          <a:p>
            <a:pPr marL="88900" indent="0">
              <a:buNone/>
            </a:pPr>
            <a:endParaRPr lang="en-US" sz="1200" dirty="0" smtClean="0"/>
          </a:p>
        </p:txBody>
      </p:sp>
      <p:sp>
        <p:nvSpPr>
          <p:cNvPr id="6" name="Text Placeholder 1"/>
          <p:cNvSpPr>
            <a:spLocks noGrp="1"/>
          </p:cNvSpPr>
          <p:nvPr>
            <p:ph type="body" idx="2"/>
          </p:nvPr>
        </p:nvSpPr>
        <p:spPr>
          <a:xfrm>
            <a:off x="2017180" y="2548069"/>
            <a:ext cx="3164420" cy="1058342"/>
          </a:xfrm>
        </p:spPr>
        <p:txBody>
          <a:bodyPr/>
          <a:lstStyle/>
          <a:p>
            <a:pPr marL="88900" indent="0">
              <a:buNone/>
            </a:pPr>
            <a:r>
              <a:rPr lang="en-US" sz="1200" dirty="0" err="1"/>
              <a:t>a.cigarPipeOnly</a:t>
            </a:r>
            <a:r>
              <a:rPr lang="en-US" sz="1200" dirty="0"/>
              <a:t>: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merokok</a:t>
            </a:r>
            <a:r>
              <a:rPr lang="en-US" sz="1200" dirty="0"/>
              <a:t> </a:t>
            </a:r>
            <a:r>
              <a:rPr lang="en-US" sz="1200" i="1" dirty="0"/>
              <a:t>cigarette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i="1" dirty="0"/>
              <a:t>Pipe</a:t>
            </a:r>
          </a:p>
          <a:p>
            <a:pPr marL="88900" indent="0">
              <a:buNone/>
            </a:pPr>
            <a:r>
              <a:rPr lang="en-US" sz="1200" dirty="0" err="1"/>
              <a:t>b.cigarrettePlus</a:t>
            </a:r>
            <a:r>
              <a:rPr lang="en-US" sz="1200" dirty="0"/>
              <a:t>: </a:t>
            </a:r>
            <a:r>
              <a:rPr lang="en-US" sz="1200" dirty="0" err="1"/>
              <a:t>merokok</a:t>
            </a:r>
            <a:r>
              <a:rPr lang="en-US" sz="1200" dirty="0"/>
              <a:t> </a:t>
            </a:r>
            <a:r>
              <a:rPr lang="en-US" sz="1200" i="1" dirty="0"/>
              <a:t>cigarette </a:t>
            </a:r>
            <a:r>
              <a:rPr lang="en-US" sz="1200" dirty="0" err="1"/>
              <a:t>dan</a:t>
            </a:r>
            <a:r>
              <a:rPr lang="en-US" sz="1200" dirty="0"/>
              <a:t> yang </a:t>
            </a:r>
            <a:r>
              <a:rPr lang="en-US" sz="1200" dirty="0" err="1"/>
              <a:t>lainnya</a:t>
            </a:r>
            <a:endParaRPr lang="en-US" sz="1200" dirty="0"/>
          </a:p>
          <a:p>
            <a:pPr marL="88900" indent="0">
              <a:buNone/>
            </a:pPr>
            <a:r>
              <a:rPr lang="en-US" sz="1200" dirty="0" err="1"/>
              <a:t>c.cigarretteOnly</a:t>
            </a:r>
            <a:r>
              <a:rPr lang="en-US" sz="1200" dirty="0"/>
              <a:t>: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merokok</a:t>
            </a:r>
            <a:r>
              <a:rPr lang="en-US" sz="1200" dirty="0"/>
              <a:t> </a:t>
            </a:r>
            <a:r>
              <a:rPr lang="en-US" sz="1200" i="1" dirty="0"/>
              <a:t>cigarette</a:t>
            </a:r>
            <a:endParaRPr lang="en-US" sz="1200" dirty="0"/>
          </a:p>
          <a:p>
            <a:pPr marL="88900" indent="0">
              <a:buNone/>
            </a:pPr>
            <a:r>
              <a:rPr lang="en-US" sz="1200" dirty="0" err="1"/>
              <a:t>d.No</a:t>
            </a:r>
            <a:r>
              <a:rPr lang="en-US" sz="1200" dirty="0"/>
              <a:t>: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merokok</a:t>
            </a:r>
            <a:endParaRPr lang="en-US" sz="1200" dirty="0"/>
          </a:p>
          <a:p>
            <a:pPr marL="88900" indent="0">
              <a:buNone/>
            </a:pPr>
            <a:endParaRPr lang="en-US" sz="12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06485"/>
              </p:ext>
            </p:extLst>
          </p:nvPr>
        </p:nvGraphicFramePr>
        <p:xfrm>
          <a:off x="5548746" y="2042378"/>
          <a:ext cx="2571852" cy="1524000"/>
        </p:xfrm>
        <a:graphic>
          <a:graphicData uri="http://schemas.openxmlformats.org/drawingml/2006/table">
            <a:tbl>
              <a:tblPr firstRow="1" bandRow="1">
                <a:tableStyleId>{043BF2FD-9B34-4485-BE41-173D4AD1DD5E}</a:tableStyleId>
              </a:tblPr>
              <a:tblGrid>
                <a:gridCol w="1255670">
                  <a:extLst>
                    <a:ext uri="{9D8B030D-6E8A-4147-A177-3AD203B41FA5}">
                      <a16:colId xmlns:a16="http://schemas.microsoft.com/office/drawing/2014/main" val="1561062876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811841136"/>
                    </a:ext>
                  </a:extLst>
                </a:gridCol>
              </a:tblGrid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Smoke</a:t>
                      </a:r>
                      <a:endParaRPr lang="en-US" sz="1400" i="1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Banyaknya</a:t>
                      </a:r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 </a:t>
                      </a:r>
                      <a:r>
                        <a:rPr lang="en-US" sz="14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Pria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59787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cigarrettePlus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27691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47588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cigarPipeOnly</a:t>
                      </a:r>
                      <a:endParaRPr lang="en-US" sz="1400" dirty="0" smtClean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4542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56742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cigarretteOnly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18726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6141"/>
                  </a:ext>
                </a:extLst>
              </a:tr>
              <a:tr h="217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5163</a:t>
                      </a:r>
                      <a:endParaRPr lang="en-US" sz="1400" dirty="0">
                        <a:latin typeface="Tinos" panose="020B0604020202020204" charset="0"/>
                        <a:ea typeface="Tinos" panose="020B0604020202020204" charset="0"/>
                        <a:cs typeface="Tino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8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2611</Words>
  <Application>Microsoft Office PowerPoint</Application>
  <PresentationFormat>On-screen Show (16:9)</PresentationFormat>
  <Paragraphs>1048</Paragraphs>
  <Slides>69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Oswald</vt:lpstr>
      <vt:lpstr>Cambria Math</vt:lpstr>
      <vt:lpstr>Arial</vt:lpstr>
      <vt:lpstr>Yu Gothic</vt:lpstr>
      <vt:lpstr>Tinos</vt:lpstr>
      <vt:lpstr>Times New Roman</vt:lpstr>
      <vt:lpstr>Quintus template</vt:lpstr>
      <vt:lpstr>   PEMODELAN BANYAKNYA KEMATIAN PRIA DI CANADA BERDASARKAN KATEGORI UMUR DAN JENIS ROKOK YANG DIKONSUMSI MENGGUNAKAN GENERALIZED LINEAR MODELING FOR COUNT DATA</vt:lpstr>
      <vt:lpstr>HELLO!</vt:lpstr>
      <vt:lpstr>Revisi</vt:lpstr>
      <vt:lpstr>Latar Belakang</vt:lpstr>
      <vt:lpstr>Tujuan</vt:lpstr>
      <vt:lpstr>Data</vt:lpstr>
      <vt:lpstr>Raw Data</vt:lpstr>
      <vt:lpstr>Prediktor Age</vt:lpstr>
      <vt:lpstr>Prediktor Smoke </vt:lpstr>
      <vt:lpstr>Respon Dead </vt:lpstr>
      <vt:lpstr> Alur Pengerjaan</vt:lpstr>
      <vt:lpstr>PowerPoint Presentation</vt:lpstr>
      <vt:lpstr> 1. Statistika Deskriptif &amp; Visualisasi Data</vt:lpstr>
      <vt:lpstr>Mosaic Plot untuk Banyaknya Pria</vt:lpstr>
      <vt:lpstr>Prediktor Cross Table untuk Banyaknya Pria</vt:lpstr>
      <vt:lpstr>Mosaic Plot untuk Respon Dead</vt:lpstr>
      <vt:lpstr>Prediktor Cross Table untuk Respon Dead</vt:lpstr>
      <vt:lpstr>PowerPoint Presentation</vt:lpstr>
      <vt:lpstr>PowerPoint Presentation</vt:lpstr>
      <vt:lpstr> 2. Pembangunan Alternatif Model Regresi</vt:lpstr>
      <vt:lpstr>Model Regresi</vt:lpstr>
      <vt:lpstr>Penjelasan Singkat Wald Test</vt:lpstr>
      <vt:lpstr>Penjelasan Singkat Pearson Chi-Square Goodness of Fit Test</vt:lpstr>
      <vt:lpstr>Penjelasan Singkat Likelihood Ratio Test</vt:lpstr>
      <vt:lpstr>Penjelasan Singkat Likelihood Ratio Test untuk uji overdispersi</vt:lpstr>
      <vt:lpstr>ALTERNATIF 1</vt:lpstr>
      <vt:lpstr>POISSON</vt:lpstr>
      <vt:lpstr>Model Regresi Alternatif 1 Poisson</vt:lpstr>
      <vt:lpstr>PowerPoint Presentation</vt:lpstr>
      <vt:lpstr>Pearson Chi-Square Test</vt:lpstr>
      <vt:lpstr>NEGATIVE BINOMIAL</vt:lpstr>
      <vt:lpstr>Model Regresi Alternatif 1 NB</vt:lpstr>
      <vt:lpstr>PowerPoint Presentation</vt:lpstr>
      <vt:lpstr>PowerPoint Presentation</vt:lpstr>
      <vt:lpstr>ALTERNATIF 2</vt:lpstr>
      <vt:lpstr>POISSON</vt:lpstr>
      <vt:lpstr>Model Regresi Alternatif 2 Poisson</vt:lpstr>
      <vt:lpstr>PowerPoint Presentation</vt:lpstr>
      <vt:lpstr>Pearson Chi-Square Test</vt:lpstr>
      <vt:lpstr>NEGATIVE BINOMIAL</vt:lpstr>
      <vt:lpstr>Model Regresi Alternatif 2 NB</vt:lpstr>
      <vt:lpstr>PowerPoint Presentation</vt:lpstr>
      <vt:lpstr>Log-Likelihood Ratio Test for Overdispersion</vt:lpstr>
      <vt:lpstr>ALTERNATIF 3</vt:lpstr>
      <vt:lpstr>POISSON</vt:lpstr>
      <vt:lpstr>Model Regresi Alternatif 3 Poisson</vt:lpstr>
      <vt:lpstr>PowerPoint Presentation</vt:lpstr>
      <vt:lpstr>Pearson Chi-Square Test</vt:lpstr>
      <vt:lpstr>NEGATIVE BINOMIAL</vt:lpstr>
      <vt:lpstr>Model Regresi Alternatif 3 NB</vt:lpstr>
      <vt:lpstr>PowerPoint Presentation</vt:lpstr>
      <vt:lpstr>Log-Likelihood Ratio Test for Overdispersion</vt:lpstr>
      <vt:lpstr>PowerPoint Presentation</vt:lpstr>
      <vt:lpstr> 3. Pemilihan Model Regresi Terbaik</vt:lpstr>
      <vt:lpstr>Pemilihan Model Regresi Terbaik</vt:lpstr>
      <vt:lpstr>Penjelasan Singkat Deviance</vt:lpstr>
      <vt:lpstr>Penjelasan Singkat Deviance Chi-Square Test</vt:lpstr>
      <vt:lpstr>Penjelasan Singkat AIC</vt:lpstr>
      <vt:lpstr>Pemilihan Model Regresi Terbaik</vt:lpstr>
      <vt:lpstr>PowerPoint Presentation</vt:lpstr>
      <vt:lpstr>Kesimpulan</vt:lpstr>
      <vt:lpstr>Kesimpulan</vt:lpstr>
      <vt:lpstr>Contoh Kasus</vt:lpstr>
      <vt:lpstr>Contoh Kasus Kategori A</vt:lpstr>
      <vt:lpstr>Contoh Kasus Kategori B</vt:lpstr>
      <vt:lpstr>Contoh Kasus Kategori C</vt:lpstr>
      <vt:lpstr>Daftar Pustaka</vt:lpstr>
      <vt:lpstr>Daftar Pustaka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   Models for Count Data</dc:title>
  <dc:creator>Louis Owen</dc:creator>
  <cp:lastModifiedBy>louis owen</cp:lastModifiedBy>
  <cp:revision>234</cp:revision>
  <cp:lastPrinted>2018-12-17T04:19:15Z</cp:lastPrinted>
  <dcterms:modified xsi:type="dcterms:W3CDTF">2018-12-27T05:10:37Z</dcterms:modified>
</cp:coreProperties>
</file>