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D95EC7FA-6C1B-4400-8D2B-F847C8F9CF8D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9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3633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41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43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11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157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586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095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9162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779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088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E22DD-694E-4C3C-B524-5A59908FAF7E}" type="datetimeFigureOut">
              <a:rPr lang="fr-FR" smtClean="0"/>
              <a:pPr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377FA-FDD2-43DD-BB12-A6698D4998B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51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2F1279-0A70-47B4-9105-DE9BF44E0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Directeur Commercial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F43A932-32E2-4305-8886-90B31B43E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Graphique 6" descr="Document">
            <a:extLst>
              <a:ext uri="{FF2B5EF4-FFF2-40B4-BE49-F238E27FC236}">
                <a16:creationId xmlns="" xmlns:a16="http://schemas.microsoft.com/office/drawing/2014/main" id="{BDE424AD-BDC4-4C0D-8EB2-499DCFCB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939" y="364378"/>
            <a:ext cx="2687781" cy="26877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6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5C55CF0-4907-4D85-9E80-BE08F3BD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266F2E1-27D0-4124-956B-70B80958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/>
              <a:t>Définition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Etudes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/>
              <a:t>En quoi consiste </a:t>
            </a:r>
            <a:r>
              <a:rPr lang="fr-FR" sz="2400" dirty="0" smtClean="0"/>
              <a:t>le</a:t>
            </a:r>
            <a:r>
              <a:rPr lang="fr-FR" sz="2400" dirty="0" smtClean="0"/>
              <a:t> métier ?</a:t>
            </a:r>
            <a:endParaRPr lang="fr-FR" sz="2400" dirty="0"/>
          </a:p>
          <a:p>
            <a:pPr>
              <a:buFont typeface="Wingdings" pitchFamily="2" charset="2"/>
              <a:buChar char="q"/>
            </a:pPr>
            <a:r>
              <a:rPr lang="fr-FR" sz="2400" dirty="0"/>
              <a:t>Salaire</a:t>
            </a:r>
          </a:p>
          <a:p>
            <a:pPr>
              <a:buFont typeface="Wingdings" pitchFamily="2" charset="2"/>
              <a:buChar char="q"/>
            </a:pPr>
            <a:r>
              <a:rPr lang="fr-FR" sz="2400" dirty="0" smtClean="0"/>
              <a:t>Débouchés</a:t>
            </a:r>
            <a:endParaRPr lang="fr-FR" sz="2400" dirty="0"/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="" xmlns:a16="http://schemas.microsoft.com/office/drawing/2014/main" id="{8E3FE5A4-ADF1-46E7-A129-B274E519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4405" y="1771684"/>
            <a:ext cx="3574474" cy="35744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86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D70736F-2C64-4F71-A128-AFFF0D0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5633F35-95E3-46E8-8FC4-0FF7DD46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3200" dirty="0"/>
              <a:t>Le directeur commercial est responsable des activités de vente, du marketing et de la publicité. </a:t>
            </a:r>
            <a:endParaRPr lang="fr-FR" sz="3200" dirty="0" smtClean="0"/>
          </a:p>
          <a:p>
            <a:pPr>
              <a:buFont typeface="Wingdings" pitchFamily="2" charset="2"/>
              <a:buChar char="q"/>
            </a:pPr>
            <a:r>
              <a:rPr lang="fr-FR" sz="3200" dirty="0" smtClean="0"/>
              <a:t> Chargé </a:t>
            </a:r>
            <a:r>
              <a:rPr lang="fr-FR" sz="3200" dirty="0"/>
              <a:t>du développement, il supervise la prospection</a:t>
            </a:r>
            <a:r>
              <a:rPr lang="fr-FR" sz="32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dirty="0"/>
              <a:t>Il rend compte de la stratégie commerciale à la direction générale ou au chef d’entreprise</a:t>
            </a:r>
            <a:r>
              <a:rPr lang="fr-FR" sz="3200" b="1" dirty="0"/>
              <a:t>. </a:t>
            </a:r>
            <a:r>
              <a:rPr lang="fr-FR" sz="3200" b="1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="" xmlns:p14="http://schemas.microsoft.com/office/powerpoint/2010/main" val="27676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BA4C374-4F16-4682-9297-CF28CE24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Etudes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3A086C3-4F90-416D-B84E-6083A5DE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/>
              <a:t>Les formations initiales se situent à</a:t>
            </a:r>
            <a:r>
              <a:rPr lang="fr-FR" sz="2400" b="1" dirty="0"/>
              <a:t> </a:t>
            </a:r>
            <a:r>
              <a:rPr lang="fr-FR" sz="2400" dirty="0"/>
              <a:t>bac + 5</a:t>
            </a:r>
            <a:r>
              <a:rPr lang="fr-FR" sz="2400" b="1" dirty="0"/>
              <a:t> </a:t>
            </a:r>
            <a:r>
              <a:rPr lang="fr-FR" sz="2400" dirty="0"/>
              <a:t>: grandes écoles de commerce, écoles d’ingénieurs ou masters professionnels ou de recherche à l'université. </a:t>
            </a:r>
            <a:endParaRPr lang="fr-FR" sz="2400" dirty="0" smtClean="0"/>
          </a:p>
          <a:p>
            <a:pPr>
              <a:buFont typeface="Wingdings" pitchFamily="2" charset="2"/>
              <a:buChar char="q"/>
            </a:pPr>
            <a:r>
              <a:rPr lang="fr-FR" sz="2400" dirty="0" smtClean="0"/>
              <a:t>Beaucoup </a:t>
            </a:r>
            <a:r>
              <a:rPr lang="fr-FR" sz="2400" dirty="0"/>
              <a:t>d’écoles recrutent leurs étudiants après des prépas spéciales en un ou deux ans après le bac.</a:t>
            </a:r>
          </a:p>
        </p:txBody>
      </p:sp>
      <p:pic>
        <p:nvPicPr>
          <p:cNvPr id="5" name="Graphique 4" descr="Enseignant">
            <a:extLst>
              <a:ext uri="{FF2B5EF4-FFF2-40B4-BE49-F238E27FC236}">
                <a16:creationId xmlns="" xmlns:a16="http://schemas.microsoft.com/office/drawing/2014/main" id="{0ACF18A3-0781-44FE-97FB-0E3D8F52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471" y="3169226"/>
            <a:ext cx="2292927" cy="2292927"/>
          </a:xfrm>
          <a:prstGeom prst="rect">
            <a:avLst/>
          </a:prstGeom>
        </p:spPr>
      </p:pic>
      <p:pic>
        <p:nvPicPr>
          <p:cNvPr id="6" name="Graphique 5" descr="Livres">
            <a:extLst>
              <a:ext uri="{FF2B5EF4-FFF2-40B4-BE49-F238E27FC236}">
                <a16:creationId xmlns="" xmlns:a16="http://schemas.microsoft.com/office/drawing/2014/main" id="{44AF7630-031A-43B1-9799-623A31ED7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0839" y="3429000"/>
            <a:ext cx="1773381" cy="17733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02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51C139-1377-4B8F-B2E9-1B1A37D6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En quoi consiste </a:t>
            </a:r>
            <a:r>
              <a:rPr lang="fr-FR" b="1" u="sng" dirty="0" smtClean="0"/>
              <a:t>le</a:t>
            </a:r>
            <a:r>
              <a:rPr lang="fr-FR" b="1" u="sng" dirty="0" smtClean="0"/>
              <a:t> métier ?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60D0363-7C94-488C-A2E2-BF834FDF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3200" dirty="0"/>
              <a:t>Sa mission : optimiser les résultats.</a:t>
            </a:r>
          </a:p>
          <a:p>
            <a:r>
              <a:rPr lang="fr-FR" sz="3200" dirty="0"/>
              <a:t>D</a:t>
            </a:r>
            <a:r>
              <a:rPr lang="fr-FR" sz="3200" dirty="0" smtClean="0"/>
              <a:t>es </a:t>
            </a:r>
            <a:r>
              <a:rPr lang="fr-FR" sz="3200" dirty="0"/>
              <a:t>prises de décisions stratégiques </a:t>
            </a:r>
            <a:r>
              <a:rPr lang="fr-FR" sz="3200" dirty="0" smtClean="0"/>
              <a:t>:</a:t>
            </a:r>
          </a:p>
          <a:p>
            <a:endParaRPr lang="fr-FR" sz="3200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sz="3200" dirty="0" smtClean="0"/>
              <a:t>Constitution </a:t>
            </a:r>
            <a:r>
              <a:rPr lang="fr-FR" sz="3200" dirty="0"/>
              <a:t>de réseaux de distribution propres aux marchés et aux  produits</a:t>
            </a:r>
            <a:r>
              <a:rPr lang="fr-FR" sz="32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dirty="0"/>
              <a:t>O</a:t>
            </a:r>
            <a:r>
              <a:rPr lang="fr-FR" sz="3200" dirty="0" smtClean="0"/>
              <a:t>uvertures </a:t>
            </a:r>
            <a:r>
              <a:rPr lang="fr-FR" sz="3200" dirty="0"/>
              <a:t>de négociations commerciales avec des partenaires</a:t>
            </a:r>
            <a:r>
              <a:rPr lang="fr-FR" sz="32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dirty="0"/>
              <a:t>D</a:t>
            </a:r>
            <a:r>
              <a:rPr lang="fr-FR" sz="3200" dirty="0" smtClean="0"/>
              <a:t>éfinition </a:t>
            </a:r>
            <a:r>
              <a:rPr lang="fr-FR" sz="3200" dirty="0"/>
              <a:t>d’une politique de prix, </a:t>
            </a:r>
            <a:endParaRPr lang="fr-FR" sz="3200" dirty="0" smtClean="0"/>
          </a:p>
          <a:p>
            <a:pPr>
              <a:buFont typeface="Wingdings" pitchFamily="2" charset="2"/>
              <a:buChar char="q"/>
            </a:pPr>
            <a:r>
              <a:rPr lang="fr-FR" sz="3200" dirty="0" smtClean="0"/>
              <a:t>  Prospection </a:t>
            </a:r>
            <a:r>
              <a:rPr lang="fr-FR" sz="3200" dirty="0"/>
              <a:t>de nouveaux marchés.</a:t>
            </a:r>
          </a:p>
        </p:txBody>
      </p:sp>
      <p:pic>
        <p:nvPicPr>
          <p:cNvPr id="4" name="Graphique 3" descr="Poignée de main">
            <a:extLst>
              <a:ext uri="{FF2B5EF4-FFF2-40B4-BE49-F238E27FC236}">
                <a16:creationId xmlns="" xmlns:a16="http://schemas.microsoft.com/office/drawing/2014/main" id="{A2BA8F35-88E6-4A33-A17F-45A9B24C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9128" y="309111"/>
            <a:ext cx="1482436" cy="1482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357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8D2FBCB-8B13-436E-8B88-88CCF517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Salaire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070C54D-8DD6-4574-84C3-53B4BC72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4000" dirty="0"/>
              <a:t>Certaines études situent le salaire mensuel d’un directeur commercial dans une fourchette comprise entre 4 000 et 20 000 €. ( pas pour les débutants)</a:t>
            </a:r>
          </a:p>
        </p:txBody>
      </p:sp>
    </p:spTree>
    <p:extLst>
      <p:ext uri="{BB962C8B-B14F-4D97-AF65-F5344CB8AC3E}">
        <p14:creationId xmlns="" xmlns:p14="http://schemas.microsoft.com/office/powerpoint/2010/main" val="178062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A63646-A30A-4E57-9226-C2038837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Débouchés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DBD35BE-03E0-489E-BDB8-D255E1AA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>
              <a:buFont typeface="Wingdings" pitchFamily="2" charset="2"/>
              <a:buChar char="q"/>
            </a:pPr>
            <a:r>
              <a:rPr lang="fr-FR" sz="2800" dirty="0"/>
              <a:t>Un directeur commercial est généralement membre du staff de direction de l’entreprise</a:t>
            </a:r>
            <a:r>
              <a:rPr lang="fr-FR" sz="2800" dirty="0" smtClean="0"/>
              <a:t>. </a:t>
            </a:r>
          </a:p>
          <a:p>
            <a:pPr lvl="8">
              <a:buFont typeface="Wingdings" pitchFamily="2" charset="2"/>
              <a:buChar char="q"/>
            </a:pPr>
            <a:r>
              <a:rPr lang="fr-FR" sz="2800" dirty="0" smtClean="0"/>
              <a:t>En </a:t>
            </a:r>
            <a:r>
              <a:rPr lang="fr-FR" sz="2800" dirty="0"/>
              <a:t>fonction de ses réussites et de sa carrière il peut accéder au poste de dirigeant de l’entreprise qui l’emploie ou rejoindre ce poste dans une autre entreprise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96500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61</TotalTime>
  <Words>228</Words>
  <Application>Microsoft Office PowerPoint</Application>
  <PresentationFormat>Personnalisé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Rétrospective</vt:lpstr>
      <vt:lpstr>Directeur Commercial</vt:lpstr>
      <vt:lpstr>Sommaire </vt:lpstr>
      <vt:lpstr>Définition</vt:lpstr>
      <vt:lpstr>Etudes</vt:lpstr>
      <vt:lpstr>En quoi consiste le métier ?</vt:lpstr>
      <vt:lpstr>Salaire</vt:lpstr>
      <vt:lpstr>Débouchés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Directeur marketing</dc:title>
  <dc:creator>vanheerswynghels</dc:creator>
  <cp:lastModifiedBy>dsi</cp:lastModifiedBy>
  <cp:revision>9</cp:revision>
  <dcterms:created xsi:type="dcterms:W3CDTF">2018-03-26T18:32:06Z</dcterms:created>
  <dcterms:modified xsi:type="dcterms:W3CDTF">2018-03-27T12:41:27Z</dcterms:modified>
</cp:coreProperties>
</file>