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16" r:id="rId1"/>
  </p:sldMasterIdLst>
  <p:notesMasterIdLst>
    <p:notesMasterId r:id="rId17"/>
  </p:notesMasterIdLst>
  <p:sldIdLst>
    <p:sldId id="256" r:id="rId2"/>
    <p:sldId id="257" r:id="rId3"/>
    <p:sldId id="271" r:id="rId4"/>
    <p:sldId id="261" r:id="rId5"/>
    <p:sldId id="258" r:id="rId6"/>
    <p:sldId id="272" r:id="rId7"/>
    <p:sldId id="262" r:id="rId8"/>
    <p:sldId id="263" r:id="rId9"/>
    <p:sldId id="264" r:id="rId10"/>
    <p:sldId id="259" r:id="rId11"/>
    <p:sldId id="265" r:id="rId12"/>
    <p:sldId id="266" r:id="rId13"/>
    <p:sldId id="260" r:id="rId14"/>
    <p:sldId id="273" r:id="rId15"/>
    <p:sldId id="269" r:id="rId1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7" autoAdjust="0"/>
    <p:restoredTop sz="75311" autoAdjust="0"/>
  </p:normalViewPr>
  <p:slideViewPr>
    <p:cSldViewPr>
      <p:cViewPr>
        <p:scale>
          <a:sx n="60" d="100"/>
          <a:sy n="60" d="100"/>
        </p:scale>
        <p:origin x="-3054" y="-660"/>
      </p:cViewPr>
      <p:guideLst>
        <p:guide orient="horz" pos="2160"/>
        <p:guide pos="2880"/>
      </p:guideLst>
    </p:cSldViewPr>
  </p:slideViewPr>
  <p:notesTextViewPr>
    <p:cViewPr>
      <p:scale>
        <a:sx n="1" d="1"/>
        <a:sy n="1" d="1"/>
      </p:scale>
      <p:origin x="0" y="54"/>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3BF4EED2-6743-48B3-B5DF-A3BE8281438D}" type="datetimeFigureOut">
              <a:rPr lang="en-GB"/>
              <a:pPr>
                <a:defRPr/>
              </a:pPr>
              <a:t>26/05/2014</a:t>
            </a:fld>
            <a:endParaRPr lang="en-GB"/>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noProof="0" smtClean="0"/>
              <a:t>Modifiez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endParaRPr lang="en-GB" noProof="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BCFE7B5D-47A4-4298-8781-7C030D3F6142}" type="slidenum">
              <a:rPr lang="en-GB"/>
              <a:pPr>
                <a:defRPr/>
              </a:pPr>
              <a:t>‹N°›</a:t>
            </a:fld>
            <a:endParaRPr lang="en-GB"/>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536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Good afternoon Ladies and Gentlemen, my name is Nicolas Lieury and it’s a great pleasure to close this IUGB congress with some on-going work of my PHD, which takes place between AIX-Marseille University (with Alexandre Millon) and the University of Lyon (with Sebastien Devillard). </a:t>
            </a:r>
          </a:p>
        </p:txBody>
      </p:sp>
      <p:sp>
        <p:nvSpPr>
          <p:cNvPr id="1536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ACF21DD-C354-4F09-AEE2-84E91B2D4F5F}" type="slidenum">
              <a:rPr lang="en-GB">
                <a:cs typeface="Arial" charset="0"/>
              </a:rPr>
              <a:pPr fontAlgn="base">
                <a:spcBef>
                  <a:spcPct val="0"/>
                </a:spcBef>
                <a:spcAft>
                  <a:spcPct val="0"/>
                </a:spcAft>
              </a:pPr>
              <a:t>1</a:t>
            </a:fld>
            <a:endParaRPr lang="en-GB">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379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Let’s move to the second part of this presentation. Here, we used time series of survival estimates from life table built on age-at-death data and time series of reproductive performances to simulate matrix population model iterations that we compared to observed density variations. I highlight the fact that multiple and independent information sources was required here to predict population dynamics. </a:t>
            </a:r>
          </a:p>
        </p:txBody>
      </p:sp>
      <p:sp>
        <p:nvSpPr>
          <p:cNvPr id="3379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F4FBAA-DAC2-42AD-9AB5-F11F6404D8D2}" type="slidenum">
              <a:rPr lang="en-GB">
                <a:cs typeface="Arial" charset="0"/>
              </a:rPr>
              <a:pPr fontAlgn="base">
                <a:spcBef>
                  <a:spcPct val="0"/>
                </a:spcBef>
                <a:spcAft>
                  <a:spcPct val="0"/>
                </a:spcAft>
              </a:pPr>
              <a:t>10</a:t>
            </a:fld>
            <a:endParaRPr lang="en-GB">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584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Here, you can see in red the simulated trends according demographic </a:t>
            </a:r>
            <a:r>
              <a:rPr lang="en-US" smtClean="0"/>
              <a:t>estimates compared to observed population survey (in black). Such fairly good prediction is observed for all study sites. Moreover, we are able to derive the elasticity of all demographic parameters, two classes of survival rate and four ages of reproductive performance LS and PB. As a reminder, Elasticity corresponds to a priori contribution of vital rates to population growth. You can firstly observe the equal contribution of parameters  (except for old ages) that is coherent to life-history theory of a small carnivorous. But you can also point out the higher importance of survival (especially for juveniles) in this model. </a:t>
            </a:r>
          </a:p>
        </p:txBody>
      </p:sp>
      <p:sp>
        <p:nvSpPr>
          <p:cNvPr id="3584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F30772-3E39-4D4A-9ED8-C1DB845B18FB}" type="slidenum">
              <a:rPr lang="en-GB">
                <a:cs typeface="Arial" charset="0"/>
              </a:rPr>
              <a:pPr fontAlgn="base">
                <a:spcBef>
                  <a:spcPct val="0"/>
                </a:spcBef>
                <a:spcAft>
                  <a:spcPct val="0"/>
                </a:spcAft>
              </a:pPr>
              <a:t>11</a:t>
            </a:fld>
            <a:endParaRPr lang="en-GB">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789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Then, we take advantage of the BACI protocol in eastern sites to perform retrospective perturbation analysis or LTRE. Because an intense culling was sequentially imposed in the two areas, we could measured the contribution of each demographic parameter on the impact of the intense culling. You can notice in both sites the higher contribution of juvenile survival. However, we detect contrasting situations between the two places. In D, the intense culling reduced density by impacting mainly juvenile survival whereas the culling in E also impacts adult survival. Given that culling was more efficient in D than in E, it confirms the slight predominance of juvenile survival in fox dynamic. However, we are still enable to explain these two situations by differences in management action (especially the bias of culling methods used), suggesting a gap between the management action and the observed impact. </a:t>
            </a:r>
          </a:p>
        </p:txBody>
      </p:sp>
      <p:sp>
        <p:nvSpPr>
          <p:cNvPr id="3789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2AE63F8-F218-4826-9AD9-F0CC6E4DE494}" type="slidenum">
              <a:rPr lang="en-GB">
                <a:cs typeface="Arial" charset="0"/>
              </a:rPr>
              <a:pPr fontAlgn="base">
                <a:spcBef>
                  <a:spcPct val="0"/>
                </a:spcBef>
                <a:spcAft>
                  <a:spcPct val="0"/>
                </a:spcAft>
              </a:pPr>
              <a:t>12</a:t>
            </a:fld>
            <a:endParaRPr lang="en-GB">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993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It’s time to conclude and to remind you the take home message of this talk before the congress finishes. In the first part, we presented a metric of culling pressure that enable us to measure the impact of red fox management. We furthered the scientific debate with new arguments in favour of the ability of red fox population to buffer culling, which make management less efficient but not useless at a large scale. We also hypothesized that this fox resistance to culling is due to density-dependent immigration after culling. In the second part, we combined multiple information sources to obtain demographic parameters and simulate good-fitted prediction of population dynamic. Thanks to our experimental protocol, matrix modelling reveals the higher importance of juvenile survival contribution on fox dynamics but we warn for the existing gap between the management action and its results. </a:t>
            </a:r>
          </a:p>
        </p:txBody>
      </p:sp>
      <p:sp>
        <p:nvSpPr>
          <p:cNvPr id="3993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4AFF25-A828-4C3E-9E8A-6149439881FE}" type="slidenum">
              <a:rPr lang="en-GB">
                <a:cs typeface="Arial" charset="0"/>
              </a:rPr>
              <a:pPr fontAlgn="base">
                <a:spcBef>
                  <a:spcPct val="0"/>
                </a:spcBef>
                <a:spcAft>
                  <a:spcPct val="0"/>
                </a:spcAft>
              </a:pPr>
              <a:t>13</a:t>
            </a:fld>
            <a:endParaRPr lang="en-GB">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1986"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The title of this talk was very attractive but the main conclusion are less exciting. Our main conclusion confirms the inefficiency of fox culling due to a dynamic response of the species. Thus, this issue of culling relevance has to be raised, given that other actions can be consider without reducing density (cf M. Putman talk) such as the reduction of food supply in urban areas or the elimination of problematic individuals in farmland. In any case, our goal is to optimize culling management when it is necessary. We have demonstrated that a multifactorial survey is essential to promote a good population understanding. As JMG said, population count is not sufficient. Practically, our results are in favour of a concentrate culling during winter.</a:t>
            </a:r>
          </a:p>
          <a:p>
            <a:pPr>
              <a:spcBef>
                <a:spcPct val="0"/>
              </a:spcBef>
            </a:pPr>
            <a:r>
              <a:rPr lang="en-GB" smtClean="0"/>
              <a:t>However, We need to improve several points of this study. First, we need to estimate immigration rate in order to confirm our density-dependent hypothesis. Then, we would like to optimize our demographic survey by estimation the relevant quantity and diversity of data sources that are necessary to make accurate and precise predictions. The aim is to develop a ready-to-use population models that managers may use to predict population trends. We are also interested in understanding the impact of culling methods thanks contrasted homogenous protocols. To finish, we claim that this kind of work in a good basis to develop adaptive management of the species in order to improve our understanding and to test annual management predictions developed from an optimized demographic survey. </a:t>
            </a:r>
          </a:p>
          <a:p>
            <a:pPr>
              <a:spcBef>
                <a:spcPct val="0"/>
              </a:spcBef>
            </a:pPr>
            <a:endParaRPr lang="en-GB" smtClean="0"/>
          </a:p>
          <a:p>
            <a:pPr>
              <a:spcBef>
                <a:spcPct val="0"/>
              </a:spcBef>
            </a:pPr>
            <a:endParaRPr lang="en-GB" smtClean="0"/>
          </a:p>
        </p:txBody>
      </p:sp>
      <p:sp>
        <p:nvSpPr>
          <p:cNvPr id="4198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B6D44B-84F7-4F6B-AD95-64C62D26904F}" type="slidenum">
              <a:rPr lang="en-GB">
                <a:cs typeface="Arial" charset="0"/>
              </a:rPr>
              <a:pPr fontAlgn="base">
                <a:spcBef>
                  <a:spcPct val="0"/>
                </a:spcBef>
                <a:spcAft>
                  <a:spcPct val="0"/>
                </a:spcAft>
              </a:pPr>
              <a:t>14</a:t>
            </a:fld>
            <a:endParaRPr lang="en-GB">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4403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I am grateful to the French Game and Wildlife agency, especially Sandrine Ruette and Michel Albaret, who entrust their nice data set to me and I thanks the two local hunting federation, theirs directors and all locals managers for their enormous work. Finally, I also want to provide evidence of the importance to improve interactions between ecologist and managers, like in the present work. It’s the best way to provide an efficient work that directly answer to manager enquiries and take advantages of their field knowledge. It also favours the update of methodological background to provide the most relevant protocol to a management issue, avoiding loosing time and money. Thank you for your attention and if your have any questions, I will be glad to answer them. </a:t>
            </a:r>
          </a:p>
        </p:txBody>
      </p:sp>
      <p:sp>
        <p:nvSpPr>
          <p:cNvPr id="4403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9809DC-4801-44A4-A6D0-4B2C7135D899}" type="slidenum">
              <a:rPr lang="en-GB">
                <a:cs typeface="Arial" charset="0"/>
              </a:rPr>
              <a:pPr fontAlgn="base">
                <a:spcBef>
                  <a:spcPct val="0"/>
                </a:spcBef>
                <a:spcAft>
                  <a:spcPct val="0"/>
                </a:spcAft>
              </a:pPr>
              <a:t>15</a:t>
            </a:fld>
            <a:endParaRPr lang="en-GB">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741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Animal population management by culling is a common practice that is used to control population density of species that are considered as “overabondant”, “pest”, or “invasive” in order to control the spread of disease reservoir, economical damages and predation on game species. The aim of such management is to keep the target species at densities which are consistent with human economic activities, human health and biodiversity objectives. On the other hand, a management has to be efficient with annual plan optimizing the cost/benefit ratio. Finally, managing wild populations can raise conflicts between different actors about its relevance. In this context, a careful understanding of management consequences on population dynamics and the ability to make prediction are key...</a:t>
            </a:r>
          </a:p>
        </p:txBody>
      </p:sp>
      <p:sp>
        <p:nvSpPr>
          <p:cNvPr id="1741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CDB893-B0D6-48FA-B462-4CB58508B47F}" type="slidenum">
              <a:rPr lang="en-GB">
                <a:cs typeface="Arial" charset="0"/>
              </a:rPr>
              <a:pPr fontAlgn="base">
                <a:spcBef>
                  <a:spcPct val="0"/>
                </a:spcBef>
                <a:spcAft>
                  <a:spcPct val="0"/>
                </a:spcAft>
              </a:pPr>
              <a:t>2</a:t>
            </a:fld>
            <a:endParaRPr lang="en-GB">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1945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latin typeface="Arial" charset="0"/>
                <a:cs typeface="Arial" charset="0"/>
              </a:rPr>
              <a:t>The Red fox is managed by culling worldwide. The red fox is hunted as a game species and culled for management purpose all over Europe. It’s also culled for its invasiveness in several islands as in Australia. However, there is an intense debate about the efficacy of fox culling in control population densities:  Here are several references around the issue, some authors involved in this hot debate being present at the congress. If local management is known to be efficient, the culling impact at large scale (&gt;1000km²) is less accepted. Rather surprisingly, some key data are still lacking if we are to assess the relevance of fox culling. Particularly, the methods used in these papers to quantify culling effort and its consequences (such as density estimation, cull quantification and statistical analysis) are often criticized for bias or irrelevance.</a:t>
            </a:r>
            <a:endParaRPr lang="en-GB" smtClean="0"/>
          </a:p>
        </p:txBody>
      </p:sp>
      <p:sp>
        <p:nvSpPr>
          <p:cNvPr id="1945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0023E9C-AF67-4FD3-9BC3-6333DB12F29C}" type="slidenum">
              <a:rPr lang="en-GB">
                <a:cs typeface="Arial" charset="0"/>
              </a:rPr>
              <a:pPr fontAlgn="base">
                <a:spcBef>
                  <a:spcPct val="0"/>
                </a:spcBef>
                <a:spcAft>
                  <a:spcPct val="0"/>
                </a:spcAft>
              </a:pPr>
              <a:t>3</a:t>
            </a:fld>
            <a:endParaRPr lang="en-GB">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1506"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latin typeface="Arial" charset="0"/>
                <a:cs typeface="Arial" charset="0"/>
              </a:rPr>
              <a:t>That’s why, in the first part of my talk, I will present a concrete measure of culling intensity that enable us to further the current debate with additional quantitative arguments. I will show how this metric can also take care of red fox life cycle and investigate the importance of a time-scheduled management. </a:t>
            </a:r>
          </a:p>
          <a:p>
            <a:pPr>
              <a:spcBef>
                <a:spcPct val="0"/>
              </a:spcBef>
            </a:pPr>
            <a:r>
              <a:rPr lang="en-GB" smtClean="0">
                <a:latin typeface="Arial" charset="0"/>
                <a:cs typeface="Arial" charset="0"/>
              </a:rPr>
              <a:t>Because (Remember it: population management = understanding+prediction), I will investigate in a second part our ability to predict red fox population dynamics from our demographic survey using Matrix population modelling. If matrix models have already been used to propose management guidelines from  parameter elasticities, the difficulty to interpret prospective analyses is today well known. However, here we were able to carry out retrospective analyses and study the a posteriori contribution of each demographic parameters during the culling treatment.</a:t>
            </a:r>
            <a:endParaRPr lang="en-GB" smtClean="0"/>
          </a:p>
        </p:txBody>
      </p:sp>
      <p:sp>
        <p:nvSpPr>
          <p:cNvPr id="2150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153772F-95BF-46DA-9CFE-A24E2C6032AC}" type="slidenum">
              <a:rPr lang="en-GB">
                <a:cs typeface="Arial" charset="0"/>
              </a:rPr>
              <a:pPr fontAlgn="base">
                <a:spcBef>
                  <a:spcPct val="0"/>
                </a:spcBef>
                <a:spcAft>
                  <a:spcPct val="0"/>
                </a:spcAft>
              </a:pPr>
              <a:t>4</a:t>
            </a:fld>
            <a:endParaRPr lang="en-GB">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3554"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So, let’s start with my first part about the measure of culling impact from different data sources. Here, I present the principle of the measurement. First, we obtained beside hunters and trappers the annual number of killed foxes. Then, from annual density estimated by Distance Sampling and annual reproductive performances measured by analysis of vixen uteri, we derived the number of red foxes that could have been potentially killed each year. The ratio of these quantities gives an annual site specific culling rate, which constitutes the numerical explanatory variable of the variation of population growth. However, we need to assume that anthropogenic causes of mortality are a majority (which appears to be true in controlled population) and that the population is closed, without immigration and emigration, which is perfectly wrong.</a:t>
            </a:r>
          </a:p>
        </p:txBody>
      </p:sp>
      <p:sp>
        <p:nvSpPr>
          <p:cNvPr id="23555"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47D3A09-77FC-46E1-92BC-EB9B4C4D3016}" type="slidenum">
              <a:rPr lang="en-GB">
                <a:cs typeface="Arial" charset="0"/>
              </a:rPr>
              <a:pPr fontAlgn="base">
                <a:spcBef>
                  <a:spcPct val="0"/>
                </a:spcBef>
                <a:spcAft>
                  <a:spcPct val="0"/>
                </a:spcAft>
              </a:pPr>
              <a:t>5</a:t>
            </a:fld>
            <a:endParaRPr lang="en-GB">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5602"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We can project this idea on the red fox life cycle. After copulation, the gestation takes place in February-March until parturition occurs early April. Cubs stay in the den under parent’s care and growth before to disperse in September. Autumn consists in a movement phase for finding a territory and a mate in Winter. The annual spotlight count estimates population density each beginning of February where all foxes are adults. A number of K1 individuals are killed before April and the culling rate during the first period is K1/Nt, the number of fox that can be killed. In April, it remains Nt-K1 adults on which are added the number of new-borns derived from the time series of age-specific reproductive performance. We can calculate the culling rates of the next two periods using this potential of individuals N’t. Finally, the annual culling rate is the sum of all killed foxes relative to the initial population size with the spring births. </a:t>
            </a:r>
          </a:p>
        </p:txBody>
      </p:sp>
      <p:sp>
        <p:nvSpPr>
          <p:cNvPr id="25603"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16F4FC-714D-44B5-B0C1-4D6FCBA4374E}" type="slidenum">
              <a:rPr lang="en-GB">
                <a:cs typeface="Arial" charset="0"/>
              </a:rPr>
              <a:pPr fontAlgn="base">
                <a:spcBef>
                  <a:spcPct val="0"/>
                </a:spcBef>
                <a:spcAft>
                  <a:spcPct val="0"/>
                </a:spcAft>
              </a:pPr>
              <a:t>6</a:t>
            </a:fld>
            <a:endParaRPr lang="en-GB">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7650"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The management protocol set up by Sandrine Ruette, from the </a:t>
            </a:r>
            <a:r>
              <a:rPr lang="en-US" smtClean="0"/>
              <a:t>French Game and Wildlife Agency consisted in 6 years of culling pressure in 5 areas of a total surface of 1200 km². Areas correspond to local management units where culling methods and pressure is homogeneous. You can observed here the co-variation of red fox density (in black) and culling rate (in grey) in the different locations. Roughly, the western sites present increasing or stable densities associated with decreasing or stable culling rates. In eastern sites, we observed a clear results of density variation after a BACI protocol where an intense culling treatment have been successively applied on the site, after in D and before in E, a control situation that corresponds to usual culling pressure. First, you have probably  noticed that intense culling exceed 100 % of the available population. This is a consequence of the assumption of a closed population. Indeed, immigration is known to fill empty territories with surrounding individuals. Then, we can observe that this intense culling succeeds in reducing population density, even if recovery quickly operates after the release of the pressure. Thus, here is already the idea that culling needs to be intense and continuous to be efficient. In any case, this protocol succeeds in creating contrasted situations in several sites in a short time period, enough to enable the quantification of culling impact on population growth.</a:t>
            </a:r>
            <a:endParaRPr lang="en-GB" smtClean="0"/>
          </a:p>
        </p:txBody>
      </p:sp>
      <p:sp>
        <p:nvSpPr>
          <p:cNvPr id="27651"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8244C62-9B38-4B28-BACC-61EEB8D0C73A}" type="slidenum">
              <a:rPr lang="en-GB">
                <a:cs typeface="Arial" charset="0"/>
              </a:rPr>
              <a:pPr fontAlgn="base">
                <a:spcBef>
                  <a:spcPct val="0"/>
                </a:spcBef>
                <a:spcAft>
                  <a:spcPct val="0"/>
                </a:spcAft>
              </a:pPr>
              <a:t>7</a:t>
            </a:fld>
            <a:endParaRPr lang="en-GB">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29698"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Here, you have the prediction of the selected GLM studying annual population growth rate variation on annual culling rate. At our scale, culling significantly impacts red fox dynamics but stability is obtained for an average of 75% culling rate, with large variation in relation to site specific initial state. This intense required culling suggests an ability of red fox populations to support culling. A mechanism that could explain this resistance is a negative density-dependence. Here, annual growth rate prediction decreases with population density. This implies that reducing density by culling may boost red fox population growth and could explain fox “resistance”. </a:t>
            </a:r>
          </a:p>
        </p:txBody>
      </p:sp>
      <p:sp>
        <p:nvSpPr>
          <p:cNvPr id="29699"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00FD68-4574-42FB-81E0-60578BECC14F}" type="slidenum">
              <a:rPr lang="en-GB">
                <a:cs typeface="Arial" charset="0"/>
              </a:rPr>
              <a:pPr fontAlgn="base">
                <a:spcBef>
                  <a:spcPct val="0"/>
                </a:spcBef>
                <a:spcAft>
                  <a:spcPct val="0"/>
                </a:spcAft>
              </a:pPr>
              <a:t>8</a:t>
            </a:fld>
            <a:endParaRPr lang="en-GB">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Espace réservé de l'image des diapositives 1"/>
          <p:cNvSpPr>
            <a:spLocks noGrp="1" noRot="1" noChangeAspect="1"/>
          </p:cNvSpPr>
          <p:nvPr>
            <p:ph type="sldImg"/>
          </p:nvPr>
        </p:nvSpPr>
        <p:spPr bwMode="auto">
          <a:noFill/>
          <a:ln>
            <a:solidFill>
              <a:srgbClr val="000000"/>
            </a:solidFill>
            <a:miter lim="800000"/>
            <a:headEnd/>
            <a:tailEnd/>
          </a:ln>
        </p:spPr>
      </p:sp>
      <p:sp>
        <p:nvSpPr>
          <p:cNvPr id="31746"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GB" smtClean="0"/>
              <a:t>Now, we investigate in this three graphs how the time-scheduled of culling could influence results depending on red fox life cycle. The previous graph is simply split up with the three culling rate I already introduced. You can notice that culling significantly impacts population growth only during autumn after dispersal occurs. According several references, we hypothesized density-dependent immigration to occur after culling and to fill empty territories. In other works, we checked that reproductive performance is not increased by low density in our system. Thus we argue ere that autumnal culling seems to better impact population growth than other periods as it should limit filling by dispersal. We currently expected this process to be responsible for most red fox ability to support culling. </a:t>
            </a:r>
          </a:p>
        </p:txBody>
      </p:sp>
      <p:sp>
        <p:nvSpPr>
          <p:cNvPr id="31747" name="Espace réservé du numéro de diapositive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EDBD366-0DFE-4110-BFAF-63CBA32DBE39}" type="slidenum">
              <a:rPr lang="en-GB">
                <a:cs typeface="Arial" charset="0"/>
              </a:rPr>
              <a:pPr fontAlgn="base">
                <a:spcBef>
                  <a:spcPct val="0"/>
                </a:spcBef>
                <a:spcAft>
                  <a:spcPct val="0"/>
                </a:spcAft>
              </a:pPr>
              <a:t>9</a:t>
            </a:fld>
            <a:endParaRPr lang="en-GB">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4" name="Rectangle 7"/>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6"/>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ctrTitle"/>
          </p:nvPr>
        </p:nvSpPr>
        <p:spPr>
          <a:xfrm>
            <a:off x="762000" y="3200400"/>
            <a:ext cx="7543800" cy="1524000"/>
          </a:xfrm>
        </p:spPr>
        <p:txBody>
          <a:bodyPr>
            <a:noAutofit/>
          </a:bodyPr>
          <a:lstStyle>
            <a:lvl1pPr>
              <a:defRPr sz="8000"/>
            </a:lvl1pPr>
          </a:lstStyle>
          <a:p>
            <a:r>
              <a:rPr lang="fr-FR" smtClean="0"/>
              <a:t>Modifiez le style du titre</a:t>
            </a:r>
            <a:endParaRPr lang="en-US" dirty="0"/>
          </a:p>
        </p:txBody>
      </p:sp>
      <p:sp>
        <p:nvSpPr>
          <p:cNvPr id="3" name="Subtitle 2"/>
          <p:cNvSpPr>
            <a:spLocks noGrp="1"/>
          </p:cNvSpPr>
          <p:nvPr>
            <p:ph type="subTitle" idx="1"/>
          </p:nvPr>
        </p:nvSpPr>
        <p:spPr>
          <a:xfrm>
            <a:off x="762000" y="4724400"/>
            <a:ext cx="6858000" cy="990600"/>
          </a:xfrm>
        </p:spPr>
        <p:txBody>
          <a:bodyPr anchor="t">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6" name="Date Placeholder 3"/>
          <p:cNvSpPr>
            <a:spLocks noGrp="1"/>
          </p:cNvSpPr>
          <p:nvPr>
            <p:ph type="dt" sz="half" idx="10"/>
          </p:nvPr>
        </p:nvSpPr>
        <p:spPr/>
        <p:txBody>
          <a:bodyPr/>
          <a:lstStyle>
            <a:lvl1pPr>
              <a:defRPr/>
            </a:lvl1pPr>
          </a:lstStyle>
          <a:p>
            <a:pPr>
              <a:defRPr/>
            </a:pPr>
            <a:fld id="{D52F08B2-F22E-4917-A119-DB635ABAE7BA}" type="datetimeFigureOut">
              <a:rPr lang="fr-FR"/>
              <a:pPr>
                <a:defRPr/>
              </a:pPr>
              <a:t>26/05/2014</a:t>
            </a:fld>
            <a:endParaRPr lang="fr-FR"/>
          </a:p>
        </p:txBody>
      </p:sp>
      <p:sp>
        <p:nvSpPr>
          <p:cNvPr id="7" name="Footer Placeholder 4"/>
          <p:cNvSpPr>
            <a:spLocks noGrp="1"/>
          </p:cNvSpPr>
          <p:nvPr>
            <p:ph type="ftr" sz="quarter" idx="11"/>
          </p:nvPr>
        </p:nvSpPr>
        <p:spPr/>
        <p:txBody>
          <a:bodyPr/>
          <a:lstStyle>
            <a:lvl1pPr>
              <a:defRPr/>
            </a:lvl1pPr>
          </a:lstStyle>
          <a:p>
            <a:pPr>
              <a:defRPr/>
            </a:pPr>
            <a:endParaRPr lang="fr-FR"/>
          </a:p>
        </p:txBody>
      </p:sp>
      <p:sp>
        <p:nvSpPr>
          <p:cNvPr id="8" name="Slide Number Placeholder 5"/>
          <p:cNvSpPr>
            <a:spLocks noGrp="1"/>
          </p:cNvSpPr>
          <p:nvPr>
            <p:ph type="sldNum" sz="quarter" idx="12"/>
          </p:nvPr>
        </p:nvSpPr>
        <p:spPr/>
        <p:txBody>
          <a:bodyPr/>
          <a:lstStyle>
            <a:lvl1pPr>
              <a:defRPr/>
            </a:lvl1pPr>
          </a:lstStyle>
          <a:p>
            <a:pPr>
              <a:defRPr/>
            </a:pPr>
            <a:fld id="{9B7E503B-ED66-4FDC-9658-BC1BD37F76A0}" type="slidenum">
              <a:rPr lang="fr-FR"/>
              <a:pPr>
                <a:defRP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a:xfrm>
            <a:off x="914400" y="685800"/>
            <a:ext cx="7239000" cy="38862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lvl1pPr>
              <a:defRPr/>
            </a:lvl1pPr>
          </a:lstStyle>
          <a:p>
            <a:pPr>
              <a:defRPr/>
            </a:pPr>
            <a:fld id="{4015CABD-0FC6-4A03-A075-4A7B47782B90}" type="datetimeFigureOut">
              <a:rPr lang="fr-FR"/>
              <a:pPr>
                <a:defRPr/>
              </a:pPr>
              <a:t>26/05/2014</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B696DFD2-CE1D-4657-B10F-521DE4BEBFA8}" type="slidenum">
              <a:rPr lang="fr-FR"/>
              <a:pPr>
                <a:defRP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2590800" y="685801"/>
            <a:ext cx="5715000" cy="48768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lvl1pPr>
              <a:defRPr/>
            </a:lvl1pPr>
          </a:lstStyle>
          <a:p>
            <a:pPr>
              <a:defRPr/>
            </a:pPr>
            <a:fld id="{FD0002AC-A134-4ECF-B154-05BA5768FD9A}" type="datetimeFigureOut">
              <a:rPr lang="fr-FR"/>
              <a:pPr>
                <a:defRPr/>
              </a:pPr>
              <a:t>26/05/2014</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0119217E-923A-40E3-A72E-BB2D9E2210D2}" type="slidenum">
              <a:rPr lang="fr-FR"/>
              <a:pPr>
                <a:defRP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lvl1pPr>
              <a:defRPr/>
            </a:lvl1pPr>
          </a:lstStyle>
          <a:p>
            <a:pPr>
              <a:defRPr/>
            </a:pPr>
            <a:fld id="{24E2D711-F232-4097-8A35-FDF233959B19}" type="datetimeFigureOut">
              <a:rPr lang="fr-FR"/>
              <a:pPr>
                <a:defRPr/>
              </a:pPr>
              <a:t>26/05/2014</a:t>
            </a:fld>
            <a:endParaRPr lang="fr-FR"/>
          </a:p>
        </p:txBody>
      </p:sp>
      <p:sp>
        <p:nvSpPr>
          <p:cNvPr id="5" name="Footer Placeholder 4"/>
          <p:cNvSpPr>
            <a:spLocks noGrp="1"/>
          </p:cNvSpPr>
          <p:nvPr>
            <p:ph type="ftr" sz="quarter" idx="11"/>
          </p:nvPr>
        </p:nvSpPr>
        <p:spPr/>
        <p:txBody>
          <a:bodyPr/>
          <a:lstStyle>
            <a:lvl1pPr>
              <a:defRPr/>
            </a:lvl1pPr>
          </a:lstStyle>
          <a:p>
            <a:pPr>
              <a:defRPr/>
            </a:pPr>
            <a:endParaRPr lang="fr-FR"/>
          </a:p>
        </p:txBody>
      </p:sp>
      <p:sp>
        <p:nvSpPr>
          <p:cNvPr id="6" name="Slide Number Placeholder 5"/>
          <p:cNvSpPr>
            <a:spLocks noGrp="1"/>
          </p:cNvSpPr>
          <p:nvPr>
            <p:ph type="sldNum" sz="quarter" idx="12"/>
          </p:nvPr>
        </p:nvSpPr>
        <p:spPr/>
        <p:txBody>
          <a:bodyPr/>
          <a:lstStyle>
            <a:lvl1pPr>
              <a:defRPr/>
            </a:lvl1pPr>
          </a:lstStyle>
          <a:p>
            <a:pPr>
              <a:defRPr/>
            </a:pPr>
            <a:fld id="{40DB5AB5-8599-4D1F-B9FD-A3715BCEE625}" type="slidenum">
              <a:rPr lang="fr-FR"/>
              <a:pPr>
                <a:defRP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4" name="Rectangle 6"/>
          <p:cNvSpPr/>
          <p:nvPr/>
        </p:nvSpPr>
        <p:spPr>
          <a:xfrm>
            <a:off x="777875"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762000" y="3276600"/>
            <a:ext cx="7543800" cy="1676400"/>
          </a:xfrm>
        </p:spPr>
        <p:txBody>
          <a:bodyPr/>
          <a:lstStyle>
            <a:lvl1pPr algn="l">
              <a:defRPr sz="5400" b="0" cap="all"/>
            </a:lvl1pPr>
          </a:lstStyle>
          <a:p>
            <a:r>
              <a:rPr lang="fr-FR" smtClean="0"/>
              <a:t>Modifiez le style du titre</a:t>
            </a:r>
            <a:endParaRPr lang="en-US" dirty="0"/>
          </a:p>
        </p:txBody>
      </p:sp>
      <p:sp>
        <p:nvSpPr>
          <p:cNvPr id="3" name="Text Placeholder 2"/>
          <p:cNvSpPr>
            <a:spLocks noGrp="1"/>
          </p:cNvSpPr>
          <p:nvPr>
            <p:ph type="body" idx="1"/>
          </p:nvPr>
        </p:nvSpPr>
        <p:spPr>
          <a:xfrm>
            <a:off x="762000" y="4953000"/>
            <a:ext cx="6858000" cy="914400"/>
          </a:xfrm>
        </p:spPr>
        <p:txBody>
          <a:bodyPr anchor="t">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6" name="Date Placeholder 3"/>
          <p:cNvSpPr>
            <a:spLocks noGrp="1"/>
          </p:cNvSpPr>
          <p:nvPr>
            <p:ph type="dt" sz="half" idx="10"/>
          </p:nvPr>
        </p:nvSpPr>
        <p:spPr/>
        <p:txBody>
          <a:bodyPr/>
          <a:lstStyle>
            <a:lvl1pPr>
              <a:defRPr/>
            </a:lvl1pPr>
          </a:lstStyle>
          <a:p>
            <a:pPr>
              <a:defRPr/>
            </a:pPr>
            <a:fld id="{C838A885-33BB-49C8-BD06-D57ADDABDD2B}" type="datetimeFigureOut">
              <a:rPr lang="fr-FR"/>
              <a:pPr>
                <a:defRPr/>
              </a:pPr>
              <a:t>26/05/2014</a:t>
            </a:fld>
            <a:endParaRPr lang="fr-FR"/>
          </a:p>
        </p:txBody>
      </p:sp>
      <p:sp>
        <p:nvSpPr>
          <p:cNvPr id="7" name="Footer Placeholder 4"/>
          <p:cNvSpPr>
            <a:spLocks noGrp="1"/>
          </p:cNvSpPr>
          <p:nvPr>
            <p:ph type="ftr" sz="quarter" idx="11"/>
          </p:nvPr>
        </p:nvSpPr>
        <p:spPr/>
        <p:txBody>
          <a:bodyPr/>
          <a:lstStyle>
            <a:lvl1pPr>
              <a:defRPr/>
            </a:lvl1pPr>
          </a:lstStyle>
          <a:p>
            <a:pPr>
              <a:defRPr/>
            </a:pPr>
            <a:endParaRPr lang="fr-FR"/>
          </a:p>
        </p:txBody>
      </p:sp>
      <p:sp>
        <p:nvSpPr>
          <p:cNvPr id="8" name="Slide Number Placeholder 5"/>
          <p:cNvSpPr>
            <a:spLocks noGrp="1"/>
          </p:cNvSpPr>
          <p:nvPr>
            <p:ph type="sldNum" sz="quarter" idx="12"/>
          </p:nvPr>
        </p:nvSpPr>
        <p:spPr/>
        <p:txBody>
          <a:bodyPr/>
          <a:lstStyle>
            <a:lvl1pPr>
              <a:defRPr/>
            </a:lvl1pPr>
          </a:lstStyle>
          <a:p>
            <a:pPr>
              <a:defRPr/>
            </a:pPr>
            <a:fld id="{6B37138C-BF79-4AEE-A796-9689E366F665}" type="slidenum">
              <a:rPr lang="fr-FR"/>
              <a:pPr>
                <a:defRP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sz="half" idx="1"/>
          </p:nvPr>
        </p:nvSpPr>
        <p:spPr>
          <a:xfrm>
            <a:off x="7620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4648200" y="609601"/>
            <a:ext cx="36576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Date Placeholder 3"/>
          <p:cNvSpPr>
            <a:spLocks noGrp="1"/>
          </p:cNvSpPr>
          <p:nvPr>
            <p:ph type="dt" sz="half" idx="10"/>
          </p:nvPr>
        </p:nvSpPr>
        <p:spPr/>
        <p:txBody>
          <a:bodyPr/>
          <a:lstStyle>
            <a:lvl1pPr>
              <a:defRPr/>
            </a:lvl1pPr>
          </a:lstStyle>
          <a:p>
            <a:pPr>
              <a:defRPr/>
            </a:pPr>
            <a:fld id="{D44817FE-9588-45FF-8CDE-8B83ED6E4333}" type="datetimeFigureOut">
              <a:rPr lang="fr-FR"/>
              <a:pPr>
                <a:defRPr/>
              </a:pPr>
              <a:t>26/05/2014</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94AECDA1-035C-41FC-9BF8-FB86EFB46AAC}" type="slidenum">
              <a:rPr lang="fr-FR"/>
              <a:pPr>
                <a:defRP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cxnSp>
        <p:nvCxnSpPr>
          <p:cNvPr id="7" name="Straight Connector 10"/>
          <p:cNvCxnSpPr/>
          <p:nvPr/>
        </p:nvCxnSpPr>
        <p:spPr>
          <a:xfrm>
            <a:off x="7588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12"/>
          <p:cNvCxnSpPr/>
          <p:nvPr/>
        </p:nvCxnSpPr>
        <p:spPr>
          <a:xfrm>
            <a:off x="4645025" y="1249363"/>
            <a:ext cx="3657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7589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7589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5152" y="609600"/>
            <a:ext cx="36576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4645152" y="1329264"/>
            <a:ext cx="3657600" cy="30480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9" name="Date Placeholder 6"/>
          <p:cNvSpPr>
            <a:spLocks noGrp="1"/>
          </p:cNvSpPr>
          <p:nvPr>
            <p:ph type="dt" sz="half" idx="10"/>
          </p:nvPr>
        </p:nvSpPr>
        <p:spPr/>
        <p:txBody>
          <a:bodyPr/>
          <a:lstStyle>
            <a:lvl1pPr>
              <a:defRPr/>
            </a:lvl1pPr>
          </a:lstStyle>
          <a:p>
            <a:pPr>
              <a:defRPr/>
            </a:pPr>
            <a:fld id="{78984032-491B-4A0D-B751-E827A1B9279D}" type="datetimeFigureOut">
              <a:rPr lang="fr-FR"/>
              <a:pPr>
                <a:defRPr/>
              </a:pPr>
              <a:t>26/05/2014</a:t>
            </a:fld>
            <a:endParaRPr lang="fr-FR"/>
          </a:p>
        </p:txBody>
      </p:sp>
      <p:sp>
        <p:nvSpPr>
          <p:cNvPr id="10" name="Footer Placeholder 7"/>
          <p:cNvSpPr>
            <a:spLocks noGrp="1"/>
          </p:cNvSpPr>
          <p:nvPr>
            <p:ph type="ftr" sz="quarter" idx="11"/>
          </p:nvPr>
        </p:nvSpPr>
        <p:spPr/>
        <p:txBody>
          <a:bodyPr/>
          <a:lstStyle>
            <a:lvl1pPr>
              <a:defRPr/>
            </a:lvl1pPr>
          </a:lstStyle>
          <a:p>
            <a:pPr>
              <a:defRPr/>
            </a:pPr>
            <a:endParaRPr lang="fr-FR"/>
          </a:p>
        </p:txBody>
      </p:sp>
      <p:sp>
        <p:nvSpPr>
          <p:cNvPr id="11" name="Slide Number Placeholder 8"/>
          <p:cNvSpPr>
            <a:spLocks noGrp="1"/>
          </p:cNvSpPr>
          <p:nvPr>
            <p:ph type="sldNum" sz="quarter" idx="12"/>
          </p:nvPr>
        </p:nvSpPr>
        <p:spPr/>
        <p:txBody>
          <a:bodyPr/>
          <a:lstStyle>
            <a:lvl1pPr>
              <a:defRPr/>
            </a:lvl1pPr>
          </a:lstStyle>
          <a:p>
            <a:pPr>
              <a:defRPr/>
            </a:pPr>
            <a:fld id="{16056442-C3F4-4E84-8352-EA4E9DA819A5}" type="slidenum">
              <a:rPr lang="fr-FR"/>
              <a:pPr>
                <a:defRP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3"/>
          <p:cNvSpPr>
            <a:spLocks noGrp="1"/>
          </p:cNvSpPr>
          <p:nvPr>
            <p:ph type="dt" sz="half" idx="10"/>
          </p:nvPr>
        </p:nvSpPr>
        <p:spPr/>
        <p:txBody>
          <a:bodyPr/>
          <a:lstStyle>
            <a:lvl1pPr>
              <a:defRPr/>
            </a:lvl1pPr>
          </a:lstStyle>
          <a:p>
            <a:pPr>
              <a:defRPr/>
            </a:pPr>
            <a:fld id="{6BB4BBF1-9F6D-440F-A4CE-E138F86254CE}" type="datetimeFigureOut">
              <a:rPr lang="fr-FR"/>
              <a:pPr>
                <a:defRPr/>
              </a:pPr>
              <a:t>26/05/2014</a:t>
            </a:fld>
            <a:endParaRPr lang="fr-FR"/>
          </a:p>
        </p:txBody>
      </p:sp>
      <p:sp>
        <p:nvSpPr>
          <p:cNvPr id="4" name="Footer Placeholder 4"/>
          <p:cNvSpPr>
            <a:spLocks noGrp="1"/>
          </p:cNvSpPr>
          <p:nvPr>
            <p:ph type="ftr" sz="quarter" idx="11"/>
          </p:nvPr>
        </p:nvSpPr>
        <p:spPr/>
        <p:txBody>
          <a:bodyPr/>
          <a:lstStyle>
            <a:lvl1pPr>
              <a:defRPr/>
            </a:lvl1pPr>
          </a:lstStyle>
          <a:p>
            <a:pPr>
              <a:defRPr/>
            </a:pPr>
            <a:endParaRPr lang="fr-FR"/>
          </a:p>
        </p:txBody>
      </p:sp>
      <p:sp>
        <p:nvSpPr>
          <p:cNvPr id="5" name="Slide Number Placeholder 5"/>
          <p:cNvSpPr>
            <a:spLocks noGrp="1"/>
          </p:cNvSpPr>
          <p:nvPr>
            <p:ph type="sldNum" sz="quarter" idx="12"/>
          </p:nvPr>
        </p:nvSpPr>
        <p:spPr/>
        <p:txBody>
          <a:bodyPr/>
          <a:lstStyle>
            <a:lvl1pPr>
              <a:defRPr/>
            </a:lvl1pPr>
          </a:lstStyle>
          <a:p>
            <a:pPr>
              <a:defRPr/>
            </a:pPr>
            <a:fld id="{0FE44892-C8F6-4F15-876E-63705F3BCA08}" type="slidenum">
              <a:rPr lang="fr-FR"/>
              <a:pPr>
                <a:defRP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E3BBC31-25D0-4B2A-8CCE-BA0352CA1591}" type="datetimeFigureOut">
              <a:rPr lang="fr-FR"/>
              <a:pPr>
                <a:defRPr/>
              </a:pPr>
              <a:t>26/05/2014</a:t>
            </a:fld>
            <a:endParaRPr lang="fr-FR"/>
          </a:p>
        </p:txBody>
      </p:sp>
      <p:sp>
        <p:nvSpPr>
          <p:cNvPr id="3" name="Footer Placeholder 4"/>
          <p:cNvSpPr>
            <a:spLocks noGrp="1"/>
          </p:cNvSpPr>
          <p:nvPr>
            <p:ph type="ftr" sz="quarter" idx="11"/>
          </p:nvPr>
        </p:nvSpPr>
        <p:spPr/>
        <p:txBody>
          <a:bodyPr/>
          <a:lstStyle>
            <a:lvl1pPr>
              <a:defRPr/>
            </a:lvl1pPr>
          </a:lstStyle>
          <a:p>
            <a:pPr>
              <a:defRPr/>
            </a:pPr>
            <a:endParaRPr lang="fr-FR"/>
          </a:p>
        </p:txBody>
      </p:sp>
      <p:sp>
        <p:nvSpPr>
          <p:cNvPr id="4" name="Slide Number Placeholder 5"/>
          <p:cNvSpPr>
            <a:spLocks noGrp="1"/>
          </p:cNvSpPr>
          <p:nvPr>
            <p:ph type="sldNum" sz="quarter" idx="12"/>
          </p:nvPr>
        </p:nvSpPr>
        <p:spPr/>
        <p:txBody>
          <a:bodyPr/>
          <a:lstStyle>
            <a:lvl1pPr>
              <a:defRPr/>
            </a:lvl1pPr>
          </a:lstStyle>
          <a:p>
            <a:pPr>
              <a:defRPr/>
            </a:pPr>
            <a:fld id="{2242A4D3-8F9D-46A6-AF88-5F6ED0A64C64}" type="slidenum">
              <a:rPr lang="fr-FR"/>
              <a:pPr>
                <a:defRP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cxnSp>
        <p:nvCxnSpPr>
          <p:cNvPr id="5" name="Straight Connector 9"/>
          <p:cNvCxnSpPr/>
          <p:nvPr/>
        </p:nvCxnSpPr>
        <p:spPr>
          <a:xfrm rot="5400000">
            <a:off x="1677194" y="2515394"/>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62000" y="4572000"/>
            <a:ext cx="6784848" cy="1600200"/>
          </a:xfrm>
        </p:spPr>
        <p:txBody>
          <a:bodyPr>
            <a:normAutofit/>
          </a:bodyPr>
          <a:lstStyle>
            <a:lvl1pPr algn="l">
              <a:defRPr sz="5400" b="0"/>
            </a:lvl1pPr>
          </a:lstStyle>
          <a:p>
            <a:r>
              <a:rPr lang="fr-FR" smtClean="0"/>
              <a:t>Modifiez le style du titre</a:t>
            </a:r>
            <a:endParaRPr lang="en-US"/>
          </a:p>
        </p:txBody>
      </p:sp>
      <p:sp>
        <p:nvSpPr>
          <p:cNvPr id="3" name="Content Placeholder 2"/>
          <p:cNvSpPr>
            <a:spLocks noGrp="1"/>
          </p:cNvSpPr>
          <p:nvPr>
            <p:ph idx="1"/>
          </p:nvPr>
        </p:nvSpPr>
        <p:spPr>
          <a:xfrm>
            <a:off x="3710866" y="457200"/>
            <a:ext cx="4594934"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62001" y="457200"/>
            <a:ext cx="2673657"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6" name="Date Placeholder 4"/>
          <p:cNvSpPr>
            <a:spLocks noGrp="1"/>
          </p:cNvSpPr>
          <p:nvPr>
            <p:ph type="dt" sz="half" idx="10"/>
          </p:nvPr>
        </p:nvSpPr>
        <p:spPr/>
        <p:txBody>
          <a:bodyPr/>
          <a:lstStyle>
            <a:lvl1pPr>
              <a:defRPr/>
            </a:lvl1pPr>
          </a:lstStyle>
          <a:p>
            <a:pPr>
              <a:defRPr/>
            </a:pPr>
            <a:fld id="{8969B088-0F99-4584-8B00-46C73410C46F}" type="datetimeFigureOut">
              <a:rPr lang="fr-FR"/>
              <a:pPr>
                <a:defRPr/>
              </a:pPr>
              <a:t>26/05/2014</a:t>
            </a:fld>
            <a:endParaRPr lang="fr-FR"/>
          </a:p>
        </p:txBody>
      </p:sp>
      <p:sp>
        <p:nvSpPr>
          <p:cNvPr id="7" name="Footer Placeholder 5"/>
          <p:cNvSpPr>
            <a:spLocks noGrp="1"/>
          </p:cNvSpPr>
          <p:nvPr>
            <p:ph type="ftr" sz="quarter" idx="11"/>
          </p:nvPr>
        </p:nvSpPr>
        <p:spPr/>
        <p:txBody>
          <a:bodyPr/>
          <a:lstStyle>
            <a:lvl1pPr>
              <a:defRPr/>
            </a:lvl1pPr>
          </a:lstStyle>
          <a:p>
            <a:pPr>
              <a:defRPr/>
            </a:pPr>
            <a:endParaRPr lang="fr-FR"/>
          </a:p>
        </p:txBody>
      </p:sp>
      <p:sp>
        <p:nvSpPr>
          <p:cNvPr id="8" name="Slide Number Placeholder 6"/>
          <p:cNvSpPr>
            <a:spLocks noGrp="1"/>
          </p:cNvSpPr>
          <p:nvPr>
            <p:ph type="sldNum" sz="quarter" idx="12"/>
          </p:nvPr>
        </p:nvSpPr>
        <p:spPr/>
        <p:txBody>
          <a:bodyPr/>
          <a:lstStyle>
            <a:lvl1pPr>
              <a:defRPr/>
            </a:lvl1pPr>
          </a:lstStyle>
          <a:p>
            <a:pPr>
              <a:defRPr/>
            </a:pPr>
            <a:fld id="{152BCDF1-B9E8-484B-843B-351402533A7C}" type="slidenum">
              <a:rPr lang="fr-FR"/>
              <a:pPr>
                <a:defRP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ormAutofit/>
          </a:bodyPr>
          <a:lstStyle>
            <a:lvl1pPr algn="l">
              <a:defRPr sz="5400" b="0"/>
            </a:lvl1pPr>
          </a:lstStyle>
          <a:p>
            <a:r>
              <a:rPr lang="fr-FR" smtClean="0"/>
              <a:t>Modifiez le style du titre</a:t>
            </a:r>
            <a:endParaRPr lang="en-US" dirty="0"/>
          </a:p>
        </p:txBody>
      </p:sp>
      <p:sp>
        <p:nvSpPr>
          <p:cNvPr id="3" name="Picture Placeholder 2"/>
          <p:cNvSpPr>
            <a:spLocks noGrp="1"/>
          </p:cNvSpPr>
          <p:nvPr>
            <p:ph type="pic" idx="1"/>
          </p:nvPr>
        </p:nvSpPr>
        <p:spPr>
          <a:xfrm>
            <a:off x="777240" y="457200"/>
            <a:ext cx="7543800" cy="2895600"/>
          </a:xfrm>
          <a:ln w="6350">
            <a:solidFill>
              <a:schemeClr val="tx2"/>
            </a:solid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smtClean="0"/>
              <a:t>Cliquez sur l'icône pour ajouter une image</a:t>
            </a:r>
            <a:endParaRPr lang="en-US" noProof="0"/>
          </a:p>
        </p:txBody>
      </p:sp>
      <p:sp>
        <p:nvSpPr>
          <p:cNvPr id="4" name="Text Placeholder 3"/>
          <p:cNvSpPr>
            <a:spLocks noGrp="1"/>
          </p:cNvSpPr>
          <p:nvPr>
            <p:ph type="body" sz="half" idx="2"/>
          </p:nvPr>
        </p:nvSpPr>
        <p:spPr>
          <a:xfrm>
            <a:off x="850392" y="3505200"/>
            <a:ext cx="7391400" cy="804862"/>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3"/>
          <p:cNvSpPr>
            <a:spLocks noGrp="1"/>
          </p:cNvSpPr>
          <p:nvPr>
            <p:ph type="dt" sz="half" idx="10"/>
          </p:nvPr>
        </p:nvSpPr>
        <p:spPr/>
        <p:txBody>
          <a:bodyPr/>
          <a:lstStyle>
            <a:lvl1pPr>
              <a:defRPr/>
            </a:lvl1pPr>
          </a:lstStyle>
          <a:p>
            <a:pPr>
              <a:defRPr/>
            </a:pPr>
            <a:fld id="{64F3AD71-B53F-424B-85E0-179398374A77}" type="datetimeFigureOut">
              <a:rPr lang="fr-FR"/>
              <a:pPr>
                <a:defRPr/>
              </a:pPr>
              <a:t>26/05/2014</a:t>
            </a:fld>
            <a:endParaRPr lang="fr-FR"/>
          </a:p>
        </p:txBody>
      </p:sp>
      <p:sp>
        <p:nvSpPr>
          <p:cNvPr id="6" name="Footer Placeholder 4"/>
          <p:cNvSpPr>
            <a:spLocks noGrp="1"/>
          </p:cNvSpPr>
          <p:nvPr>
            <p:ph type="ftr" sz="quarter" idx="11"/>
          </p:nvPr>
        </p:nvSpPr>
        <p:spPr/>
        <p:txBody>
          <a:bodyPr/>
          <a:lstStyle>
            <a:lvl1pPr>
              <a:defRPr/>
            </a:lvl1pPr>
          </a:lstStyle>
          <a:p>
            <a:pPr>
              <a:defRPr/>
            </a:pPr>
            <a:endParaRPr lang="fr-FR"/>
          </a:p>
        </p:txBody>
      </p:sp>
      <p:sp>
        <p:nvSpPr>
          <p:cNvPr id="7" name="Slide Number Placeholder 5"/>
          <p:cNvSpPr>
            <a:spLocks noGrp="1"/>
          </p:cNvSpPr>
          <p:nvPr>
            <p:ph type="sldNum" sz="quarter" idx="12"/>
          </p:nvPr>
        </p:nvSpPr>
        <p:spPr/>
        <p:txBody>
          <a:bodyPr/>
          <a:lstStyle>
            <a:lvl1pPr>
              <a:defRPr/>
            </a:lvl1pPr>
          </a:lstStyle>
          <a:p>
            <a:pPr>
              <a:defRPr/>
            </a:pPr>
            <a:fld id="{A4417172-BE1D-4E87-A8DE-641C79E8D03F}" type="slidenum">
              <a:rPr lang="fr-FR"/>
              <a:pPr>
                <a:defRP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62000" y="4572000"/>
            <a:ext cx="6781800" cy="1600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fr-FR" smtClean="0"/>
              <a:t>Modifiez le style du titre</a:t>
            </a:r>
            <a:endParaRPr lang="en-US" smtClean="0"/>
          </a:p>
        </p:txBody>
      </p:sp>
      <p:sp>
        <p:nvSpPr>
          <p:cNvPr id="1027" name="Text Placeholder 2"/>
          <p:cNvSpPr>
            <a:spLocks noGrp="1"/>
          </p:cNvSpPr>
          <p:nvPr>
            <p:ph type="body" idx="1"/>
          </p:nvPr>
        </p:nvSpPr>
        <p:spPr bwMode="auto">
          <a:xfrm>
            <a:off x="762000" y="685800"/>
            <a:ext cx="7543800" cy="3886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smtClean="0"/>
          </a:p>
        </p:txBody>
      </p:sp>
      <p:sp>
        <p:nvSpPr>
          <p:cNvPr id="4" name="Date Placeholder 3"/>
          <p:cNvSpPr>
            <a:spLocks noGrp="1"/>
          </p:cNvSpPr>
          <p:nvPr>
            <p:ph type="dt" sz="half" idx="2"/>
          </p:nvPr>
        </p:nvSpPr>
        <p:spPr>
          <a:xfrm>
            <a:off x="6248400" y="6208713"/>
            <a:ext cx="2133600" cy="365125"/>
          </a:xfrm>
          <a:prstGeom prst="rect">
            <a:avLst/>
          </a:prstGeom>
        </p:spPr>
        <p:txBody>
          <a:bodyPr vert="horz" lIns="91440" tIns="45720" rIns="91440" bIns="45720" rtlCol="0" anchor="ctr"/>
          <a:lstStyle>
            <a:lvl1pPr algn="r" fontAlgn="auto">
              <a:spcBef>
                <a:spcPts val="0"/>
              </a:spcBef>
              <a:spcAft>
                <a:spcPts val="0"/>
              </a:spcAft>
              <a:defRPr sz="1200" b="1" smtClean="0">
                <a:solidFill>
                  <a:schemeClr val="tx2">
                    <a:lumMod val="90000"/>
                    <a:lumOff val="10000"/>
                  </a:schemeClr>
                </a:solidFill>
                <a:latin typeface="+mn-lt"/>
                <a:cs typeface="+mn-cs"/>
              </a:defRPr>
            </a:lvl1pPr>
          </a:lstStyle>
          <a:p>
            <a:pPr>
              <a:defRPr/>
            </a:pPr>
            <a:fld id="{48974567-9406-4EFB-8238-6EBD14371588}" type="datetimeFigureOut">
              <a:rPr lang="fr-FR"/>
              <a:pPr>
                <a:defRPr/>
              </a:pPr>
              <a:t>26/05/2014</a:t>
            </a:fld>
            <a:endParaRPr lang="fr-FR"/>
          </a:p>
        </p:txBody>
      </p:sp>
      <p:sp>
        <p:nvSpPr>
          <p:cNvPr id="5" name="Footer Placeholder 4"/>
          <p:cNvSpPr>
            <a:spLocks noGrp="1"/>
          </p:cNvSpPr>
          <p:nvPr>
            <p:ph type="ftr" sz="quarter" idx="3"/>
          </p:nvPr>
        </p:nvSpPr>
        <p:spPr>
          <a:xfrm>
            <a:off x="762000" y="6208713"/>
            <a:ext cx="4873625" cy="365125"/>
          </a:xfrm>
          <a:prstGeom prst="rect">
            <a:avLst/>
          </a:prstGeom>
        </p:spPr>
        <p:txBody>
          <a:bodyPr vert="horz" lIns="91440" tIns="45720" rIns="91440" bIns="45720" rtlCol="0" anchor="ctr"/>
          <a:lstStyle>
            <a:lvl1pPr algn="l" fontAlgn="auto">
              <a:spcBef>
                <a:spcPts val="0"/>
              </a:spcBef>
              <a:spcAft>
                <a:spcPts val="0"/>
              </a:spcAft>
              <a:defRPr sz="1200" b="1">
                <a:solidFill>
                  <a:schemeClr val="tx2">
                    <a:lumMod val="90000"/>
                    <a:lumOff val="10000"/>
                  </a:schemeClr>
                </a:solidFill>
                <a:latin typeface="+mn-lt"/>
                <a:cs typeface="+mn-cs"/>
              </a:defRPr>
            </a:lvl1pPr>
          </a:lstStyle>
          <a:p>
            <a:pPr>
              <a:defRPr/>
            </a:pPr>
            <a:endParaRPr lang="fr-FR"/>
          </a:p>
        </p:txBody>
      </p:sp>
      <p:sp>
        <p:nvSpPr>
          <p:cNvPr id="6" name="Slide Number Placeholder 5"/>
          <p:cNvSpPr>
            <a:spLocks noGrp="1"/>
          </p:cNvSpPr>
          <p:nvPr>
            <p:ph type="sldNum" sz="quarter" idx="4"/>
          </p:nvPr>
        </p:nvSpPr>
        <p:spPr>
          <a:xfrm>
            <a:off x="7620000" y="5688013"/>
            <a:ext cx="762000" cy="365125"/>
          </a:xfrm>
          <a:prstGeom prst="rect">
            <a:avLst/>
          </a:prstGeom>
        </p:spPr>
        <p:txBody>
          <a:bodyPr vert="horz" lIns="91440" tIns="45720" rIns="91440" bIns="45720" rtlCol="0" anchor="ctr"/>
          <a:lstStyle>
            <a:lvl1pPr algn="r" fontAlgn="auto">
              <a:spcBef>
                <a:spcPts val="0"/>
              </a:spcBef>
              <a:spcAft>
                <a:spcPts val="0"/>
              </a:spcAft>
              <a:defRPr sz="2400" smtClean="0">
                <a:solidFill>
                  <a:schemeClr val="tx1">
                    <a:lumMod val="85000"/>
                    <a:lumOff val="15000"/>
                  </a:schemeClr>
                </a:solidFill>
                <a:latin typeface="+mj-lt"/>
                <a:cs typeface="+mn-cs"/>
              </a:defRPr>
            </a:lvl1pPr>
          </a:lstStyle>
          <a:p>
            <a:pPr>
              <a:defRPr/>
            </a:pPr>
            <a:fld id="{10A437E2-6916-432D-888C-ADB64308B582}" type="slidenum">
              <a:rPr lang="fr-FR"/>
              <a:pPr>
                <a:defRPr/>
              </a:pPr>
              <a:t>‹N°›</a:t>
            </a:fld>
            <a:endParaRPr lang="fr-FR"/>
          </a:p>
        </p:txBody>
      </p:sp>
      <p:sp>
        <p:nvSpPr>
          <p:cNvPr id="8" name="Rectangle 7"/>
          <p:cNvSpPr/>
          <p:nvPr/>
        </p:nvSpPr>
        <p:spPr>
          <a:xfrm>
            <a:off x="777875" y="0"/>
            <a:ext cx="75438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777875" y="6172200"/>
            <a:ext cx="7543800" cy="269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428" r:id="rId1"/>
    <p:sldLayoutId id="2147484427" r:id="rId2"/>
    <p:sldLayoutId id="2147484429" r:id="rId3"/>
    <p:sldLayoutId id="2147484426" r:id="rId4"/>
    <p:sldLayoutId id="2147484430" r:id="rId5"/>
    <p:sldLayoutId id="2147484425" r:id="rId6"/>
    <p:sldLayoutId id="2147484424" r:id="rId7"/>
    <p:sldLayoutId id="2147484431" r:id="rId8"/>
    <p:sldLayoutId id="2147484423" r:id="rId9"/>
    <p:sldLayoutId id="2147484422" r:id="rId10"/>
    <p:sldLayoutId id="2147484421" r:id="rId11"/>
  </p:sldLayoutIdLst>
  <p:txStyles>
    <p:titleStyle>
      <a:lvl1pPr algn="l" rtl="0" fontAlgn="base">
        <a:spcBef>
          <a:spcPct val="0"/>
        </a:spcBef>
        <a:spcAft>
          <a:spcPct val="0"/>
        </a:spcAft>
        <a:defRPr sz="5400" kern="1200">
          <a:solidFill>
            <a:srgbClr val="262626"/>
          </a:solidFill>
          <a:latin typeface="+mj-lt"/>
          <a:ea typeface="+mj-ea"/>
          <a:cs typeface="+mj-cs"/>
        </a:defRPr>
      </a:lvl1pPr>
      <a:lvl2pPr algn="l" rtl="0" fontAlgn="base">
        <a:spcBef>
          <a:spcPct val="0"/>
        </a:spcBef>
        <a:spcAft>
          <a:spcPct val="0"/>
        </a:spcAft>
        <a:defRPr sz="5400">
          <a:solidFill>
            <a:srgbClr val="262626"/>
          </a:solidFill>
          <a:latin typeface="Impact" pitchFamily="34" charset="0"/>
        </a:defRPr>
      </a:lvl2pPr>
      <a:lvl3pPr algn="l" rtl="0" fontAlgn="base">
        <a:spcBef>
          <a:spcPct val="0"/>
        </a:spcBef>
        <a:spcAft>
          <a:spcPct val="0"/>
        </a:spcAft>
        <a:defRPr sz="5400">
          <a:solidFill>
            <a:srgbClr val="262626"/>
          </a:solidFill>
          <a:latin typeface="Impact" pitchFamily="34" charset="0"/>
        </a:defRPr>
      </a:lvl3pPr>
      <a:lvl4pPr algn="l" rtl="0" fontAlgn="base">
        <a:spcBef>
          <a:spcPct val="0"/>
        </a:spcBef>
        <a:spcAft>
          <a:spcPct val="0"/>
        </a:spcAft>
        <a:defRPr sz="5400">
          <a:solidFill>
            <a:srgbClr val="262626"/>
          </a:solidFill>
          <a:latin typeface="Impact" pitchFamily="34" charset="0"/>
        </a:defRPr>
      </a:lvl4pPr>
      <a:lvl5pPr algn="l" rtl="0" fontAlgn="base">
        <a:spcBef>
          <a:spcPct val="0"/>
        </a:spcBef>
        <a:spcAft>
          <a:spcPct val="0"/>
        </a:spcAft>
        <a:defRPr sz="5400">
          <a:solidFill>
            <a:srgbClr val="262626"/>
          </a:solidFill>
          <a:latin typeface="Impact"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3050" indent="-273050" algn="l" rtl="0" fontAlgn="base">
        <a:spcBef>
          <a:spcPct val="20000"/>
        </a:spcBef>
        <a:spcAft>
          <a:spcPct val="0"/>
        </a:spcAft>
        <a:buClr>
          <a:schemeClr val="accent1"/>
        </a:buClr>
        <a:buFont typeface="Arial" charset="0"/>
        <a:buChar char="•"/>
        <a:defRPr sz="2400" kern="1200">
          <a:solidFill>
            <a:schemeClr val="tx2"/>
          </a:solidFill>
          <a:latin typeface="+mn-lt"/>
          <a:ea typeface="+mn-ea"/>
          <a:cs typeface="+mn-cs"/>
        </a:defRPr>
      </a:lvl1pPr>
      <a:lvl2pPr marL="593725" indent="-273050" algn="l" rtl="0" fontAlgn="base">
        <a:spcBef>
          <a:spcPct val="20000"/>
        </a:spcBef>
        <a:spcAft>
          <a:spcPct val="0"/>
        </a:spcAft>
        <a:buClr>
          <a:schemeClr val="accent1"/>
        </a:buClr>
        <a:buFont typeface="Arial" charset="0"/>
        <a:buChar char="•"/>
        <a:defRPr sz="2200" kern="1200">
          <a:solidFill>
            <a:schemeClr val="tx2"/>
          </a:solidFill>
          <a:latin typeface="+mn-lt"/>
          <a:ea typeface="+mn-ea"/>
          <a:cs typeface="+mn-cs"/>
        </a:defRPr>
      </a:lvl2pPr>
      <a:lvl3pPr marL="868363" indent="-228600" algn="l" rtl="0" fontAlgn="base">
        <a:spcBef>
          <a:spcPct val="20000"/>
        </a:spcBef>
        <a:spcAft>
          <a:spcPct val="0"/>
        </a:spcAft>
        <a:buClr>
          <a:schemeClr val="accent1"/>
        </a:buClr>
        <a:buFont typeface="Arial" charset="0"/>
        <a:buChar char="•"/>
        <a:defRPr sz="2000" kern="1200">
          <a:solidFill>
            <a:schemeClr val="tx2"/>
          </a:solidFill>
          <a:latin typeface="+mn-lt"/>
          <a:ea typeface="+mn-ea"/>
          <a:cs typeface="+mn-cs"/>
        </a:defRPr>
      </a:lvl3pPr>
      <a:lvl4pPr marL="1143000" indent="-228600" algn="l" rtl="0" fontAlgn="base">
        <a:spcBef>
          <a:spcPct val="20000"/>
        </a:spcBef>
        <a:spcAft>
          <a:spcPct val="0"/>
        </a:spcAft>
        <a:buClr>
          <a:schemeClr val="accent1"/>
        </a:buClr>
        <a:buFont typeface="Arial" charset="0"/>
        <a:buChar char="•"/>
        <a:defRPr kern="1200">
          <a:solidFill>
            <a:schemeClr val="tx2"/>
          </a:solidFill>
          <a:latin typeface="+mn-lt"/>
          <a:ea typeface="+mn-ea"/>
          <a:cs typeface="+mn-cs"/>
        </a:defRPr>
      </a:lvl4pPr>
      <a:lvl5pPr marL="1371600" indent="-228600" algn="l" rtl="0" fontAlgn="base">
        <a:spcBef>
          <a:spcPct val="20000"/>
        </a:spcBef>
        <a:spcAft>
          <a:spcPct val="0"/>
        </a:spcAft>
        <a:buClr>
          <a:schemeClr val="accent1"/>
        </a:buClr>
        <a:buFont typeface="Arial" charset="0"/>
        <a:buChar char="•"/>
        <a:defRPr kern="120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jpe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76288" y="5307013"/>
            <a:ext cx="7540625" cy="1479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bg1">
                  <a:lumMod val="95000"/>
                </a:schemeClr>
              </a:solidFill>
            </a:endParaRPr>
          </a:p>
        </p:txBody>
      </p:sp>
      <p:sp>
        <p:nvSpPr>
          <p:cNvPr id="14338" name="Titre 1"/>
          <p:cNvSpPr>
            <a:spLocks noGrp="1"/>
          </p:cNvSpPr>
          <p:nvPr>
            <p:ph type="ctrTitle"/>
          </p:nvPr>
        </p:nvSpPr>
        <p:spPr>
          <a:xfrm>
            <a:off x="427038" y="2535238"/>
            <a:ext cx="8208962" cy="1524000"/>
          </a:xfrm>
        </p:spPr>
        <p:txBody>
          <a:bodyPr/>
          <a:lstStyle/>
          <a:p>
            <a:pPr algn="ctr"/>
            <a:r>
              <a:rPr lang="fr-FR" sz="3200" b="1" smtClean="0">
                <a:latin typeface="Arial" charset="0"/>
                <a:cs typeface="Arial" charset="0"/>
              </a:rPr>
              <a:t>How to </a:t>
            </a:r>
            <a:r>
              <a:rPr lang="en-GB" sz="3200" b="1" smtClean="0">
                <a:latin typeface="Arial" charset="0"/>
                <a:cs typeface="Arial" charset="0"/>
              </a:rPr>
              <a:t>measure</a:t>
            </a:r>
            <a:r>
              <a:rPr lang="fr-FR" sz="3200" b="1" smtClean="0">
                <a:latin typeface="Arial" charset="0"/>
                <a:cs typeface="Arial" charset="0"/>
              </a:rPr>
              <a:t> and </a:t>
            </a:r>
            <a:r>
              <a:rPr lang="en-GB" sz="3200" b="1" smtClean="0">
                <a:latin typeface="Arial" charset="0"/>
                <a:cs typeface="Arial" charset="0"/>
              </a:rPr>
              <a:t>predict the culling impact on red fox population dynamics ?</a:t>
            </a:r>
            <a:endParaRPr lang="fr-FR" sz="3200" b="1" smtClean="0">
              <a:latin typeface="Arial" charset="0"/>
              <a:cs typeface="Arial" charset="0"/>
            </a:endParaRPr>
          </a:p>
        </p:txBody>
      </p:sp>
      <p:sp>
        <p:nvSpPr>
          <p:cNvPr id="3" name="Sous-titre 2"/>
          <p:cNvSpPr>
            <a:spLocks noGrp="1"/>
          </p:cNvSpPr>
          <p:nvPr>
            <p:ph type="subTitle" idx="1"/>
          </p:nvPr>
        </p:nvSpPr>
        <p:spPr>
          <a:xfrm>
            <a:off x="-252413" y="4022725"/>
            <a:ext cx="9371013" cy="990600"/>
          </a:xfrm>
        </p:spPr>
        <p:txBody>
          <a:bodyPr rtlCol="0">
            <a:noAutofit/>
          </a:bodyPr>
          <a:lstStyle/>
          <a:p>
            <a:pPr algn="ctr" fontAlgn="auto">
              <a:spcAft>
                <a:spcPts val="0"/>
              </a:spcAft>
              <a:buFont typeface="Arial" pitchFamily="34" charset="0"/>
              <a:buNone/>
              <a:defRPr/>
            </a:pPr>
            <a:r>
              <a:rPr lang="fr-FR" sz="1800" b="1" dirty="0">
                <a:latin typeface="Arial" pitchFamily="34" charset="0"/>
                <a:cs typeface="Arial" pitchFamily="34" charset="0"/>
              </a:rPr>
              <a:t>LIEURY Nicolas</a:t>
            </a:r>
            <a:r>
              <a:rPr lang="fr-FR" sz="1800" b="1" baseline="30000" dirty="0">
                <a:latin typeface="Arial" pitchFamily="34" charset="0"/>
                <a:cs typeface="Arial" pitchFamily="34" charset="0"/>
              </a:rPr>
              <a:t>1</a:t>
            </a:r>
            <a:r>
              <a:rPr lang="fr-FR" sz="1800" dirty="0">
                <a:latin typeface="Arial" pitchFamily="34" charset="0"/>
                <a:cs typeface="Arial" pitchFamily="34" charset="0"/>
              </a:rPr>
              <a:t>, RUETTE Sandrine</a:t>
            </a:r>
            <a:r>
              <a:rPr lang="fr-FR" sz="1800" baseline="30000" dirty="0">
                <a:latin typeface="Arial" pitchFamily="34" charset="0"/>
                <a:cs typeface="Arial" pitchFamily="34" charset="0"/>
              </a:rPr>
              <a:t>2</a:t>
            </a:r>
            <a:r>
              <a:rPr lang="fr-FR" sz="1800" dirty="0">
                <a:latin typeface="Arial" pitchFamily="34" charset="0"/>
                <a:cs typeface="Arial" pitchFamily="34" charset="0"/>
              </a:rPr>
              <a:t>, </a:t>
            </a:r>
            <a:r>
              <a:rPr lang="fr-FR" sz="1800" dirty="0" smtClean="0">
                <a:latin typeface="Arial" pitchFamily="34" charset="0"/>
                <a:cs typeface="Arial" pitchFamily="34" charset="0"/>
              </a:rPr>
              <a:t>ALBARET Michel</a:t>
            </a:r>
            <a:r>
              <a:rPr lang="fr-FR" sz="1800" baseline="30000" dirty="0" smtClean="0">
                <a:latin typeface="Arial" pitchFamily="34" charset="0"/>
                <a:cs typeface="Arial" pitchFamily="34" charset="0"/>
              </a:rPr>
              <a:t>2</a:t>
            </a:r>
            <a:r>
              <a:rPr lang="fr-FR" sz="1800" dirty="0" smtClean="0">
                <a:latin typeface="Arial" pitchFamily="34" charset="0"/>
                <a:cs typeface="Arial" pitchFamily="34" charset="0"/>
              </a:rPr>
              <a:t>, </a:t>
            </a:r>
          </a:p>
          <a:p>
            <a:pPr algn="ctr" fontAlgn="auto">
              <a:spcAft>
                <a:spcPts val="0"/>
              </a:spcAft>
              <a:buFont typeface="Arial" pitchFamily="34" charset="0"/>
              <a:buNone/>
              <a:defRPr/>
            </a:pPr>
            <a:r>
              <a:rPr lang="fr-FR" sz="1800" dirty="0" smtClean="0">
                <a:latin typeface="Arial" pitchFamily="34" charset="0"/>
                <a:cs typeface="Arial" pitchFamily="34" charset="0"/>
              </a:rPr>
              <a:t>DEVILLARD </a:t>
            </a:r>
            <a:r>
              <a:rPr lang="fr-FR" sz="1800" dirty="0">
                <a:latin typeface="Arial" pitchFamily="34" charset="0"/>
                <a:cs typeface="Arial" pitchFamily="34" charset="0"/>
              </a:rPr>
              <a:t>Sébastien</a:t>
            </a:r>
            <a:r>
              <a:rPr lang="fr-FR" sz="1800" baseline="30000" dirty="0">
                <a:latin typeface="Arial" pitchFamily="34" charset="0"/>
                <a:cs typeface="Arial" pitchFamily="34" charset="0"/>
              </a:rPr>
              <a:t>3</a:t>
            </a:r>
            <a:r>
              <a:rPr lang="fr-FR" sz="1800" dirty="0">
                <a:latin typeface="Arial" pitchFamily="34" charset="0"/>
                <a:cs typeface="Arial" pitchFamily="34" charset="0"/>
              </a:rPr>
              <a:t> et MILLON Alexandre</a:t>
            </a:r>
            <a:r>
              <a:rPr lang="fr-FR" sz="1800" b="1" baseline="30000" dirty="0">
                <a:latin typeface="Arial" pitchFamily="34" charset="0"/>
                <a:cs typeface="Arial" pitchFamily="34" charset="0"/>
              </a:rPr>
              <a:t>1</a:t>
            </a:r>
            <a:r>
              <a:rPr lang="fr-FR" sz="1800" dirty="0">
                <a:latin typeface="Arial" pitchFamily="34" charset="0"/>
                <a:cs typeface="Arial" pitchFamily="34" charset="0"/>
              </a:rPr>
              <a:t> </a:t>
            </a:r>
          </a:p>
          <a:p>
            <a:pPr algn="ctr" fontAlgn="auto">
              <a:spcAft>
                <a:spcPts val="0"/>
              </a:spcAft>
              <a:buFont typeface="Arial" pitchFamily="34" charset="0"/>
              <a:buNone/>
              <a:defRPr/>
            </a:pPr>
            <a:r>
              <a:rPr lang="fr-FR" sz="1050" dirty="0">
                <a:latin typeface="Arial" pitchFamily="34" charset="0"/>
                <a:cs typeface="Arial" pitchFamily="34" charset="0"/>
              </a:rPr>
              <a:t>1 – IMBE, Aix-Marseille </a:t>
            </a:r>
            <a:r>
              <a:rPr lang="fr-FR" sz="1050" dirty="0" smtClean="0">
                <a:latin typeface="Arial" pitchFamily="34" charset="0"/>
                <a:cs typeface="Arial" pitchFamily="34" charset="0"/>
              </a:rPr>
              <a:t>Université, Aix-en-Provence, France </a:t>
            </a:r>
            <a:endParaRPr lang="fr-FR" sz="1050" dirty="0">
              <a:latin typeface="Arial" pitchFamily="34" charset="0"/>
              <a:cs typeface="Arial" pitchFamily="34" charset="0"/>
            </a:endParaRPr>
          </a:p>
          <a:p>
            <a:pPr algn="ctr" fontAlgn="auto">
              <a:spcAft>
                <a:spcPts val="0"/>
              </a:spcAft>
              <a:buFont typeface="Arial" pitchFamily="34" charset="0"/>
              <a:buNone/>
              <a:defRPr/>
            </a:pPr>
            <a:r>
              <a:rPr lang="fr-FR" sz="1050" dirty="0">
                <a:latin typeface="Arial" pitchFamily="34" charset="0"/>
                <a:cs typeface="Arial" pitchFamily="34" charset="0"/>
              </a:rPr>
              <a:t>2 – ONCFS CNERA Animaux prédateurs et </a:t>
            </a:r>
            <a:r>
              <a:rPr lang="fr-FR" sz="1050" dirty="0" smtClean="0">
                <a:latin typeface="Arial" pitchFamily="34" charset="0"/>
                <a:cs typeface="Arial" pitchFamily="34" charset="0"/>
              </a:rPr>
              <a:t>déprédateurs, Birieux</a:t>
            </a:r>
            <a:r>
              <a:rPr lang="fr-FR" sz="1050" dirty="0">
                <a:latin typeface="Arial" pitchFamily="34" charset="0"/>
                <a:cs typeface="Arial" pitchFamily="34" charset="0"/>
              </a:rPr>
              <a:t>, France </a:t>
            </a:r>
          </a:p>
          <a:p>
            <a:pPr algn="ctr" fontAlgn="auto">
              <a:spcAft>
                <a:spcPts val="0"/>
              </a:spcAft>
              <a:buFont typeface="Arial" pitchFamily="34" charset="0"/>
              <a:buNone/>
              <a:defRPr/>
            </a:pPr>
            <a:r>
              <a:rPr lang="fr-FR" sz="1050" dirty="0">
                <a:latin typeface="Arial" pitchFamily="34" charset="0"/>
                <a:cs typeface="Arial" pitchFamily="34" charset="0"/>
              </a:rPr>
              <a:t>3 – LBBE, UCB Lyon </a:t>
            </a:r>
            <a:r>
              <a:rPr lang="fr-FR" sz="1050" dirty="0" smtClean="0">
                <a:latin typeface="Arial" pitchFamily="34" charset="0"/>
                <a:cs typeface="Arial" pitchFamily="34" charset="0"/>
              </a:rPr>
              <a:t>1, Villeurbanne</a:t>
            </a:r>
            <a:r>
              <a:rPr lang="fr-FR" sz="1050" dirty="0">
                <a:latin typeface="Arial" pitchFamily="34" charset="0"/>
                <a:cs typeface="Arial" pitchFamily="34" charset="0"/>
              </a:rPr>
              <a:t>, France </a:t>
            </a:r>
            <a:r>
              <a:rPr lang="fr-FR" sz="1050" dirty="0" smtClean="0">
                <a:latin typeface="Arial" pitchFamily="34" charset="0"/>
                <a:cs typeface="Arial" pitchFamily="34" charset="0"/>
              </a:rPr>
              <a:t> </a:t>
            </a:r>
            <a:endParaRPr lang="fr-FR" sz="1050" dirty="0">
              <a:latin typeface="Arial" pitchFamily="34" charset="0"/>
              <a:cs typeface="Arial" pitchFamily="34" charset="0"/>
            </a:endParaRPr>
          </a:p>
          <a:p>
            <a:pPr fontAlgn="auto">
              <a:spcAft>
                <a:spcPts val="0"/>
              </a:spcAft>
              <a:buFont typeface="Arial" pitchFamily="34" charset="0"/>
              <a:buNone/>
              <a:defRPr/>
            </a:pPr>
            <a:endParaRPr lang="fr-FR" sz="400" dirty="0"/>
          </a:p>
        </p:txBody>
      </p:sp>
      <p:pic>
        <p:nvPicPr>
          <p:cNvPr id="14340" name="Picture 8" descr="http://www.com.univ-mrs.fr/DIMAR/images/logo_imbe_rvb.jpg.jpg"/>
          <p:cNvPicPr>
            <a:picLocks noChangeAspect="1" noChangeArrowheads="1"/>
          </p:cNvPicPr>
          <p:nvPr/>
        </p:nvPicPr>
        <p:blipFill>
          <a:blip r:embed="rId3"/>
          <a:srcRect/>
          <a:stretch>
            <a:fillRect/>
          </a:stretch>
        </p:blipFill>
        <p:spPr bwMode="auto">
          <a:xfrm>
            <a:off x="776288" y="5300663"/>
            <a:ext cx="2886075" cy="1485900"/>
          </a:xfrm>
          <a:prstGeom prst="rect">
            <a:avLst/>
          </a:prstGeom>
          <a:noFill/>
          <a:ln w="9525">
            <a:noFill/>
            <a:miter lim="800000"/>
            <a:headEnd/>
            <a:tailEnd/>
          </a:ln>
        </p:spPr>
      </p:pic>
      <p:pic>
        <p:nvPicPr>
          <p:cNvPr id="14341" name="Picture 2" descr="http://upload.wikimedia.org/wikipedia/fr/7/7d/Logo_lbbe.png"/>
          <p:cNvPicPr>
            <a:picLocks noChangeAspect="1" noChangeArrowheads="1"/>
          </p:cNvPicPr>
          <p:nvPr/>
        </p:nvPicPr>
        <p:blipFill>
          <a:blip r:embed="rId4"/>
          <a:srcRect/>
          <a:stretch>
            <a:fillRect/>
          </a:stretch>
        </p:blipFill>
        <p:spPr bwMode="auto">
          <a:xfrm>
            <a:off x="4335463" y="5307013"/>
            <a:ext cx="1954212" cy="1484312"/>
          </a:xfrm>
          <a:prstGeom prst="rect">
            <a:avLst/>
          </a:prstGeom>
          <a:solidFill>
            <a:schemeClr val="bg1"/>
          </a:solidFill>
          <a:ln w="9525">
            <a:noFill/>
            <a:miter lim="800000"/>
            <a:headEnd/>
            <a:tailEnd/>
          </a:ln>
        </p:spPr>
      </p:pic>
      <p:pic>
        <p:nvPicPr>
          <p:cNvPr id="14342" name="Picture 12" descr="http://vinc.ternois.pagesperso-orange.fr/images/logo_oncfs.gif"/>
          <p:cNvPicPr>
            <a:picLocks noChangeAspect="1" noChangeArrowheads="1"/>
          </p:cNvPicPr>
          <p:nvPr/>
        </p:nvPicPr>
        <p:blipFill>
          <a:blip r:embed="rId5"/>
          <a:srcRect/>
          <a:stretch>
            <a:fillRect/>
          </a:stretch>
        </p:blipFill>
        <p:spPr bwMode="auto">
          <a:xfrm>
            <a:off x="6804025" y="5302250"/>
            <a:ext cx="1512888" cy="1484313"/>
          </a:xfrm>
          <a:prstGeom prst="rect">
            <a:avLst/>
          </a:prstGeom>
          <a:noFill/>
          <a:ln w="9525">
            <a:noFill/>
            <a:miter lim="800000"/>
            <a:headEnd/>
            <a:tailEnd/>
          </a:ln>
        </p:spPr>
      </p:pic>
      <p:cxnSp>
        <p:nvCxnSpPr>
          <p:cNvPr id="9" name="Connecteur droit 8"/>
          <p:cNvCxnSpPr/>
          <p:nvPr/>
        </p:nvCxnSpPr>
        <p:spPr>
          <a:xfrm>
            <a:off x="776288" y="5229225"/>
            <a:ext cx="7540625" cy="0"/>
          </a:xfrm>
          <a:prstGeom prst="line">
            <a:avLst/>
          </a:prstGeom>
        </p:spPr>
        <p:style>
          <a:lnRef idx="1">
            <a:schemeClr val="accent1"/>
          </a:lnRef>
          <a:fillRef idx="0">
            <a:schemeClr val="accent1"/>
          </a:fillRef>
          <a:effectRef idx="0">
            <a:schemeClr val="accent1"/>
          </a:effectRef>
          <a:fontRef idx="minor">
            <a:schemeClr val="tx1"/>
          </a:fontRef>
        </p:style>
      </p:cxnSp>
      <p:pic>
        <p:nvPicPr>
          <p:cNvPr id="14344" name="Picture 4" descr="Dopey beagle fails to spot fox behind him as he stumbles on den"/>
          <p:cNvPicPr>
            <a:picLocks noChangeAspect="1" noChangeArrowheads="1"/>
          </p:cNvPicPr>
          <p:nvPr/>
        </p:nvPicPr>
        <p:blipFill>
          <a:blip r:embed="rId6"/>
          <a:srcRect/>
          <a:stretch>
            <a:fillRect/>
          </a:stretch>
        </p:blipFill>
        <p:spPr bwMode="auto">
          <a:xfrm>
            <a:off x="1042988" y="188913"/>
            <a:ext cx="3960812" cy="2633662"/>
          </a:xfrm>
          <a:prstGeom prst="rect">
            <a:avLst/>
          </a:prstGeom>
          <a:noFill/>
          <a:ln w="9525">
            <a:noFill/>
            <a:miter lim="800000"/>
            <a:headEnd/>
            <a:tailEnd/>
          </a:ln>
        </p:spPr>
      </p:pic>
      <p:sp>
        <p:nvSpPr>
          <p:cNvPr id="11" name="ZoneTexte 10"/>
          <p:cNvSpPr txBox="1"/>
          <p:nvPr/>
        </p:nvSpPr>
        <p:spPr>
          <a:xfrm>
            <a:off x="5076825" y="61913"/>
            <a:ext cx="3240088" cy="2862262"/>
          </a:xfrm>
          <a:prstGeom prst="rect">
            <a:avLst/>
          </a:prstGeom>
          <a:noFill/>
        </p:spPr>
        <p:txBody>
          <a:bodyPr>
            <a:spAutoFit/>
          </a:bodyPr>
          <a:lstStyle/>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29.08.2013</a:t>
            </a:r>
          </a:p>
          <a:p>
            <a:pPr fontAlgn="auto">
              <a:spcBef>
                <a:spcPts val="0"/>
              </a:spcBef>
              <a:spcAft>
                <a:spcPts val="0"/>
              </a:spcAft>
              <a:defRPr/>
            </a:pPr>
            <a:endParaRPr lang="en-GB" sz="2000" b="1" dirty="0">
              <a:solidFill>
                <a:schemeClr val="bg1">
                  <a:lumMod val="95000"/>
                </a:schemeClr>
              </a:solidFill>
              <a:latin typeface="Arial" pitchFamily="34" charset="0"/>
              <a:cs typeface="Arial" pitchFamily="34" charset="0"/>
            </a:endParaRP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International</a:t>
            </a: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Union of </a:t>
            </a: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Game </a:t>
            </a: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Biologist </a:t>
            </a: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Congress</a:t>
            </a:r>
          </a:p>
          <a:p>
            <a:pPr fontAlgn="auto">
              <a:spcBef>
                <a:spcPts val="0"/>
              </a:spcBef>
              <a:spcAft>
                <a:spcPts val="0"/>
              </a:spcAft>
              <a:defRPr/>
            </a:pPr>
            <a:endParaRPr lang="en-GB" sz="2000" b="1" dirty="0">
              <a:solidFill>
                <a:schemeClr val="bg1">
                  <a:lumMod val="95000"/>
                </a:schemeClr>
              </a:solidFill>
              <a:latin typeface="Arial" pitchFamily="34" charset="0"/>
              <a:cs typeface="Arial" pitchFamily="34" charset="0"/>
            </a:endParaRPr>
          </a:p>
          <a:p>
            <a:pPr fontAlgn="auto">
              <a:spcBef>
                <a:spcPts val="0"/>
              </a:spcBef>
              <a:spcAft>
                <a:spcPts val="0"/>
              </a:spcAft>
              <a:defRPr/>
            </a:pPr>
            <a:r>
              <a:rPr lang="en-GB" sz="2000" b="1" dirty="0">
                <a:solidFill>
                  <a:schemeClr val="bg1">
                    <a:lumMod val="95000"/>
                  </a:schemeClr>
                </a:solidFill>
                <a:latin typeface="Arial" pitchFamily="34" charset="0"/>
                <a:cs typeface="Arial" pitchFamily="34" charset="0"/>
              </a:rPr>
              <a:t>Brussels - Belgium</a:t>
            </a:r>
            <a:endParaRPr lang="en-GB" sz="2000" b="1" dirty="0">
              <a:solidFill>
                <a:schemeClr val="bg1">
                  <a:lumMod val="95000"/>
                </a:schemeClr>
              </a:solidFill>
              <a:latin typeface="Arial" pitchFamily="34" charset="0"/>
              <a:cs typeface="Arial" pitchFamily="34" charset="0"/>
            </a:endParaRPr>
          </a:p>
        </p:txBody>
      </p:sp>
      <p:sp>
        <p:nvSpPr>
          <p:cNvPr id="14346" name="AutoShape 6" descr="imap://nlieury@imap.imbe.fr:993/fetch%3EUID%3E/INBOX%3E1407?part=1.1.2&amp;filename=image001.jpg"/>
          <p:cNvSpPr>
            <a:spLocks noChangeAspect="1" noChangeArrowheads="1"/>
          </p:cNvSpPr>
          <p:nvPr/>
        </p:nvSpPr>
        <p:spPr bwMode="auto">
          <a:xfrm>
            <a:off x="155575" y="-738188"/>
            <a:ext cx="6115050" cy="1552576"/>
          </a:xfrm>
          <a:prstGeom prst="rect">
            <a:avLst/>
          </a:prstGeom>
          <a:noFill/>
          <a:ln w="9525">
            <a:noFill/>
            <a:miter lim="800000"/>
            <a:headEnd/>
            <a:tailEnd/>
          </a:ln>
        </p:spPr>
        <p:txBody>
          <a:bodyPr/>
          <a:lstStyle/>
          <a:p>
            <a:endParaRPr lang="en-GB">
              <a:latin typeface="Times New Roman" pitchFamily="18" charset="0"/>
            </a:endParaRPr>
          </a:p>
        </p:txBody>
      </p:sp>
      <p:sp>
        <p:nvSpPr>
          <p:cNvPr id="14347" name="AutoShape 8" descr="imap://nlieury@imap.imbe.fr:993/fetch%3EUID%3E/INBOX%3E1407?part=1.1.2&amp;filename=image001.jpg"/>
          <p:cNvSpPr>
            <a:spLocks noChangeAspect="1" noChangeArrowheads="1"/>
          </p:cNvSpPr>
          <p:nvPr/>
        </p:nvSpPr>
        <p:spPr bwMode="auto">
          <a:xfrm>
            <a:off x="307975" y="-585788"/>
            <a:ext cx="6115050" cy="1552576"/>
          </a:xfrm>
          <a:prstGeom prst="rect">
            <a:avLst/>
          </a:prstGeom>
          <a:noFill/>
          <a:ln w="9525">
            <a:noFill/>
            <a:miter lim="800000"/>
            <a:headEnd/>
            <a:tailEnd/>
          </a:ln>
        </p:spPr>
        <p:txBody>
          <a:bodyPr/>
          <a:lstStyle/>
          <a:p>
            <a:endParaRPr lang="en-GB">
              <a:latin typeface="Times New Roman" pitchFamily="18" charset="0"/>
            </a:endParaRPr>
          </a:p>
        </p:txBody>
      </p:sp>
      <p:pic>
        <p:nvPicPr>
          <p:cNvPr id="14348" name="Image 16"/>
          <p:cNvPicPr>
            <a:picLocks noChangeAspect="1"/>
          </p:cNvPicPr>
          <p:nvPr/>
        </p:nvPicPr>
        <p:blipFill>
          <a:blip r:embed="rId7"/>
          <a:srcRect l="2647" t="10950" r="75317" b="13860"/>
          <a:stretch>
            <a:fillRect/>
          </a:stretch>
        </p:blipFill>
        <p:spPr bwMode="auto">
          <a:xfrm>
            <a:off x="6804025" y="1125538"/>
            <a:ext cx="1266825" cy="1096962"/>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I. Measure – </a:t>
            </a:r>
            <a:r>
              <a:rPr lang="en-GB" sz="2400" b="1" dirty="0">
                <a:solidFill>
                  <a:schemeClr val="bg1">
                    <a:lumMod val="95000"/>
                  </a:schemeClr>
                </a:solidFill>
                <a:latin typeface="Arial" pitchFamily="34" charset="0"/>
                <a:cs typeface="Arial" pitchFamily="34" charset="0"/>
              </a:rPr>
              <a:t>II. Predict </a:t>
            </a:r>
            <a:r>
              <a:rPr lang="en-GB" sz="2400" dirty="0">
                <a:solidFill>
                  <a:schemeClr val="bg1">
                    <a:lumMod val="65000"/>
                  </a:schemeClr>
                </a:solidFill>
                <a:latin typeface="Arial" pitchFamily="34" charset="0"/>
                <a:cs typeface="Arial" pitchFamily="34" charset="0"/>
              </a:rPr>
              <a:t>–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ZoneTexte 3"/>
          <p:cNvSpPr txBox="1">
            <a:spLocks noChangeArrowheads="1"/>
          </p:cNvSpPr>
          <p:nvPr/>
        </p:nvSpPr>
        <p:spPr bwMode="auto">
          <a:xfrm>
            <a:off x="844550" y="6315075"/>
            <a:ext cx="8299450" cy="461963"/>
          </a:xfrm>
          <a:prstGeom prst="rect">
            <a:avLst/>
          </a:prstGeom>
          <a:noFill/>
          <a:ln w="9525">
            <a:noFill/>
            <a:miter lim="800000"/>
            <a:headEnd/>
            <a:tailEnd/>
          </a:ln>
        </p:spPr>
        <p:txBody>
          <a:bodyPr>
            <a:spAutoFit/>
          </a:bodyPr>
          <a:lstStyle/>
          <a:p>
            <a:r>
              <a:rPr lang="en-GB" sz="2400" b="1"/>
              <a:t>Multiple information source to predict dynamic</a:t>
            </a:r>
          </a:p>
        </p:txBody>
      </p:sp>
      <p:pic>
        <p:nvPicPr>
          <p:cNvPr id="8" name="Picture 4" descr="renard-tablau-de-chasse.1198590200.jpg"/>
          <p:cNvPicPr>
            <a:picLocks noChangeAspect="1" noChangeArrowheads="1"/>
          </p:cNvPicPr>
          <p:nvPr/>
        </p:nvPicPr>
        <p:blipFill rotWithShape="1">
          <a:blip r:embed="rId3"/>
          <a:srcRect t="42188"/>
          <a:stretch/>
        </p:blipFill>
        <p:spPr bwMode="auto">
          <a:xfrm>
            <a:off x="242888" y="1052513"/>
            <a:ext cx="3105150" cy="1349375"/>
          </a:xfrm>
          <a:prstGeom prst="rect">
            <a:avLst/>
          </a:prstGeom>
          <a:ln>
            <a:noFill/>
          </a:ln>
          <a:effectLst>
            <a:outerShdw blurRad="292100" dist="139700" dir="2700000" algn="tl" rotWithShape="0">
              <a:srgbClr val="333333">
                <a:alpha val="65000"/>
              </a:srgbClr>
            </a:outerShdw>
          </a:effectLst>
          <a:extLst>
            <a:ext uri="{909E8E84-426E-40DD-AFC4-6F175D3DCCD1}"/>
          </a:extLst>
        </p:spPr>
      </p:pic>
      <p:grpSp>
        <p:nvGrpSpPr>
          <p:cNvPr id="9" name="Groupe 8"/>
          <p:cNvGrpSpPr>
            <a:grpSpLocks/>
          </p:cNvGrpSpPr>
          <p:nvPr/>
        </p:nvGrpSpPr>
        <p:grpSpPr bwMode="auto">
          <a:xfrm>
            <a:off x="6396038" y="3721100"/>
            <a:ext cx="2444750" cy="2190750"/>
            <a:chOff x="622106" y="3933056"/>
            <a:chExt cx="2444605" cy="2190750"/>
          </a:xfrm>
        </p:grpSpPr>
        <p:pic>
          <p:nvPicPr>
            <p:cNvPr id="10" name="Picture 2" descr="http://img.nundafoto.net/-/data/gallery/photos/48/8/1448l-renard-roux-vulpes-vulpes.jpg"/>
            <p:cNvPicPr>
              <a:picLocks noChangeAspect="1" noChangeArrowheads="1"/>
            </p:cNvPicPr>
            <p:nvPr/>
          </p:nvPicPr>
          <p:blipFill rotWithShape="1">
            <a:blip r:embed="rId4" cstate="print">
              <a:extLst>
                <a:ext uri="{28A0092B-C50C-407E-A947-70E740481C1C}"/>
              </a:extLst>
            </a:blip>
            <a:srcRect l="14880" t="-96" r="8163" b="96"/>
            <a:stretch/>
          </p:blipFill>
          <p:spPr bwMode="auto">
            <a:xfrm>
              <a:off x="622106" y="3933056"/>
              <a:ext cx="2444605" cy="2190750"/>
            </a:xfrm>
            <a:prstGeom prst="ellipse">
              <a:avLst/>
            </a:prstGeom>
            <a:ln w="2857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extLst>
          </p:spPr>
        </p:pic>
        <p:sp>
          <p:nvSpPr>
            <p:cNvPr id="11" name="Rectangle 10"/>
            <p:cNvSpPr/>
            <p:nvPr/>
          </p:nvSpPr>
          <p:spPr>
            <a:xfrm>
              <a:off x="1755514" y="4956994"/>
              <a:ext cx="152391" cy="1285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32783" name="ZoneTexte 11"/>
            <p:cNvSpPr txBox="1">
              <a:spLocks noChangeArrowheads="1"/>
            </p:cNvSpPr>
            <p:nvPr/>
          </p:nvSpPr>
          <p:spPr bwMode="auto">
            <a:xfrm>
              <a:off x="1362704" y="5085184"/>
              <a:ext cx="936104" cy="369332"/>
            </a:xfrm>
            <a:prstGeom prst="rect">
              <a:avLst/>
            </a:prstGeom>
            <a:noFill/>
            <a:ln w="9525">
              <a:noFill/>
              <a:miter lim="800000"/>
              <a:headEnd/>
              <a:tailEnd/>
            </a:ln>
          </p:spPr>
          <p:txBody>
            <a:bodyPr>
              <a:spAutoFit/>
            </a:bodyPr>
            <a:lstStyle/>
            <a:p>
              <a:r>
                <a:rPr lang="fr-FR" b="1">
                  <a:latin typeface="Copperplate Gothic Light" pitchFamily="34" charset="0"/>
                </a:rPr>
                <a:t>126 m</a:t>
              </a:r>
            </a:p>
          </p:txBody>
        </p:sp>
      </p:grpSp>
      <p:pic>
        <p:nvPicPr>
          <p:cNvPr id="13" name="Picture 4"/>
          <p:cNvPicPr>
            <a:picLocks noChangeAspect="1" noChangeArrowheads="1"/>
          </p:cNvPicPr>
          <p:nvPr/>
        </p:nvPicPr>
        <p:blipFill>
          <a:blip r:embed="rId5">
            <a:extLst>
              <a:ext uri="{28A0092B-C50C-407E-A947-70E740481C1C}"/>
            </a:extLst>
          </a:blip>
          <a:srcRect/>
          <a:stretch>
            <a:fillRect/>
          </a:stretch>
        </p:blipFill>
        <p:spPr bwMode="auto">
          <a:xfrm>
            <a:off x="5373956" y="523665"/>
            <a:ext cx="3530791" cy="22822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extLst>
        </p:spPr>
      </p:pic>
      <p:sp>
        <p:nvSpPr>
          <p:cNvPr id="16" name="ZoneTexte 15"/>
          <p:cNvSpPr txBox="1">
            <a:spLocks noChangeArrowheads="1"/>
          </p:cNvSpPr>
          <p:nvPr/>
        </p:nvSpPr>
        <p:spPr bwMode="auto">
          <a:xfrm>
            <a:off x="4516438" y="2951163"/>
            <a:ext cx="4673600" cy="706437"/>
          </a:xfrm>
          <a:prstGeom prst="rect">
            <a:avLst/>
          </a:prstGeom>
          <a:noFill/>
          <a:ln w="9525">
            <a:noFill/>
            <a:miter lim="800000"/>
            <a:headEnd/>
            <a:tailEnd/>
          </a:ln>
        </p:spPr>
        <p:txBody>
          <a:bodyPr>
            <a:spAutoFit/>
          </a:bodyPr>
          <a:lstStyle/>
          <a:p>
            <a:pPr algn="ctr"/>
            <a:r>
              <a:rPr lang="en-GB" sz="2000"/>
              <a:t>Time series of reproduction estimates from uterus examination</a:t>
            </a:r>
          </a:p>
        </p:txBody>
      </p:sp>
      <p:sp>
        <p:nvSpPr>
          <p:cNvPr id="17" name="Égal 16"/>
          <p:cNvSpPr/>
          <p:nvPr/>
        </p:nvSpPr>
        <p:spPr>
          <a:xfrm>
            <a:off x="323850" y="4437063"/>
            <a:ext cx="1079500" cy="8191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sp>
        <p:nvSpPr>
          <p:cNvPr id="32777" name="ZoneTexte 17"/>
          <p:cNvSpPr txBox="1">
            <a:spLocks noChangeArrowheads="1"/>
          </p:cNvSpPr>
          <p:nvPr/>
        </p:nvSpPr>
        <p:spPr bwMode="auto">
          <a:xfrm>
            <a:off x="242888" y="2597150"/>
            <a:ext cx="3249612" cy="706438"/>
          </a:xfrm>
          <a:prstGeom prst="rect">
            <a:avLst/>
          </a:prstGeom>
          <a:noFill/>
          <a:ln w="9525">
            <a:noFill/>
            <a:miter lim="800000"/>
            <a:headEnd/>
            <a:tailEnd/>
          </a:ln>
        </p:spPr>
        <p:txBody>
          <a:bodyPr>
            <a:spAutoFit/>
          </a:bodyPr>
          <a:lstStyle/>
          <a:p>
            <a:pPr algn="ctr"/>
            <a:r>
              <a:rPr lang="en-GB" sz="2000"/>
              <a:t>Time series of survival estimates from life table</a:t>
            </a:r>
          </a:p>
        </p:txBody>
      </p:sp>
      <p:sp>
        <p:nvSpPr>
          <p:cNvPr id="22" name="ZoneTexte 21"/>
          <p:cNvSpPr txBox="1">
            <a:spLocks noChangeArrowheads="1"/>
          </p:cNvSpPr>
          <p:nvPr/>
        </p:nvSpPr>
        <p:spPr bwMode="auto">
          <a:xfrm>
            <a:off x="1249363" y="4090988"/>
            <a:ext cx="2719387" cy="1570037"/>
          </a:xfrm>
          <a:prstGeom prst="rect">
            <a:avLst/>
          </a:prstGeom>
          <a:noFill/>
          <a:ln w="9525">
            <a:noFill/>
            <a:miter lim="800000"/>
            <a:headEnd/>
            <a:tailEnd/>
          </a:ln>
        </p:spPr>
        <p:txBody>
          <a:bodyPr>
            <a:spAutoFit/>
          </a:bodyPr>
          <a:lstStyle/>
          <a:p>
            <a:pPr algn="ctr"/>
            <a:r>
              <a:rPr lang="en-GB" sz="2400" b="1">
                <a:latin typeface="Times New Roman" pitchFamily="18" charset="0"/>
              </a:rPr>
              <a:t>MATRIX POPULATION MODEL ITERATION</a:t>
            </a:r>
          </a:p>
        </p:txBody>
      </p:sp>
      <p:sp>
        <p:nvSpPr>
          <p:cNvPr id="23" name="ZoneTexte 22"/>
          <p:cNvSpPr txBox="1">
            <a:spLocks noChangeArrowheads="1"/>
          </p:cNvSpPr>
          <p:nvPr/>
        </p:nvSpPr>
        <p:spPr bwMode="auto">
          <a:xfrm>
            <a:off x="3951288" y="4556125"/>
            <a:ext cx="2720975" cy="522288"/>
          </a:xfrm>
          <a:prstGeom prst="rect">
            <a:avLst/>
          </a:prstGeom>
          <a:noFill/>
          <a:ln w="9525">
            <a:noFill/>
            <a:miter lim="800000"/>
            <a:headEnd/>
            <a:tailEnd/>
          </a:ln>
        </p:spPr>
        <p:txBody>
          <a:bodyPr>
            <a:spAutoFit/>
          </a:bodyPr>
          <a:lstStyle/>
          <a:p>
            <a:r>
              <a:rPr lang="en-GB" sz="2800" b="1">
                <a:solidFill>
                  <a:srgbClr val="FF0000"/>
                </a:solidFill>
                <a:latin typeface="Times New Roman" pitchFamily="18" charset="0"/>
              </a:rPr>
              <a:t>Compared to </a:t>
            </a:r>
          </a:p>
        </p:txBody>
      </p:sp>
      <p:sp>
        <p:nvSpPr>
          <p:cNvPr id="19" name="Croix 18"/>
          <p:cNvSpPr/>
          <p:nvPr/>
        </p:nvSpPr>
        <p:spPr>
          <a:xfrm>
            <a:off x="3810000" y="1233488"/>
            <a:ext cx="941388" cy="863600"/>
          </a:xfrm>
          <a:prstGeom prst="plus">
            <a:avLst>
              <a:gd name="adj" fmla="val 4067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left)">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22" grpId="0"/>
      <p:bldP spid="23" grpId="0"/>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I. Measure – </a:t>
            </a:r>
            <a:r>
              <a:rPr lang="en-GB" sz="2400" b="1" dirty="0">
                <a:solidFill>
                  <a:schemeClr val="bg1">
                    <a:lumMod val="95000"/>
                  </a:schemeClr>
                </a:solidFill>
                <a:latin typeface="Arial" pitchFamily="34" charset="0"/>
                <a:cs typeface="Arial" pitchFamily="34" charset="0"/>
              </a:rPr>
              <a:t>II. Predict </a:t>
            </a:r>
            <a:r>
              <a:rPr lang="en-GB" sz="2400" dirty="0">
                <a:solidFill>
                  <a:schemeClr val="bg1">
                    <a:lumMod val="65000"/>
                  </a:schemeClr>
                </a:solidFill>
                <a:latin typeface="Arial" pitchFamily="34" charset="0"/>
                <a:cs typeface="Arial" pitchFamily="34" charset="0"/>
              </a:rPr>
              <a:t>–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ZoneTexte 3"/>
          <p:cNvSpPr txBox="1">
            <a:spLocks noChangeArrowheads="1"/>
          </p:cNvSpPr>
          <p:nvPr/>
        </p:nvSpPr>
        <p:spPr bwMode="auto">
          <a:xfrm>
            <a:off x="844550" y="6315075"/>
            <a:ext cx="8299450" cy="461963"/>
          </a:xfrm>
          <a:prstGeom prst="rect">
            <a:avLst/>
          </a:prstGeom>
          <a:noFill/>
          <a:ln w="9525">
            <a:noFill/>
            <a:miter lim="800000"/>
            <a:headEnd/>
            <a:tailEnd/>
          </a:ln>
        </p:spPr>
        <p:txBody>
          <a:bodyPr>
            <a:spAutoFit/>
          </a:bodyPr>
          <a:lstStyle/>
          <a:p>
            <a:r>
              <a:rPr lang="en-GB" sz="2400" b="1"/>
              <a:t>Good prediction of population trends from the survey</a:t>
            </a:r>
          </a:p>
        </p:txBody>
      </p:sp>
      <p:sp>
        <p:nvSpPr>
          <p:cNvPr id="19" name="ZoneTexte 18"/>
          <p:cNvSpPr txBox="1">
            <a:spLocks noChangeArrowheads="1"/>
          </p:cNvSpPr>
          <p:nvPr/>
        </p:nvSpPr>
        <p:spPr bwMode="auto">
          <a:xfrm>
            <a:off x="195263" y="5168900"/>
            <a:ext cx="4448175" cy="708025"/>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Good prediction of population dynamics from demographic estimates</a:t>
            </a:r>
          </a:p>
        </p:txBody>
      </p:sp>
      <p:sp>
        <p:nvSpPr>
          <p:cNvPr id="20" name="Flèche droite 19"/>
          <p:cNvSpPr/>
          <p:nvPr/>
        </p:nvSpPr>
        <p:spPr>
          <a:xfrm rot="5400000">
            <a:off x="2247900" y="4532313"/>
            <a:ext cx="503238" cy="392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8" name="ZoneTexte 27"/>
          <p:cNvSpPr txBox="1">
            <a:spLocks noChangeArrowheads="1"/>
          </p:cNvSpPr>
          <p:nvPr/>
        </p:nvSpPr>
        <p:spPr bwMode="auto">
          <a:xfrm>
            <a:off x="4787900" y="5168900"/>
            <a:ext cx="4325938" cy="708025"/>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GB" sz="2000" b="1">
                <a:latin typeface="Times New Roman" pitchFamily="18" charset="0"/>
              </a:rPr>
              <a:t>Equitability of elasticities with higher importance of (juvenile) survival</a:t>
            </a:r>
          </a:p>
        </p:txBody>
      </p:sp>
      <p:sp>
        <p:nvSpPr>
          <p:cNvPr id="29" name="Flèche droite 28"/>
          <p:cNvSpPr/>
          <p:nvPr/>
        </p:nvSpPr>
        <p:spPr>
          <a:xfrm rot="5400000">
            <a:off x="6688931" y="4548982"/>
            <a:ext cx="504825" cy="392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pic>
        <p:nvPicPr>
          <p:cNvPr id="34824" name="Picture 2"/>
          <p:cNvPicPr>
            <a:picLocks noChangeAspect="1" noChangeArrowheads="1"/>
          </p:cNvPicPr>
          <p:nvPr/>
        </p:nvPicPr>
        <p:blipFill>
          <a:blip r:embed="rId3"/>
          <a:srcRect/>
          <a:stretch>
            <a:fillRect/>
          </a:stretch>
        </p:blipFill>
        <p:spPr bwMode="auto">
          <a:xfrm>
            <a:off x="107950" y="203200"/>
            <a:ext cx="4556125" cy="4305300"/>
          </a:xfrm>
          <a:prstGeom prst="rect">
            <a:avLst/>
          </a:prstGeom>
          <a:noFill/>
          <a:ln w="9525">
            <a:noFill/>
            <a:miter lim="800000"/>
            <a:headEnd/>
            <a:tailEnd/>
          </a:ln>
        </p:spPr>
      </p:pic>
      <p:grpSp>
        <p:nvGrpSpPr>
          <p:cNvPr id="6" name="Groupe 5"/>
          <p:cNvGrpSpPr>
            <a:grpSpLocks/>
          </p:cNvGrpSpPr>
          <p:nvPr/>
        </p:nvGrpSpPr>
        <p:grpSpPr bwMode="auto">
          <a:xfrm>
            <a:off x="4519613" y="115888"/>
            <a:ext cx="4813300" cy="4429125"/>
            <a:chOff x="4519495" y="116632"/>
            <a:chExt cx="4812673" cy="4428000"/>
          </a:xfrm>
        </p:grpSpPr>
        <p:pic>
          <p:nvPicPr>
            <p:cNvPr id="34826" name="Picture 6"/>
            <p:cNvPicPr>
              <a:picLocks noChangeAspect="1" noChangeArrowheads="1"/>
            </p:cNvPicPr>
            <p:nvPr/>
          </p:nvPicPr>
          <p:blipFill>
            <a:blip r:embed="rId4"/>
            <a:srcRect/>
            <a:stretch>
              <a:fillRect/>
            </a:stretch>
          </p:blipFill>
          <p:spPr bwMode="auto">
            <a:xfrm>
              <a:off x="4519495" y="116632"/>
              <a:ext cx="4812673" cy="4428000"/>
            </a:xfrm>
            <a:prstGeom prst="rect">
              <a:avLst/>
            </a:prstGeom>
            <a:noFill/>
            <a:ln w="9525">
              <a:noFill/>
              <a:miter lim="800000"/>
              <a:headEnd/>
              <a:tailEnd/>
            </a:ln>
          </p:spPr>
        </p:pic>
        <p:sp>
          <p:nvSpPr>
            <p:cNvPr id="34827" name="ZoneTexte 4"/>
            <p:cNvSpPr txBox="1">
              <a:spLocks noChangeArrowheads="1"/>
            </p:cNvSpPr>
            <p:nvPr/>
          </p:nvSpPr>
          <p:spPr bwMode="auto">
            <a:xfrm>
              <a:off x="6588224" y="1414517"/>
              <a:ext cx="2088231" cy="646331"/>
            </a:xfrm>
            <a:prstGeom prst="rect">
              <a:avLst/>
            </a:prstGeom>
            <a:noFill/>
            <a:ln w="9525">
              <a:noFill/>
              <a:miter lim="800000"/>
              <a:headEnd/>
              <a:tailEnd/>
            </a:ln>
          </p:spPr>
          <p:txBody>
            <a:bodyPr>
              <a:spAutoFit/>
            </a:bodyPr>
            <a:lstStyle/>
            <a:p>
              <a:r>
                <a:rPr lang="en-GB" sz="1200"/>
                <a:t>S:     Survival</a:t>
              </a:r>
            </a:p>
            <a:p>
              <a:r>
                <a:rPr lang="en-GB" sz="1200"/>
                <a:t>pB:   Breeding probability</a:t>
              </a:r>
            </a:p>
            <a:p>
              <a:r>
                <a:rPr lang="en-GB" sz="1200"/>
                <a:t>LS:   Litter size</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up)">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P spid="20"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4"/>
          <p:cNvPicPr>
            <a:picLocks noChangeAspect="1" noChangeArrowheads="1"/>
          </p:cNvPicPr>
          <p:nvPr/>
        </p:nvPicPr>
        <p:blipFill>
          <a:blip r:embed="rId3"/>
          <a:srcRect/>
          <a:stretch>
            <a:fillRect/>
          </a:stretch>
        </p:blipFill>
        <p:spPr bwMode="auto">
          <a:xfrm>
            <a:off x="1162050" y="736600"/>
            <a:ext cx="6838950" cy="2978150"/>
          </a:xfrm>
          <a:prstGeom prst="rect">
            <a:avLst/>
          </a:prstGeom>
          <a:noFill/>
          <a:ln w="9525">
            <a:noFill/>
            <a:miter lim="800000"/>
            <a:headEnd/>
            <a:tailEnd/>
          </a:ln>
        </p:spPr>
      </p:pic>
      <p:sp>
        <p:nvSpPr>
          <p:cNvPr id="22" name="Rectangle 21"/>
          <p:cNvSpPr/>
          <p:nvPr/>
        </p:nvSpPr>
        <p:spPr>
          <a:xfrm>
            <a:off x="3187700" y="936625"/>
            <a:ext cx="1412875" cy="24526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noFill/>
            </a:endParaRPr>
          </a:p>
        </p:txBody>
      </p:sp>
      <p:sp>
        <p:nvSpPr>
          <p:cNvPr id="23" name="Rectangle 22"/>
          <p:cNvSpPr/>
          <p:nvPr/>
        </p:nvSpPr>
        <p:spPr>
          <a:xfrm>
            <a:off x="4730750" y="936625"/>
            <a:ext cx="1354138" cy="2452688"/>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noFill/>
            </a:endParaRPr>
          </a:p>
        </p:txBody>
      </p:sp>
      <p:sp>
        <p:nvSpPr>
          <p:cNvPr id="36868" name="ZoneTexte 23"/>
          <p:cNvSpPr txBox="1">
            <a:spLocks noChangeArrowheads="1"/>
          </p:cNvSpPr>
          <p:nvPr/>
        </p:nvSpPr>
        <p:spPr bwMode="auto">
          <a:xfrm>
            <a:off x="3611563" y="3316288"/>
            <a:ext cx="2087562" cy="400050"/>
          </a:xfrm>
          <a:prstGeom prst="rect">
            <a:avLst/>
          </a:prstGeom>
          <a:noFill/>
          <a:ln w="9525">
            <a:noFill/>
            <a:miter lim="800000"/>
            <a:headEnd/>
            <a:tailEnd/>
          </a:ln>
        </p:spPr>
        <p:txBody>
          <a:bodyPr>
            <a:spAutoFit/>
          </a:bodyPr>
          <a:lstStyle/>
          <a:p>
            <a:r>
              <a:rPr lang="en-GB" sz="2000" b="1">
                <a:solidFill>
                  <a:schemeClr val="accent1"/>
                </a:solidFill>
              </a:rPr>
              <a:t>Intense culling</a:t>
            </a:r>
          </a:p>
        </p:txBody>
      </p:sp>
      <p:grpSp>
        <p:nvGrpSpPr>
          <p:cNvPr id="7" name="Groupe 6"/>
          <p:cNvGrpSpPr>
            <a:grpSpLocks/>
          </p:cNvGrpSpPr>
          <p:nvPr/>
        </p:nvGrpSpPr>
        <p:grpSpPr bwMode="auto">
          <a:xfrm>
            <a:off x="468313" y="623888"/>
            <a:ext cx="4092575" cy="3576637"/>
            <a:chOff x="4572000" y="620687"/>
            <a:chExt cx="4093247" cy="3577553"/>
          </a:xfrm>
        </p:grpSpPr>
        <p:pic>
          <p:nvPicPr>
            <p:cNvPr id="36880" name="Image 14"/>
            <p:cNvPicPr>
              <a:picLocks noChangeAspect="1"/>
            </p:cNvPicPr>
            <p:nvPr/>
          </p:nvPicPr>
          <p:blipFill>
            <a:blip r:embed="rId4"/>
            <a:srcRect b="1608"/>
            <a:stretch>
              <a:fillRect/>
            </a:stretch>
          </p:blipFill>
          <p:spPr bwMode="auto">
            <a:xfrm>
              <a:off x="4572000" y="620687"/>
              <a:ext cx="4093247" cy="3577553"/>
            </a:xfrm>
            <a:prstGeom prst="rect">
              <a:avLst/>
            </a:prstGeom>
            <a:noFill/>
            <a:ln w="9525">
              <a:noFill/>
              <a:miter lim="800000"/>
              <a:headEnd/>
              <a:tailEnd/>
            </a:ln>
          </p:spPr>
        </p:pic>
        <p:sp>
          <p:nvSpPr>
            <p:cNvPr id="36881" name="ZoneTexte 4"/>
            <p:cNvSpPr txBox="1">
              <a:spLocks noChangeArrowheads="1"/>
            </p:cNvSpPr>
            <p:nvPr/>
          </p:nvSpPr>
          <p:spPr bwMode="auto">
            <a:xfrm>
              <a:off x="7668344" y="3140968"/>
              <a:ext cx="828869" cy="338554"/>
            </a:xfrm>
            <a:prstGeom prst="rect">
              <a:avLst/>
            </a:prstGeom>
            <a:solidFill>
              <a:schemeClr val="bg1"/>
            </a:solidFill>
            <a:ln w="9525">
              <a:noFill/>
              <a:miter lim="800000"/>
              <a:headEnd/>
              <a:tailEnd/>
            </a:ln>
          </p:spPr>
          <p:txBody>
            <a:bodyPr>
              <a:spAutoFit/>
            </a:bodyPr>
            <a:lstStyle/>
            <a:p>
              <a:r>
                <a:rPr lang="en-GB" sz="1600" b="1"/>
                <a:t>Site D</a:t>
              </a:r>
            </a:p>
          </p:txBody>
        </p:sp>
      </p:grpSp>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I. Measure – </a:t>
            </a:r>
            <a:r>
              <a:rPr lang="en-GB" sz="2400" b="1" dirty="0">
                <a:solidFill>
                  <a:schemeClr val="bg1">
                    <a:lumMod val="95000"/>
                  </a:schemeClr>
                </a:solidFill>
                <a:latin typeface="Arial" pitchFamily="34" charset="0"/>
                <a:cs typeface="Arial" pitchFamily="34" charset="0"/>
              </a:rPr>
              <a:t>II. Predict </a:t>
            </a:r>
            <a:r>
              <a:rPr lang="en-GB" sz="2400" dirty="0">
                <a:solidFill>
                  <a:schemeClr val="bg1">
                    <a:lumMod val="65000"/>
                  </a:schemeClr>
                </a:solidFill>
                <a:latin typeface="Arial" pitchFamily="34" charset="0"/>
                <a:cs typeface="Arial" pitchFamily="34" charset="0"/>
              </a:rPr>
              <a:t>–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ZoneTexte 3"/>
          <p:cNvSpPr txBox="1">
            <a:spLocks noChangeArrowheads="1"/>
          </p:cNvSpPr>
          <p:nvPr/>
        </p:nvSpPr>
        <p:spPr bwMode="auto">
          <a:xfrm>
            <a:off x="844550" y="6315075"/>
            <a:ext cx="8299450" cy="461963"/>
          </a:xfrm>
          <a:prstGeom prst="rect">
            <a:avLst/>
          </a:prstGeom>
          <a:noFill/>
          <a:ln w="9525">
            <a:noFill/>
            <a:miter lim="800000"/>
            <a:headEnd/>
            <a:tailEnd/>
          </a:ln>
        </p:spPr>
        <p:txBody>
          <a:bodyPr>
            <a:spAutoFit/>
          </a:bodyPr>
          <a:lstStyle/>
          <a:p>
            <a:r>
              <a:rPr lang="en-GB" sz="2400" b="1"/>
              <a:t>Gap between management actions and results</a:t>
            </a:r>
          </a:p>
        </p:txBody>
      </p:sp>
      <p:sp>
        <p:nvSpPr>
          <p:cNvPr id="19" name="ZoneTexte 18"/>
          <p:cNvSpPr txBox="1">
            <a:spLocks noChangeArrowheads="1"/>
          </p:cNvSpPr>
          <p:nvPr/>
        </p:nvSpPr>
        <p:spPr bwMode="auto">
          <a:xfrm>
            <a:off x="790575" y="4365625"/>
            <a:ext cx="7489825" cy="400050"/>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Higher contribution of juvenile survival </a:t>
            </a:r>
          </a:p>
        </p:txBody>
      </p:sp>
      <p:sp>
        <p:nvSpPr>
          <p:cNvPr id="28" name="ZoneTexte 27"/>
          <p:cNvSpPr txBox="1">
            <a:spLocks noChangeArrowheads="1"/>
          </p:cNvSpPr>
          <p:nvPr/>
        </p:nvSpPr>
        <p:spPr bwMode="auto">
          <a:xfrm>
            <a:off x="790575" y="4973638"/>
            <a:ext cx="7489825" cy="400050"/>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Contrasting situations with different contributions of adult survival</a:t>
            </a:r>
          </a:p>
        </p:txBody>
      </p:sp>
      <p:sp>
        <p:nvSpPr>
          <p:cNvPr id="16" name="ZoneTexte 15"/>
          <p:cNvSpPr txBox="1">
            <a:spLocks noChangeArrowheads="1"/>
          </p:cNvSpPr>
          <p:nvPr/>
        </p:nvSpPr>
        <p:spPr bwMode="auto">
          <a:xfrm>
            <a:off x="790575" y="5595938"/>
            <a:ext cx="7489825" cy="400050"/>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Impact juvenile survival is more efficient</a:t>
            </a:r>
          </a:p>
        </p:txBody>
      </p:sp>
      <p:grpSp>
        <p:nvGrpSpPr>
          <p:cNvPr id="6" name="Groupe 5"/>
          <p:cNvGrpSpPr>
            <a:grpSpLocks/>
          </p:cNvGrpSpPr>
          <p:nvPr/>
        </p:nvGrpSpPr>
        <p:grpSpPr bwMode="auto">
          <a:xfrm>
            <a:off x="4543425" y="631825"/>
            <a:ext cx="4103688" cy="3576638"/>
            <a:chOff x="467544" y="620688"/>
            <a:chExt cx="4104000" cy="3577552"/>
          </a:xfrm>
        </p:grpSpPr>
        <p:pic>
          <p:nvPicPr>
            <p:cNvPr id="36878" name="Image 13"/>
            <p:cNvPicPr>
              <a:picLocks noChangeAspect="1"/>
            </p:cNvPicPr>
            <p:nvPr/>
          </p:nvPicPr>
          <p:blipFill>
            <a:blip r:embed="rId5"/>
            <a:srcRect/>
            <a:stretch>
              <a:fillRect/>
            </a:stretch>
          </p:blipFill>
          <p:spPr bwMode="auto">
            <a:xfrm>
              <a:off x="467544" y="620688"/>
              <a:ext cx="4104000" cy="3577552"/>
            </a:xfrm>
            <a:prstGeom prst="rect">
              <a:avLst/>
            </a:prstGeom>
            <a:noFill/>
            <a:ln w="9525">
              <a:noFill/>
              <a:miter lim="800000"/>
              <a:headEnd/>
              <a:tailEnd/>
            </a:ln>
          </p:spPr>
        </p:pic>
        <p:sp>
          <p:nvSpPr>
            <p:cNvPr id="36879" name="ZoneTexte 16"/>
            <p:cNvSpPr txBox="1">
              <a:spLocks noChangeArrowheads="1"/>
            </p:cNvSpPr>
            <p:nvPr/>
          </p:nvSpPr>
          <p:spPr bwMode="auto">
            <a:xfrm>
              <a:off x="3599115" y="3140968"/>
              <a:ext cx="828869" cy="338554"/>
            </a:xfrm>
            <a:prstGeom prst="rect">
              <a:avLst/>
            </a:prstGeom>
            <a:solidFill>
              <a:schemeClr val="bg1"/>
            </a:solidFill>
            <a:ln w="9525">
              <a:noFill/>
              <a:miter lim="800000"/>
              <a:headEnd/>
              <a:tailEnd/>
            </a:ln>
          </p:spPr>
          <p:txBody>
            <a:bodyPr>
              <a:spAutoFit/>
            </a:bodyPr>
            <a:lstStyle/>
            <a:p>
              <a:r>
                <a:rPr lang="en-GB" sz="1600" b="1"/>
                <a:t>Site E</a:t>
              </a:r>
            </a:p>
          </p:txBody>
        </p:sp>
      </p:grpSp>
      <p:sp>
        <p:nvSpPr>
          <p:cNvPr id="20" name="Flèche droite 19"/>
          <p:cNvSpPr/>
          <p:nvPr/>
        </p:nvSpPr>
        <p:spPr>
          <a:xfrm rot="5400000">
            <a:off x="4629150" y="3844926"/>
            <a:ext cx="503237" cy="392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500"/>
                                        <p:tgtEl>
                                          <p:spTgt spid="1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up)">
                                      <p:cBhvr>
                                        <p:cTn id="21" dur="500"/>
                                        <p:tgtEl>
                                          <p:spTgt spid="2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9" grpId="0" animBg="1"/>
      <p:bldP spid="28" grpId="0" animBg="1"/>
      <p:bldP spid="16"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a:t>
            </a:r>
            <a:r>
              <a:rPr lang="en-GB" sz="2400" b="1" dirty="0">
                <a:solidFill>
                  <a:schemeClr val="bg1">
                    <a:lumMod val="95000"/>
                  </a:schemeClr>
                </a:solidFill>
                <a:latin typeface="Arial" pitchFamily="34" charset="0"/>
                <a:cs typeface="Arial" pitchFamily="34" charset="0"/>
              </a:rPr>
              <a:t> </a:t>
            </a:r>
            <a:r>
              <a:rPr lang="en-GB" sz="2400" dirty="0">
                <a:solidFill>
                  <a:schemeClr val="bg1">
                    <a:lumMod val="65000"/>
                  </a:schemeClr>
                </a:solidFill>
                <a:latin typeface="Arial" pitchFamily="34" charset="0"/>
                <a:cs typeface="Arial" pitchFamily="34" charset="0"/>
              </a:rPr>
              <a:t>– I. Measure – II. Predict – </a:t>
            </a:r>
            <a:r>
              <a:rPr lang="en-GB" sz="2400" b="1" dirty="0">
                <a:solidFill>
                  <a:schemeClr val="bg1">
                    <a:lumMod val="95000"/>
                  </a:schemeClr>
                </a:solidFill>
                <a:latin typeface="Arial" pitchFamily="34" charset="0"/>
                <a:cs typeface="Arial" pitchFamily="34" charset="0"/>
              </a:rPr>
              <a:t>Conclusion </a:t>
            </a:r>
            <a:endParaRPr lang="en-GB" sz="2400" b="1" dirty="0">
              <a:solidFill>
                <a:schemeClr val="bg1">
                  <a:lumMod val="95000"/>
                </a:schemeClr>
              </a:solidFill>
              <a:latin typeface="Arial" pitchFamily="34" charset="0"/>
              <a:cs typeface="Arial" pitchFamily="34" charset="0"/>
            </a:endParaRPr>
          </a:p>
        </p:txBody>
      </p:sp>
      <p:sp>
        <p:nvSpPr>
          <p:cNvPr id="38914" name="ZoneTexte 5"/>
          <p:cNvSpPr txBox="1">
            <a:spLocks noChangeArrowheads="1"/>
          </p:cNvSpPr>
          <p:nvPr/>
        </p:nvSpPr>
        <p:spPr bwMode="auto">
          <a:xfrm>
            <a:off x="250825" y="515938"/>
            <a:ext cx="7602538" cy="522287"/>
          </a:xfrm>
          <a:prstGeom prst="rect">
            <a:avLst/>
          </a:prstGeom>
          <a:noFill/>
          <a:ln w="9525">
            <a:noFill/>
            <a:miter lim="800000"/>
            <a:headEnd/>
            <a:tailEnd/>
          </a:ln>
        </p:spPr>
        <p:txBody>
          <a:bodyPr>
            <a:spAutoFit/>
          </a:bodyPr>
          <a:lstStyle/>
          <a:p>
            <a:r>
              <a:rPr lang="en-GB" sz="2800" b="1" u="sng"/>
              <a:t>Part I : Measure</a:t>
            </a:r>
          </a:p>
        </p:txBody>
      </p:sp>
      <p:sp>
        <p:nvSpPr>
          <p:cNvPr id="7" name="ZoneTexte 6"/>
          <p:cNvSpPr txBox="1">
            <a:spLocks noChangeArrowheads="1"/>
          </p:cNvSpPr>
          <p:nvPr/>
        </p:nvSpPr>
        <p:spPr bwMode="auto">
          <a:xfrm>
            <a:off x="711200" y="1038225"/>
            <a:ext cx="7824788" cy="2308225"/>
          </a:xfrm>
          <a:prstGeom prst="rect">
            <a:avLst/>
          </a:prstGeom>
          <a:noFill/>
          <a:ln w="9525">
            <a:noFill/>
            <a:miter lim="800000"/>
            <a:headEnd/>
            <a:tailEnd/>
          </a:ln>
        </p:spPr>
        <p:txBody>
          <a:bodyPr>
            <a:spAutoFit/>
          </a:bodyPr>
          <a:lstStyle/>
          <a:p>
            <a:pPr marL="342900" indent="-342900" algn="just">
              <a:buFont typeface="Arial" charset="0"/>
              <a:buChar char="•"/>
            </a:pPr>
            <a:r>
              <a:rPr lang="en-GB" sz="2400"/>
              <a:t>A new metric of culling rate to measure culling impact.</a:t>
            </a:r>
          </a:p>
          <a:p>
            <a:pPr marL="342900" indent="-342900" algn="just">
              <a:buFont typeface="Arial" charset="0"/>
              <a:buChar char="•"/>
            </a:pPr>
            <a:endParaRPr lang="en-GB" sz="2400"/>
          </a:p>
          <a:p>
            <a:pPr marL="342900" indent="-342900" algn="just">
              <a:buFont typeface="Arial" charset="0"/>
              <a:buChar char="•"/>
            </a:pPr>
            <a:r>
              <a:rPr lang="en-GB" sz="2400"/>
              <a:t>Arguments for the ability of red fox to buffer culling</a:t>
            </a:r>
          </a:p>
          <a:p>
            <a:pPr marL="342900" indent="-342900" algn="just">
              <a:buFont typeface="Arial" charset="0"/>
              <a:buChar char="•"/>
            </a:pPr>
            <a:endParaRPr lang="en-GB" sz="2400"/>
          </a:p>
          <a:p>
            <a:pPr marL="342900" indent="-342900" algn="just">
              <a:buFont typeface="Arial" charset="0"/>
              <a:buChar char="•"/>
            </a:pPr>
            <a:r>
              <a:rPr lang="en-GB" sz="2400"/>
              <a:t>Density-dependent immigration ? </a:t>
            </a:r>
          </a:p>
          <a:p>
            <a:pPr marL="342900" indent="-342900" algn="just">
              <a:buFont typeface="Arial" charset="0"/>
              <a:buChar char="•"/>
            </a:pPr>
            <a:endParaRPr lang="en-GB" sz="2400"/>
          </a:p>
        </p:txBody>
      </p:sp>
      <p:sp>
        <p:nvSpPr>
          <p:cNvPr id="38916" name="ZoneTexte 7"/>
          <p:cNvSpPr txBox="1">
            <a:spLocks noChangeArrowheads="1"/>
          </p:cNvSpPr>
          <p:nvPr/>
        </p:nvSpPr>
        <p:spPr bwMode="auto">
          <a:xfrm>
            <a:off x="250825" y="3121025"/>
            <a:ext cx="7602538" cy="523875"/>
          </a:xfrm>
          <a:prstGeom prst="rect">
            <a:avLst/>
          </a:prstGeom>
          <a:noFill/>
          <a:ln w="9525">
            <a:noFill/>
            <a:miter lim="800000"/>
            <a:headEnd/>
            <a:tailEnd/>
          </a:ln>
        </p:spPr>
        <p:txBody>
          <a:bodyPr>
            <a:spAutoFit/>
          </a:bodyPr>
          <a:lstStyle/>
          <a:p>
            <a:r>
              <a:rPr lang="en-GB" sz="2800" b="1" u="sng"/>
              <a:t>Part II : Predict</a:t>
            </a:r>
          </a:p>
        </p:txBody>
      </p:sp>
      <p:sp>
        <p:nvSpPr>
          <p:cNvPr id="9" name="ZoneTexte 8"/>
          <p:cNvSpPr txBox="1">
            <a:spLocks noChangeArrowheads="1"/>
          </p:cNvSpPr>
          <p:nvPr/>
        </p:nvSpPr>
        <p:spPr bwMode="auto">
          <a:xfrm>
            <a:off x="711200" y="3644900"/>
            <a:ext cx="8253413" cy="2678113"/>
          </a:xfrm>
          <a:prstGeom prst="rect">
            <a:avLst/>
          </a:prstGeom>
          <a:noFill/>
          <a:ln w="9525">
            <a:noFill/>
            <a:miter lim="800000"/>
            <a:headEnd/>
            <a:tailEnd/>
          </a:ln>
        </p:spPr>
        <p:txBody>
          <a:bodyPr>
            <a:spAutoFit/>
          </a:bodyPr>
          <a:lstStyle/>
          <a:p>
            <a:pPr marL="342900" indent="-342900" algn="just">
              <a:buFont typeface="Arial" charset="0"/>
              <a:buChar char="•"/>
            </a:pPr>
            <a:r>
              <a:rPr lang="en-GB" sz="2400"/>
              <a:t>Multiple sources for demographic estimation but the use of age-at-culling data should be optimized.</a:t>
            </a:r>
          </a:p>
          <a:p>
            <a:pPr marL="342900" indent="-342900" algn="just">
              <a:buFont typeface="Arial" charset="0"/>
              <a:buChar char="•"/>
            </a:pPr>
            <a:endParaRPr lang="en-GB" sz="2400"/>
          </a:p>
          <a:p>
            <a:pPr marL="342900" indent="-342900" algn="just">
              <a:buFont typeface="Arial" charset="0"/>
              <a:buChar char="•"/>
            </a:pPr>
            <a:r>
              <a:rPr lang="en-GB" sz="2400"/>
              <a:t>Higher contribution of juvenile survival on fox dynamics</a:t>
            </a:r>
          </a:p>
          <a:p>
            <a:pPr marL="342900" indent="-342900" algn="just">
              <a:buFont typeface="Arial" charset="0"/>
              <a:buChar char="•"/>
            </a:pPr>
            <a:endParaRPr lang="en-GB" sz="2400"/>
          </a:p>
          <a:p>
            <a:pPr marL="342900" indent="-342900" algn="just">
              <a:buFont typeface="Arial" charset="0"/>
              <a:buChar char="•"/>
            </a:pPr>
            <a:r>
              <a:rPr lang="en-GB" sz="2400"/>
              <a:t>Gap between management actions and results</a:t>
            </a:r>
          </a:p>
          <a:p>
            <a:pPr marL="342900" indent="-342900" algn="just">
              <a:buFont typeface="Arial" charset="0"/>
              <a:buChar char="•"/>
            </a:pPr>
            <a:endParaRPr lang="en-GB" sz="2400"/>
          </a:p>
        </p:txBody>
      </p:sp>
      <p:sp>
        <p:nvSpPr>
          <p:cNvPr id="10" name="Flèche droite 9"/>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ZoneTexte 10"/>
          <p:cNvSpPr txBox="1">
            <a:spLocks noChangeArrowheads="1"/>
          </p:cNvSpPr>
          <p:nvPr/>
        </p:nvSpPr>
        <p:spPr bwMode="auto">
          <a:xfrm>
            <a:off x="971550" y="6323013"/>
            <a:ext cx="7659688" cy="400050"/>
          </a:xfrm>
          <a:prstGeom prst="rect">
            <a:avLst/>
          </a:prstGeom>
          <a:noFill/>
          <a:ln w="9525">
            <a:noFill/>
            <a:miter lim="800000"/>
            <a:headEnd/>
            <a:tailEnd/>
          </a:ln>
        </p:spPr>
        <p:txBody>
          <a:bodyPr>
            <a:spAutoFit/>
          </a:bodyPr>
          <a:lstStyle/>
          <a:p>
            <a:r>
              <a:rPr lang="en-GB" sz="2000" b="1"/>
              <a:t>Significant new understanding on fox dynamics under culling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a:t>
            </a:r>
            <a:r>
              <a:rPr lang="en-GB" sz="2400" b="1" dirty="0">
                <a:solidFill>
                  <a:schemeClr val="bg1">
                    <a:lumMod val="95000"/>
                  </a:schemeClr>
                </a:solidFill>
                <a:latin typeface="Arial" pitchFamily="34" charset="0"/>
                <a:cs typeface="Arial" pitchFamily="34" charset="0"/>
              </a:rPr>
              <a:t> </a:t>
            </a:r>
            <a:r>
              <a:rPr lang="en-GB" sz="2400" dirty="0">
                <a:solidFill>
                  <a:schemeClr val="bg1">
                    <a:lumMod val="65000"/>
                  </a:schemeClr>
                </a:solidFill>
                <a:latin typeface="Arial" pitchFamily="34" charset="0"/>
                <a:cs typeface="Arial" pitchFamily="34" charset="0"/>
              </a:rPr>
              <a:t>– I. Measure – II. Predict – </a:t>
            </a:r>
            <a:r>
              <a:rPr lang="en-GB" sz="2400" b="1" dirty="0">
                <a:solidFill>
                  <a:schemeClr val="bg1">
                    <a:lumMod val="95000"/>
                  </a:schemeClr>
                </a:solidFill>
                <a:latin typeface="Arial" pitchFamily="34" charset="0"/>
                <a:cs typeface="Arial" pitchFamily="34" charset="0"/>
              </a:rPr>
              <a:t>Conclusion </a:t>
            </a:r>
            <a:endParaRPr lang="en-GB" sz="2400" b="1" dirty="0">
              <a:solidFill>
                <a:schemeClr val="bg1">
                  <a:lumMod val="95000"/>
                </a:schemeClr>
              </a:solidFill>
              <a:latin typeface="Arial" pitchFamily="34" charset="0"/>
              <a:cs typeface="Arial" pitchFamily="34" charset="0"/>
            </a:endParaRPr>
          </a:p>
        </p:txBody>
      </p:sp>
      <p:sp>
        <p:nvSpPr>
          <p:cNvPr id="40962" name="ZoneTexte 5"/>
          <p:cNvSpPr txBox="1">
            <a:spLocks noChangeArrowheads="1"/>
          </p:cNvSpPr>
          <p:nvPr/>
        </p:nvSpPr>
        <p:spPr bwMode="auto">
          <a:xfrm>
            <a:off x="179388" y="2781300"/>
            <a:ext cx="7602537" cy="522288"/>
          </a:xfrm>
          <a:prstGeom prst="rect">
            <a:avLst/>
          </a:prstGeom>
          <a:noFill/>
          <a:ln w="9525">
            <a:noFill/>
            <a:miter lim="800000"/>
            <a:headEnd/>
            <a:tailEnd/>
          </a:ln>
        </p:spPr>
        <p:txBody>
          <a:bodyPr>
            <a:spAutoFit/>
          </a:bodyPr>
          <a:lstStyle/>
          <a:p>
            <a:r>
              <a:rPr lang="en-GB" sz="2800" b="1" u="sng"/>
              <a:t>Work perspectives :</a:t>
            </a:r>
          </a:p>
        </p:txBody>
      </p:sp>
      <p:sp>
        <p:nvSpPr>
          <p:cNvPr id="7" name="ZoneTexte 6"/>
          <p:cNvSpPr txBox="1"/>
          <p:nvPr/>
        </p:nvSpPr>
        <p:spPr>
          <a:xfrm>
            <a:off x="330200" y="3360738"/>
            <a:ext cx="8859838" cy="3152775"/>
          </a:xfrm>
          <a:prstGeom prst="rect">
            <a:avLst/>
          </a:prstGeom>
          <a:noFill/>
        </p:spPr>
        <p:txBody>
          <a:bodyPr>
            <a:spAutoFit/>
          </a:bodyPr>
          <a:lstStyle/>
          <a:p>
            <a:pPr marL="342900" indent="-342900" algn="just" fontAlgn="auto">
              <a:lnSpc>
                <a:spcPts val="3500"/>
              </a:lnSpc>
              <a:spcBef>
                <a:spcPts val="0"/>
              </a:spcBef>
              <a:spcAft>
                <a:spcPts val="0"/>
              </a:spcAft>
              <a:buFont typeface="Arial" pitchFamily="34" charset="0"/>
              <a:buChar char="•"/>
              <a:defRPr/>
            </a:pPr>
            <a:r>
              <a:rPr lang="en-GB" sz="2400" dirty="0">
                <a:latin typeface="Arial" pitchFamily="34" charset="0"/>
                <a:cs typeface="Arial" pitchFamily="34" charset="0"/>
              </a:rPr>
              <a:t>Estimating </a:t>
            </a:r>
            <a:r>
              <a:rPr lang="en-GB" sz="2400" dirty="0">
                <a:latin typeface="Arial" pitchFamily="34" charset="0"/>
                <a:cs typeface="Arial" pitchFamily="34" charset="0"/>
              </a:rPr>
              <a:t>immigration </a:t>
            </a:r>
            <a:r>
              <a:rPr lang="en-GB" sz="2400" dirty="0">
                <a:latin typeface="Arial" pitchFamily="34" charset="0"/>
                <a:cs typeface="Arial" pitchFamily="34" charset="0"/>
              </a:rPr>
              <a:t>rate. </a:t>
            </a:r>
          </a:p>
          <a:p>
            <a:pPr marL="342900" indent="-342900" algn="just" fontAlgn="auto">
              <a:lnSpc>
                <a:spcPts val="3500"/>
              </a:lnSpc>
              <a:spcBef>
                <a:spcPts val="0"/>
              </a:spcBef>
              <a:spcAft>
                <a:spcPts val="0"/>
              </a:spcAft>
              <a:buFont typeface="Arial" pitchFamily="34" charset="0"/>
              <a:buChar char="•"/>
              <a:defRPr/>
            </a:pPr>
            <a:r>
              <a:rPr lang="en-GB" sz="2400" dirty="0">
                <a:latin typeface="Arial" pitchFamily="34" charset="0"/>
                <a:cs typeface="Arial" pitchFamily="34" charset="0"/>
              </a:rPr>
              <a:t>Optimizing monitoring surveys.</a:t>
            </a:r>
          </a:p>
          <a:p>
            <a:pPr marL="342900" indent="-342900" algn="just" fontAlgn="auto">
              <a:lnSpc>
                <a:spcPts val="3500"/>
              </a:lnSpc>
              <a:spcBef>
                <a:spcPts val="0"/>
              </a:spcBef>
              <a:spcAft>
                <a:spcPts val="0"/>
              </a:spcAft>
              <a:buFont typeface="Arial" pitchFamily="34" charset="0"/>
              <a:buChar char="•"/>
              <a:defRPr/>
            </a:pPr>
            <a:r>
              <a:rPr lang="en-GB" sz="2400" dirty="0">
                <a:latin typeface="Arial" pitchFamily="34" charset="0"/>
                <a:cs typeface="Arial" pitchFamily="34" charset="0"/>
              </a:rPr>
              <a:t>Developing a ready-to-use predictive model for managers.</a:t>
            </a:r>
          </a:p>
          <a:p>
            <a:pPr marL="800100" lvl="1" indent="-342900" algn="just" fontAlgn="auto">
              <a:lnSpc>
                <a:spcPts val="3500"/>
              </a:lnSpc>
              <a:spcBef>
                <a:spcPts val="0"/>
              </a:spcBef>
              <a:spcAft>
                <a:spcPts val="0"/>
              </a:spcAft>
              <a:buFont typeface="Arial" pitchFamily="34" charset="0"/>
              <a:buChar char="•"/>
              <a:defRPr/>
            </a:pPr>
            <a:r>
              <a:rPr lang="en-GB" sz="2400" dirty="0">
                <a:latin typeface="Arial" pitchFamily="34" charset="0"/>
                <a:cs typeface="Arial" pitchFamily="34" charset="0"/>
              </a:rPr>
              <a:t>Bayesian Integrated </a:t>
            </a:r>
            <a:r>
              <a:rPr lang="en-GB" sz="2400" dirty="0">
                <a:latin typeface="Arial" pitchFamily="34" charset="0"/>
                <a:cs typeface="Arial" pitchFamily="34" charset="0"/>
              </a:rPr>
              <a:t>Population Models</a:t>
            </a:r>
          </a:p>
          <a:p>
            <a:pPr marL="342900" indent="-342900" algn="just" fontAlgn="auto">
              <a:lnSpc>
                <a:spcPts val="3500"/>
              </a:lnSpc>
              <a:spcBef>
                <a:spcPts val="0"/>
              </a:spcBef>
              <a:spcAft>
                <a:spcPts val="0"/>
              </a:spcAft>
              <a:buFont typeface="Arial" pitchFamily="34" charset="0"/>
              <a:buChar char="•"/>
              <a:defRPr/>
            </a:pPr>
            <a:r>
              <a:rPr lang="en-GB" sz="2400" dirty="0">
                <a:latin typeface="Arial" pitchFamily="34" charset="0"/>
                <a:cs typeface="Arial" pitchFamily="34" charset="0"/>
              </a:rPr>
              <a:t>Understanding </a:t>
            </a:r>
            <a:r>
              <a:rPr lang="en-GB" sz="2400" dirty="0">
                <a:latin typeface="Arial" pitchFamily="34" charset="0"/>
                <a:cs typeface="Arial" pitchFamily="34" charset="0"/>
              </a:rPr>
              <a:t>the impact of </a:t>
            </a:r>
            <a:r>
              <a:rPr lang="en-GB" sz="2400" dirty="0">
                <a:latin typeface="Arial" pitchFamily="34" charset="0"/>
                <a:cs typeface="Arial" pitchFamily="34" charset="0"/>
              </a:rPr>
              <a:t>culling </a:t>
            </a:r>
            <a:r>
              <a:rPr lang="en-GB" sz="2400" dirty="0">
                <a:latin typeface="Arial" pitchFamily="34" charset="0"/>
                <a:cs typeface="Arial" pitchFamily="34" charset="0"/>
              </a:rPr>
              <a:t>methods </a:t>
            </a:r>
            <a:r>
              <a:rPr lang="en-GB" sz="2400" dirty="0">
                <a:latin typeface="Arial" pitchFamily="34" charset="0"/>
                <a:cs typeface="Arial" pitchFamily="34" charset="0"/>
              </a:rPr>
              <a:t>(trapping vs. hunting) </a:t>
            </a:r>
            <a:r>
              <a:rPr lang="en-GB" sz="2400" dirty="0">
                <a:latin typeface="Arial" pitchFamily="34" charset="0"/>
                <a:cs typeface="Arial" pitchFamily="34" charset="0"/>
              </a:rPr>
              <a:t>thanks </a:t>
            </a:r>
            <a:r>
              <a:rPr lang="en-GB" sz="2400" dirty="0">
                <a:latin typeface="Arial" pitchFamily="34" charset="0"/>
                <a:cs typeface="Arial" pitchFamily="34" charset="0"/>
              </a:rPr>
              <a:t>contrasted homogeneous protocols</a:t>
            </a:r>
            <a:r>
              <a:rPr lang="en-GB" sz="2400" dirty="0">
                <a:latin typeface="Arial" pitchFamily="34" charset="0"/>
                <a:cs typeface="Arial" pitchFamily="34" charset="0"/>
              </a:rPr>
              <a:t>.</a:t>
            </a:r>
          </a:p>
          <a:p>
            <a:pPr marL="342900" indent="-342900" algn="just" fontAlgn="auto">
              <a:lnSpc>
                <a:spcPts val="3500"/>
              </a:lnSpc>
              <a:spcBef>
                <a:spcPts val="0"/>
              </a:spcBef>
              <a:spcAft>
                <a:spcPts val="0"/>
              </a:spcAft>
              <a:buFont typeface="Arial" pitchFamily="34" charset="0"/>
              <a:buChar char="•"/>
              <a:defRPr/>
            </a:pPr>
            <a:endParaRPr lang="en-GB" sz="1050" dirty="0">
              <a:latin typeface="Arial" pitchFamily="34" charset="0"/>
              <a:cs typeface="Arial" pitchFamily="34" charset="0"/>
            </a:endParaRPr>
          </a:p>
        </p:txBody>
      </p:sp>
      <p:sp>
        <p:nvSpPr>
          <p:cNvPr id="40964" name="ZoneTexte 7"/>
          <p:cNvSpPr txBox="1">
            <a:spLocks noChangeArrowheads="1"/>
          </p:cNvSpPr>
          <p:nvPr/>
        </p:nvSpPr>
        <p:spPr bwMode="auto">
          <a:xfrm>
            <a:off x="138113" y="374650"/>
            <a:ext cx="7602537" cy="523875"/>
          </a:xfrm>
          <a:prstGeom prst="rect">
            <a:avLst/>
          </a:prstGeom>
          <a:noFill/>
          <a:ln w="9525">
            <a:noFill/>
            <a:miter lim="800000"/>
            <a:headEnd/>
            <a:tailEnd/>
          </a:ln>
        </p:spPr>
        <p:txBody>
          <a:bodyPr>
            <a:spAutoFit/>
          </a:bodyPr>
          <a:lstStyle/>
          <a:p>
            <a:r>
              <a:rPr lang="en-GB" sz="2800" b="1" u="sng"/>
              <a:t>Management application : </a:t>
            </a:r>
          </a:p>
        </p:txBody>
      </p:sp>
      <p:sp>
        <p:nvSpPr>
          <p:cNvPr id="9" name="ZoneTexte 8"/>
          <p:cNvSpPr txBox="1">
            <a:spLocks noChangeArrowheads="1"/>
          </p:cNvSpPr>
          <p:nvPr/>
        </p:nvSpPr>
        <p:spPr bwMode="auto">
          <a:xfrm>
            <a:off x="354013" y="965200"/>
            <a:ext cx="8826500" cy="2336800"/>
          </a:xfrm>
          <a:prstGeom prst="rect">
            <a:avLst/>
          </a:prstGeom>
          <a:noFill/>
          <a:ln w="9525">
            <a:noFill/>
            <a:miter lim="800000"/>
            <a:headEnd/>
            <a:tailEnd/>
          </a:ln>
        </p:spPr>
        <p:txBody>
          <a:bodyPr>
            <a:spAutoFit/>
          </a:bodyPr>
          <a:lstStyle/>
          <a:p>
            <a:pPr marL="342900" indent="-342900" algn="just">
              <a:lnSpc>
                <a:spcPts val="3500"/>
              </a:lnSpc>
              <a:buFont typeface="Arial" charset="0"/>
              <a:buChar char="•"/>
            </a:pPr>
            <a:r>
              <a:rPr lang="en-GB" sz="2400"/>
              <a:t>Multi-factorial survey is essential.</a:t>
            </a:r>
          </a:p>
          <a:p>
            <a:pPr marL="342900" indent="-342900" algn="just">
              <a:lnSpc>
                <a:spcPts val="3500"/>
              </a:lnSpc>
              <a:buFont typeface="Arial" charset="0"/>
              <a:buChar char="•"/>
            </a:pPr>
            <a:r>
              <a:rPr lang="en-GB" sz="2400"/>
              <a:t>The issue of culling relevance</a:t>
            </a:r>
          </a:p>
          <a:p>
            <a:pPr marL="342900" indent="-342900" algn="just">
              <a:lnSpc>
                <a:spcPts val="3500"/>
              </a:lnSpc>
              <a:buFont typeface="Arial" charset="0"/>
              <a:buChar char="•"/>
            </a:pPr>
            <a:r>
              <a:rPr lang="en-GB" sz="2400"/>
              <a:t>Optimize local management when its is necessary.</a:t>
            </a:r>
          </a:p>
          <a:p>
            <a:pPr marL="342900" indent="-342900" algn="just">
              <a:lnSpc>
                <a:spcPts val="3500"/>
              </a:lnSpc>
              <a:buFont typeface="Arial" charset="0"/>
              <a:buChar char="•"/>
            </a:pPr>
            <a:r>
              <a:rPr lang="en-GB" sz="2400"/>
              <a:t>Concentrate culling in winter after the dispersal phase ? </a:t>
            </a:r>
          </a:p>
          <a:p>
            <a:pPr marL="342900" indent="-342900" algn="just">
              <a:lnSpc>
                <a:spcPts val="3500"/>
              </a:lnSpc>
              <a:buFont typeface="Arial" charset="0"/>
              <a:buChar char="•"/>
            </a:pPr>
            <a:endParaRPr lang="en-GB" sz="2400"/>
          </a:p>
        </p:txBody>
      </p:sp>
      <p:sp>
        <p:nvSpPr>
          <p:cNvPr id="10" name="Flèche droite 9"/>
          <p:cNvSpPr/>
          <p:nvPr/>
        </p:nvSpPr>
        <p:spPr>
          <a:xfrm>
            <a:off x="101600" y="6375400"/>
            <a:ext cx="504825" cy="2873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ZoneTexte 10"/>
          <p:cNvSpPr txBox="1">
            <a:spLocks noChangeArrowheads="1"/>
          </p:cNvSpPr>
          <p:nvPr/>
        </p:nvSpPr>
        <p:spPr bwMode="auto">
          <a:xfrm>
            <a:off x="684213" y="6165850"/>
            <a:ext cx="7659687" cy="708025"/>
          </a:xfrm>
          <a:prstGeom prst="rect">
            <a:avLst/>
          </a:prstGeom>
          <a:noFill/>
          <a:ln w="9525">
            <a:noFill/>
            <a:miter lim="800000"/>
            <a:headEnd/>
            <a:tailEnd/>
          </a:ln>
        </p:spPr>
        <p:txBody>
          <a:bodyPr>
            <a:spAutoFit/>
          </a:bodyPr>
          <a:lstStyle/>
          <a:p>
            <a:r>
              <a:rPr lang="en-GB" sz="2000" b="1"/>
              <a:t>Towards on adaptive management to improve our understanding of the species  and optimize actions</a:t>
            </a:r>
          </a:p>
        </p:txBody>
      </p:sp>
      <p:cxnSp>
        <p:nvCxnSpPr>
          <p:cNvPr id="4" name="Connecteur droit avec flèche 3"/>
          <p:cNvCxnSpPr/>
          <p:nvPr/>
        </p:nvCxnSpPr>
        <p:spPr>
          <a:xfrm>
            <a:off x="482600" y="4960938"/>
            <a:ext cx="509588"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wipe(left)">
                                      <p:cBhvr>
                                        <p:cTn id="26" dur="500"/>
                                        <p:tgtEl>
                                          <p:spTgt spid="7">
                                            <p:txEl>
                                              <p:pRg st="0" end="0"/>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animEffect transition="in" filter="wipe(left)">
                                      <p:cBhvr>
                                        <p:cTn id="29" dur="500"/>
                                        <p:tgtEl>
                                          <p:spTgt spid="7">
                                            <p:txEl>
                                              <p:pRg st="1" end="1"/>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500"/>
                                        <p:tgtEl>
                                          <p:spTgt spid="7">
                                            <p:txEl>
                                              <p:pRg st="2" end="2"/>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wipe(left)">
                                      <p:cBhvr>
                                        <p:cTn id="35" dur="500"/>
                                        <p:tgtEl>
                                          <p:spTgt spid="7">
                                            <p:txEl>
                                              <p:pRg st="3" end="3"/>
                                            </p:txEl>
                                          </p:spTgt>
                                        </p:tgtEl>
                                      </p:cBhvr>
                                    </p:animEffect>
                                  </p:childTnLst>
                                </p:cTn>
                              </p:par>
                              <p:par>
                                <p:cTn id="36" presetID="1"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a:t>
            </a:r>
            <a:r>
              <a:rPr lang="en-GB" sz="2400" b="1" dirty="0">
                <a:solidFill>
                  <a:schemeClr val="bg1">
                    <a:lumMod val="95000"/>
                  </a:schemeClr>
                </a:solidFill>
                <a:latin typeface="Arial" pitchFamily="34" charset="0"/>
                <a:cs typeface="Arial" pitchFamily="34" charset="0"/>
              </a:rPr>
              <a:t> </a:t>
            </a:r>
            <a:r>
              <a:rPr lang="en-GB" sz="2400" dirty="0">
                <a:solidFill>
                  <a:schemeClr val="bg1">
                    <a:lumMod val="65000"/>
                  </a:schemeClr>
                </a:solidFill>
                <a:latin typeface="Arial" pitchFamily="34" charset="0"/>
                <a:cs typeface="Arial" pitchFamily="34" charset="0"/>
              </a:rPr>
              <a:t>– I. Measure – II. Predict – </a:t>
            </a:r>
            <a:r>
              <a:rPr lang="en-GB" sz="2400" b="1" dirty="0">
                <a:solidFill>
                  <a:schemeClr val="bg1">
                    <a:lumMod val="95000"/>
                  </a:schemeClr>
                </a:solidFill>
                <a:latin typeface="Arial" pitchFamily="34" charset="0"/>
                <a:cs typeface="Arial" pitchFamily="34" charset="0"/>
              </a:rPr>
              <a:t>Conclusion </a:t>
            </a:r>
            <a:endParaRPr lang="en-GB" sz="2400" b="1" dirty="0">
              <a:solidFill>
                <a:schemeClr val="bg1">
                  <a:lumMod val="95000"/>
                </a:schemeClr>
              </a:solidFill>
              <a:latin typeface="Arial" pitchFamily="34" charset="0"/>
              <a:cs typeface="Arial" pitchFamily="34" charset="0"/>
            </a:endParaRPr>
          </a:p>
        </p:txBody>
      </p:sp>
      <p:sp>
        <p:nvSpPr>
          <p:cNvPr id="8" name="ZoneTexte 7"/>
          <p:cNvSpPr txBox="1">
            <a:spLocks noChangeArrowheads="1"/>
          </p:cNvSpPr>
          <p:nvPr/>
        </p:nvSpPr>
        <p:spPr bwMode="auto">
          <a:xfrm>
            <a:off x="0" y="4645025"/>
            <a:ext cx="9036050" cy="584200"/>
          </a:xfrm>
          <a:prstGeom prst="rect">
            <a:avLst/>
          </a:prstGeom>
          <a:noFill/>
          <a:ln w="9525">
            <a:noFill/>
            <a:miter lim="800000"/>
            <a:headEnd/>
            <a:tailEnd/>
          </a:ln>
        </p:spPr>
        <p:txBody>
          <a:bodyPr>
            <a:spAutoFit/>
          </a:bodyPr>
          <a:lstStyle/>
          <a:p>
            <a:r>
              <a:rPr lang="en-GB" sz="3200" b="1" u="sng">
                <a:solidFill>
                  <a:schemeClr val="accent1"/>
                </a:solidFill>
              </a:rPr>
              <a:t>Importance of ecologist-manager interactions</a:t>
            </a:r>
          </a:p>
        </p:txBody>
      </p:sp>
      <p:sp>
        <p:nvSpPr>
          <p:cNvPr id="10" name="Flèche droite 9"/>
          <p:cNvSpPr/>
          <p:nvPr/>
        </p:nvSpPr>
        <p:spPr>
          <a:xfrm>
            <a:off x="812800" y="5805488"/>
            <a:ext cx="504825" cy="2873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1" name="ZoneTexte 10"/>
          <p:cNvSpPr txBox="1">
            <a:spLocks noChangeArrowheads="1"/>
          </p:cNvSpPr>
          <p:nvPr/>
        </p:nvSpPr>
        <p:spPr bwMode="auto">
          <a:xfrm>
            <a:off x="2011363" y="5688013"/>
            <a:ext cx="5481637" cy="522287"/>
          </a:xfrm>
          <a:prstGeom prst="rect">
            <a:avLst/>
          </a:prstGeom>
          <a:noFill/>
          <a:ln w="9525">
            <a:noFill/>
            <a:miter lim="800000"/>
            <a:headEnd/>
            <a:tailEnd/>
          </a:ln>
        </p:spPr>
        <p:txBody>
          <a:bodyPr>
            <a:spAutoFit/>
          </a:bodyPr>
          <a:lstStyle/>
          <a:p>
            <a:r>
              <a:rPr lang="en-GB" sz="2800" b="1"/>
              <a:t>Thank you for your attention !</a:t>
            </a:r>
          </a:p>
        </p:txBody>
      </p:sp>
      <p:sp>
        <p:nvSpPr>
          <p:cNvPr id="43013" name="ZoneTexte 5"/>
          <p:cNvSpPr txBox="1">
            <a:spLocks noChangeArrowheads="1"/>
          </p:cNvSpPr>
          <p:nvPr/>
        </p:nvSpPr>
        <p:spPr bwMode="auto">
          <a:xfrm>
            <a:off x="250825" y="515938"/>
            <a:ext cx="7602538" cy="522287"/>
          </a:xfrm>
          <a:prstGeom prst="rect">
            <a:avLst/>
          </a:prstGeom>
          <a:noFill/>
          <a:ln w="9525">
            <a:noFill/>
            <a:miter lim="800000"/>
            <a:headEnd/>
            <a:tailEnd/>
          </a:ln>
        </p:spPr>
        <p:txBody>
          <a:bodyPr>
            <a:spAutoFit/>
          </a:bodyPr>
          <a:lstStyle/>
          <a:p>
            <a:r>
              <a:rPr lang="en-GB" sz="2800" b="1" u="sng"/>
              <a:t>Ackowledgement</a:t>
            </a:r>
          </a:p>
        </p:txBody>
      </p:sp>
      <p:sp>
        <p:nvSpPr>
          <p:cNvPr id="12" name="ZoneTexte 6"/>
          <p:cNvSpPr txBox="1">
            <a:spLocks noChangeArrowheads="1"/>
          </p:cNvSpPr>
          <p:nvPr/>
        </p:nvSpPr>
        <p:spPr bwMode="auto">
          <a:xfrm>
            <a:off x="711200" y="1082675"/>
            <a:ext cx="7824788" cy="2308225"/>
          </a:xfrm>
          <a:prstGeom prst="rect">
            <a:avLst/>
          </a:prstGeom>
          <a:noFill/>
          <a:ln w="9525">
            <a:noFill/>
            <a:miter lim="800000"/>
            <a:headEnd/>
            <a:tailEnd/>
          </a:ln>
        </p:spPr>
        <p:txBody>
          <a:bodyPr>
            <a:spAutoFit/>
          </a:bodyPr>
          <a:lstStyle/>
          <a:p>
            <a:pPr marL="342900" indent="-342900" algn="just" fontAlgn="auto">
              <a:spcBef>
                <a:spcPts val="0"/>
              </a:spcBef>
              <a:spcAft>
                <a:spcPts val="0"/>
              </a:spcAft>
              <a:buFont typeface="Arial" charset="0"/>
              <a:buChar char="•"/>
              <a:defRPr/>
            </a:pPr>
            <a:r>
              <a:rPr lang="en-GB" sz="2400" dirty="0">
                <a:latin typeface="Arial" pitchFamily="34" charset="0"/>
                <a:cs typeface="Arial" pitchFamily="34" charset="0"/>
              </a:rPr>
              <a:t>ONCFS : Sandrine </a:t>
            </a:r>
            <a:r>
              <a:rPr lang="en-GB" sz="2400" dirty="0" err="1">
                <a:latin typeface="Arial" pitchFamily="34" charset="0"/>
                <a:cs typeface="Arial" pitchFamily="34" charset="0"/>
              </a:rPr>
              <a:t>Ruette</a:t>
            </a:r>
            <a:r>
              <a:rPr lang="en-GB" sz="2400" dirty="0">
                <a:latin typeface="Arial" pitchFamily="34" charset="0"/>
                <a:cs typeface="Arial" pitchFamily="34" charset="0"/>
              </a:rPr>
              <a:t> and Michel </a:t>
            </a:r>
            <a:r>
              <a:rPr lang="en-GB" sz="2400" dirty="0" err="1">
                <a:latin typeface="Arial" pitchFamily="34" charset="0"/>
                <a:cs typeface="Arial" pitchFamily="34" charset="0"/>
              </a:rPr>
              <a:t>Albaret</a:t>
            </a:r>
            <a:endParaRPr lang="en-GB" sz="2400" dirty="0">
              <a:latin typeface="Arial" pitchFamily="34" charset="0"/>
              <a:cs typeface="Arial" pitchFamily="34" charset="0"/>
            </a:endParaRPr>
          </a:p>
          <a:p>
            <a:pPr marL="342900" indent="-342900" algn="just" fontAlgn="auto">
              <a:spcBef>
                <a:spcPts val="0"/>
              </a:spcBef>
              <a:spcAft>
                <a:spcPts val="0"/>
              </a:spcAft>
              <a:buFont typeface="Arial" charset="0"/>
              <a:buChar char="•"/>
              <a:defRPr/>
            </a:pPr>
            <a:endParaRPr lang="en-GB" sz="2400" dirty="0">
              <a:latin typeface="Arial" pitchFamily="34" charset="0"/>
              <a:cs typeface="Arial" pitchFamily="34" charset="0"/>
            </a:endParaRPr>
          </a:p>
          <a:p>
            <a:pPr marL="342900" indent="-342900" algn="just" fontAlgn="auto">
              <a:spcBef>
                <a:spcPts val="0"/>
              </a:spcBef>
              <a:spcAft>
                <a:spcPts val="0"/>
              </a:spcAft>
              <a:buFont typeface="Arial" charset="0"/>
              <a:buChar char="•"/>
              <a:defRPr/>
            </a:pPr>
            <a:r>
              <a:rPr lang="en-GB" sz="2400" dirty="0">
                <a:latin typeface="Arial" pitchFamily="34" charset="0"/>
                <a:cs typeface="Arial" pitchFamily="34" charset="0"/>
              </a:rPr>
              <a:t>FDC 10 </a:t>
            </a:r>
            <a:r>
              <a:rPr lang="en-GB" sz="2400" dirty="0">
                <a:latin typeface="Arial" pitchFamily="34" charset="0"/>
                <a:cs typeface="Arial" pitchFamily="34" charset="0"/>
              </a:rPr>
              <a:t>: Bruno </a:t>
            </a:r>
            <a:r>
              <a:rPr lang="en-GB" sz="2400" dirty="0" err="1">
                <a:latin typeface="Arial" pitchFamily="34" charset="0"/>
                <a:cs typeface="Arial" pitchFamily="34" charset="0"/>
              </a:rPr>
              <a:t>Baudoux</a:t>
            </a:r>
            <a:r>
              <a:rPr lang="en-GB" sz="2400" dirty="0">
                <a:latin typeface="Arial" pitchFamily="34" charset="0"/>
                <a:cs typeface="Arial" pitchFamily="34" charset="0"/>
              </a:rPr>
              <a:t> and </a:t>
            </a:r>
            <a:r>
              <a:rPr lang="en-GB" sz="2400" dirty="0" err="1">
                <a:latin typeface="Arial" pitchFamily="34" charset="0"/>
                <a:cs typeface="Arial" pitchFamily="34" charset="0"/>
              </a:rPr>
              <a:t>Thibault</a:t>
            </a:r>
            <a:r>
              <a:rPr lang="en-GB" sz="2400" dirty="0">
                <a:latin typeface="Arial" pitchFamily="34" charset="0"/>
                <a:cs typeface="Arial" pitchFamily="34" charset="0"/>
              </a:rPr>
              <a:t> Mendoza</a:t>
            </a:r>
          </a:p>
          <a:p>
            <a:pPr algn="just" fontAlgn="auto">
              <a:spcBef>
                <a:spcPts val="0"/>
              </a:spcBef>
              <a:spcAft>
                <a:spcPts val="0"/>
              </a:spcAft>
              <a:defRPr/>
            </a:pPr>
            <a:endParaRPr lang="en-GB" sz="2400" dirty="0">
              <a:latin typeface="Arial" pitchFamily="34" charset="0"/>
              <a:cs typeface="Arial" pitchFamily="34" charset="0"/>
            </a:endParaRPr>
          </a:p>
          <a:p>
            <a:pPr marL="342900" indent="-342900" algn="just" fontAlgn="auto">
              <a:spcBef>
                <a:spcPts val="0"/>
              </a:spcBef>
              <a:spcAft>
                <a:spcPts val="0"/>
              </a:spcAft>
              <a:buFont typeface="Arial" charset="0"/>
              <a:buChar char="•"/>
              <a:defRPr/>
            </a:pPr>
            <a:r>
              <a:rPr lang="en-GB" sz="2400" dirty="0">
                <a:latin typeface="Arial" pitchFamily="34" charset="0"/>
                <a:cs typeface="Arial" pitchFamily="34" charset="0"/>
              </a:rPr>
              <a:t>FDC </a:t>
            </a:r>
            <a:r>
              <a:rPr lang="en-GB" sz="2400" dirty="0">
                <a:latin typeface="Arial" pitchFamily="34" charset="0"/>
                <a:cs typeface="Arial" pitchFamily="34" charset="0"/>
              </a:rPr>
              <a:t>35 </a:t>
            </a:r>
            <a:r>
              <a:rPr lang="en-GB" sz="2400" dirty="0">
                <a:latin typeface="Arial" pitchFamily="34" charset="0"/>
                <a:cs typeface="Arial" pitchFamily="34" charset="0"/>
              </a:rPr>
              <a:t>: Franck </a:t>
            </a:r>
            <a:r>
              <a:rPr lang="en-GB" sz="2400" dirty="0" err="1">
                <a:latin typeface="Arial" pitchFamily="34" charset="0"/>
                <a:cs typeface="Arial" pitchFamily="34" charset="0"/>
              </a:rPr>
              <a:t>Drouyer</a:t>
            </a:r>
            <a:r>
              <a:rPr lang="en-GB" sz="2400" dirty="0">
                <a:latin typeface="Arial" pitchFamily="34" charset="0"/>
                <a:cs typeface="Arial" pitchFamily="34" charset="0"/>
              </a:rPr>
              <a:t> and Yves </a:t>
            </a:r>
            <a:r>
              <a:rPr lang="en-GB" sz="2400" dirty="0" err="1">
                <a:latin typeface="Arial" pitchFamily="34" charset="0"/>
                <a:cs typeface="Arial" pitchFamily="34" charset="0"/>
              </a:rPr>
              <a:t>Desmitt</a:t>
            </a:r>
            <a:endParaRPr lang="en-GB" sz="2400" dirty="0">
              <a:latin typeface="Arial" pitchFamily="34" charset="0"/>
              <a:cs typeface="Arial" pitchFamily="34" charset="0"/>
            </a:endParaRPr>
          </a:p>
          <a:p>
            <a:pPr marL="342900" indent="-342900" algn="just" fontAlgn="auto">
              <a:spcBef>
                <a:spcPts val="0"/>
              </a:spcBef>
              <a:spcAft>
                <a:spcPts val="0"/>
              </a:spcAft>
              <a:buFont typeface="Arial" charset="0"/>
              <a:buChar char="•"/>
              <a:defRPr/>
            </a:pPr>
            <a:endParaRPr lang="en-GB" sz="2400" dirty="0">
              <a:latin typeface="Arial" pitchFamily="34" charset="0"/>
              <a:cs typeface="Arial" pitchFamily="34" charset="0"/>
            </a:endParaRPr>
          </a:p>
        </p:txBody>
      </p:sp>
      <p:sp>
        <p:nvSpPr>
          <p:cNvPr id="13" name="Rectangle 12"/>
          <p:cNvSpPr/>
          <p:nvPr/>
        </p:nvSpPr>
        <p:spPr>
          <a:xfrm>
            <a:off x="776288" y="3168650"/>
            <a:ext cx="7540625" cy="1477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bg1">
                  <a:lumMod val="95000"/>
                </a:schemeClr>
              </a:solidFill>
            </a:endParaRPr>
          </a:p>
        </p:txBody>
      </p:sp>
      <p:pic>
        <p:nvPicPr>
          <p:cNvPr id="43016" name="Picture 8" descr="http://www.com.univ-mrs.fr/DIMAR/images/logo_imbe_rvb.jpg.jpg"/>
          <p:cNvPicPr>
            <a:picLocks noChangeAspect="1" noChangeArrowheads="1"/>
          </p:cNvPicPr>
          <p:nvPr/>
        </p:nvPicPr>
        <p:blipFill>
          <a:blip r:embed="rId3"/>
          <a:srcRect/>
          <a:stretch>
            <a:fillRect/>
          </a:stretch>
        </p:blipFill>
        <p:spPr bwMode="auto">
          <a:xfrm>
            <a:off x="776288" y="3162300"/>
            <a:ext cx="2886075" cy="1484313"/>
          </a:xfrm>
          <a:prstGeom prst="rect">
            <a:avLst/>
          </a:prstGeom>
          <a:noFill/>
          <a:ln w="9525">
            <a:noFill/>
            <a:miter lim="800000"/>
            <a:headEnd/>
            <a:tailEnd/>
          </a:ln>
        </p:spPr>
      </p:pic>
      <p:pic>
        <p:nvPicPr>
          <p:cNvPr id="43017" name="Picture 2" descr="http://upload.wikimedia.org/wikipedia/fr/7/7d/Logo_lbbe.png"/>
          <p:cNvPicPr>
            <a:picLocks noChangeAspect="1" noChangeArrowheads="1"/>
          </p:cNvPicPr>
          <p:nvPr/>
        </p:nvPicPr>
        <p:blipFill>
          <a:blip r:embed="rId4"/>
          <a:srcRect/>
          <a:stretch>
            <a:fillRect/>
          </a:stretch>
        </p:blipFill>
        <p:spPr bwMode="auto">
          <a:xfrm>
            <a:off x="4335463" y="3168650"/>
            <a:ext cx="1954212" cy="1484313"/>
          </a:xfrm>
          <a:prstGeom prst="rect">
            <a:avLst/>
          </a:prstGeom>
          <a:solidFill>
            <a:schemeClr val="bg1"/>
          </a:solidFill>
          <a:ln w="9525">
            <a:noFill/>
            <a:miter lim="800000"/>
            <a:headEnd/>
            <a:tailEnd/>
          </a:ln>
        </p:spPr>
      </p:pic>
      <p:pic>
        <p:nvPicPr>
          <p:cNvPr id="43018" name="Picture 12" descr="http://vinc.ternois.pagesperso-orange.fr/images/logo_oncfs.gif"/>
          <p:cNvPicPr>
            <a:picLocks noChangeAspect="1" noChangeArrowheads="1"/>
          </p:cNvPicPr>
          <p:nvPr/>
        </p:nvPicPr>
        <p:blipFill>
          <a:blip r:embed="rId5"/>
          <a:srcRect/>
          <a:stretch>
            <a:fillRect/>
          </a:stretch>
        </p:blipFill>
        <p:spPr bwMode="auto">
          <a:xfrm>
            <a:off x="6804025" y="3162300"/>
            <a:ext cx="1512888" cy="1484313"/>
          </a:xfrm>
          <a:prstGeom prst="rect">
            <a:avLst/>
          </a:prstGeom>
          <a:noFill/>
          <a:ln w="9525">
            <a:noFill/>
            <a:miter lim="800000"/>
            <a:headEnd/>
            <a:tailEnd/>
          </a:ln>
        </p:spPr>
      </p:pic>
      <p:cxnSp>
        <p:nvCxnSpPr>
          <p:cNvPr id="17" name="Connecteur droit 16"/>
          <p:cNvCxnSpPr/>
          <p:nvPr/>
        </p:nvCxnSpPr>
        <p:spPr>
          <a:xfrm>
            <a:off x="776288" y="3090863"/>
            <a:ext cx="754062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00113" y="-26988"/>
            <a:ext cx="7559675" cy="461963"/>
          </a:xfrm>
          <a:prstGeom prst="rect">
            <a:avLst/>
          </a:prstGeom>
          <a:noFill/>
        </p:spPr>
        <p:txBody>
          <a:bodyPr>
            <a:spAutoFit/>
          </a:bodyPr>
          <a:lstStyle/>
          <a:p>
            <a:pPr fontAlgn="auto">
              <a:spcBef>
                <a:spcPts val="0"/>
              </a:spcBef>
              <a:spcAft>
                <a:spcPts val="0"/>
              </a:spcAft>
              <a:defRPr/>
            </a:pPr>
            <a:r>
              <a:rPr lang="en-GB" sz="2400" b="1" dirty="0">
                <a:solidFill>
                  <a:schemeClr val="bg1">
                    <a:lumMod val="95000"/>
                  </a:schemeClr>
                </a:solidFill>
                <a:latin typeface="Arial" pitchFamily="34" charset="0"/>
                <a:cs typeface="Arial" pitchFamily="34" charset="0"/>
              </a:rPr>
              <a:t>Introduction </a:t>
            </a:r>
            <a:r>
              <a:rPr lang="en-GB" sz="2400" dirty="0">
                <a:solidFill>
                  <a:schemeClr val="bg1">
                    <a:lumMod val="65000"/>
                  </a:schemeClr>
                </a:solidFill>
                <a:latin typeface="Arial" pitchFamily="34" charset="0"/>
                <a:cs typeface="Arial" pitchFamily="34" charset="0"/>
              </a:rPr>
              <a:t>– I. Measure –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4" name="ZoneTexte 3"/>
          <p:cNvSpPr txBox="1">
            <a:spLocks noChangeArrowheads="1"/>
          </p:cNvSpPr>
          <p:nvPr/>
        </p:nvSpPr>
        <p:spPr bwMode="auto">
          <a:xfrm>
            <a:off x="827088" y="6280150"/>
            <a:ext cx="8301037" cy="461963"/>
          </a:xfrm>
          <a:prstGeom prst="rect">
            <a:avLst/>
          </a:prstGeom>
          <a:noFill/>
          <a:ln w="9525">
            <a:noFill/>
            <a:miter lim="800000"/>
            <a:headEnd/>
            <a:tailEnd/>
          </a:ln>
        </p:spPr>
        <p:txBody>
          <a:bodyPr>
            <a:spAutoFit/>
          </a:bodyPr>
          <a:lstStyle/>
          <a:p>
            <a:r>
              <a:rPr lang="en-GB" sz="2400" b="1"/>
              <a:t>Population management = understanding + prediction</a:t>
            </a:r>
          </a:p>
        </p:txBody>
      </p:sp>
      <p:sp>
        <p:nvSpPr>
          <p:cNvPr id="16388" name="ZoneTexte 4"/>
          <p:cNvSpPr txBox="1">
            <a:spLocks noChangeArrowheads="1"/>
          </p:cNvSpPr>
          <p:nvPr/>
        </p:nvSpPr>
        <p:spPr bwMode="auto">
          <a:xfrm>
            <a:off x="1619250" y="404813"/>
            <a:ext cx="6553200" cy="522287"/>
          </a:xfrm>
          <a:prstGeom prst="rect">
            <a:avLst/>
          </a:prstGeom>
          <a:noFill/>
          <a:ln w="9525">
            <a:noFill/>
            <a:miter lim="800000"/>
            <a:headEnd/>
            <a:tailEnd/>
          </a:ln>
        </p:spPr>
        <p:txBody>
          <a:bodyPr>
            <a:spAutoFit/>
          </a:bodyPr>
          <a:lstStyle/>
          <a:p>
            <a:r>
              <a:rPr lang="en-GB" sz="2800" b="1"/>
              <a:t>Population management occurs :</a:t>
            </a:r>
          </a:p>
        </p:txBody>
      </p:sp>
      <p:sp>
        <p:nvSpPr>
          <p:cNvPr id="6" name="ZoneTexte 5"/>
          <p:cNvSpPr txBox="1">
            <a:spLocks noChangeArrowheads="1"/>
          </p:cNvSpPr>
          <p:nvPr/>
        </p:nvSpPr>
        <p:spPr bwMode="auto">
          <a:xfrm>
            <a:off x="4905375" y="2279650"/>
            <a:ext cx="4597400" cy="1322388"/>
          </a:xfrm>
          <a:prstGeom prst="rect">
            <a:avLst/>
          </a:prstGeom>
          <a:noFill/>
          <a:ln w="9525">
            <a:noFill/>
            <a:miter lim="800000"/>
            <a:headEnd/>
            <a:tailEnd/>
          </a:ln>
        </p:spPr>
        <p:txBody>
          <a:bodyPr>
            <a:spAutoFit/>
          </a:bodyPr>
          <a:lstStyle/>
          <a:p>
            <a:r>
              <a:rPr lang="en-GB" sz="2000" b="1"/>
              <a:t>FOR </a:t>
            </a:r>
            <a:r>
              <a:rPr lang="en-GB" sz="2000"/>
              <a:t>:    Biodiversity protection</a:t>
            </a:r>
          </a:p>
          <a:p>
            <a:r>
              <a:rPr lang="en-GB" sz="2000"/>
              <a:t>	Disease reservoir</a:t>
            </a:r>
          </a:p>
          <a:p>
            <a:r>
              <a:rPr lang="en-GB" sz="2000"/>
              <a:t>	Economical damages</a:t>
            </a:r>
          </a:p>
          <a:p>
            <a:r>
              <a:rPr lang="en-GB" sz="2000"/>
              <a:t>	Predation on game species </a:t>
            </a:r>
          </a:p>
        </p:txBody>
      </p:sp>
      <p:sp>
        <p:nvSpPr>
          <p:cNvPr id="7" name="ZoneTexte 6"/>
          <p:cNvSpPr txBox="1">
            <a:spLocks noChangeArrowheads="1"/>
          </p:cNvSpPr>
          <p:nvPr/>
        </p:nvSpPr>
        <p:spPr bwMode="auto">
          <a:xfrm>
            <a:off x="2967038" y="1662113"/>
            <a:ext cx="1749425" cy="460375"/>
          </a:xfrm>
          <a:prstGeom prst="rect">
            <a:avLst/>
          </a:prstGeom>
          <a:noFill/>
          <a:ln w="9525">
            <a:noFill/>
            <a:miter lim="800000"/>
            <a:headEnd/>
            <a:tailEnd/>
          </a:ln>
        </p:spPr>
        <p:txBody>
          <a:bodyPr>
            <a:spAutoFit/>
          </a:bodyPr>
          <a:lstStyle/>
          <a:p>
            <a:r>
              <a:rPr lang="en-GB" sz="2400" b="1">
                <a:solidFill>
                  <a:srgbClr val="FF0000"/>
                </a:solidFill>
              </a:rPr>
              <a:t>CULLING</a:t>
            </a:r>
          </a:p>
        </p:txBody>
      </p:sp>
      <p:sp>
        <p:nvSpPr>
          <p:cNvPr id="9" name="ZoneTexte 8"/>
          <p:cNvSpPr txBox="1">
            <a:spLocks noChangeArrowheads="1"/>
          </p:cNvSpPr>
          <p:nvPr/>
        </p:nvSpPr>
        <p:spPr bwMode="auto">
          <a:xfrm>
            <a:off x="209550" y="955675"/>
            <a:ext cx="720725" cy="584200"/>
          </a:xfrm>
          <a:prstGeom prst="rect">
            <a:avLst/>
          </a:prstGeom>
          <a:noFill/>
          <a:ln w="9525">
            <a:noFill/>
            <a:miter lim="800000"/>
            <a:headEnd/>
            <a:tailEnd/>
          </a:ln>
        </p:spPr>
        <p:txBody>
          <a:bodyPr>
            <a:spAutoFit/>
          </a:bodyPr>
          <a:lstStyle/>
          <a:p>
            <a:r>
              <a:rPr lang="fr-FR" sz="3200" b="1">
                <a:latin typeface="Times New Roman" pitchFamily="18" charset="0"/>
              </a:rPr>
              <a:t>N</a:t>
            </a:r>
          </a:p>
        </p:txBody>
      </p:sp>
      <p:grpSp>
        <p:nvGrpSpPr>
          <p:cNvPr id="10" name="Groupe 22"/>
          <p:cNvGrpSpPr>
            <a:grpSpLocks/>
          </p:cNvGrpSpPr>
          <p:nvPr/>
        </p:nvGrpSpPr>
        <p:grpSpPr bwMode="auto">
          <a:xfrm>
            <a:off x="422275" y="1557338"/>
            <a:ext cx="2952750" cy="1800225"/>
            <a:chOff x="5364088" y="3645024"/>
            <a:chExt cx="2952328" cy="1800200"/>
          </a:xfrm>
        </p:grpSpPr>
        <p:cxnSp>
          <p:nvCxnSpPr>
            <p:cNvPr id="11" name="Connecteur droit avec flèche 10"/>
            <p:cNvCxnSpPr/>
            <p:nvPr/>
          </p:nvCxnSpPr>
          <p:spPr>
            <a:xfrm>
              <a:off x="5364088" y="5445224"/>
              <a:ext cx="295232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flipV="1">
              <a:off x="5364088" y="3645024"/>
              <a:ext cx="0" cy="1800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 name="ZoneTexte 12"/>
          <p:cNvSpPr txBox="1">
            <a:spLocks noChangeArrowheads="1"/>
          </p:cNvSpPr>
          <p:nvPr/>
        </p:nvSpPr>
        <p:spPr bwMode="auto">
          <a:xfrm>
            <a:off x="3446463" y="3063875"/>
            <a:ext cx="360362" cy="585788"/>
          </a:xfrm>
          <a:prstGeom prst="rect">
            <a:avLst/>
          </a:prstGeom>
          <a:noFill/>
          <a:ln w="9525">
            <a:noFill/>
            <a:miter lim="800000"/>
            <a:headEnd/>
            <a:tailEnd/>
          </a:ln>
        </p:spPr>
        <p:txBody>
          <a:bodyPr>
            <a:spAutoFit/>
          </a:bodyPr>
          <a:lstStyle/>
          <a:p>
            <a:r>
              <a:rPr lang="fr-FR" sz="3200">
                <a:latin typeface="Times New Roman" pitchFamily="18" charset="0"/>
              </a:rPr>
              <a:t>t</a:t>
            </a:r>
          </a:p>
        </p:txBody>
      </p:sp>
      <p:sp>
        <p:nvSpPr>
          <p:cNvPr id="23" name="Forme libre 22"/>
          <p:cNvSpPr/>
          <p:nvPr/>
        </p:nvSpPr>
        <p:spPr>
          <a:xfrm>
            <a:off x="422275" y="1590675"/>
            <a:ext cx="1981200" cy="1371600"/>
          </a:xfrm>
          <a:custGeom>
            <a:avLst/>
            <a:gdLst>
              <a:gd name="connsiteX0" fmla="*/ 0 w 1981200"/>
              <a:gd name="connsiteY0" fmla="*/ 1371600 h 1371600"/>
              <a:gd name="connsiteX1" fmla="*/ 609600 w 1981200"/>
              <a:gd name="connsiteY1" fmla="*/ 1134534 h 1371600"/>
              <a:gd name="connsiteX2" fmla="*/ 1032934 w 1981200"/>
              <a:gd name="connsiteY2" fmla="*/ 880534 h 1371600"/>
              <a:gd name="connsiteX3" fmla="*/ 1574800 w 1981200"/>
              <a:gd name="connsiteY3" fmla="*/ 389467 h 1371600"/>
              <a:gd name="connsiteX4" fmla="*/ 1981200 w 1981200"/>
              <a:gd name="connsiteY4" fmla="*/ 0 h 1371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1200" h="1371600">
                <a:moveTo>
                  <a:pt x="0" y="1371600"/>
                </a:moveTo>
                <a:cubicBezTo>
                  <a:pt x="218722" y="1293989"/>
                  <a:pt x="437444" y="1216378"/>
                  <a:pt x="609600" y="1134534"/>
                </a:cubicBezTo>
                <a:cubicBezTo>
                  <a:pt x="781756" y="1052690"/>
                  <a:pt x="872067" y="1004712"/>
                  <a:pt x="1032934" y="880534"/>
                </a:cubicBezTo>
                <a:cubicBezTo>
                  <a:pt x="1193801" y="756356"/>
                  <a:pt x="1416756" y="536223"/>
                  <a:pt x="1574800" y="389467"/>
                </a:cubicBezTo>
                <a:cubicBezTo>
                  <a:pt x="1732844" y="242711"/>
                  <a:pt x="1857022" y="121355"/>
                  <a:pt x="1981200" y="0"/>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6" name="Forme libre 25"/>
          <p:cNvSpPr/>
          <p:nvPr/>
        </p:nvSpPr>
        <p:spPr>
          <a:xfrm>
            <a:off x="1438275" y="2317750"/>
            <a:ext cx="1828800" cy="355600"/>
          </a:xfrm>
          <a:custGeom>
            <a:avLst/>
            <a:gdLst>
              <a:gd name="connsiteX0" fmla="*/ 0 w 1828800"/>
              <a:gd name="connsiteY0" fmla="*/ 152707 h 355907"/>
              <a:gd name="connsiteX1" fmla="*/ 423334 w 1828800"/>
              <a:gd name="connsiteY1" fmla="*/ 307 h 355907"/>
              <a:gd name="connsiteX2" fmla="*/ 897467 w 1828800"/>
              <a:gd name="connsiteY2" fmla="*/ 118840 h 355907"/>
              <a:gd name="connsiteX3" fmla="*/ 1236134 w 1828800"/>
              <a:gd name="connsiteY3" fmla="*/ 305107 h 355907"/>
              <a:gd name="connsiteX4" fmla="*/ 1828800 w 1828800"/>
              <a:gd name="connsiteY4" fmla="*/ 355907 h 35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355907">
                <a:moveTo>
                  <a:pt x="0" y="152707"/>
                </a:moveTo>
                <a:cubicBezTo>
                  <a:pt x="136878" y="79329"/>
                  <a:pt x="273756" y="5951"/>
                  <a:pt x="423334" y="307"/>
                </a:cubicBezTo>
                <a:cubicBezTo>
                  <a:pt x="572912" y="-5337"/>
                  <a:pt x="762000" y="68040"/>
                  <a:pt x="897467" y="118840"/>
                </a:cubicBezTo>
                <a:cubicBezTo>
                  <a:pt x="1032934" y="169640"/>
                  <a:pt x="1080912" y="265596"/>
                  <a:pt x="1236134" y="305107"/>
                </a:cubicBezTo>
                <a:cubicBezTo>
                  <a:pt x="1391356" y="344618"/>
                  <a:pt x="1610078" y="350262"/>
                  <a:pt x="1828800" y="355907"/>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pic>
        <p:nvPicPr>
          <p:cNvPr id="2050" name="Picture 2" descr="C:\Users\etu-devillard\AppData\Local\Microsoft\Windows\Temporary Internet Files\Content.IE5\9IRD7W72\MC900254364[1].wmf"/>
          <p:cNvPicPr>
            <a:picLocks noChangeAspect="1" noChangeArrowheads="1"/>
          </p:cNvPicPr>
          <p:nvPr/>
        </p:nvPicPr>
        <p:blipFill>
          <a:blip r:embed="rId3"/>
          <a:srcRect/>
          <a:stretch>
            <a:fillRect/>
          </a:stretch>
        </p:blipFill>
        <p:spPr bwMode="auto">
          <a:xfrm>
            <a:off x="5842000" y="3875088"/>
            <a:ext cx="3051175" cy="2290762"/>
          </a:xfrm>
          <a:prstGeom prst="rect">
            <a:avLst/>
          </a:prstGeom>
          <a:noFill/>
          <a:ln w="9525">
            <a:noFill/>
            <a:miter lim="800000"/>
            <a:headEnd/>
            <a:tailEnd/>
          </a:ln>
        </p:spPr>
      </p:pic>
      <p:sp>
        <p:nvSpPr>
          <p:cNvPr id="28" name="ZoneTexte 27"/>
          <p:cNvSpPr txBox="1">
            <a:spLocks noChangeArrowheads="1"/>
          </p:cNvSpPr>
          <p:nvPr/>
        </p:nvSpPr>
        <p:spPr bwMode="auto">
          <a:xfrm>
            <a:off x="996950" y="4381500"/>
            <a:ext cx="1725613" cy="1323975"/>
          </a:xfrm>
          <a:prstGeom prst="rect">
            <a:avLst/>
          </a:prstGeom>
          <a:noFill/>
          <a:ln w="9525">
            <a:solidFill>
              <a:schemeClr val="accent1"/>
            </a:solidFill>
            <a:miter lim="800000"/>
            <a:headEnd/>
            <a:tailEnd/>
          </a:ln>
        </p:spPr>
        <p:txBody>
          <a:bodyPr>
            <a:spAutoFit/>
          </a:bodyPr>
          <a:lstStyle/>
          <a:p>
            <a:pPr algn="ctr"/>
            <a:r>
              <a:rPr lang="en-GB" sz="2000"/>
              <a:t>Sustainability</a:t>
            </a:r>
          </a:p>
          <a:p>
            <a:pPr algn="ctr"/>
            <a:r>
              <a:rPr lang="en-GB" sz="2000"/>
              <a:t>Efficacy</a:t>
            </a:r>
          </a:p>
          <a:p>
            <a:pPr algn="ctr"/>
            <a:r>
              <a:rPr lang="en-GB" sz="2000"/>
              <a:t>Annual plan</a:t>
            </a:r>
          </a:p>
          <a:p>
            <a:pPr algn="ctr"/>
            <a:r>
              <a:rPr lang="en-GB" sz="2000"/>
              <a:t>Debate</a:t>
            </a:r>
          </a:p>
        </p:txBody>
      </p:sp>
      <p:cxnSp>
        <p:nvCxnSpPr>
          <p:cNvPr id="14" name="Connecteur droit avec flèche 13"/>
          <p:cNvCxnSpPr>
            <a:stCxn id="7" idx="1"/>
          </p:cNvCxnSpPr>
          <p:nvPr/>
        </p:nvCxnSpPr>
        <p:spPr>
          <a:xfrm flipH="1">
            <a:off x="2403475" y="1892300"/>
            <a:ext cx="563563" cy="4254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ZoneTexte 19"/>
          <p:cNvSpPr txBox="1">
            <a:spLocks noChangeArrowheads="1"/>
          </p:cNvSpPr>
          <p:nvPr/>
        </p:nvSpPr>
        <p:spPr bwMode="auto">
          <a:xfrm rot="890733">
            <a:off x="266700" y="4152900"/>
            <a:ext cx="2559050" cy="963613"/>
          </a:xfrm>
          <a:prstGeom prst="rect">
            <a:avLst/>
          </a:prstGeom>
          <a:noFill/>
          <a:ln w="9525">
            <a:noFill/>
            <a:miter lim="800000"/>
            <a:headEnd/>
            <a:tailEnd/>
          </a:ln>
        </p:spPr>
        <p:txBody>
          <a:bodyPr>
            <a:spAutoFit/>
          </a:bodyPr>
          <a:lstStyle/>
          <a:p>
            <a:pPr algn="r"/>
            <a:r>
              <a:rPr lang="en-GB" sz="2800" b="1">
                <a:solidFill>
                  <a:srgbClr val="FF0000"/>
                </a:solidFill>
              </a:rPr>
              <a:t>Population Management</a:t>
            </a:r>
          </a:p>
        </p:txBody>
      </p:sp>
      <p:sp>
        <p:nvSpPr>
          <p:cNvPr id="8" name="Rectangle 7"/>
          <p:cNvSpPr>
            <a:spLocks noChangeArrowheads="1"/>
          </p:cNvSpPr>
          <p:nvPr/>
        </p:nvSpPr>
        <p:spPr bwMode="auto">
          <a:xfrm>
            <a:off x="4905375" y="1263650"/>
            <a:ext cx="4572000" cy="922338"/>
          </a:xfrm>
          <a:prstGeom prst="rect">
            <a:avLst/>
          </a:prstGeom>
          <a:noFill/>
          <a:ln w="9525">
            <a:noFill/>
            <a:miter lim="800000"/>
            <a:headEnd/>
            <a:tailEnd/>
          </a:ln>
        </p:spPr>
        <p:txBody>
          <a:bodyPr>
            <a:spAutoFit/>
          </a:bodyPr>
          <a:lstStyle/>
          <a:p>
            <a:r>
              <a:rPr lang="en-GB" b="1"/>
              <a:t>WHEN : </a:t>
            </a:r>
            <a:r>
              <a:rPr lang="en-GB"/>
              <a:t>	“overabundant” </a:t>
            </a:r>
          </a:p>
          <a:p>
            <a:r>
              <a:rPr lang="en-GB"/>
              <a:t>	“pest”                        species</a:t>
            </a:r>
          </a:p>
          <a:p>
            <a:r>
              <a:rPr lang="en-GB"/>
              <a:t>	“invasive”</a:t>
            </a:r>
          </a:p>
        </p:txBody>
      </p:sp>
      <p:sp>
        <p:nvSpPr>
          <p:cNvPr id="15" name="Accolade fermante 14"/>
          <p:cNvSpPr/>
          <p:nvPr/>
        </p:nvSpPr>
        <p:spPr>
          <a:xfrm>
            <a:off x="7596188" y="1263650"/>
            <a:ext cx="288925" cy="922338"/>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21" name="ZoneTexte 20"/>
          <p:cNvSpPr txBox="1">
            <a:spLocks noChangeArrowheads="1"/>
          </p:cNvSpPr>
          <p:nvPr/>
        </p:nvSpPr>
        <p:spPr bwMode="auto">
          <a:xfrm>
            <a:off x="3502025" y="3613150"/>
            <a:ext cx="2149475" cy="522288"/>
          </a:xfrm>
          <a:prstGeom prst="rect">
            <a:avLst/>
          </a:prstGeom>
          <a:noFill/>
          <a:ln w="9525">
            <a:noFill/>
            <a:miter lim="800000"/>
            <a:headEnd/>
            <a:tailEnd/>
          </a:ln>
        </p:spPr>
        <p:txBody>
          <a:bodyPr>
            <a:spAutoFit/>
          </a:bodyPr>
          <a:lstStyle/>
          <a:p>
            <a:r>
              <a:rPr lang="en-GB" sz="2800" b="1"/>
              <a:t>Objectives: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left)">
                                      <p:cBhvr>
                                        <p:cTn id="21" dur="500"/>
                                        <p:tgtEl>
                                          <p:spTgt spid="26"/>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500"/>
                                        <p:tgtEl>
                                          <p:spTgt spid="8"/>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0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childTnLst>
                                    <p:set>
                                      <p:cBhvr>
                                        <p:cTn id="47" dur="1" fill="hold">
                                          <p:stCondLst>
                                            <p:cond delay="0"/>
                                          </p:stCondLst>
                                        </p:cTn>
                                        <p:tgtEl>
                                          <p:spTgt spid="20"/>
                                        </p:tgtEl>
                                        <p:attrNameLst>
                                          <p:attrName>style.visibility</p:attrName>
                                        </p:attrNameLst>
                                      </p:cBhvr>
                                      <p:to>
                                        <p:strVal val="visible"/>
                                      </p:to>
                                    </p:set>
                                  </p:childTnLst>
                                </p:cTn>
                              </p:par>
                              <p:par>
                                <p:cTn id="48" presetID="44" presetClass="path" presetSubtype="0" accel="50000" decel="50000" fill="hold" grpId="0" nodeType="withEffect">
                                  <p:stCondLst>
                                    <p:cond delay="0"/>
                                  </p:stCondLst>
                                  <p:childTnLst>
                                    <p:animMotion origin="layout" path="M -4.44444E-6 2.96296E-6 L 0.13455 -0.08797 C 0.16303 -0.10741 0.20521 -0.1176 0.24931 -0.1176 C 0.29948 -0.1176 0.33976 -0.10741 0.36841 -0.08797 L 0.504 2.96296E-6 " pathEditMode="relative" rAng="0" ptsTypes="FffFF">
                                      <p:cBhvr>
                                        <p:cTn id="49" dur="2000" fill="hold"/>
                                        <p:tgtEl>
                                          <p:spTgt spid="20"/>
                                        </p:tgtEl>
                                        <p:attrNameLst>
                                          <p:attrName>ppt_x</p:attrName>
                                          <p:attrName>ppt_y</p:attrName>
                                        </p:attrNameLst>
                                      </p:cBhvr>
                                      <p:rCtr x="25191" y="-5880"/>
                                    </p:animMotion>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left)">
                                      <p:cBhvr>
                                        <p:cTn id="58" dur="500"/>
                                        <p:tgtEl>
                                          <p:spTgt spid="3"/>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wipe(left)">
                                      <p:cBhvr>
                                        <p:cTn id="6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7" grpId="0"/>
      <p:bldP spid="9" grpId="0"/>
      <p:bldP spid="13" grpId="0"/>
      <p:bldP spid="28" grpId="0" animBg="1"/>
      <p:bldP spid="20" grpId="0"/>
      <p:bldP spid="20" grpId="1"/>
      <p:bldP spid="8" grpId="0"/>
      <p:bldP spid="15" grpId="0" animBg="1"/>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e 15"/>
          <p:cNvGrpSpPr>
            <a:grpSpLocks/>
          </p:cNvGrpSpPr>
          <p:nvPr/>
        </p:nvGrpSpPr>
        <p:grpSpPr bwMode="auto">
          <a:xfrm>
            <a:off x="3486150" y="3300413"/>
            <a:ext cx="3732213" cy="1852612"/>
            <a:chOff x="827088" y="3448218"/>
            <a:chExt cx="3731400" cy="1852990"/>
          </a:xfrm>
        </p:grpSpPr>
        <p:pic>
          <p:nvPicPr>
            <p:cNvPr id="18448" name="Picture 5"/>
            <p:cNvPicPr>
              <a:picLocks noChangeAspect="1" noChangeArrowheads="1"/>
            </p:cNvPicPr>
            <p:nvPr/>
          </p:nvPicPr>
          <p:blipFill>
            <a:blip r:embed="rId3"/>
            <a:srcRect/>
            <a:stretch>
              <a:fillRect/>
            </a:stretch>
          </p:blipFill>
          <p:spPr bwMode="auto">
            <a:xfrm>
              <a:off x="827088" y="3448218"/>
              <a:ext cx="3731400" cy="1194048"/>
            </a:xfrm>
            <a:prstGeom prst="rect">
              <a:avLst/>
            </a:prstGeom>
            <a:noFill/>
            <a:ln w="9525">
              <a:noFill/>
              <a:miter lim="800000"/>
              <a:headEnd/>
              <a:tailEnd/>
            </a:ln>
          </p:spPr>
        </p:pic>
        <p:pic>
          <p:nvPicPr>
            <p:cNvPr id="18449" name="Picture 6"/>
            <p:cNvPicPr>
              <a:picLocks noChangeAspect="1" noChangeArrowheads="1"/>
            </p:cNvPicPr>
            <p:nvPr/>
          </p:nvPicPr>
          <p:blipFill>
            <a:blip r:embed="rId4"/>
            <a:srcRect/>
            <a:stretch>
              <a:fillRect/>
            </a:stretch>
          </p:blipFill>
          <p:spPr bwMode="auto">
            <a:xfrm>
              <a:off x="827584" y="4639969"/>
              <a:ext cx="3495120" cy="661239"/>
            </a:xfrm>
            <a:prstGeom prst="rect">
              <a:avLst/>
            </a:prstGeom>
            <a:noFill/>
            <a:ln w="9525">
              <a:noFill/>
              <a:miter lim="800000"/>
              <a:headEnd/>
              <a:tailEnd/>
            </a:ln>
          </p:spPr>
        </p:pic>
      </p:grpSp>
      <p:sp>
        <p:nvSpPr>
          <p:cNvPr id="2" name="ZoneTexte 1"/>
          <p:cNvSpPr txBox="1"/>
          <p:nvPr/>
        </p:nvSpPr>
        <p:spPr>
          <a:xfrm>
            <a:off x="900113" y="-26988"/>
            <a:ext cx="7559675" cy="461963"/>
          </a:xfrm>
          <a:prstGeom prst="rect">
            <a:avLst/>
          </a:prstGeom>
          <a:noFill/>
        </p:spPr>
        <p:txBody>
          <a:bodyPr>
            <a:spAutoFit/>
          </a:bodyPr>
          <a:lstStyle/>
          <a:p>
            <a:pPr fontAlgn="auto">
              <a:spcBef>
                <a:spcPts val="0"/>
              </a:spcBef>
              <a:spcAft>
                <a:spcPts val="0"/>
              </a:spcAft>
              <a:defRPr/>
            </a:pPr>
            <a:r>
              <a:rPr lang="en-GB" sz="2400" b="1" dirty="0">
                <a:solidFill>
                  <a:schemeClr val="bg1">
                    <a:lumMod val="95000"/>
                  </a:schemeClr>
                </a:solidFill>
                <a:latin typeface="Arial" pitchFamily="34" charset="0"/>
                <a:cs typeface="Arial" pitchFamily="34" charset="0"/>
              </a:rPr>
              <a:t>Introduction </a:t>
            </a:r>
            <a:r>
              <a:rPr lang="en-GB" sz="2400" dirty="0">
                <a:solidFill>
                  <a:schemeClr val="bg1">
                    <a:lumMod val="65000"/>
                  </a:schemeClr>
                </a:solidFill>
                <a:latin typeface="Arial" pitchFamily="34" charset="0"/>
                <a:cs typeface="Arial" pitchFamily="34" charset="0"/>
              </a:rPr>
              <a:t>– I. Measure –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4" name="ZoneTexte 3"/>
          <p:cNvSpPr txBox="1">
            <a:spLocks noChangeArrowheads="1"/>
          </p:cNvSpPr>
          <p:nvPr/>
        </p:nvSpPr>
        <p:spPr bwMode="auto">
          <a:xfrm>
            <a:off x="827088" y="6327775"/>
            <a:ext cx="8301037" cy="400050"/>
          </a:xfrm>
          <a:prstGeom prst="rect">
            <a:avLst/>
          </a:prstGeom>
          <a:noFill/>
          <a:ln w="9525">
            <a:noFill/>
            <a:miter lim="800000"/>
            <a:headEnd/>
            <a:tailEnd/>
          </a:ln>
        </p:spPr>
        <p:txBody>
          <a:bodyPr>
            <a:spAutoFit/>
          </a:bodyPr>
          <a:lstStyle/>
          <a:p>
            <a:r>
              <a:rPr lang="en-GB" sz="2000" b="1"/>
              <a:t>Quantification of culling impact on population growth is required</a:t>
            </a:r>
          </a:p>
        </p:txBody>
      </p:sp>
      <p:sp>
        <p:nvSpPr>
          <p:cNvPr id="18437" name="ZoneTexte 5"/>
          <p:cNvSpPr txBox="1">
            <a:spLocks noChangeArrowheads="1"/>
          </p:cNvSpPr>
          <p:nvPr/>
        </p:nvSpPr>
        <p:spPr bwMode="auto">
          <a:xfrm>
            <a:off x="3286125" y="671513"/>
            <a:ext cx="5730875" cy="1323975"/>
          </a:xfrm>
          <a:prstGeom prst="rect">
            <a:avLst/>
          </a:prstGeom>
          <a:noFill/>
          <a:ln w="9525">
            <a:solidFill>
              <a:schemeClr val="accent1"/>
            </a:solidFill>
            <a:miter lim="800000"/>
            <a:headEnd/>
            <a:tailEnd/>
          </a:ln>
        </p:spPr>
        <p:txBody>
          <a:bodyPr>
            <a:spAutoFit/>
          </a:bodyPr>
          <a:lstStyle/>
          <a:p>
            <a:pPr algn="ctr"/>
            <a:r>
              <a:rPr lang="en-GB" sz="2000" b="1"/>
              <a:t>The Red fox</a:t>
            </a:r>
          </a:p>
          <a:p>
            <a:pPr algn="ctr"/>
            <a:r>
              <a:rPr lang="en-GB" sz="2000"/>
              <a:t>Hunt as a game species in Europe</a:t>
            </a:r>
          </a:p>
          <a:p>
            <a:pPr algn="ctr"/>
            <a:r>
              <a:rPr lang="en-GB" sz="2000"/>
              <a:t>Culled in Europe for population management</a:t>
            </a:r>
          </a:p>
          <a:p>
            <a:pPr algn="ctr"/>
            <a:r>
              <a:rPr lang="en-GB" sz="2000"/>
              <a:t>Culled in Australia as an invasive</a:t>
            </a:r>
          </a:p>
        </p:txBody>
      </p:sp>
      <p:sp>
        <p:nvSpPr>
          <p:cNvPr id="28" name="ZoneTexte 27"/>
          <p:cNvSpPr txBox="1">
            <a:spLocks noChangeArrowheads="1"/>
          </p:cNvSpPr>
          <p:nvPr/>
        </p:nvSpPr>
        <p:spPr bwMode="auto">
          <a:xfrm>
            <a:off x="3286125" y="2492375"/>
            <a:ext cx="5730875" cy="400050"/>
          </a:xfrm>
          <a:prstGeom prst="rect">
            <a:avLst/>
          </a:prstGeom>
          <a:noFill/>
          <a:ln w="9525">
            <a:solidFill>
              <a:schemeClr val="accent1"/>
            </a:solidFill>
            <a:miter lim="800000"/>
            <a:headEnd/>
            <a:tailEnd/>
          </a:ln>
        </p:spPr>
        <p:txBody>
          <a:bodyPr>
            <a:spAutoFit/>
          </a:bodyPr>
          <a:lstStyle/>
          <a:p>
            <a:pPr algn="ctr"/>
            <a:r>
              <a:rPr lang="en-GB" sz="2000"/>
              <a:t>Intense debate about the relevance of fox culling</a:t>
            </a:r>
          </a:p>
        </p:txBody>
      </p:sp>
      <p:pic>
        <p:nvPicPr>
          <p:cNvPr id="18439" name="Picture 2" descr="http://www.countrypirate.fr/images/wanted.gif"/>
          <p:cNvPicPr>
            <a:picLocks noChangeAspect="1" noChangeArrowheads="1"/>
          </p:cNvPicPr>
          <p:nvPr/>
        </p:nvPicPr>
        <p:blipFill>
          <a:blip r:embed="rId5"/>
          <a:srcRect/>
          <a:stretch>
            <a:fillRect/>
          </a:stretch>
        </p:blipFill>
        <p:spPr bwMode="auto">
          <a:xfrm>
            <a:off x="209550" y="463550"/>
            <a:ext cx="3011488" cy="4114800"/>
          </a:xfrm>
          <a:prstGeom prst="rect">
            <a:avLst/>
          </a:prstGeom>
          <a:noFill/>
          <a:ln w="9525">
            <a:noFill/>
            <a:miter lim="800000"/>
            <a:headEnd/>
            <a:tailEnd/>
          </a:ln>
        </p:spPr>
      </p:pic>
      <p:pic>
        <p:nvPicPr>
          <p:cNvPr id="18440" name="Picture 2" descr="http://2.bp.blogspot.com/-fK3T27K_qYs/UI3gA89r6EI/AAAAAAAAGs4/Paoir9nOsy8/s1600/red-fox2.jpg"/>
          <p:cNvPicPr>
            <a:picLocks noChangeAspect="1" noChangeArrowheads="1"/>
          </p:cNvPicPr>
          <p:nvPr/>
        </p:nvPicPr>
        <p:blipFill>
          <a:blip r:embed="rId6"/>
          <a:srcRect l="-11501" t="-899" r="34534" b="899"/>
          <a:stretch>
            <a:fillRect/>
          </a:stretch>
        </p:blipFill>
        <p:spPr bwMode="auto">
          <a:xfrm>
            <a:off x="309563" y="1724025"/>
            <a:ext cx="2374900" cy="1928813"/>
          </a:xfrm>
          <a:prstGeom prst="rect">
            <a:avLst/>
          </a:prstGeom>
          <a:noFill/>
          <a:ln w="9525">
            <a:noFill/>
            <a:miter lim="800000"/>
            <a:headEnd/>
            <a:tailEnd/>
          </a:ln>
        </p:spPr>
      </p:pic>
      <p:sp>
        <p:nvSpPr>
          <p:cNvPr id="14" name="ZoneTexte 13"/>
          <p:cNvSpPr txBox="1"/>
          <p:nvPr/>
        </p:nvSpPr>
        <p:spPr>
          <a:xfrm>
            <a:off x="550863" y="3259138"/>
            <a:ext cx="2735262" cy="461962"/>
          </a:xfrm>
          <a:prstGeom prst="rect">
            <a:avLst/>
          </a:prstGeom>
          <a:noFill/>
        </p:spPr>
        <p:txBody>
          <a:bodyPr>
            <a:spAutoFit/>
          </a:bodyPr>
          <a:lstStyle/>
          <a:p>
            <a:pPr fontAlgn="auto">
              <a:spcBef>
                <a:spcPts val="0"/>
              </a:spcBef>
              <a:spcAft>
                <a:spcPts val="0"/>
              </a:spcAft>
              <a:defRPr/>
            </a:pPr>
            <a:r>
              <a:rPr lang="en-GB" sz="2400" b="1" i="1" dirty="0" err="1">
                <a:solidFill>
                  <a:schemeClr val="bg1">
                    <a:lumMod val="95000"/>
                  </a:schemeClr>
                </a:solidFill>
                <a:latin typeface="Arial" pitchFamily="34" charset="0"/>
                <a:cs typeface="Arial" pitchFamily="34" charset="0"/>
              </a:rPr>
              <a:t>Vulpes</a:t>
            </a:r>
            <a:r>
              <a:rPr lang="en-GB" sz="2400" b="1" i="1" dirty="0">
                <a:solidFill>
                  <a:schemeClr val="bg1">
                    <a:lumMod val="95000"/>
                  </a:schemeClr>
                </a:solidFill>
                <a:latin typeface="Arial" pitchFamily="34" charset="0"/>
                <a:cs typeface="Arial" pitchFamily="34" charset="0"/>
              </a:rPr>
              <a:t> </a:t>
            </a:r>
            <a:r>
              <a:rPr lang="en-GB" sz="2400" b="1" i="1" dirty="0" err="1">
                <a:solidFill>
                  <a:schemeClr val="bg1">
                    <a:lumMod val="95000"/>
                  </a:schemeClr>
                </a:solidFill>
                <a:latin typeface="Arial" pitchFamily="34" charset="0"/>
                <a:cs typeface="Arial" pitchFamily="34" charset="0"/>
              </a:rPr>
              <a:t>vulpes</a:t>
            </a:r>
            <a:endParaRPr lang="en-GB" sz="2400" b="1" i="1" dirty="0">
              <a:solidFill>
                <a:schemeClr val="bg1">
                  <a:lumMod val="95000"/>
                </a:schemeClr>
              </a:solidFill>
              <a:latin typeface="Arial" pitchFamily="34" charset="0"/>
              <a:cs typeface="Arial" pitchFamily="34" charset="0"/>
            </a:endParaRPr>
          </a:p>
        </p:txBody>
      </p:sp>
      <p:grpSp>
        <p:nvGrpSpPr>
          <p:cNvPr id="18" name="Groupe 17"/>
          <p:cNvGrpSpPr>
            <a:grpSpLocks/>
          </p:cNvGrpSpPr>
          <p:nvPr/>
        </p:nvGrpSpPr>
        <p:grpSpPr bwMode="auto">
          <a:xfrm>
            <a:off x="4906963" y="3497263"/>
            <a:ext cx="3536950" cy="1993900"/>
            <a:chOff x="2562398" y="2270036"/>
            <a:chExt cx="2415100" cy="1362075"/>
          </a:xfrm>
        </p:grpSpPr>
        <p:pic>
          <p:nvPicPr>
            <p:cNvPr id="18446" name="Picture 10"/>
            <p:cNvPicPr>
              <a:picLocks noChangeAspect="1" noChangeArrowheads="1"/>
            </p:cNvPicPr>
            <p:nvPr/>
          </p:nvPicPr>
          <p:blipFill>
            <a:blip r:embed="rId7"/>
            <a:srcRect/>
            <a:stretch>
              <a:fillRect/>
            </a:stretch>
          </p:blipFill>
          <p:spPr bwMode="auto">
            <a:xfrm>
              <a:off x="2567673" y="2270036"/>
              <a:ext cx="2409825" cy="752475"/>
            </a:xfrm>
            <a:prstGeom prst="rect">
              <a:avLst/>
            </a:prstGeom>
            <a:noFill/>
            <a:ln w="9525">
              <a:noFill/>
              <a:miter lim="800000"/>
              <a:headEnd/>
              <a:tailEnd/>
            </a:ln>
          </p:spPr>
        </p:pic>
        <p:pic>
          <p:nvPicPr>
            <p:cNvPr id="18447" name="Picture 11"/>
            <p:cNvPicPr>
              <a:picLocks noChangeAspect="1" noChangeArrowheads="1"/>
            </p:cNvPicPr>
            <p:nvPr/>
          </p:nvPicPr>
          <p:blipFill>
            <a:blip r:embed="rId8"/>
            <a:srcRect/>
            <a:stretch>
              <a:fillRect/>
            </a:stretch>
          </p:blipFill>
          <p:spPr bwMode="auto">
            <a:xfrm>
              <a:off x="2562398" y="3022511"/>
              <a:ext cx="2209800" cy="609600"/>
            </a:xfrm>
            <a:prstGeom prst="rect">
              <a:avLst/>
            </a:prstGeom>
            <a:noFill/>
            <a:ln w="9525">
              <a:noFill/>
              <a:miter lim="800000"/>
              <a:headEnd/>
              <a:tailEnd/>
            </a:ln>
          </p:spPr>
        </p:pic>
      </p:grpSp>
      <p:pic>
        <p:nvPicPr>
          <p:cNvPr id="3080" name="Picture 8"/>
          <p:cNvPicPr>
            <a:picLocks noChangeAspect="1" noChangeArrowheads="1"/>
          </p:cNvPicPr>
          <p:nvPr/>
        </p:nvPicPr>
        <p:blipFill>
          <a:blip r:embed="rId9"/>
          <a:srcRect/>
          <a:stretch>
            <a:fillRect/>
          </a:stretch>
        </p:blipFill>
        <p:spPr bwMode="auto">
          <a:xfrm>
            <a:off x="407988" y="4802188"/>
            <a:ext cx="5757862" cy="1271587"/>
          </a:xfrm>
          <a:prstGeom prst="rect">
            <a:avLst/>
          </a:prstGeom>
          <a:noFill/>
          <a:ln w="9525">
            <a:noFill/>
            <a:miter lim="800000"/>
            <a:headEnd/>
            <a:tailEnd/>
          </a:ln>
        </p:spPr>
      </p:pic>
      <p:pic>
        <p:nvPicPr>
          <p:cNvPr id="3079" name="Picture 7"/>
          <p:cNvPicPr>
            <a:picLocks noChangeAspect="1" noChangeArrowheads="1"/>
          </p:cNvPicPr>
          <p:nvPr/>
        </p:nvPicPr>
        <p:blipFill>
          <a:blip r:embed="rId10"/>
          <a:srcRect/>
          <a:stretch>
            <a:fillRect/>
          </a:stretch>
        </p:blipFill>
        <p:spPr bwMode="auto">
          <a:xfrm>
            <a:off x="1298575" y="4641850"/>
            <a:ext cx="5703888" cy="923925"/>
          </a:xfrm>
          <a:prstGeom prst="rect">
            <a:avLst/>
          </a:prstGeom>
          <a:noFill/>
          <a:ln w="9525">
            <a:noFill/>
            <a:miter lim="800000"/>
            <a:headEnd/>
            <a:tailEnd/>
          </a:ln>
        </p:spPr>
      </p:pic>
      <p:pic>
        <p:nvPicPr>
          <p:cNvPr id="3081" name="Picture 9"/>
          <p:cNvPicPr>
            <a:picLocks noChangeAspect="1" noChangeArrowheads="1"/>
          </p:cNvPicPr>
          <p:nvPr/>
        </p:nvPicPr>
        <p:blipFill>
          <a:blip r:embed="rId11"/>
          <a:srcRect/>
          <a:stretch>
            <a:fillRect/>
          </a:stretch>
        </p:blipFill>
        <p:spPr bwMode="auto">
          <a:xfrm>
            <a:off x="4679950" y="4379913"/>
            <a:ext cx="4337050" cy="168275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00113" y="-26988"/>
            <a:ext cx="7559675" cy="461963"/>
          </a:xfrm>
          <a:prstGeom prst="rect">
            <a:avLst/>
          </a:prstGeom>
          <a:noFill/>
        </p:spPr>
        <p:txBody>
          <a:bodyPr>
            <a:spAutoFit/>
          </a:bodyPr>
          <a:lstStyle/>
          <a:p>
            <a:pPr fontAlgn="auto">
              <a:spcBef>
                <a:spcPts val="0"/>
              </a:spcBef>
              <a:spcAft>
                <a:spcPts val="0"/>
              </a:spcAft>
              <a:defRPr/>
            </a:pPr>
            <a:r>
              <a:rPr lang="en-GB" sz="2400" b="1" dirty="0">
                <a:solidFill>
                  <a:schemeClr val="bg1">
                    <a:lumMod val="95000"/>
                  </a:schemeClr>
                </a:solidFill>
                <a:latin typeface="Arial" pitchFamily="34" charset="0"/>
                <a:cs typeface="Arial" pitchFamily="34" charset="0"/>
              </a:rPr>
              <a:t>Introduction </a:t>
            </a:r>
            <a:r>
              <a:rPr lang="en-GB" sz="2400" dirty="0">
                <a:solidFill>
                  <a:schemeClr val="bg1">
                    <a:lumMod val="65000"/>
                  </a:schemeClr>
                </a:solidFill>
                <a:latin typeface="Arial" pitchFamily="34" charset="0"/>
                <a:cs typeface="Arial" pitchFamily="34" charset="0"/>
              </a:rPr>
              <a:t>– I. Measure – II. Predict – Conclusion </a:t>
            </a:r>
            <a:endParaRPr lang="en-GB" sz="2400" dirty="0">
              <a:solidFill>
                <a:schemeClr val="bg1">
                  <a:lumMod val="65000"/>
                </a:schemeClr>
              </a:solidFill>
              <a:latin typeface="Arial" pitchFamily="34" charset="0"/>
              <a:cs typeface="Arial" pitchFamily="34" charset="0"/>
            </a:endParaRPr>
          </a:p>
        </p:txBody>
      </p:sp>
      <p:sp>
        <p:nvSpPr>
          <p:cNvPr id="20482" name="ZoneTexte 3"/>
          <p:cNvSpPr txBox="1">
            <a:spLocks noChangeArrowheads="1"/>
          </p:cNvSpPr>
          <p:nvPr/>
        </p:nvSpPr>
        <p:spPr bwMode="auto">
          <a:xfrm>
            <a:off x="250825" y="515938"/>
            <a:ext cx="7602538" cy="522287"/>
          </a:xfrm>
          <a:prstGeom prst="rect">
            <a:avLst/>
          </a:prstGeom>
          <a:noFill/>
          <a:ln w="9525">
            <a:noFill/>
            <a:miter lim="800000"/>
            <a:headEnd/>
            <a:tailEnd/>
          </a:ln>
        </p:spPr>
        <p:txBody>
          <a:bodyPr>
            <a:spAutoFit/>
          </a:bodyPr>
          <a:lstStyle/>
          <a:p>
            <a:r>
              <a:rPr lang="en-GB" sz="2800" b="1" u="sng"/>
              <a:t>Part I : Measure the culling impact</a:t>
            </a:r>
          </a:p>
        </p:txBody>
      </p:sp>
      <p:sp>
        <p:nvSpPr>
          <p:cNvPr id="5" name="ZoneTexte 4"/>
          <p:cNvSpPr txBox="1">
            <a:spLocks noChangeArrowheads="1"/>
          </p:cNvSpPr>
          <p:nvPr/>
        </p:nvSpPr>
        <p:spPr bwMode="auto">
          <a:xfrm>
            <a:off x="711200" y="1084263"/>
            <a:ext cx="7824788" cy="2308225"/>
          </a:xfrm>
          <a:prstGeom prst="rect">
            <a:avLst/>
          </a:prstGeom>
          <a:noFill/>
          <a:ln w="9525">
            <a:noFill/>
            <a:miter lim="800000"/>
            <a:headEnd/>
            <a:tailEnd/>
          </a:ln>
        </p:spPr>
        <p:txBody>
          <a:bodyPr>
            <a:spAutoFit/>
          </a:bodyPr>
          <a:lstStyle/>
          <a:p>
            <a:pPr marL="342900" indent="-342900" algn="just">
              <a:buFont typeface="Arial" charset="0"/>
              <a:buChar char="•"/>
            </a:pPr>
            <a:r>
              <a:rPr lang="en-GB" sz="2400"/>
              <a:t>A new quantification of culling intensity</a:t>
            </a:r>
          </a:p>
          <a:p>
            <a:pPr marL="342900" indent="-342900" algn="just">
              <a:buFont typeface="Arial" charset="0"/>
              <a:buChar char="•"/>
            </a:pPr>
            <a:endParaRPr lang="en-GB" sz="2400"/>
          </a:p>
          <a:p>
            <a:pPr marL="342900" indent="-342900" algn="just">
              <a:buFont typeface="Arial" charset="0"/>
              <a:buChar char="•"/>
            </a:pPr>
            <a:r>
              <a:rPr lang="en-GB" sz="2400"/>
              <a:t>Time decomposition along red fox life cycle</a:t>
            </a:r>
          </a:p>
          <a:p>
            <a:pPr marL="342900" indent="-342900" algn="just">
              <a:buFont typeface="Arial" charset="0"/>
              <a:buChar char="•"/>
            </a:pPr>
            <a:endParaRPr lang="en-GB" sz="2400"/>
          </a:p>
          <a:p>
            <a:pPr marL="342900" indent="-342900" algn="just">
              <a:buFont typeface="Arial" charset="0"/>
              <a:buChar char="•"/>
            </a:pPr>
            <a:r>
              <a:rPr lang="en-GB" sz="2400"/>
              <a:t>To further the debate about culling relevance</a:t>
            </a:r>
          </a:p>
          <a:p>
            <a:pPr marL="342900" indent="-342900" algn="just">
              <a:buFont typeface="Arial" charset="0"/>
              <a:buChar char="•"/>
            </a:pPr>
            <a:endParaRPr lang="en-GB" sz="2400"/>
          </a:p>
        </p:txBody>
      </p:sp>
      <p:sp>
        <p:nvSpPr>
          <p:cNvPr id="6" name="ZoneTexte 5"/>
          <p:cNvSpPr txBox="1">
            <a:spLocks noChangeArrowheads="1"/>
          </p:cNvSpPr>
          <p:nvPr/>
        </p:nvSpPr>
        <p:spPr bwMode="auto">
          <a:xfrm>
            <a:off x="250825" y="3467100"/>
            <a:ext cx="7602538" cy="522288"/>
          </a:xfrm>
          <a:prstGeom prst="rect">
            <a:avLst/>
          </a:prstGeom>
          <a:noFill/>
          <a:ln w="9525">
            <a:noFill/>
            <a:miter lim="800000"/>
            <a:headEnd/>
            <a:tailEnd/>
          </a:ln>
        </p:spPr>
        <p:txBody>
          <a:bodyPr>
            <a:spAutoFit/>
          </a:bodyPr>
          <a:lstStyle/>
          <a:p>
            <a:r>
              <a:rPr lang="en-GB" sz="2800" b="1" u="sng"/>
              <a:t>Part II : Predict the culling impact</a:t>
            </a:r>
          </a:p>
        </p:txBody>
      </p:sp>
      <p:sp>
        <p:nvSpPr>
          <p:cNvPr id="7" name="ZoneTexte 6"/>
          <p:cNvSpPr txBox="1"/>
          <p:nvPr/>
        </p:nvSpPr>
        <p:spPr>
          <a:xfrm>
            <a:off x="711200" y="4083050"/>
            <a:ext cx="8108950" cy="1938338"/>
          </a:xfrm>
          <a:prstGeom prst="rect">
            <a:avLst/>
          </a:prstGeom>
          <a:noFill/>
        </p:spPr>
        <p:txBody>
          <a:bodyPr>
            <a:spAutoFit/>
          </a:bodyPr>
          <a:lstStyle/>
          <a:p>
            <a:pPr marL="342900" indent="-342900" algn="just" fontAlgn="auto">
              <a:spcBef>
                <a:spcPts val="0"/>
              </a:spcBef>
              <a:spcAft>
                <a:spcPts val="0"/>
              </a:spcAft>
              <a:buFont typeface="Arial" pitchFamily="34" charset="0"/>
              <a:buChar char="•"/>
              <a:defRPr/>
            </a:pPr>
            <a:r>
              <a:rPr lang="en-GB" sz="2400" dirty="0">
                <a:latin typeface="Arial" pitchFamily="34" charset="0"/>
                <a:cs typeface="Arial" pitchFamily="34" charset="0"/>
              </a:rPr>
              <a:t>Matrix Population Models from  our demographic survey</a:t>
            </a:r>
          </a:p>
          <a:p>
            <a:pPr algn="just" fontAlgn="auto">
              <a:spcBef>
                <a:spcPts val="0"/>
              </a:spcBef>
              <a:spcAft>
                <a:spcPts val="0"/>
              </a:spcAft>
              <a:defRPr/>
            </a:pPr>
            <a:endParaRPr lang="en-GB" sz="2400" dirty="0">
              <a:latin typeface="Arial" pitchFamily="34" charset="0"/>
              <a:cs typeface="Arial" pitchFamily="34" charset="0"/>
            </a:endParaRPr>
          </a:p>
          <a:p>
            <a:pPr marL="342900" indent="-342900" algn="just" fontAlgn="auto">
              <a:spcBef>
                <a:spcPts val="0"/>
              </a:spcBef>
              <a:spcAft>
                <a:spcPts val="0"/>
              </a:spcAft>
              <a:buFont typeface="Arial" pitchFamily="34" charset="0"/>
              <a:buChar char="•"/>
              <a:defRPr/>
            </a:pPr>
            <a:r>
              <a:rPr lang="en-GB" sz="2400" dirty="0">
                <a:latin typeface="Arial" pitchFamily="34" charset="0"/>
                <a:cs typeface="Arial" pitchFamily="34" charset="0"/>
              </a:rPr>
              <a:t>Retrospective analysis to investigate the role of demographic parameters during the culling treatment</a:t>
            </a:r>
          </a:p>
          <a:p>
            <a:pPr marL="342900" indent="-342900" algn="just" fontAlgn="auto">
              <a:spcBef>
                <a:spcPts val="0"/>
              </a:spcBef>
              <a:spcAft>
                <a:spcPts val="0"/>
              </a:spcAft>
              <a:buFont typeface="Arial" pitchFamily="34" charset="0"/>
              <a:buChar char="•"/>
              <a:defRPr/>
            </a:pPr>
            <a:endParaRPr lang="en-GB" sz="2400" dirty="0">
              <a:latin typeface="Arial" pitchFamily="34" charset="0"/>
              <a:cs typeface="Arial" pitchFamily="34" charset="0"/>
            </a:endParaRPr>
          </a:p>
        </p:txBody>
      </p:sp>
      <p:sp>
        <p:nvSpPr>
          <p:cNvPr id="9" name="ZoneTexte 8"/>
          <p:cNvSpPr txBox="1">
            <a:spLocks noChangeArrowheads="1"/>
          </p:cNvSpPr>
          <p:nvPr/>
        </p:nvSpPr>
        <p:spPr bwMode="auto">
          <a:xfrm>
            <a:off x="827088" y="6280150"/>
            <a:ext cx="8301037" cy="461963"/>
          </a:xfrm>
          <a:prstGeom prst="rect">
            <a:avLst/>
          </a:prstGeom>
          <a:noFill/>
          <a:ln w="9525">
            <a:noFill/>
            <a:miter lim="800000"/>
            <a:headEnd/>
            <a:tailEnd/>
          </a:ln>
        </p:spPr>
        <p:txBody>
          <a:bodyPr>
            <a:spAutoFit/>
          </a:bodyPr>
          <a:lstStyle/>
          <a:p>
            <a:r>
              <a:rPr lang="en-GB" sz="2400" b="1"/>
              <a:t>Population management = understanding + prediction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a:t>
            </a:r>
            <a:r>
              <a:rPr lang="en-GB" sz="2400" b="1" dirty="0">
                <a:solidFill>
                  <a:schemeClr val="bg1">
                    <a:lumMod val="95000"/>
                  </a:schemeClr>
                </a:solidFill>
                <a:latin typeface="Arial" pitchFamily="34" charset="0"/>
                <a:cs typeface="Arial" pitchFamily="34" charset="0"/>
              </a:rPr>
              <a:t>I. Measure </a:t>
            </a:r>
            <a:r>
              <a:rPr lang="en-GB" sz="2400" dirty="0">
                <a:solidFill>
                  <a:schemeClr val="bg1">
                    <a:lumMod val="65000"/>
                  </a:schemeClr>
                </a:solidFill>
                <a:latin typeface="Arial" pitchFamily="34" charset="0"/>
                <a:cs typeface="Arial" pitchFamily="34" charset="0"/>
              </a:rPr>
              <a:t>–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ZoneTexte 3"/>
          <p:cNvSpPr txBox="1">
            <a:spLocks noChangeArrowheads="1"/>
          </p:cNvSpPr>
          <p:nvPr/>
        </p:nvSpPr>
        <p:spPr bwMode="auto">
          <a:xfrm>
            <a:off x="844550" y="6315075"/>
            <a:ext cx="8120063" cy="461963"/>
          </a:xfrm>
          <a:prstGeom prst="rect">
            <a:avLst/>
          </a:prstGeom>
          <a:noFill/>
          <a:ln w="9525">
            <a:noFill/>
            <a:miter lim="800000"/>
            <a:headEnd/>
            <a:tailEnd/>
          </a:ln>
        </p:spPr>
        <p:txBody>
          <a:bodyPr>
            <a:spAutoFit/>
          </a:bodyPr>
          <a:lstStyle/>
          <a:p>
            <a:r>
              <a:rPr lang="en-GB" sz="2400" b="1"/>
              <a:t>A new numerical metric to investigate culling impact </a:t>
            </a:r>
          </a:p>
        </p:txBody>
      </p:sp>
      <p:pic>
        <p:nvPicPr>
          <p:cNvPr id="6" name="Picture 4" descr="renard-tablau-de-chasse.1198590200.jpg"/>
          <p:cNvPicPr>
            <a:picLocks noChangeAspect="1" noChangeArrowheads="1"/>
          </p:cNvPicPr>
          <p:nvPr/>
        </p:nvPicPr>
        <p:blipFill rotWithShape="1">
          <a:blip r:embed="rId3"/>
          <a:srcRect t="40779"/>
          <a:stretch/>
        </p:blipFill>
        <p:spPr bwMode="auto">
          <a:xfrm>
            <a:off x="287338" y="742950"/>
            <a:ext cx="2736850" cy="1217613"/>
          </a:xfrm>
          <a:prstGeom prst="rect">
            <a:avLst/>
          </a:prstGeom>
          <a:ln>
            <a:noFill/>
          </a:ln>
          <a:effectLst>
            <a:outerShdw blurRad="292100" dist="139700" dir="2700000" algn="tl" rotWithShape="0">
              <a:srgbClr val="333333">
                <a:alpha val="65000"/>
              </a:srgbClr>
            </a:outerShdw>
          </a:effectLst>
          <a:extLst>
            <a:ext uri="{909E8E84-426E-40DD-AFC4-6F175D3DCCD1}"/>
          </a:extLst>
        </p:spPr>
      </p:pic>
      <p:sp>
        <p:nvSpPr>
          <p:cNvPr id="15" name="Égal 14"/>
          <p:cNvSpPr/>
          <p:nvPr/>
        </p:nvSpPr>
        <p:spPr>
          <a:xfrm>
            <a:off x="3132138" y="885825"/>
            <a:ext cx="1079500" cy="8191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sp>
        <p:nvSpPr>
          <p:cNvPr id="16" name="ZoneTexte 15"/>
          <p:cNvSpPr txBox="1">
            <a:spLocks noChangeArrowheads="1"/>
          </p:cNvSpPr>
          <p:nvPr/>
        </p:nvSpPr>
        <p:spPr bwMode="auto">
          <a:xfrm>
            <a:off x="4211638" y="814388"/>
            <a:ext cx="1643062" cy="1014412"/>
          </a:xfrm>
          <a:prstGeom prst="rect">
            <a:avLst/>
          </a:prstGeom>
          <a:noFill/>
          <a:ln w="9525">
            <a:noFill/>
            <a:miter lim="800000"/>
            <a:headEnd/>
            <a:tailEnd/>
          </a:ln>
        </p:spPr>
        <p:txBody>
          <a:bodyPr>
            <a:spAutoFit/>
          </a:bodyPr>
          <a:lstStyle/>
          <a:p>
            <a:pPr algn="ctr"/>
            <a:r>
              <a:rPr lang="en-GB" sz="2000" b="1"/>
              <a:t>Number of known killed foxes</a:t>
            </a:r>
          </a:p>
        </p:txBody>
      </p:sp>
      <p:sp>
        <p:nvSpPr>
          <p:cNvPr id="18" name="ZoneTexte 17"/>
          <p:cNvSpPr txBox="1">
            <a:spLocks noChangeArrowheads="1"/>
          </p:cNvSpPr>
          <p:nvPr/>
        </p:nvSpPr>
        <p:spPr bwMode="auto">
          <a:xfrm>
            <a:off x="7235825" y="765175"/>
            <a:ext cx="1747838" cy="1076325"/>
          </a:xfrm>
          <a:prstGeom prst="rect">
            <a:avLst/>
          </a:prstGeom>
          <a:noFill/>
          <a:ln w="9525">
            <a:noFill/>
            <a:miter lim="800000"/>
            <a:headEnd/>
            <a:tailEnd/>
          </a:ln>
        </p:spPr>
        <p:txBody>
          <a:bodyPr>
            <a:spAutoFit/>
          </a:bodyPr>
          <a:lstStyle/>
          <a:p>
            <a:pPr algn="ctr"/>
            <a:r>
              <a:rPr lang="en-GB" sz="3200" b="1"/>
              <a:t>Culling Rate </a:t>
            </a:r>
          </a:p>
        </p:txBody>
      </p:sp>
      <p:cxnSp>
        <p:nvCxnSpPr>
          <p:cNvPr id="20" name="Connecteur droit avec flèche 19"/>
          <p:cNvCxnSpPr/>
          <p:nvPr/>
        </p:nvCxnSpPr>
        <p:spPr>
          <a:xfrm flipV="1">
            <a:off x="8148638" y="1960563"/>
            <a:ext cx="0" cy="904875"/>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6245225" y="1263650"/>
            <a:ext cx="733425" cy="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grpSp>
        <p:nvGrpSpPr>
          <p:cNvPr id="29" name="Groupe 28"/>
          <p:cNvGrpSpPr>
            <a:grpSpLocks/>
          </p:cNvGrpSpPr>
          <p:nvPr/>
        </p:nvGrpSpPr>
        <p:grpSpPr bwMode="auto">
          <a:xfrm>
            <a:off x="200025" y="2390775"/>
            <a:ext cx="2444750" cy="2190750"/>
            <a:chOff x="622106" y="3933056"/>
            <a:chExt cx="2444605" cy="2190750"/>
          </a:xfrm>
        </p:grpSpPr>
        <p:pic>
          <p:nvPicPr>
            <p:cNvPr id="30" name="Picture 2" descr="http://img.nundafoto.net/-/data/gallery/photos/48/8/1448l-renard-roux-vulpes-vulpes.jpg"/>
            <p:cNvPicPr>
              <a:picLocks noChangeAspect="1" noChangeArrowheads="1"/>
            </p:cNvPicPr>
            <p:nvPr/>
          </p:nvPicPr>
          <p:blipFill rotWithShape="1">
            <a:blip r:embed="rId4" cstate="print">
              <a:extLst>
                <a:ext uri="{28A0092B-C50C-407E-A947-70E740481C1C}"/>
              </a:extLst>
            </a:blip>
            <a:srcRect l="14880" t="-96" r="8163" b="96"/>
            <a:stretch/>
          </p:blipFill>
          <p:spPr bwMode="auto">
            <a:xfrm>
              <a:off x="622106" y="3933056"/>
              <a:ext cx="2444605" cy="2190750"/>
            </a:xfrm>
            <a:prstGeom prst="ellipse">
              <a:avLst/>
            </a:prstGeom>
            <a:ln w="28575"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extLst>
          </p:spPr>
        </p:pic>
        <p:sp>
          <p:nvSpPr>
            <p:cNvPr id="31" name="Rectangle 30"/>
            <p:cNvSpPr/>
            <p:nvPr/>
          </p:nvSpPr>
          <p:spPr>
            <a:xfrm>
              <a:off x="1755514" y="4956994"/>
              <a:ext cx="152391" cy="12858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22548" name="ZoneTexte 31"/>
            <p:cNvSpPr txBox="1">
              <a:spLocks noChangeArrowheads="1"/>
            </p:cNvSpPr>
            <p:nvPr/>
          </p:nvSpPr>
          <p:spPr bwMode="auto">
            <a:xfrm>
              <a:off x="1362704" y="5085184"/>
              <a:ext cx="936104" cy="369332"/>
            </a:xfrm>
            <a:prstGeom prst="rect">
              <a:avLst/>
            </a:prstGeom>
            <a:noFill/>
            <a:ln w="9525">
              <a:noFill/>
              <a:miter lim="800000"/>
              <a:headEnd/>
              <a:tailEnd/>
            </a:ln>
          </p:spPr>
          <p:txBody>
            <a:bodyPr>
              <a:spAutoFit/>
            </a:bodyPr>
            <a:lstStyle/>
            <a:p>
              <a:r>
                <a:rPr lang="fr-FR" b="1">
                  <a:latin typeface="Copperplate Gothic Light" pitchFamily="34" charset="0"/>
                </a:rPr>
                <a:t>126 m</a:t>
              </a:r>
            </a:p>
          </p:txBody>
        </p:sp>
      </p:grpSp>
      <p:pic>
        <p:nvPicPr>
          <p:cNvPr id="33" name="Picture 4"/>
          <p:cNvPicPr>
            <a:picLocks noChangeAspect="1" noChangeArrowheads="1"/>
          </p:cNvPicPr>
          <p:nvPr/>
        </p:nvPicPr>
        <p:blipFill>
          <a:blip r:embed="rId5">
            <a:extLst>
              <a:ext uri="{28A0092B-C50C-407E-A947-70E740481C1C}"/>
            </a:extLst>
          </a:blip>
          <a:srcRect/>
          <a:stretch>
            <a:fillRect/>
          </a:stretch>
        </p:blipFill>
        <p:spPr bwMode="auto">
          <a:xfrm>
            <a:off x="3325760" y="2547667"/>
            <a:ext cx="3033049" cy="19605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1240B29-F687-4F45-9708-019B960494DF}"/>
          </a:extLst>
        </p:spPr>
      </p:pic>
      <p:sp>
        <p:nvSpPr>
          <p:cNvPr id="34" name="Croix 33"/>
          <p:cNvSpPr/>
          <p:nvPr/>
        </p:nvSpPr>
        <p:spPr>
          <a:xfrm>
            <a:off x="2501900" y="3073400"/>
            <a:ext cx="942975" cy="863600"/>
          </a:xfrm>
          <a:prstGeom prst="plus">
            <a:avLst>
              <a:gd name="adj" fmla="val 4067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35" name="Égal 34"/>
          <p:cNvSpPr/>
          <p:nvPr/>
        </p:nvSpPr>
        <p:spPr>
          <a:xfrm>
            <a:off x="6407150" y="3170238"/>
            <a:ext cx="1081088" cy="81915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solidFill>
                <a:schemeClr val="tx1"/>
              </a:solidFill>
            </a:endParaRPr>
          </a:p>
        </p:txBody>
      </p:sp>
      <p:sp>
        <p:nvSpPr>
          <p:cNvPr id="36" name="ZoneTexte 35"/>
          <p:cNvSpPr txBox="1">
            <a:spLocks noChangeArrowheads="1"/>
          </p:cNvSpPr>
          <p:nvPr/>
        </p:nvSpPr>
        <p:spPr bwMode="auto">
          <a:xfrm>
            <a:off x="7315200" y="2881313"/>
            <a:ext cx="1871663" cy="1322387"/>
          </a:xfrm>
          <a:prstGeom prst="rect">
            <a:avLst/>
          </a:prstGeom>
          <a:noFill/>
          <a:ln w="9525">
            <a:noFill/>
            <a:miter lim="800000"/>
            <a:headEnd/>
            <a:tailEnd/>
          </a:ln>
        </p:spPr>
        <p:txBody>
          <a:bodyPr>
            <a:spAutoFit/>
          </a:bodyPr>
          <a:lstStyle/>
          <a:p>
            <a:pPr algn="ctr"/>
            <a:r>
              <a:rPr lang="en-GB" sz="2000" b="1"/>
              <a:t>Number of red foxes that could have been  killed</a:t>
            </a:r>
          </a:p>
        </p:txBody>
      </p:sp>
      <p:sp>
        <p:nvSpPr>
          <p:cNvPr id="37" name="ZoneTexte 36"/>
          <p:cNvSpPr txBox="1">
            <a:spLocks noChangeArrowheads="1"/>
          </p:cNvSpPr>
          <p:nvPr/>
        </p:nvSpPr>
        <p:spPr bwMode="auto">
          <a:xfrm>
            <a:off x="3067050" y="4737100"/>
            <a:ext cx="3592513" cy="708025"/>
          </a:xfrm>
          <a:prstGeom prst="rect">
            <a:avLst/>
          </a:prstGeom>
          <a:noFill/>
          <a:ln w="9525">
            <a:noFill/>
            <a:miter lim="800000"/>
            <a:headEnd/>
            <a:tailEnd/>
          </a:ln>
        </p:spPr>
        <p:txBody>
          <a:bodyPr>
            <a:spAutoFit/>
          </a:bodyPr>
          <a:lstStyle/>
          <a:p>
            <a:pPr algn="ctr"/>
            <a:r>
              <a:rPr lang="en-GB" sz="2000"/>
              <a:t>Reproductive performance from uterus examination</a:t>
            </a:r>
          </a:p>
        </p:txBody>
      </p:sp>
      <p:sp>
        <p:nvSpPr>
          <p:cNvPr id="38" name="ZoneTexte 37"/>
          <p:cNvSpPr txBox="1">
            <a:spLocks noChangeArrowheads="1"/>
          </p:cNvSpPr>
          <p:nvPr/>
        </p:nvSpPr>
        <p:spPr bwMode="auto">
          <a:xfrm>
            <a:off x="19050" y="4652963"/>
            <a:ext cx="2752725" cy="708025"/>
          </a:xfrm>
          <a:prstGeom prst="rect">
            <a:avLst/>
          </a:prstGeom>
          <a:noFill/>
          <a:ln w="9525">
            <a:noFill/>
            <a:miter lim="800000"/>
            <a:headEnd/>
            <a:tailEnd/>
          </a:ln>
        </p:spPr>
        <p:txBody>
          <a:bodyPr>
            <a:spAutoFit/>
          </a:bodyPr>
          <a:lstStyle/>
          <a:p>
            <a:pPr algn="ctr"/>
            <a:r>
              <a:rPr lang="en-GB" sz="2000"/>
              <a:t>Distance sampling spotlight count</a:t>
            </a:r>
          </a:p>
        </p:txBody>
      </p:sp>
      <p:sp>
        <p:nvSpPr>
          <p:cNvPr id="39" name="ZoneTexte 38"/>
          <p:cNvSpPr txBox="1">
            <a:spLocks noChangeArrowheads="1"/>
          </p:cNvSpPr>
          <p:nvPr/>
        </p:nvSpPr>
        <p:spPr bwMode="auto">
          <a:xfrm>
            <a:off x="-61913" y="5461000"/>
            <a:ext cx="9296401" cy="708025"/>
          </a:xfrm>
          <a:prstGeom prst="rect">
            <a:avLst/>
          </a:prstGeom>
          <a:noFill/>
          <a:ln w="9525">
            <a:noFill/>
            <a:miter lim="800000"/>
            <a:headEnd/>
            <a:tailEnd/>
          </a:ln>
        </p:spPr>
        <p:txBody>
          <a:bodyPr>
            <a:spAutoFit/>
          </a:bodyPr>
          <a:lstStyle/>
          <a:p>
            <a:pPr algn="ctr"/>
            <a:r>
              <a:rPr lang="en-GB" sz="2000" b="1" u="sng"/>
              <a:t>Assumptions:</a:t>
            </a:r>
            <a:r>
              <a:rPr lang="en-GB" sz="2000" b="1"/>
              <a:t> </a:t>
            </a:r>
            <a:r>
              <a:rPr lang="en-GB" sz="2000"/>
              <a:t>All the mortality causes are anthropogenic (hunting, culling, road)</a:t>
            </a:r>
          </a:p>
          <a:p>
            <a:pPr algn="ctr"/>
            <a:r>
              <a:rPr lang="en-GB" sz="2000"/>
              <a:t>                The population is closed, i.e. no immigration and emigration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22" presetClass="entr" presetSubtype="8"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left)">
                                      <p:cBhvr>
                                        <p:cTn id="19" dur="500"/>
                                        <p:tgtEl>
                                          <p:spTgt spid="3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22" presetClass="entr" presetSubtype="8"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wipe(left)">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up)">
                                      <p:cBhvr>
                                        <p:cTn id="39" dur="500"/>
                                        <p:tgtEl>
                                          <p:spTgt spid="18"/>
                                        </p:tgtEl>
                                      </p:cBhvr>
                                    </p:animEffect>
                                  </p:childTnLst>
                                </p:cTn>
                              </p:par>
                              <p:par>
                                <p:cTn id="40" presetID="22" presetClass="entr" presetSubtype="1"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up)">
                                      <p:cBhvr>
                                        <p:cTn id="42" dur="500"/>
                                        <p:tgtEl>
                                          <p:spTgt spid="20"/>
                                        </p:tgtEl>
                                      </p:cBhvr>
                                    </p:animEffect>
                                  </p:childTnLst>
                                </p:cTn>
                              </p:par>
                              <p:par>
                                <p:cTn id="43" presetID="22" presetClass="entr" presetSubtype="8"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left)">
                                      <p:cBhvr>
                                        <p:cTn id="50" dur="500"/>
                                        <p:tgtEl>
                                          <p:spTgt spid="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6" grpId="0"/>
      <p:bldP spid="18" grpId="0"/>
      <p:bldP spid="34" grpId="0" animBg="1"/>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a:t>
            </a:r>
            <a:r>
              <a:rPr lang="en-GB" sz="2400" b="1" dirty="0">
                <a:solidFill>
                  <a:schemeClr val="bg1">
                    <a:lumMod val="95000"/>
                  </a:schemeClr>
                </a:solidFill>
                <a:latin typeface="Arial" pitchFamily="34" charset="0"/>
                <a:cs typeface="Arial" pitchFamily="34" charset="0"/>
              </a:rPr>
              <a:t>I. Measure </a:t>
            </a:r>
            <a:r>
              <a:rPr lang="en-GB" sz="2400" dirty="0">
                <a:solidFill>
                  <a:schemeClr val="bg1">
                    <a:lumMod val="65000"/>
                  </a:schemeClr>
                </a:solidFill>
                <a:latin typeface="Arial" pitchFamily="34" charset="0"/>
                <a:cs typeface="Arial" pitchFamily="34" charset="0"/>
              </a:rPr>
              <a:t>– II. Predict – Conclusion </a:t>
            </a:r>
            <a:endParaRPr lang="en-GB" sz="2400" dirty="0">
              <a:solidFill>
                <a:schemeClr val="bg1">
                  <a:lumMod val="65000"/>
                </a:schemeClr>
              </a:solidFill>
              <a:latin typeface="Arial" pitchFamily="34" charset="0"/>
              <a:cs typeface="Arial" pitchFamily="34" charset="0"/>
            </a:endParaRPr>
          </a:p>
        </p:txBody>
      </p:sp>
      <p:cxnSp>
        <p:nvCxnSpPr>
          <p:cNvPr id="7" name="Connecteur droit avec flèche 6"/>
          <p:cNvCxnSpPr/>
          <p:nvPr/>
        </p:nvCxnSpPr>
        <p:spPr>
          <a:xfrm>
            <a:off x="684213" y="6181725"/>
            <a:ext cx="78486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a:spLocks noChangeArrowheads="1"/>
          </p:cNvSpPr>
          <p:nvPr/>
        </p:nvSpPr>
        <p:spPr bwMode="auto">
          <a:xfrm>
            <a:off x="7564438" y="5795963"/>
            <a:ext cx="1655762" cy="708025"/>
          </a:xfrm>
          <a:prstGeom prst="rect">
            <a:avLst/>
          </a:prstGeom>
          <a:noFill/>
          <a:ln w="9525">
            <a:noFill/>
            <a:miter lim="800000"/>
            <a:headEnd/>
            <a:tailEnd/>
          </a:ln>
        </p:spPr>
        <p:txBody>
          <a:bodyPr>
            <a:spAutoFit/>
          </a:bodyPr>
          <a:lstStyle/>
          <a:p>
            <a:pPr algn="ctr"/>
            <a:r>
              <a:rPr lang="en-GB" sz="2000"/>
              <a:t>February </a:t>
            </a:r>
          </a:p>
          <a:p>
            <a:pPr algn="ctr"/>
            <a:r>
              <a:rPr lang="en-GB" sz="2000" u="sng"/>
              <a:t>Year n+1</a:t>
            </a:r>
          </a:p>
        </p:txBody>
      </p:sp>
      <p:cxnSp>
        <p:nvCxnSpPr>
          <p:cNvPr id="12" name="Connecteur droit 11"/>
          <p:cNvCxnSpPr/>
          <p:nvPr/>
        </p:nvCxnSpPr>
        <p:spPr>
          <a:xfrm>
            <a:off x="7812088" y="608013"/>
            <a:ext cx="0" cy="6134100"/>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9" name="ZoneTexte 38"/>
          <p:cNvSpPr txBox="1">
            <a:spLocks noChangeArrowheads="1"/>
          </p:cNvSpPr>
          <p:nvPr/>
        </p:nvSpPr>
        <p:spPr bwMode="auto">
          <a:xfrm>
            <a:off x="107950" y="5805488"/>
            <a:ext cx="1655763" cy="708025"/>
          </a:xfrm>
          <a:prstGeom prst="rect">
            <a:avLst/>
          </a:prstGeom>
          <a:noFill/>
          <a:ln w="9525">
            <a:noFill/>
            <a:miter lim="800000"/>
            <a:headEnd/>
            <a:tailEnd/>
          </a:ln>
        </p:spPr>
        <p:txBody>
          <a:bodyPr>
            <a:spAutoFit/>
          </a:bodyPr>
          <a:lstStyle/>
          <a:p>
            <a:r>
              <a:rPr lang="en-GB" sz="2000"/>
              <a:t>February </a:t>
            </a:r>
          </a:p>
          <a:p>
            <a:r>
              <a:rPr lang="en-GB" sz="2000" u="sng"/>
              <a:t>Year n</a:t>
            </a:r>
          </a:p>
        </p:txBody>
      </p:sp>
      <p:sp>
        <p:nvSpPr>
          <p:cNvPr id="40" name="ZoneTexte 39"/>
          <p:cNvSpPr txBox="1">
            <a:spLocks noChangeArrowheads="1"/>
          </p:cNvSpPr>
          <p:nvPr/>
        </p:nvSpPr>
        <p:spPr bwMode="auto">
          <a:xfrm>
            <a:off x="2484438" y="5805488"/>
            <a:ext cx="827087" cy="400050"/>
          </a:xfrm>
          <a:prstGeom prst="rect">
            <a:avLst/>
          </a:prstGeom>
          <a:noFill/>
          <a:ln w="9525">
            <a:noFill/>
            <a:miter lim="800000"/>
            <a:headEnd/>
            <a:tailEnd/>
          </a:ln>
        </p:spPr>
        <p:txBody>
          <a:bodyPr>
            <a:spAutoFit/>
          </a:bodyPr>
          <a:lstStyle/>
          <a:p>
            <a:pPr algn="ctr"/>
            <a:r>
              <a:rPr lang="en-GB" sz="2000"/>
              <a:t>April</a:t>
            </a:r>
          </a:p>
        </p:txBody>
      </p:sp>
      <p:sp>
        <p:nvSpPr>
          <p:cNvPr id="41" name="ZoneTexte 40"/>
          <p:cNvSpPr txBox="1">
            <a:spLocks noChangeArrowheads="1"/>
          </p:cNvSpPr>
          <p:nvPr/>
        </p:nvSpPr>
        <p:spPr bwMode="auto">
          <a:xfrm>
            <a:off x="5508625" y="5805488"/>
            <a:ext cx="1511300" cy="400050"/>
          </a:xfrm>
          <a:prstGeom prst="rect">
            <a:avLst/>
          </a:prstGeom>
          <a:noFill/>
          <a:ln w="9525">
            <a:noFill/>
            <a:miter lim="800000"/>
            <a:headEnd/>
            <a:tailEnd/>
          </a:ln>
        </p:spPr>
        <p:txBody>
          <a:bodyPr>
            <a:spAutoFit/>
          </a:bodyPr>
          <a:lstStyle/>
          <a:p>
            <a:pPr algn="ctr"/>
            <a:r>
              <a:rPr lang="en-GB" sz="2000"/>
              <a:t>September</a:t>
            </a:r>
          </a:p>
        </p:txBody>
      </p:sp>
      <p:cxnSp>
        <p:nvCxnSpPr>
          <p:cNvPr id="42" name="Connecteur droit 41"/>
          <p:cNvCxnSpPr/>
          <p:nvPr/>
        </p:nvCxnSpPr>
        <p:spPr>
          <a:xfrm>
            <a:off x="5580063" y="725488"/>
            <a:ext cx="0" cy="6132512"/>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a:off x="2555875" y="549275"/>
            <a:ext cx="0" cy="6132513"/>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a:off x="76200" y="565150"/>
            <a:ext cx="0" cy="6132513"/>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ZoneTexte 45"/>
          <p:cNvSpPr txBox="1">
            <a:spLocks noChangeArrowheads="1"/>
          </p:cNvSpPr>
          <p:nvPr/>
        </p:nvSpPr>
        <p:spPr bwMode="auto">
          <a:xfrm>
            <a:off x="250825" y="1268413"/>
            <a:ext cx="720725" cy="585787"/>
          </a:xfrm>
          <a:prstGeom prst="rect">
            <a:avLst/>
          </a:prstGeom>
          <a:noFill/>
          <a:ln w="9525">
            <a:noFill/>
            <a:miter lim="800000"/>
            <a:headEnd/>
            <a:tailEnd/>
          </a:ln>
        </p:spPr>
        <p:txBody>
          <a:bodyPr>
            <a:spAutoFit/>
          </a:bodyPr>
          <a:lstStyle/>
          <a:p>
            <a:pPr algn="ctr"/>
            <a:r>
              <a:rPr lang="en-GB" sz="3200" b="1"/>
              <a:t>N</a:t>
            </a:r>
            <a:r>
              <a:rPr lang="en-GB" sz="3200" b="1" baseline="-25000"/>
              <a:t>t</a:t>
            </a:r>
          </a:p>
        </p:txBody>
      </p:sp>
      <p:sp>
        <p:nvSpPr>
          <p:cNvPr id="47" name="ZoneTexte 46"/>
          <p:cNvSpPr txBox="1">
            <a:spLocks noChangeArrowheads="1"/>
          </p:cNvSpPr>
          <p:nvPr/>
        </p:nvSpPr>
        <p:spPr bwMode="auto">
          <a:xfrm>
            <a:off x="7812088" y="1331913"/>
            <a:ext cx="1152525" cy="584200"/>
          </a:xfrm>
          <a:prstGeom prst="rect">
            <a:avLst/>
          </a:prstGeom>
          <a:noFill/>
          <a:ln w="9525">
            <a:noFill/>
            <a:miter lim="800000"/>
            <a:headEnd/>
            <a:tailEnd/>
          </a:ln>
        </p:spPr>
        <p:txBody>
          <a:bodyPr>
            <a:spAutoFit/>
          </a:bodyPr>
          <a:lstStyle/>
          <a:p>
            <a:pPr algn="ctr"/>
            <a:r>
              <a:rPr lang="en-GB" sz="3200" b="1"/>
              <a:t>N</a:t>
            </a:r>
            <a:r>
              <a:rPr lang="en-GB" sz="3200" b="1" baseline="-25000"/>
              <a:t>t+1</a:t>
            </a:r>
          </a:p>
        </p:txBody>
      </p:sp>
      <p:sp>
        <p:nvSpPr>
          <p:cNvPr id="13" name="Ellipse 12"/>
          <p:cNvSpPr/>
          <p:nvPr/>
        </p:nvSpPr>
        <p:spPr>
          <a:xfrm>
            <a:off x="250825" y="1228725"/>
            <a:ext cx="720725" cy="72866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8" name="Ellipse 47"/>
          <p:cNvSpPr/>
          <p:nvPr/>
        </p:nvSpPr>
        <p:spPr>
          <a:xfrm>
            <a:off x="7934325" y="1206500"/>
            <a:ext cx="935038" cy="76676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9" name="ZoneTexte 48"/>
          <p:cNvSpPr txBox="1">
            <a:spLocks noChangeArrowheads="1"/>
          </p:cNvSpPr>
          <p:nvPr/>
        </p:nvSpPr>
        <p:spPr bwMode="auto">
          <a:xfrm>
            <a:off x="1406525" y="2532063"/>
            <a:ext cx="720725" cy="585787"/>
          </a:xfrm>
          <a:prstGeom prst="rect">
            <a:avLst/>
          </a:prstGeom>
          <a:noFill/>
          <a:ln w="9525">
            <a:noFill/>
            <a:miter lim="800000"/>
            <a:headEnd/>
            <a:tailEnd/>
          </a:ln>
        </p:spPr>
        <p:txBody>
          <a:bodyPr>
            <a:spAutoFit/>
          </a:bodyPr>
          <a:lstStyle/>
          <a:p>
            <a:pPr algn="ctr"/>
            <a:r>
              <a:rPr lang="en-GB" sz="3200" b="1"/>
              <a:t>K</a:t>
            </a:r>
            <a:r>
              <a:rPr lang="en-GB" sz="3200" b="1" baseline="-25000"/>
              <a:t>1</a:t>
            </a:r>
          </a:p>
        </p:txBody>
      </p:sp>
      <p:sp>
        <p:nvSpPr>
          <p:cNvPr id="50" name="Rectangle 49"/>
          <p:cNvSpPr/>
          <p:nvPr/>
        </p:nvSpPr>
        <p:spPr>
          <a:xfrm>
            <a:off x="1406525" y="2492375"/>
            <a:ext cx="720725" cy="72866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1" name="ZoneTexte 50"/>
          <p:cNvSpPr txBox="1">
            <a:spLocks noChangeArrowheads="1"/>
          </p:cNvSpPr>
          <p:nvPr/>
        </p:nvSpPr>
        <p:spPr bwMode="auto">
          <a:xfrm>
            <a:off x="4248150" y="2571750"/>
            <a:ext cx="719138" cy="585788"/>
          </a:xfrm>
          <a:prstGeom prst="rect">
            <a:avLst/>
          </a:prstGeom>
          <a:noFill/>
          <a:ln w="9525">
            <a:noFill/>
            <a:miter lim="800000"/>
            <a:headEnd/>
            <a:tailEnd/>
          </a:ln>
        </p:spPr>
        <p:txBody>
          <a:bodyPr>
            <a:spAutoFit/>
          </a:bodyPr>
          <a:lstStyle/>
          <a:p>
            <a:pPr algn="ctr"/>
            <a:r>
              <a:rPr lang="en-GB" sz="3200" b="1"/>
              <a:t>K</a:t>
            </a:r>
            <a:r>
              <a:rPr lang="en-GB" sz="3200" b="1" baseline="-25000"/>
              <a:t>2</a:t>
            </a:r>
          </a:p>
        </p:txBody>
      </p:sp>
      <p:sp>
        <p:nvSpPr>
          <p:cNvPr id="52" name="Rectangle 51"/>
          <p:cNvSpPr/>
          <p:nvPr/>
        </p:nvSpPr>
        <p:spPr>
          <a:xfrm>
            <a:off x="4248150" y="2532063"/>
            <a:ext cx="719138" cy="7286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3" name="ZoneTexte 52"/>
          <p:cNvSpPr txBox="1">
            <a:spLocks noChangeArrowheads="1"/>
          </p:cNvSpPr>
          <p:nvPr/>
        </p:nvSpPr>
        <p:spPr bwMode="auto">
          <a:xfrm>
            <a:off x="6886575" y="2565400"/>
            <a:ext cx="720725" cy="584200"/>
          </a:xfrm>
          <a:prstGeom prst="rect">
            <a:avLst/>
          </a:prstGeom>
          <a:noFill/>
          <a:ln w="9525">
            <a:noFill/>
            <a:miter lim="800000"/>
            <a:headEnd/>
            <a:tailEnd/>
          </a:ln>
        </p:spPr>
        <p:txBody>
          <a:bodyPr>
            <a:spAutoFit/>
          </a:bodyPr>
          <a:lstStyle/>
          <a:p>
            <a:pPr algn="ctr"/>
            <a:r>
              <a:rPr lang="en-GB" sz="3200" b="1"/>
              <a:t>K</a:t>
            </a:r>
            <a:r>
              <a:rPr lang="en-GB" sz="3200" b="1" baseline="-25000"/>
              <a:t>3</a:t>
            </a:r>
          </a:p>
        </p:txBody>
      </p:sp>
      <p:sp>
        <p:nvSpPr>
          <p:cNvPr id="54" name="Rectangle 53"/>
          <p:cNvSpPr/>
          <p:nvPr/>
        </p:nvSpPr>
        <p:spPr>
          <a:xfrm>
            <a:off x="6886575" y="2525713"/>
            <a:ext cx="720725" cy="7286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5" name="ZoneTexte 54"/>
          <p:cNvSpPr txBox="1">
            <a:spLocks noChangeArrowheads="1"/>
          </p:cNvSpPr>
          <p:nvPr/>
        </p:nvSpPr>
        <p:spPr bwMode="auto">
          <a:xfrm>
            <a:off x="2484438" y="1331913"/>
            <a:ext cx="3275012" cy="584200"/>
          </a:xfrm>
          <a:prstGeom prst="rect">
            <a:avLst/>
          </a:prstGeom>
          <a:noFill/>
          <a:ln w="9525">
            <a:noFill/>
            <a:miter lim="800000"/>
            <a:headEnd/>
            <a:tailEnd/>
          </a:ln>
        </p:spPr>
        <p:txBody>
          <a:bodyPr>
            <a:spAutoFit/>
          </a:bodyPr>
          <a:lstStyle/>
          <a:p>
            <a:pPr algn="ctr"/>
            <a:r>
              <a:rPr lang="en-GB" sz="3200" b="1"/>
              <a:t>N‘</a:t>
            </a:r>
            <a:r>
              <a:rPr lang="en-GB" sz="3200" b="1" baseline="-25000"/>
              <a:t>t  </a:t>
            </a:r>
            <a:r>
              <a:rPr lang="en-GB" sz="3200"/>
              <a:t>=N</a:t>
            </a:r>
            <a:r>
              <a:rPr lang="en-GB" sz="3200" baseline="-25000"/>
              <a:t>t </a:t>
            </a:r>
            <a:r>
              <a:rPr lang="en-GB" sz="3200"/>
              <a:t>-K</a:t>
            </a:r>
            <a:r>
              <a:rPr lang="en-GB" sz="3200" baseline="-25000"/>
              <a:t>1</a:t>
            </a:r>
            <a:r>
              <a:rPr lang="en-GB" sz="3200"/>
              <a:t>+ n</a:t>
            </a:r>
            <a:r>
              <a:rPr lang="en-GB" sz="3200" baseline="-25000"/>
              <a:t>j</a:t>
            </a:r>
          </a:p>
        </p:txBody>
      </p:sp>
      <p:sp>
        <p:nvSpPr>
          <p:cNvPr id="56" name="Ellipse 55"/>
          <p:cNvSpPr/>
          <p:nvPr/>
        </p:nvSpPr>
        <p:spPr>
          <a:xfrm>
            <a:off x="2771775" y="1260475"/>
            <a:ext cx="720725" cy="72866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4" name="Rectangle 13"/>
          <p:cNvSpPr>
            <a:spLocks noChangeArrowheads="1"/>
          </p:cNvSpPr>
          <p:nvPr/>
        </p:nvSpPr>
        <p:spPr bwMode="auto">
          <a:xfrm>
            <a:off x="2700338" y="404813"/>
            <a:ext cx="2797175" cy="522287"/>
          </a:xfrm>
          <a:prstGeom prst="rect">
            <a:avLst/>
          </a:prstGeom>
          <a:noFill/>
          <a:ln w="9525">
            <a:noFill/>
            <a:miter lim="800000"/>
            <a:headEnd/>
            <a:tailEnd/>
          </a:ln>
        </p:spPr>
        <p:txBody>
          <a:bodyPr wrap="none">
            <a:spAutoFit/>
          </a:bodyPr>
          <a:lstStyle/>
          <a:p>
            <a:r>
              <a:rPr lang="en-GB" sz="2800" b="1" baseline="-25000"/>
              <a:t>with nj = N’t x LS x PB</a:t>
            </a:r>
            <a:r>
              <a:rPr lang="en-GB" sz="2800" b="1"/>
              <a:t> </a:t>
            </a:r>
            <a:endParaRPr lang="en-GB" sz="2800">
              <a:latin typeface="Times New Roman" pitchFamily="18" charset="0"/>
            </a:endParaRPr>
          </a:p>
        </p:txBody>
      </p:sp>
      <p:sp>
        <p:nvSpPr>
          <p:cNvPr id="17" name="Forme libre 16"/>
          <p:cNvSpPr/>
          <p:nvPr/>
        </p:nvSpPr>
        <p:spPr>
          <a:xfrm>
            <a:off x="977900" y="1608138"/>
            <a:ext cx="1722438" cy="284162"/>
          </a:xfrm>
          <a:custGeom>
            <a:avLst/>
            <a:gdLst>
              <a:gd name="connsiteX0" fmla="*/ 0 w 1797269"/>
              <a:gd name="connsiteY0" fmla="*/ 0 h 299886"/>
              <a:gd name="connsiteX1" fmla="*/ 882869 w 1797269"/>
              <a:gd name="connsiteY1" fmla="*/ 299545 h 299886"/>
              <a:gd name="connsiteX2" fmla="*/ 1797269 w 1797269"/>
              <a:gd name="connsiteY2" fmla="*/ 47296 h 299886"/>
            </a:gdLst>
            <a:ahLst/>
            <a:cxnLst>
              <a:cxn ang="0">
                <a:pos x="connsiteX0" y="connsiteY0"/>
              </a:cxn>
              <a:cxn ang="0">
                <a:pos x="connsiteX1" y="connsiteY1"/>
              </a:cxn>
              <a:cxn ang="0">
                <a:pos x="connsiteX2" y="connsiteY2"/>
              </a:cxn>
            </a:cxnLst>
            <a:rect l="l" t="t" r="r" b="b"/>
            <a:pathLst>
              <a:path w="1797269" h="299886">
                <a:moveTo>
                  <a:pt x="0" y="0"/>
                </a:moveTo>
                <a:cubicBezTo>
                  <a:pt x="291662" y="145831"/>
                  <a:pt x="583324" y="291662"/>
                  <a:pt x="882869" y="299545"/>
                </a:cubicBezTo>
                <a:cubicBezTo>
                  <a:pt x="1182414" y="307428"/>
                  <a:pt x="1489841" y="177362"/>
                  <a:pt x="1797269" y="47296"/>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9" name="Forme libre 18"/>
          <p:cNvSpPr/>
          <p:nvPr/>
        </p:nvSpPr>
        <p:spPr>
          <a:xfrm>
            <a:off x="1214438" y="1717675"/>
            <a:ext cx="582612" cy="741363"/>
          </a:xfrm>
          <a:custGeom>
            <a:avLst/>
            <a:gdLst>
              <a:gd name="connsiteX0" fmla="*/ 0 w 583627"/>
              <a:gd name="connsiteY0" fmla="*/ 0 h 740980"/>
              <a:gd name="connsiteX1" fmla="*/ 488731 w 583627"/>
              <a:gd name="connsiteY1" fmla="*/ 441435 h 740980"/>
              <a:gd name="connsiteX2" fmla="*/ 583324 w 583627"/>
              <a:gd name="connsiteY2" fmla="*/ 740980 h 740980"/>
            </a:gdLst>
            <a:ahLst/>
            <a:cxnLst>
              <a:cxn ang="0">
                <a:pos x="connsiteX0" y="connsiteY0"/>
              </a:cxn>
              <a:cxn ang="0">
                <a:pos x="connsiteX1" y="connsiteY1"/>
              </a:cxn>
              <a:cxn ang="0">
                <a:pos x="connsiteX2" y="connsiteY2"/>
              </a:cxn>
            </a:cxnLst>
            <a:rect l="l" t="t" r="r" b="b"/>
            <a:pathLst>
              <a:path w="583627" h="740980">
                <a:moveTo>
                  <a:pt x="0" y="0"/>
                </a:moveTo>
                <a:cubicBezTo>
                  <a:pt x="195755" y="158969"/>
                  <a:pt x="391510" y="317938"/>
                  <a:pt x="488731" y="441435"/>
                </a:cubicBezTo>
                <a:cubicBezTo>
                  <a:pt x="585952" y="564932"/>
                  <a:pt x="584638" y="652956"/>
                  <a:pt x="583324" y="740980"/>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2" name="Forme libre 21"/>
          <p:cNvSpPr/>
          <p:nvPr/>
        </p:nvSpPr>
        <p:spPr>
          <a:xfrm>
            <a:off x="3336925" y="1812925"/>
            <a:ext cx="4635500" cy="404813"/>
          </a:xfrm>
          <a:custGeom>
            <a:avLst/>
            <a:gdLst>
              <a:gd name="connsiteX0" fmla="*/ 0 w 4635062"/>
              <a:gd name="connsiteY0" fmla="*/ 173421 h 404658"/>
              <a:gd name="connsiteX1" fmla="*/ 1198179 w 4635062"/>
              <a:gd name="connsiteY1" fmla="*/ 394138 h 404658"/>
              <a:gd name="connsiteX2" fmla="*/ 3578773 w 4635062"/>
              <a:gd name="connsiteY2" fmla="*/ 331076 h 404658"/>
              <a:gd name="connsiteX3" fmla="*/ 4635062 w 4635062"/>
              <a:gd name="connsiteY3" fmla="*/ 0 h 404658"/>
            </a:gdLst>
            <a:ahLst/>
            <a:cxnLst>
              <a:cxn ang="0">
                <a:pos x="connsiteX0" y="connsiteY0"/>
              </a:cxn>
              <a:cxn ang="0">
                <a:pos x="connsiteX1" y="connsiteY1"/>
              </a:cxn>
              <a:cxn ang="0">
                <a:pos x="connsiteX2" y="connsiteY2"/>
              </a:cxn>
              <a:cxn ang="0">
                <a:pos x="connsiteX3" y="connsiteY3"/>
              </a:cxn>
            </a:cxnLst>
            <a:rect l="l" t="t" r="r" b="b"/>
            <a:pathLst>
              <a:path w="4635062" h="404658">
                <a:moveTo>
                  <a:pt x="0" y="173421"/>
                </a:moveTo>
                <a:cubicBezTo>
                  <a:pt x="300858" y="270641"/>
                  <a:pt x="601717" y="367862"/>
                  <a:pt x="1198179" y="394138"/>
                </a:cubicBezTo>
                <a:cubicBezTo>
                  <a:pt x="1794641" y="420414"/>
                  <a:pt x="3005959" y="396766"/>
                  <a:pt x="3578773" y="331076"/>
                </a:cubicBezTo>
                <a:cubicBezTo>
                  <a:pt x="4151587" y="265386"/>
                  <a:pt x="4393324" y="132693"/>
                  <a:pt x="4635062" y="0"/>
                </a:cubicBezTo>
              </a:path>
            </a:pathLst>
          </a:custGeom>
          <a:noFill/>
          <a:ln w="28575">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3" name="Forme libre 22"/>
          <p:cNvSpPr/>
          <p:nvPr/>
        </p:nvSpPr>
        <p:spPr>
          <a:xfrm>
            <a:off x="3657600" y="2097088"/>
            <a:ext cx="536575" cy="866775"/>
          </a:xfrm>
          <a:custGeom>
            <a:avLst/>
            <a:gdLst>
              <a:gd name="connsiteX0" fmla="*/ 0 w 536028"/>
              <a:gd name="connsiteY0" fmla="*/ 0 h 867103"/>
              <a:gd name="connsiteX1" fmla="*/ 236483 w 536028"/>
              <a:gd name="connsiteY1" fmla="*/ 315310 h 867103"/>
              <a:gd name="connsiteX2" fmla="*/ 315310 w 536028"/>
              <a:gd name="connsiteY2" fmla="*/ 756745 h 867103"/>
              <a:gd name="connsiteX3" fmla="*/ 536028 w 536028"/>
              <a:gd name="connsiteY3" fmla="*/ 867103 h 867103"/>
            </a:gdLst>
            <a:ahLst/>
            <a:cxnLst>
              <a:cxn ang="0">
                <a:pos x="connsiteX0" y="connsiteY0"/>
              </a:cxn>
              <a:cxn ang="0">
                <a:pos x="connsiteX1" y="connsiteY1"/>
              </a:cxn>
              <a:cxn ang="0">
                <a:pos x="connsiteX2" y="connsiteY2"/>
              </a:cxn>
              <a:cxn ang="0">
                <a:pos x="connsiteX3" y="connsiteY3"/>
              </a:cxn>
            </a:cxnLst>
            <a:rect l="l" t="t" r="r" b="b"/>
            <a:pathLst>
              <a:path w="536028" h="867103">
                <a:moveTo>
                  <a:pt x="0" y="0"/>
                </a:moveTo>
                <a:cubicBezTo>
                  <a:pt x="91965" y="94593"/>
                  <a:pt x="183931" y="189186"/>
                  <a:pt x="236483" y="315310"/>
                </a:cubicBezTo>
                <a:cubicBezTo>
                  <a:pt x="289035" y="441434"/>
                  <a:pt x="265386" y="664780"/>
                  <a:pt x="315310" y="756745"/>
                </a:cubicBezTo>
                <a:cubicBezTo>
                  <a:pt x="365234" y="848710"/>
                  <a:pt x="450631" y="857906"/>
                  <a:pt x="536028" y="86710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57" name="Forme libre 56"/>
          <p:cNvSpPr/>
          <p:nvPr/>
        </p:nvSpPr>
        <p:spPr>
          <a:xfrm>
            <a:off x="6267450" y="2201863"/>
            <a:ext cx="536575" cy="762000"/>
          </a:xfrm>
          <a:custGeom>
            <a:avLst/>
            <a:gdLst>
              <a:gd name="connsiteX0" fmla="*/ 0 w 536028"/>
              <a:gd name="connsiteY0" fmla="*/ 0 h 867103"/>
              <a:gd name="connsiteX1" fmla="*/ 236483 w 536028"/>
              <a:gd name="connsiteY1" fmla="*/ 315310 h 867103"/>
              <a:gd name="connsiteX2" fmla="*/ 315310 w 536028"/>
              <a:gd name="connsiteY2" fmla="*/ 756745 h 867103"/>
              <a:gd name="connsiteX3" fmla="*/ 536028 w 536028"/>
              <a:gd name="connsiteY3" fmla="*/ 867103 h 867103"/>
            </a:gdLst>
            <a:ahLst/>
            <a:cxnLst>
              <a:cxn ang="0">
                <a:pos x="connsiteX0" y="connsiteY0"/>
              </a:cxn>
              <a:cxn ang="0">
                <a:pos x="connsiteX1" y="connsiteY1"/>
              </a:cxn>
              <a:cxn ang="0">
                <a:pos x="connsiteX2" y="connsiteY2"/>
              </a:cxn>
              <a:cxn ang="0">
                <a:pos x="connsiteX3" y="connsiteY3"/>
              </a:cxn>
            </a:cxnLst>
            <a:rect l="l" t="t" r="r" b="b"/>
            <a:pathLst>
              <a:path w="536028" h="867103">
                <a:moveTo>
                  <a:pt x="0" y="0"/>
                </a:moveTo>
                <a:cubicBezTo>
                  <a:pt x="91965" y="94593"/>
                  <a:pt x="183931" y="189186"/>
                  <a:pt x="236483" y="315310"/>
                </a:cubicBezTo>
                <a:cubicBezTo>
                  <a:pt x="289035" y="441434"/>
                  <a:pt x="265386" y="664780"/>
                  <a:pt x="315310" y="756745"/>
                </a:cubicBezTo>
                <a:cubicBezTo>
                  <a:pt x="365234" y="848710"/>
                  <a:pt x="450631" y="857906"/>
                  <a:pt x="536028" y="867103"/>
                </a:cubicBezTo>
              </a:path>
            </a:pathLst>
          </a:custGeom>
          <a:noFill/>
          <a:ln>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24" name="ZoneTexte 23"/>
          <p:cNvSpPr txBox="1">
            <a:spLocks noRot="1" noChangeAspect="1" noMove="1" noResize="1" noEditPoints="1" noAdjustHandles="1" noChangeArrowheads="1" noChangeShapeType="1" noTextEdit="1"/>
          </p:cNvSpPr>
          <p:nvPr/>
        </p:nvSpPr>
        <p:spPr>
          <a:xfrm>
            <a:off x="539552" y="3429000"/>
            <a:ext cx="1511952" cy="704167"/>
          </a:xfrm>
          <a:prstGeom prst="rect">
            <a:avLst/>
          </a:prstGeom>
          <a:blipFill rotWithShape="1">
            <a:blip r:embed="rId3"/>
            <a:stretch>
              <a:fillRect b="-8696"/>
            </a:stretch>
          </a:blipFill>
        </p:spPr>
        <p:txBody>
          <a:bodyPr/>
          <a:lstStyle/>
          <a:p>
            <a:pPr fontAlgn="auto">
              <a:spcBef>
                <a:spcPts val="0"/>
              </a:spcBef>
              <a:spcAft>
                <a:spcPts val="0"/>
              </a:spcAft>
              <a:defRPr/>
            </a:pPr>
            <a:r>
              <a:rPr lang="en-GB">
                <a:noFill/>
                <a:latin typeface="+mn-lt"/>
                <a:cs typeface="+mn-cs"/>
              </a:rPr>
              <a:t> </a:t>
            </a:r>
          </a:p>
        </p:txBody>
      </p:sp>
      <p:sp>
        <p:nvSpPr>
          <p:cNvPr id="58" name="ZoneTexte 57"/>
          <p:cNvSpPr txBox="1">
            <a:spLocks noRot="1" noChangeAspect="1" noMove="1" noResize="1" noEditPoints="1" noAdjustHandles="1" noChangeArrowheads="1" noChangeShapeType="1" noTextEdit="1"/>
          </p:cNvSpPr>
          <p:nvPr/>
        </p:nvSpPr>
        <p:spPr>
          <a:xfrm>
            <a:off x="3313775" y="3445746"/>
            <a:ext cx="1546257" cy="703334"/>
          </a:xfrm>
          <a:prstGeom prst="rect">
            <a:avLst/>
          </a:prstGeom>
          <a:blipFill rotWithShape="1">
            <a:blip r:embed="rId4"/>
            <a:stretch>
              <a:fillRect b="-8621"/>
            </a:stretch>
          </a:blipFill>
        </p:spPr>
        <p:txBody>
          <a:bodyPr/>
          <a:lstStyle/>
          <a:p>
            <a:pPr fontAlgn="auto">
              <a:spcBef>
                <a:spcPts val="0"/>
              </a:spcBef>
              <a:spcAft>
                <a:spcPts val="0"/>
              </a:spcAft>
              <a:defRPr/>
            </a:pPr>
            <a:r>
              <a:rPr lang="en-GB">
                <a:noFill/>
                <a:latin typeface="+mn-lt"/>
                <a:cs typeface="+mn-cs"/>
              </a:rPr>
              <a:t> </a:t>
            </a:r>
          </a:p>
        </p:txBody>
      </p:sp>
      <p:sp>
        <p:nvSpPr>
          <p:cNvPr id="59" name="ZoneTexte 58"/>
          <p:cNvSpPr txBox="1">
            <a:spLocks noRot="1" noChangeAspect="1" noMove="1" noResize="1" noEditPoints="1" noAdjustHandles="1" noChangeArrowheads="1" noChangeShapeType="1" noTextEdit="1"/>
          </p:cNvSpPr>
          <p:nvPr/>
        </p:nvSpPr>
        <p:spPr>
          <a:xfrm>
            <a:off x="5940152" y="3485700"/>
            <a:ext cx="1561646" cy="703334"/>
          </a:xfrm>
          <a:prstGeom prst="rect">
            <a:avLst/>
          </a:prstGeom>
          <a:blipFill rotWithShape="1">
            <a:blip r:embed="rId5"/>
            <a:stretch>
              <a:fillRect b="-9565"/>
            </a:stretch>
          </a:blipFill>
        </p:spPr>
        <p:txBody>
          <a:bodyPr/>
          <a:lstStyle/>
          <a:p>
            <a:pPr fontAlgn="auto">
              <a:spcBef>
                <a:spcPts val="0"/>
              </a:spcBef>
              <a:spcAft>
                <a:spcPts val="0"/>
              </a:spcAft>
              <a:defRPr/>
            </a:pPr>
            <a:r>
              <a:rPr lang="en-GB">
                <a:noFill/>
                <a:latin typeface="+mn-lt"/>
                <a:cs typeface="+mn-cs"/>
              </a:rPr>
              <a:t> </a:t>
            </a:r>
          </a:p>
        </p:txBody>
      </p:sp>
      <p:sp>
        <p:nvSpPr>
          <p:cNvPr id="60" name="ZoneTexte 59"/>
          <p:cNvSpPr txBox="1">
            <a:spLocks noRot="1" noChangeAspect="1" noMove="1" noResize="1" noEditPoints="1" noAdjustHandles="1" noChangeArrowheads="1" noChangeShapeType="1" noTextEdit="1"/>
          </p:cNvSpPr>
          <p:nvPr/>
        </p:nvSpPr>
        <p:spPr>
          <a:xfrm>
            <a:off x="2668260" y="4869160"/>
            <a:ext cx="2772618" cy="919932"/>
          </a:xfrm>
          <a:prstGeom prst="rect">
            <a:avLst/>
          </a:prstGeom>
          <a:blipFill rotWithShape="1">
            <a:blip r:embed="rId6"/>
            <a:stretch>
              <a:fillRect b="-5882"/>
            </a:stretch>
          </a:blipFill>
          <a:ln>
            <a:solidFill>
              <a:schemeClr val="accent1"/>
            </a:solidFill>
          </a:ln>
        </p:spPr>
        <p:txBody>
          <a:bodyPr/>
          <a:lstStyle/>
          <a:p>
            <a:pPr fontAlgn="auto">
              <a:spcBef>
                <a:spcPts val="0"/>
              </a:spcBef>
              <a:spcAft>
                <a:spcPts val="0"/>
              </a:spcAft>
              <a:defRPr/>
            </a:pPr>
            <a:r>
              <a:rPr lang="en-GB">
                <a:noFill/>
                <a:latin typeface="+mn-lt"/>
                <a:cs typeface="+mn-cs"/>
              </a:rPr>
              <a:t> </a:t>
            </a:r>
          </a:p>
        </p:txBody>
      </p:sp>
      <p:sp>
        <p:nvSpPr>
          <p:cNvPr id="25" name="Accolade fermante 24"/>
          <p:cNvSpPr/>
          <p:nvPr/>
        </p:nvSpPr>
        <p:spPr>
          <a:xfrm rot="5400000">
            <a:off x="3726657" y="861219"/>
            <a:ext cx="604837" cy="7121525"/>
          </a:xfrm>
          <a:prstGeom prst="rightBrace">
            <a:avLst>
              <a:gd name="adj1" fmla="val 198550"/>
              <a:gd name="adj2" fmla="val 50000"/>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GB"/>
          </a:p>
        </p:txBody>
      </p:sp>
      <p:sp>
        <p:nvSpPr>
          <p:cNvPr id="61" name="ZoneTexte 60"/>
          <p:cNvSpPr txBox="1">
            <a:spLocks noChangeArrowheads="1"/>
          </p:cNvSpPr>
          <p:nvPr/>
        </p:nvSpPr>
        <p:spPr bwMode="auto">
          <a:xfrm>
            <a:off x="755650" y="6340475"/>
            <a:ext cx="1655763" cy="401638"/>
          </a:xfrm>
          <a:prstGeom prst="rect">
            <a:avLst/>
          </a:prstGeom>
          <a:noFill/>
          <a:ln w="9525">
            <a:noFill/>
            <a:miter lim="800000"/>
            <a:headEnd/>
            <a:tailEnd/>
          </a:ln>
        </p:spPr>
        <p:txBody>
          <a:bodyPr>
            <a:spAutoFit/>
          </a:bodyPr>
          <a:lstStyle/>
          <a:p>
            <a:pPr algn="ctr"/>
            <a:r>
              <a:rPr lang="en-GB" sz="2000" b="1"/>
              <a:t>Gestation</a:t>
            </a:r>
          </a:p>
        </p:txBody>
      </p:sp>
      <p:sp>
        <p:nvSpPr>
          <p:cNvPr id="62" name="ZoneTexte 61"/>
          <p:cNvSpPr txBox="1">
            <a:spLocks noChangeArrowheads="1"/>
          </p:cNvSpPr>
          <p:nvPr/>
        </p:nvSpPr>
        <p:spPr bwMode="auto">
          <a:xfrm>
            <a:off x="2913063" y="6340475"/>
            <a:ext cx="2379662" cy="401638"/>
          </a:xfrm>
          <a:prstGeom prst="rect">
            <a:avLst/>
          </a:prstGeom>
          <a:noFill/>
          <a:ln w="9525">
            <a:noFill/>
            <a:miter lim="800000"/>
            <a:headEnd/>
            <a:tailEnd/>
          </a:ln>
        </p:spPr>
        <p:txBody>
          <a:bodyPr>
            <a:spAutoFit/>
          </a:bodyPr>
          <a:lstStyle/>
          <a:p>
            <a:pPr algn="ctr"/>
            <a:r>
              <a:rPr lang="en-GB" sz="2000" b="1"/>
              <a:t>Cubs in the den</a:t>
            </a:r>
          </a:p>
        </p:txBody>
      </p:sp>
      <p:sp>
        <p:nvSpPr>
          <p:cNvPr id="63" name="ZoneTexte 62"/>
          <p:cNvSpPr txBox="1">
            <a:spLocks noChangeArrowheads="1"/>
          </p:cNvSpPr>
          <p:nvPr/>
        </p:nvSpPr>
        <p:spPr bwMode="auto">
          <a:xfrm>
            <a:off x="5654675" y="6340475"/>
            <a:ext cx="2157413" cy="401638"/>
          </a:xfrm>
          <a:prstGeom prst="rect">
            <a:avLst/>
          </a:prstGeom>
          <a:noFill/>
          <a:ln w="9525">
            <a:noFill/>
            <a:miter lim="800000"/>
            <a:headEnd/>
            <a:tailEnd/>
          </a:ln>
        </p:spPr>
        <p:txBody>
          <a:bodyPr>
            <a:spAutoFit/>
          </a:bodyPr>
          <a:lstStyle/>
          <a:p>
            <a:pPr algn="ctr"/>
            <a:r>
              <a:rPr lang="en-GB" sz="2000" b="1"/>
              <a:t>Dispersal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9" grpId="0"/>
      <p:bldP spid="40" grpId="0"/>
      <p:bldP spid="41" grpId="0"/>
      <p:bldP spid="46" grpId="0"/>
      <p:bldP spid="47" grpId="0"/>
      <p:bldP spid="13" grpId="0" animBg="1"/>
      <p:bldP spid="48" grpId="0" animBg="1"/>
      <p:bldP spid="49" grpId="0"/>
      <p:bldP spid="50" grpId="0" animBg="1"/>
      <p:bldP spid="51" grpId="0"/>
      <p:bldP spid="52" grpId="0" animBg="1"/>
      <p:bldP spid="53" grpId="0"/>
      <p:bldP spid="54" grpId="0" animBg="1"/>
      <p:bldP spid="55" grpId="0"/>
      <p:bldP spid="56" grpId="0" animBg="1"/>
      <p:bldP spid="14" grpId="0"/>
      <p:bldP spid="25" grpId="0" animBg="1"/>
      <p:bldP spid="61" grpId="0"/>
      <p:bldP spid="62" grpId="0"/>
      <p:bldP spid="6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3"/>
          <p:cNvPicPr>
            <a:picLocks noChangeAspect="1" noChangeArrowheads="1"/>
          </p:cNvPicPr>
          <p:nvPr/>
        </p:nvPicPr>
        <p:blipFill>
          <a:blip r:embed="rId3"/>
          <a:srcRect/>
          <a:stretch>
            <a:fillRect/>
          </a:stretch>
        </p:blipFill>
        <p:spPr bwMode="auto">
          <a:xfrm>
            <a:off x="1160463" y="512763"/>
            <a:ext cx="6850062" cy="2609850"/>
          </a:xfrm>
          <a:prstGeom prst="rect">
            <a:avLst/>
          </a:prstGeom>
          <a:noFill/>
          <a:ln w="9525">
            <a:noFill/>
            <a:miter lim="800000"/>
            <a:headEnd/>
            <a:tailEnd/>
          </a:ln>
        </p:spPr>
      </p:pic>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a:t>
            </a:r>
            <a:r>
              <a:rPr lang="en-GB" sz="2400" b="1" dirty="0">
                <a:solidFill>
                  <a:schemeClr val="bg1">
                    <a:lumMod val="95000"/>
                  </a:schemeClr>
                </a:solidFill>
                <a:latin typeface="Arial" pitchFamily="34" charset="0"/>
                <a:cs typeface="Arial" pitchFamily="34" charset="0"/>
              </a:rPr>
              <a:t>I. Measure </a:t>
            </a:r>
            <a:r>
              <a:rPr lang="en-GB" sz="2400" dirty="0">
                <a:solidFill>
                  <a:schemeClr val="bg1">
                    <a:lumMod val="65000"/>
                  </a:schemeClr>
                </a:solidFill>
                <a:latin typeface="Arial" pitchFamily="34" charset="0"/>
                <a:cs typeface="Arial" pitchFamily="34" charset="0"/>
              </a:rPr>
              <a:t>–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179388" y="6380163"/>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4" name="ZoneTexte 3"/>
          <p:cNvSpPr txBox="1">
            <a:spLocks noChangeArrowheads="1"/>
          </p:cNvSpPr>
          <p:nvPr/>
        </p:nvSpPr>
        <p:spPr bwMode="auto">
          <a:xfrm>
            <a:off x="757238" y="6165850"/>
            <a:ext cx="8423275" cy="708025"/>
          </a:xfrm>
          <a:prstGeom prst="rect">
            <a:avLst/>
          </a:prstGeom>
          <a:noFill/>
          <a:ln w="9525">
            <a:noFill/>
            <a:miter lim="800000"/>
            <a:headEnd/>
            <a:tailEnd/>
          </a:ln>
        </p:spPr>
        <p:txBody>
          <a:bodyPr>
            <a:spAutoFit/>
          </a:bodyPr>
          <a:lstStyle/>
          <a:p>
            <a:r>
              <a:rPr lang="en-GB" sz="2000" b="1"/>
              <a:t>The protocol succeeds in creating contrasted situations, which enable the quantification of culling impact in various sites.</a:t>
            </a:r>
          </a:p>
        </p:txBody>
      </p:sp>
      <p:pic>
        <p:nvPicPr>
          <p:cNvPr id="3075" name="Picture 3"/>
          <p:cNvPicPr>
            <a:picLocks noChangeAspect="1" noChangeArrowheads="1"/>
          </p:cNvPicPr>
          <p:nvPr/>
        </p:nvPicPr>
        <p:blipFill>
          <a:blip r:embed="rId3"/>
          <a:srcRect/>
          <a:stretch>
            <a:fillRect/>
          </a:stretch>
        </p:blipFill>
        <p:spPr bwMode="auto">
          <a:xfrm>
            <a:off x="161925" y="512763"/>
            <a:ext cx="8788400" cy="3348037"/>
          </a:xfrm>
          <a:prstGeom prst="rect">
            <a:avLst/>
          </a:prstGeom>
          <a:noFill/>
          <a:ln w="9525">
            <a:noFill/>
            <a:miter lim="800000"/>
            <a:headEnd/>
            <a:tailEnd/>
          </a:ln>
        </p:spPr>
      </p:pic>
      <p:pic>
        <p:nvPicPr>
          <p:cNvPr id="3076" name="Picture 4"/>
          <p:cNvPicPr>
            <a:picLocks noChangeAspect="1" noChangeArrowheads="1"/>
          </p:cNvPicPr>
          <p:nvPr/>
        </p:nvPicPr>
        <p:blipFill>
          <a:blip r:embed="rId4"/>
          <a:srcRect/>
          <a:stretch>
            <a:fillRect/>
          </a:stretch>
        </p:blipFill>
        <p:spPr bwMode="auto">
          <a:xfrm>
            <a:off x="1162050" y="3081338"/>
            <a:ext cx="6838950" cy="2976562"/>
          </a:xfrm>
          <a:prstGeom prst="rect">
            <a:avLst/>
          </a:prstGeom>
          <a:noFill/>
          <a:ln w="9525">
            <a:noFill/>
            <a:miter lim="800000"/>
            <a:headEnd/>
            <a:tailEnd/>
          </a:ln>
        </p:spPr>
      </p:pic>
      <p:pic>
        <p:nvPicPr>
          <p:cNvPr id="8" name="Picture 276"/>
          <p:cNvPicPr>
            <a:picLocks noChangeAspect="1" noChangeArrowheads="1"/>
          </p:cNvPicPr>
          <p:nvPr/>
        </p:nvPicPr>
        <p:blipFill>
          <a:blip r:embed="rId5"/>
          <a:srcRect/>
          <a:stretch>
            <a:fillRect/>
          </a:stretch>
        </p:blipFill>
        <p:spPr bwMode="auto">
          <a:xfrm>
            <a:off x="-17463" y="512763"/>
            <a:ext cx="9126538" cy="3276600"/>
          </a:xfrm>
          <a:prstGeom prst="rect">
            <a:avLst/>
          </a:prstGeom>
          <a:ln>
            <a:noFill/>
          </a:ln>
          <a:effectLst>
            <a:outerShdw blurRad="292100" dist="139700" dir="2700000" algn="tl" rotWithShape="0">
              <a:srgbClr val="333333">
                <a:alpha val="65000"/>
              </a:srgbClr>
            </a:outerShdw>
          </a:effectLst>
          <a:extLst>
            <a:ext uri="{909E8E84-426E-40DD-AFC4-6F175D3DCCD1}"/>
            <a:ext uri="{91240B29-F687-4F45-9708-019B960494DF}"/>
          </a:extLst>
        </p:spPr>
      </p:pic>
      <p:sp>
        <p:nvSpPr>
          <p:cNvPr id="9" name="ZoneTexte 8"/>
          <p:cNvSpPr txBox="1">
            <a:spLocks noChangeArrowheads="1"/>
          </p:cNvSpPr>
          <p:nvPr/>
        </p:nvSpPr>
        <p:spPr bwMode="auto">
          <a:xfrm>
            <a:off x="3938588" y="2773363"/>
            <a:ext cx="1293812" cy="1016000"/>
          </a:xfrm>
          <a:prstGeom prst="rect">
            <a:avLst/>
          </a:prstGeom>
          <a:noFill/>
          <a:ln w="9525">
            <a:noFill/>
            <a:miter lim="800000"/>
            <a:headEnd/>
            <a:tailEnd/>
          </a:ln>
        </p:spPr>
        <p:txBody>
          <a:bodyPr>
            <a:spAutoFit/>
          </a:bodyPr>
          <a:lstStyle/>
          <a:p>
            <a:pPr algn="ctr"/>
            <a:r>
              <a:rPr lang="en-GB" sz="2000"/>
              <a:t>6 years</a:t>
            </a:r>
          </a:p>
          <a:p>
            <a:pPr algn="ctr"/>
            <a:r>
              <a:rPr lang="en-GB" sz="2000"/>
              <a:t>5 sites</a:t>
            </a:r>
          </a:p>
          <a:p>
            <a:pPr algn="ctr"/>
            <a:r>
              <a:rPr lang="en-GB" sz="2000"/>
              <a:t>1200 km²</a:t>
            </a:r>
          </a:p>
        </p:txBody>
      </p:sp>
      <p:sp>
        <p:nvSpPr>
          <p:cNvPr id="5" name="Rectangle 4"/>
          <p:cNvSpPr/>
          <p:nvPr/>
        </p:nvSpPr>
        <p:spPr>
          <a:xfrm>
            <a:off x="3187700" y="3281363"/>
            <a:ext cx="1412875" cy="24511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noFill/>
            </a:endParaRPr>
          </a:p>
        </p:txBody>
      </p:sp>
      <p:sp>
        <p:nvSpPr>
          <p:cNvPr id="11" name="Rectangle 10"/>
          <p:cNvSpPr/>
          <p:nvPr/>
        </p:nvSpPr>
        <p:spPr>
          <a:xfrm>
            <a:off x="4730750" y="3281363"/>
            <a:ext cx="1354138" cy="24511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noFill/>
            </a:endParaRPr>
          </a:p>
        </p:txBody>
      </p:sp>
      <p:sp>
        <p:nvSpPr>
          <p:cNvPr id="6" name="ZoneTexte 5"/>
          <p:cNvSpPr txBox="1">
            <a:spLocks noChangeArrowheads="1"/>
          </p:cNvSpPr>
          <p:nvPr/>
        </p:nvSpPr>
        <p:spPr bwMode="auto">
          <a:xfrm>
            <a:off x="3611563" y="5661025"/>
            <a:ext cx="2087562" cy="400050"/>
          </a:xfrm>
          <a:prstGeom prst="rect">
            <a:avLst/>
          </a:prstGeom>
          <a:noFill/>
          <a:ln w="9525">
            <a:noFill/>
            <a:miter lim="800000"/>
            <a:headEnd/>
            <a:tailEnd/>
          </a:ln>
        </p:spPr>
        <p:txBody>
          <a:bodyPr>
            <a:spAutoFit/>
          </a:bodyPr>
          <a:lstStyle/>
          <a:p>
            <a:r>
              <a:rPr lang="en-GB" sz="2000" b="1">
                <a:solidFill>
                  <a:schemeClr val="accent1"/>
                </a:solidFill>
              </a:rPr>
              <a:t>Intense culling</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07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9" grpId="0"/>
      <p:bldP spid="5" grpId="0" animBg="1"/>
      <p:bldP spid="11" grpId="0" animBg="1"/>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a:t>
            </a:r>
            <a:r>
              <a:rPr lang="en-GB" sz="2400" b="1" dirty="0">
                <a:solidFill>
                  <a:schemeClr val="bg1">
                    <a:lumMod val="95000"/>
                  </a:schemeClr>
                </a:solidFill>
                <a:latin typeface="Arial" pitchFamily="34" charset="0"/>
                <a:cs typeface="Arial" pitchFamily="34" charset="0"/>
              </a:rPr>
              <a:t>I. Measure </a:t>
            </a:r>
            <a:r>
              <a:rPr lang="en-GB" sz="2400" dirty="0">
                <a:solidFill>
                  <a:schemeClr val="bg1">
                    <a:lumMod val="65000"/>
                  </a:schemeClr>
                </a:solidFill>
                <a:latin typeface="Arial" pitchFamily="34" charset="0"/>
                <a:cs typeface="Arial" pitchFamily="34" charset="0"/>
              </a:rPr>
              <a:t>–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ZoneTexte 11"/>
          <p:cNvSpPr txBox="1">
            <a:spLocks noChangeArrowheads="1"/>
          </p:cNvSpPr>
          <p:nvPr/>
        </p:nvSpPr>
        <p:spPr bwMode="auto">
          <a:xfrm>
            <a:off x="844550" y="6315075"/>
            <a:ext cx="8299450" cy="461963"/>
          </a:xfrm>
          <a:prstGeom prst="rect">
            <a:avLst/>
          </a:prstGeom>
          <a:noFill/>
          <a:ln w="9525">
            <a:noFill/>
            <a:miter lim="800000"/>
            <a:headEnd/>
            <a:tailEnd/>
          </a:ln>
        </p:spPr>
        <p:txBody>
          <a:bodyPr>
            <a:spAutoFit/>
          </a:bodyPr>
          <a:lstStyle/>
          <a:p>
            <a:r>
              <a:rPr lang="en-GB" sz="2400" b="1"/>
              <a:t>Fox resistance to culling thanks density-dependence</a:t>
            </a:r>
          </a:p>
        </p:txBody>
      </p:sp>
      <p:sp>
        <p:nvSpPr>
          <p:cNvPr id="7" name="ZoneTexte 6"/>
          <p:cNvSpPr txBox="1">
            <a:spLocks noChangeArrowheads="1"/>
          </p:cNvSpPr>
          <p:nvPr/>
        </p:nvSpPr>
        <p:spPr bwMode="auto">
          <a:xfrm>
            <a:off x="179388" y="5551488"/>
            <a:ext cx="4325937" cy="406400"/>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Ability of the red fox to buffer culling</a:t>
            </a:r>
          </a:p>
        </p:txBody>
      </p:sp>
      <p:sp>
        <p:nvSpPr>
          <p:cNvPr id="10" name="Flèche droite 9"/>
          <p:cNvSpPr>
            <a:spLocks noChangeArrowheads="1"/>
          </p:cNvSpPr>
          <p:nvPr/>
        </p:nvSpPr>
        <p:spPr bwMode="auto">
          <a:xfrm rot="5400000">
            <a:off x="2089944" y="4950619"/>
            <a:ext cx="504825" cy="392113"/>
          </a:xfrm>
          <a:prstGeom prst="rightArrow">
            <a:avLst>
              <a:gd name="adj1" fmla="val 50000"/>
              <a:gd name="adj2" fmla="val 50061"/>
            </a:avLst>
          </a:prstGeom>
          <a:solidFill>
            <a:schemeClr val="accent1"/>
          </a:solidFill>
          <a:ln w="22225" algn="ctr">
            <a:solidFill>
              <a:srgbClr val="7E0000"/>
            </a:solidFill>
            <a:miter lim="800000"/>
            <a:headEnd/>
            <a:tailEnd/>
          </a:ln>
        </p:spPr>
        <p:txBody>
          <a:bodyPr rot="10800000" vert="eaVert" anchor="ctr"/>
          <a:lstStyle/>
          <a:p>
            <a:pPr algn="ctr" fontAlgn="auto">
              <a:spcBef>
                <a:spcPts val="0"/>
              </a:spcBef>
              <a:spcAft>
                <a:spcPts val="0"/>
              </a:spcAft>
              <a:defRPr/>
            </a:pPr>
            <a:endParaRPr lang="fr-FR">
              <a:solidFill>
                <a:schemeClr val="lt1"/>
              </a:solidFill>
              <a:latin typeface="+mn-lt"/>
              <a:cs typeface="+mn-cs"/>
            </a:endParaRPr>
          </a:p>
        </p:txBody>
      </p:sp>
      <p:sp>
        <p:nvSpPr>
          <p:cNvPr id="11" name="ZoneTexte 10"/>
          <p:cNvSpPr txBox="1">
            <a:spLocks noChangeArrowheads="1"/>
          </p:cNvSpPr>
          <p:nvPr/>
        </p:nvSpPr>
        <p:spPr bwMode="auto">
          <a:xfrm>
            <a:off x="5237163" y="5516563"/>
            <a:ext cx="3408362" cy="406400"/>
          </a:xfrm>
          <a:prstGeom prst="rect">
            <a:avLst/>
          </a:prstGeom>
          <a:solidFill>
            <a:schemeClr val="accent1">
              <a:alpha val="29019"/>
            </a:schemeClr>
          </a:solidFill>
          <a:ln w="9525">
            <a:solidFill>
              <a:schemeClr val="accent1"/>
            </a:solidFill>
            <a:miter lim="800000"/>
            <a:headEnd/>
            <a:tailEnd/>
          </a:ln>
        </p:spPr>
        <p:txBody>
          <a:bodyPr>
            <a:spAutoFit/>
          </a:bodyPr>
          <a:lstStyle/>
          <a:p>
            <a:pPr algn="just"/>
            <a:r>
              <a:rPr lang="en-US" sz="2000" b="1">
                <a:latin typeface="Times New Roman" pitchFamily="18" charset="0"/>
              </a:rPr>
              <a:t>Negative density-dependence</a:t>
            </a:r>
          </a:p>
        </p:txBody>
      </p:sp>
      <p:sp>
        <p:nvSpPr>
          <p:cNvPr id="13" name="Flèche droite 12"/>
          <p:cNvSpPr>
            <a:spLocks noChangeArrowheads="1"/>
          </p:cNvSpPr>
          <p:nvPr/>
        </p:nvSpPr>
        <p:spPr bwMode="auto">
          <a:xfrm rot="5400000">
            <a:off x="6885781" y="4936332"/>
            <a:ext cx="504825" cy="392112"/>
          </a:xfrm>
          <a:prstGeom prst="rightArrow">
            <a:avLst>
              <a:gd name="adj1" fmla="val 50000"/>
              <a:gd name="adj2" fmla="val 50062"/>
            </a:avLst>
          </a:prstGeom>
          <a:solidFill>
            <a:schemeClr val="accent1"/>
          </a:solidFill>
          <a:ln w="22225" algn="ctr">
            <a:solidFill>
              <a:srgbClr val="7E0000"/>
            </a:solidFill>
            <a:miter lim="800000"/>
            <a:headEnd/>
            <a:tailEnd/>
          </a:ln>
        </p:spPr>
        <p:txBody>
          <a:bodyPr rot="10800000" vert="eaVert" anchor="ctr"/>
          <a:lstStyle/>
          <a:p>
            <a:pPr algn="ctr" fontAlgn="auto">
              <a:spcBef>
                <a:spcPts val="0"/>
              </a:spcBef>
              <a:spcAft>
                <a:spcPts val="0"/>
              </a:spcAft>
              <a:defRPr/>
            </a:pPr>
            <a:endParaRPr lang="fr-FR">
              <a:solidFill>
                <a:schemeClr val="lt1"/>
              </a:solidFill>
              <a:latin typeface="+mn-lt"/>
              <a:cs typeface="+mn-cs"/>
            </a:endParaRPr>
          </a:p>
        </p:txBody>
      </p:sp>
      <p:pic>
        <p:nvPicPr>
          <p:cNvPr id="28680" name="Picture 2"/>
          <p:cNvPicPr>
            <a:picLocks noChangeAspect="1" noChangeArrowheads="1"/>
          </p:cNvPicPr>
          <p:nvPr/>
        </p:nvPicPr>
        <p:blipFill>
          <a:blip r:embed="rId3"/>
          <a:srcRect t="12912" r="51453"/>
          <a:stretch>
            <a:fillRect/>
          </a:stretch>
        </p:blipFill>
        <p:spPr bwMode="auto">
          <a:xfrm>
            <a:off x="0" y="415925"/>
            <a:ext cx="4411663" cy="4578350"/>
          </a:xfrm>
          <a:prstGeom prst="rect">
            <a:avLst/>
          </a:prstGeom>
          <a:noFill/>
          <a:ln w="9525">
            <a:noFill/>
            <a:miter lim="800000"/>
            <a:headEnd/>
            <a:tailEnd/>
          </a:ln>
        </p:spPr>
      </p:pic>
      <p:pic>
        <p:nvPicPr>
          <p:cNvPr id="14" name="Picture 2"/>
          <p:cNvPicPr>
            <a:picLocks noChangeAspect="1" noChangeArrowheads="1"/>
          </p:cNvPicPr>
          <p:nvPr/>
        </p:nvPicPr>
        <p:blipFill>
          <a:blip r:embed="rId3"/>
          <a:srcRect l="48653" t="11275"/>
          <a:stretch>
            <a:fillRect/>
          </a:stretch>
        </p:blipFill>
        <p:spPr bwMode="auto">
          <a:xfrm>
            <a:off x="4437063" y="414338"/>
            <a:ext cx="4665662" cy="4665662"/>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up)">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7" grpId="0" animBg="1"/>
      <p:bldP spid="10" grpId="0" animBg="1"/>
      <p:bldP spid="11"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71550" y="-26988"/>
            <a:ext cx="7561263" cy="461963"/>
          </a:xfrm>
          <a:prstGeom prst="rect">
            <a:avLst/>
          </a:prstGeom>
          <a:noFill/>
        </p:spPr>
        <p:txBody>
          <a:bodyPr>
            <a:spAutoFit/>
          </a:bodyPr>
          <a:lstStyle/>
          <a:p>
            <a:pPr fontAlgn="auto">
              <a:spcBef>
                <a:spcPts val="0"/>
              </a:spcBef>
              <a:spcAft>
                <a:spcPts val="0"/>
              </a:spcAft>
              <a:defRPr/>
            </a:pPr>
            <a:r>
              <a:rPr lang="en-GB" sz="2400" dirty="0">
                <a:solidFill>
                  <a:schemeClr val="bg1">
                    <a:lumMod val="65000"/>
                  </a:schemeClr>
                </a:solidFill>
                <a:latin typeface="Arial" pitchFamily="34" charset="0"/>
                <a:cs typeface="Arial" pitchFamily="34" charset="0"/>
              </a:rPr>
              <a:t>Introduction – </a:t>
            </a:r>
            <a:r>
              <a:rPr lang="en-GB" sz="2400" b="1" dirty="0">
                <a:solidFill>
                  <a:schemeClr val="bg1">
                    <a:lumMod val="95000"/>
                  </a:schemeClr>
                </a:solidFill>
                <a:latin typeface="Arial" pitchFamily="34" charset="0"/>
                <a:cs typeface="Arial" pitchFamily="34" charset="0"/>
              </a:rPr>
              <a:t>I. Measure </a:t>
            </a:r>
            <a:r>
              <a:rPr lang="en-GB" sz="2400" dirty="0">
                <a:solidFill>
                  <a:schemeClr val="bg1">
                    <a:lumMod val="65000"/>
                  </a:schemeClr>
                </a:solidFill>
                <a:latin typeface="Arial" pitchFamily="34" charset="0"/>
                <a:cs typeface="Arial" pitchFamily="34" charset="0"/>
              </a:rPr>
              <a:t>– II. Predict – Conclusion </a:t>
            </a:r>
            <a:endParaRPr lang="en-GB" sz="2400" dirty="0">
              <a:solidFill>
                <a:schemeClr val="bg1">
                  <a:lumMod val="65000"/>
                </a:schemeClr>
              </a:solidFill>
              <a:latin typeface="Arial" pitchFamily="34" charset="0"/>
              <a:cs typeface="Arial" pitchFamily="34" charset="0"/>
            </a:endParaRPr>
          </a:p>
        </p:txBody>
      </p:sp>
      <p:sp>
        <p:nvSpPr>
          <p:cNvPr id="3" name="Flèche droite 2"/>
          <p:cNvSpPr/>
          <p:nvPr/>
        </p:nvSpPr>
        <p:spPr>
          <a:xfrm>
            <a:off x="209550" y="6383338"/>
            <a:ext cx="504825" cy="288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
        <p:nvSpPr>
          <p:cNvPr id="12" name="ZoneTexte 11"/>
          <p:cNvSpPr txBox="1">
            <a:spLocks noChangeArrowheads="1"/>
          </p:cNvSpPr>
          <p:nvPr/>
        </p:nvSpPr>
        <p:spPr bwMode="auto">
          <a:xfrm>
            <a:off x="900113" y="6280150"/>
            <a:ext cx="8299450" cy="461963"/>
          </a:xfrm>
          <a:prstGeom prst="rect">
            <a:avLst/>
          </a:prstGeom>
          <a:noFill/>
          <a:ln w="9525">
            <a:noFill/>
            <a:miter lim="800000"/>
            <a:headEnd/>
            <a:tailEnd/>
          </a:ln>
        </p:spPr>
        <p:txBody>
          <a:bodyPr>
            <a:spAutoFit/>
          </a:bodyPr>
          <a:lstStyle/>
          <a:p>
            <a:r>
              <a:rPr lang="en-GB" sz="2400" b="1"/>
              <a:t>Density-dependent immigration enables fox resistance</a:t>
            </a:r>
          </a:p>
        </p:txBody>
      </p:sp>
      <p:sp>
        <p:nvSpPr>
          <p:cNvPr id="8" name="ZoneTexte 7"/>
          <p:cNvSpPr txBox="1">
            <a:spLocks noChangeArrowheads="1"/>
          </p:cNvSpPr>
          <p:nvPr/>
        </p:nvSpPr>
        <p:spPr bwMode="auto">
          <a:xfrm>
            <a:off x="714375" y="5013325"/>
            <a:ext cx="7818438" cy="708025"/>
          </a:xfrm>
          <a:prstGeom prst="rect">
            <a:avLst/>
          </a:prstGeom>
          <a:noFill/>
          <a:ln w="9525">
            <a:noFill/>
            <a:miter lim="800000"/>
            <a:headEnd/>
            <a:tailEnd/>
          </a:ln>
        </p:spPr>
        <p:txBody>
          <a:bodyPr>
            <a:spAutoFit/>
          </a:bodyPr>
          <a:lstStyle/>
          <a:p>
            <a:pPr algn="ctr"/>
            <a:r>
              <a:rPr lang="en-GB" sz="2000" b="1"/>
              <a:t>Density-dependent immigration </a:t>
            </a:r>
            <a:r>
              <a:rPr lang="en-GB" sz="2000"/>
              <a:t>process occurs after culling. </a:t>
            </a:r>
          </a:p>
          <a:p>
            <a:pPr algn="ctr"/>
            <a:r>
              <a:rPr lang="en-GB" sz="2000"/>
              <a:t>An autumnal culling seems </a:t>
            </a:r>
            <a:r>
              <a:rPr lang="en-GB" sz="2000" b="1"/>
              <a:t>more efficient for limiting dispersal</a:t>
            </a:r>
            <a:r>
              <a:rPr lang="en-GB" sz="2000"/>
              <a:t>.</a:t>
            </a:r>
          </a:p>
        </p:txBody>
      </p:sp>
      <p:pic>
        <p:nvPicPr>
          <p:cNvPr id="30725" name="Picture 2"/>
          <p:cNvPicPr>
            <a:picLocks noChangeAspect="1" noChangeArrowheads="1"/>
          </p:cNvPicPr>
          <p:nvPr/>
        </p:nvPicPr>
        <p:blipFill>
          <a:blip r:embed="rId3"/>
          <a:srcRect/>
          <a:stretch>
            <a:fillRect/>
          </a:stretch>
        </p:blipFill>
        <p:spPr bwMode="auto">
          <a:xfrm>
            <a:off x="-34925" y="333375"/>
            <a:ext cx="9324975" cy="3498850"/>
          </a:xfrm>
          <a:prstGeom prst="rect">
            <a:avLst/>
          </a:prstGeom>
          <a:noFill/>
          <a:ln w="9525">
            <a:noFill/>
            <a:miter lim="800000"/>
            <a:headEnd/>
            <a:tailEnd/>
          </a:ln>
        </p:spPr>
      </p:pic>
      <p:sp>
        <p:nvSpPr>
          <p:cNvPr id="30726" name="ZoneTexte 10"/>
          <p:cNvSpPr txBox="1">
            <a:spLocks noChangeArrowheads="1"/>
          </p:cNvSpPr>
          <p:nvPr/>
        </p:nvSpPr>
        <p:spPr bwMode="auto">
          <a:xfrm>
            <a:off x="1187450" y="3933825"/>
            <a:ext cx="720725" cy="401638"/>
          </a:xfrm>
          <a:prstGeom prst="rect">
            <a:avLst/>
          </a:prstGeom>
          <a:noFill/>
          <a:ln w="9525">
            <a:solidFill>
              <a:schemeClr val="accent1"/>
            </a:solidFill>
            <a:miter lim="800000"/>
            <a:headEnd/>
            <a:tailEnd/>
          </a:ln>
        </p:spPr>
        <p:txBody>
          <a:bodyPr>
            <a:spAutoFit/>
          </a:bodyPr>
          <a:lstStyle/>
          <a:p>
            <a:r>
              <a:rPr lang="en-GB" sz="2000" b="1"/>
              <a:t>CR</a:t>
            </a:r>
            <a:r>
              <a:rPr lang="en-GB" sz="2000" b="1" baseline="-25000"/>
              <a:t>1</a:t>
            </a:r>
          </a:p>
        </p:txBody>
      </p:sp>
      <p:sp>
        <p:nvSpPr>
          <p:cNvPr id="30727" name="ZoneTexte 12"/>
          <p:cNvSpPr txBox="1">
            <a:spLocks noChangeArrowheads="1"/>
          </p:cNvSpPr>
          <p:nvPr/>
        </p:nvSpPr>
        <p:spPr bwMode="auto">
          <a:xfrm>
            <a:off x="4408488" y="3933825"/>
            <a:ext cx="719137" cy="401638"/>
          </a:xfrm>
          <a:prstGeom prst="rect">
            <a:avLst/>
          </a:prstGeom>
          <a:noFill/>
          <a:ln w="9525">
            <a:solidFill>
              <a:schemeClr val="accent1"/>
            </a:solidFill>
            <a:miter lim="800000"/>
            <a:headEnd/>
            <a:tailEnd/>
          </a:ln>
        </p:spPr>
        <p:txBody>
          <a:bodyPr>
            <a:spAutoFit/>
          </a:bodyPr>
          <a:lstStyle/>
          <a:p>
            <a:r>
              <a:rPr lang="en-GB" sz="2000" b="1"/>
              <a:t>CR</a:t>
            </a:r>
            <a:r>
              <a:rPr lang="en-GB" sz="2000" b="1" baseline="-25000"/>
              <a:t>2</a:t>
            </a:r>
          </a:p>
        </p:txBody>
      </p:sp>
      <p:sp>
        <p:nvSpPr>
          <p:cNvPr id="30728" name="ZoneTexte 13"/>
          <p:cNvSpPr txBox="1">
            <a:spLocks noChangeArrowheads="1"/>
          </p:cNvSpPr>
          <p:nvPr/>
        </p:nvSpPr>
        <p:spPr bwMode="auto">
          <a:xfrm>
            <a:off x="7451725" y="3933825"/>
            <a:ext cx="720725" cy="401638"/>
          </a:xfrm>
          <a:prstGeom prst="rect">
            <a:avLst/>
          </a:prstGeom>
          <a:noFill/>
          <a:ln w="9525">
            <a:solidFill>
              <a:schemeClr val="accent1"/>
            </a:solidFill>
            <a:miter lim="800000"/>
            <a:headEnd/>
            <a:tailEnd/>
          </a:ln>
        </p:spPr>
        <p:txBody>
          <a:bodyPr>
            <a:spAutoFit/>
          </a:bodyPr>
          <a:lstStyle/>
          <a:p>
            <a:r>
              <a:rPr lang="en-GB" sz="2000" b="1"/>
              <a:t>CR</a:t>
            </a:r>
            <a:r>
              <a:rPr lang="en-GB" sz="2000" b="1" baseline="-25000"/>
              <a:t>3</a:t>
            </a:r>
          </a:p>
        </p:txBody>
      </p:sp>
      <p:sp>
        <p:nvSpPr>
          <p:cNvPr id="15" name="Rectangle à coins arrondis 14"/>
          <p:cNvSpPr/>
          <p:nvPr/>
        </p:nvSpPr>
        <p:spPr>
          <a:xfrm>
            <a:off x="6156325" y="620713"/>
            <a:ext cx="2987675" cy="3960812"/>
          </a:xfrm>
          <a:prstGeom prst="roundRect">
            <a:avLst>
              <a:gd name="adj" fmla="val 6114"/>
            </a:avLst>
          </a:prstGeom>
          <a:solidFill>
            <a:schemeClr val="accent1">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GB"/>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8" grpId="0"/>
      <p:bldP spid="15"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1590</TotalTime>
  <Words>2691</Words>
  <Application>Microsoft Office PowerPoint</Application>
  <PresentationFormat>Affichage à l'écran (4:3)</PresentationFormat>
  <Paragraphs>188</Paragraphs>
  <Slides>15</Slides>
  <Notes>15</Notes>
  <HiddenSlides>0</HiddenSlides>
  <MMClips>0</MMClips>
  <ScaleCrop>false</ScaleCrop>
  <HeadingPairs>
    <vt:vector size="6" baseType="variant">
      <vt:variant>
        <vt:lpstr>Polices utilisées</vt:lpstr>
      </vt:variant>
      <vt:variant>
        <vt:i4>5</vt:i4>
      </vt:variant>
      <vt:variant>
        <vt:lpstr>Modèle de conception</vt:lpstr>
      </vt:variant>
      <vt:variant>
        <vt:i4>5</vt:i4>
      </vt:variant>
      <vt:variant>
        <vt:lpstr>Titres des diapositives</vt:lpstr>
      </vt:variant>
      <vt:variant>
        <vt:i4>15</vt:i4>
      </vt:variant>
    </vt:vector>
  </HeadingPairs>
  <TitlesOfParts>
    <vt:vector size="25" baseType="lpstr">
      <vt:lpstr>Times New Roman</vt:lpstr>
      <vt:lpstr>Arial</vt:lpstr>
      <vt:lpstr>Impact</vt:lpstr>
      <vt:lpstr>Calibri</vt:lpstr>
      <vt:lpstr>Copperplate Gothic Light</vt:lpstr>
      <vt:lpstr>NewsPrint</vt:lpstr>
      <vt:lpstr>NewsPrint</vt:lpstr>
      <vt:lpstr>NewsPrint</vt:lpstr>
      <vt:lpstr>NewsPrint</vt:lpstr>
      <vt:lpstr>NewsPrint</vt:lpstr>
      <vt:lpstr>How to measure and predict the culling impact on red fox population dynamics ?</vt:lpstr>
      <vt:lpstr>Diapositive 2</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etu-devillard</dc:creator>
  <cp:lastModifiedBy>oncfs</cp:lastModifiedBy>
  <cp:revision>127</cp:revision>
  <dcterms:created xsi:type="dcterms:W3CDTF">2013-07-25T11:37:10Z</dcterms:created>
  <dcterms:modified xsi:type="dcterms:W3CDTF">2014-05-26T10:08:14Z</dcterms:modified>
</cp:coreProperties>
</file>