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48" r:id="rId5"/>
  </p:sldMasterIdLst>
  <p:notesMasterIdLst>
    <p:notesMasterId r:id="rId16"/>
  </p:notesMasterIdLst>
  <p:sldIdLst>
    <p:sldId id="268" r:id="rId6"/>
    <p:sldId id="266" r:id="rId7"/>
    <p:sldId id="294" r:id="rId8"/>
    <p:sldId id="295" r:id="rId9"/>
    <p:sldId id="291" r:id="rId10"/>
    <p:sldId id="316" r:id="rId11"/>
    <p:sldId id="318" r:id="rId12"/>
    <p:sldId id="313" r:id="rId13"/>
    <p:sldId id="315" r:id="rId14"/>
    <p:sldId id="26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ON Martin" initials="SM" lastIdx="9" clrIdx="0">
    <p:extLst>
      <p:ext uri="{19B8F6BF-5375-455C-9EA6-DF929625EA0E}">
        <p15:presenceInfo xmlns:p15="http://schemas.microsoft.com/office/powerpoint/2012/main" userId="SALMON Martin" providerId="None"/>
      </p:ext>
    </p:extLst>
  </p:cmAuthor>
  <p:cmAuthor id="2" name="PIDOUX Julie" initials="PJ" lastIdx="9" clrIdx="1">
    <p:extLst>
      <p:ext uri="{19B8F6BF-5375-455C-9EA6-DF929625EA0E}">
        <p15:presenceInfo xmlns:p15="http://schemas.microsoft.com/office/powerpoint/2012/main" userId="S-1-5-21-4276358278-3772456312-481434233-61573" providerId="AD"/>
      </p:ext>
    </p:extLst>
  </p:cmAuthor>
  <p:cmAuthor id="3" name="SCHVARTZ Thibault (CREO)" initials="ST(" lastIdx="2" clrIdx="2">
    <p:extLst>
      <p:ext uri="{19B8F6BF-5375-455C-9EA6-DF929625EA0E}">
        <p15:presenceInfo xmlns:p15="http://schemas.microsoft.com/office/powerpoint/2012/main" userId="S::schvartz@creocean.fr::1ce42458-0f87-463d-99a7-df5db11557b2" providerId="AD"/>
      </p:ext>
    </p:extLst>
  </p:cmAuthor>
  <p:cmAuthor id="4" name="Emeline Pettex" initials="EP" lastIdx="1" clrIdx="3">
    <p:extLst>
      <p:ext uri="{19B8F6BF-5375-455C-9EA6-DF929625EA0E}">
        <p15:presenceInfo xmlns:p15="http://schemas.microsoft.com/office/powerpoint/2012/main" userId="S::emeline.pettex_univ-lr.fr#ext#@groupekeran.onmicrosoft.com::2dec7667-9b29-4c4c-a5db-d7f9c42901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61A2CC"/>
    <a:srgbClr val="E9EB9F"/>
    <a:srgbClr val="94D4EE"/>
    <a:srgbClr val="EC6550"/>
    <a:srgbClr val="27348B"/>
    <a:srgbClr val="332E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E9E27-B4B9-4F70-8344-7C59BA1926CD}" type="datetimeFigureOut">
              <a:rPr lang="fr-FR" smtClean="0"/>
              <a:t>01/12/2023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D7EAC-4908-4301-84DE-14E43B25F928}" type="slidenum">
              <a:rPr lang="fr-FR" smtClean="0"/>
              <a:t>‹N°›</a:t>
            </a:fld>
            <a:endParaRPr lang="fr-FR"/>
          </a:p>
        </p:txBody>
      </p:sp>
    </p:spTree>
    <p:extLst>
      <p:ext uri="{BB962C8B-B14F-4D97-AF65-F5344CB8AC3E}">
        <p14:creationId xmlns:p14="http://schemas.microsoft.com/office/powerpoint/2010/main" val="308021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7ED7EAC-4908-4301-84DE-14E43B25F928}" type="slidenum">
              <a:rPr lang="fr-FR" smtClean="0"/>
              <a:t>6</a:t>
            </a:fld>
            <a:endParaRPr lang="fr-FR"/>
          </a:p>
        </p:txBody>
      </p:sp>
    </p:spTree>
    <p:extLst>
      <p:ext uri="{BB962C8B-B14F-4D97-AF65-F5344CB8AC3E}">
        <p14:creationId xmlns:p14="http://schemas.microsoft.com/office/powerpoint/2010/main" val="1000777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uverture">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EEAD240D-245D-7BAA-FD94-B14CE55BE8C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212" b="3212"/>
          <a:stretch/>
        </p:blipFill>
        <p:spPr>
          <a:xfrm>
            <a:off x="0" y="260648"/>
            <a:ext cx="12192000" cy="6418704"/>
          </a:xfrm>
          <a:prstGeom prst="rect">
            <a:avLst/>
          </a:prstGeom>
        </p:spPr>
      </p:pic>
      <p:sp>
        <p:nvSpPr>
          <p:cNvPr id="2" name="Titre 1"/>
          <p:cNvSpPr>
            <a:spLocks noGrp="1"/>
          </p:cNvSpPr>
          <p:nvPr>
            <p:ph type="ctrTitle" hasCustomPrompt="1"/>
          </p:nvPr>
        </p:nvSpPr>
        <p:spPr>
          <a:xfrm>
            <a:off x="983432" y="3827832"/>
            <a:ext cx="6768752" cy="1218795"/>
          </a:xfrm>
        </p:spPr>
        <p:txBody>
          <a:bodyPr anchor="b"/>
          <a:lstStyle>
            <a:lvl1pPr algn="l">
              <a:lnSpc>
                <a:spcPct val="90000"/>
              </a:lnSpc>
              <a:defRPr sz="4400" cap="none" baseline="0">
                <a:solidFill>
                  <a:srgbClr val="27348B"/>
                </a:solidFill>
              </a:defRPr>
            </a:lvl1pPr>
          </a:lstStyle>
          <a:p>
            <a:r>
              <a:rPr lang="fr-FR"/>
              <a:t>Titre de la présentation </a:t>
            </a:r>
            <a:br>
              <a:rPr lang="fr-FR"/>
            </a:br>
            <a:r>
              <a:rPr lang="fr-FR"/>
              <a:t>PPT sur 2 lignes maximum</a:t>
            </a:r>
          </a:p>
        </p:txBody>
      </p:sp>
      <p:sp>
        <p:nvSpPr>
          <p:cNvPr id="3" name="Sous-titre 2"/>
          <p:cNvSpPr>
            <a:spLocks noGrp="1"/>
          </p:cNvSpPr>
          <p:nvPr>
            <p:ph type="subTitle" idx="1" hasCustomPrompt="1"/>
          </p:nvPr>
        </p:nvSpPr>
        <p:spPr>
          <a:xfrm>
            <a:off x="983432" y="5832000"/>
            <a:ext cx="6661910" cy="338554"/>
          </a:xfrm>
        </p:spPr>
        <p:txBody>
          <a:bodyPr/>
          <a:lstStyle>
            <a:lvl1pPr marL="0" indent="0" algn="l">
              <a:spcBef>
                <a:spcPts val="0"/>
              </a:spcBef>
              <a:spcAft>
                <a:spcPts val="0"/>
              </a:spcAft>
              <a:buNone/>
              <a:defRPr sz="2200" b="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00/00/23</a:t>
            </a:r>
          </a:p>
        </p:txBody>
      </p:sp>
    </p:spTree>
    <p:extLst>
      <p:ext uri="{BB962C8B-B14F-4D97-AF65-F5344CB8AC3E}">
        <p14:creationId xmlns:p14="http://schemas.microsoft.com/office/powerpoint/2010/main" val="243788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397611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FR"/>
              <a:t>Titre de la présentation, DATE</a:t>
            </a:r>
          </a:p>
        </p:txBody>
      </p:sp>
      <p:sp>
        <p:nvSpPr>
          <p:cNvPr id="8" name="Espace réservé du texte 7">
            <a:extLst>
              <a:ext uri="{FF2B5EF4-FFF2-40B4-BE49-F238E27FC236}">
                <a16:creationId xmlns:a16="http://schemas.microsoft.com/office/drawing/2014/main" id="{C07041CB-FA4A-44D7-8AD1-AB8F481F3101}"/>
              </a:ext>
            </a:extLst>
          </p:cNvPr>
          <p:cNvSpPr>
            <a:spLocks noGrp="1"/>
          </p:cNvSpPr>
          <p:nvPr>
            <p:ph type="body" sz="quarter" idx="12"/>
          </p:nvPr>
        </p:nvSpPr>
        <p:spPr>
          <a:xfrm>
            <a:off x="1127448" y="1089025"/>
            <a:ext cx="10612876" cy="1277273"/>
          </a:xfrm>
        </p:spPr>
        <p:txBody>
          <a:bodyPr/>
          <a:lstStyle>
            <a:lvl1pPr marL="0" indent="0">
              <a:defRPr/>
            </a:lvl1pPr>
            <a:lvl5pPr marL="715963" indent="-142875">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1">
            <a:extLst>
              <a:ext uri="{FF2B5EF4-FFF2-40B4-BE49-F238E27FC236}">
                <a16:creationId xmlns:a16="http://schemas.microsoft.com/office/drawing/2014/main" id="{AAEA34FB-8215-C778-3911-C1D5D5658DFD}"/>
              </a:ext>
            </a:extLst>
          </p:cNvPr>
          <p:cNvSpPr>
            <a:spLocks noGrp="1"/>
          </p:cNvSpPr>
          <p:nvPr>
            <p:ph type="title"/>
          </p:nvPr>
        </p:nvSpPr>
        <p:spPr>
          <a:xfrm>
            <a:off x="1124066" y="404664"/>
            <a:ext cx="10612876" cy="307777"/>
          </a:xfrm>
        </p:spPr>
        <p:txBody>
          <a:bodyPr/>
          <a:lstStyle/>
          <a:p>
            <a:r>
              <a:rPr lang="fr-FR"/>
              <a:t>Modifiez le style du titre</a:t>
            </a:r>
          </a:p>
        </p:txBody>
      </p:sp>
      <p:sp>
        <p:nvSpPr>
          <p:cNvPr id="6" name="Graphique 10">
            <a:extLst>
              <a:ext uri="{FF2B5EF4-FFF2-40B4-BE49-F238E27FC236}">
                <a16:creationId xmlns:a16="http://schemas.microsoft.com/office/drawing/2014/main" id="{0ECF9DA1-7B5D-02BB-E3A7-240285CCBC1C}"/>
              </a:ext>
            </a:extLst>
          </p:cNvPr>
          <p:cNvSpPr/>
          <p:nvPr userDrawn="1"/>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Tree>
    <p:extLst>
      <p:ext uri="{BB962C8B-B14F-4D97-AF65-F5344CB8AC3E}">
        <p14:creationId xmlns:p14="http://schemas.microsoft.com/office/powerpoint/2010/main" val="373342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el + Texte">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FR"/>
              <a:t>Titre de la présentation, DATE</a:t>
            </a:r>
          </a:p>
        </p:txBody>
      </p:sp>
      <p:sp>
        <p:nvSpPr>
          <p:cNvPr id="8" name="Espace réservé du texte 7">
            <a:extLst>
              <a:ext uri="{FF2B5EF4-FFF2-40B4-BE49-F238E27FC236}">
                <a16:creationId xmlns:a16="http://schemas.microsoft.com/office/drawing/2014/main" id="{C07041CB-FA4A-44D7-8AD1-AB8F481F3101}"/>
              </a:ext>
            </a:extLst>
          </p:cNvPr>
          <p:cNvSpPr>
            <a:spLocks noGrp="1"/>
          </p:cNvSpPr>
          <p:nvPr>
            <p:ph type="body" sz="quarter" idx="12"/>
          </p:nvPr>
        </p:nvSpPr>
        <p:spPr>
          <a:xfrm>
            <a:off x="1127448" y="1100446"/>
            <a:ext cx="10612876" cy="230832"/>
          </a:xfrm>
        </p:spPr>
        <p:txBody>
          <a:bodyPr/>
          <a:lstStyle>
            <a:lvl5pPr>
              <a:defRPr/>
            </a:lvl5pPr>
          </a:lstStyle>
          <a:p>
            <a:pPr lvl="0"/>
            <a:r>
              <a:rPr lang="fr-FR"/>
              <a:t>Cliquez pour modifier les styles du texte du masque</a:t>
            </a:r>
          </a:p>
        </p:txBody>
      </p:sp>
      <p:sp>
        <p:nvSpPr>
          <p:cNvPr id="7" name="Espace réservé du texte 7">
            <a:extLst>
              <a:ext uri="{FF2B5EF4-FFF2-40B4-BE49-F238E27FC236}">
                <a16:creationId xmlns:a16="http://schemas.microsoft.com/office/drawing/2014/main" id="{469DD5CB-8A48-4A5C-84FD-90BBC98512A1}"/>
              </a:ext>
            </a:extLst>
          </p:cNvPr>
          <p:cNvSpPr>
            <a:spLocks noGrp="1"/>
          </p:cNvSpPr>
          <p:nvPr>
            <p:ph type="body" sz="quarter" idx="13"/>
          </p:nvPr>
        </p:nvSpPr>
        <p:spPr>
          <a:xfrm>
            <a:off x="5810720" y="1543686"/>
            <a:ext cx="5938368" cy="1277273"/>
          </a:xfrm>
        </p:spPr>
        <p:txBody>
          <a:bodyPr/>
          <a:lstStyle>
            <a:lvl5pPr marL="715963" indent="-142875">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texte 6">
            <a:extLst>
              <a:ext uri="{FF2B5EF4-FFF2-40B4-BE49-F238E27FC236}">
                <a16:creationId xmlns:a16="http://schemas.microsoft.com/office/drawing/2014/main" id="{DD8470B3-B5CC-489B-911F-2F97B50A52FE}"/>
              </a:ext>
            </a:extLst>
          </p:cNvPr>
          <p:cNvSpPr>
            <a:spLocks noGrp="1"/>
          </p:cNvSpPr>
          <p:nvPr>
            <p:ph type="body" sz="quarter" idx="14"/>
          </p:nvPr>
        </p:nvSpPr>
        <p:spPr>
          <a:xfrm>
            <a:off x="1090986" y="5428977"/>
            <a:ext cx="3672408" cy="346249"/>
          </a:xfrm>
        </p:spPr>
        <p:txBody>
          <a:bodyPr/>
          <a:lstStyle>
            <a:lvl1pPr marL="0">
              <a:spcBef>
                <a:spcPts val="0"/>
              </a:spcBef>
              <a:spcAft>
                <a:spcPts val="0"/>
              </a:spcAft>
              <a:buFontTx/>
              <a:buNone/>
              <a:defRPr sz="1100" b="1">
                <a:solidFill>
                  <a:srgbClr val="27348B"/>
                </a:solidFill>
              </a:defRPr>
            </a:lvl1pPr>
            <a:lvl2pPr>
              <a:spcBef>
                <a:spcPts val="300"/>
              </a:spcBef>
              <a:buFontTx/>
              <a:buNone/>
              <a:defRPr sz="900" b="0">
                <a:solidFill>
                  <a:schemeClr val="accent6"/>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a:p>
            <a:pPr lvl="1"/>
            <a:r>
              <a:rPr lang="fr-FR"/>
              <a:t>Deuxième niveau</a:t>
            </a:r>
          </a:p>
        </p:txBody>
      </p:sp>
      <p:sp>
        <p:nvSpPr>
          <p:cNvPr id="11" name="Espace réservé pour une image  10">
            <a:extLst>
              <a:ext uri="{FF2B5EF4-FFF2-40B4-BE49-F238E27FC236}">
                <a16:creationId xmlns:a16="http://schemas.microsoft.com/office/drawing/2014/main" id="{3EF52597-2C57-4F66-94C1-4DA5B460E651}"/>
              </a:ext>
            </a:extLst>
          </p:cNvPr>
          <p:cNvSpPr>
            <a:spLocks noGrp="1"/>
          </p:cNvSpPr>
          <p:nvPr>
            <p:ph type="pic" sz="quarter" idx="15"/>
          </p:nvPr>
        </p:nvSpPr>
        <p:spPr>
          <a:xfrm>
            <a:off x="1127448" y="1549937"/>
            <a:ext cx="3708000" cy="3780000"/>
          </a:xfrm>
          <a:prstGeom prst="roundRect">
            <a:avLst>
              <a:gd name="adj" fmla="val 3720"/>
            </a:avLst>
          </a:prstGeom>
          <a:ln w="12700">
            <a:solidFill>
              <a:schemeClr val="tx2"/>
            </a:solidFill>
          </a:ln>
        </p:spPr>
        <p:txBody>
          <a:bodyPr anchor="ctr">
            <a:noAutofit/>
          </a:bodyPr>
          <a:lstStyle>
            <a:lvl1pPr marL="0" algn="ctr">
              <a:spcBef>
                <a:spcPts val="0"/>
              </a:spcBef>
              <a:spcAft>
                <a:spcPts val="0"/>
              </a:spcAft>
              <a:defRPr sz="1000" b="0">
                <a:solidFill>
                  <a:schemeClr val="tx1"/>
                </a:solidFill>
              </a:defRPr>
            </a:lvl1pPr>
          </a:lstStyle>
          <a:p>
            <a:r>
              <a:rPr lang="fr-FR"/>
              <a:t>Cliquez sur l'icône pour ajouter une image</a:t>
            </a:r>
          </a:p>
        </p:txBody>
      </p:sp>
      <p:sp>
        <p:nvSpPr>
          <p:cNvPr id="6" name="Graphique 10">
            <a:extLst>
              <a:ext uri="{FF2B5EF4-FFF2-40B4-BE49-F238E27FC236}">
                <a16:creationId xmlns:a16="http://schemas.microsoft.com/office/drawing/2014/main" id="{7B6A8CCD-9094-B097-8EE3-1DBE22E2AC47}"/>
              </a:ext>
            </a:extLst>
          </p:cNvPr>
          <p:cNvSpPr/>
          <p:nvPr userDrawn="1"/>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
        <p:nvSpPr>
          <p:cNvPr id="12" name="Titre 1">
            <a:extLst>
              <a:ext uri="{FF2B5EF4-FFF2-40B4-BE49-F238E27FC236}">
                <a16:creationId xmlns:a16="http://schemas.microsoft.com/office/drawing/2014/main" id="{8096BEF0-3922-72B8-E455-7B9CF5AA5001}"/>
              </a:ext>
            </a:extLst>
          </p:cNvPr>
          <p:cNvSpPr>
            <a:spLocks noGrp="1"/>
          </p:cNvSpPr>
          <p:nvPr>
            <p:ph type="title"/>
          </p:nvPr>
        </p:nvSpPr>
        <p:spPr>
          <a:xfrm>
            <a:off x="1124066" y="404664"/>
            <a:ext cx="10612876" cy="307777"/>
          </a:xfrm>
        </p:spPr>
        <p:txBody>
          <a:bodyPr/>
          <a:lstStyle/>
          <a:p>
            <a:r>
              <a:rPr lang="fr-FR"/>
              <a:t>Modifiez le style du titre</a:t>
            </a:r>
          </a:p>
        </p:txBody>
      </p:sp>
    </p:spTree>
    <p:extLst>
      <p:ext uri="{BB962C8B-B14F-4D97-AF65-F5344CB8AC3E}">
        <p14:creationId xmlns:p14="http://schemas.microsoft.com/office/powerpoint/2010/main" val="285838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suel">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FR"/>
              <a:t>Titre de la présentation, DATE</a:t>
            </a:r>
          </a:p>
        </p:txBody>
      </p:sp>
      <p:sp>
        <p:nvSpPr>
          <p:cNvPr id="8" name="Espace réservé du texte 7">
            <a:extLst>
              <a:ext uri="{FF2B5EF4-FFF2-40B4-BE49-F238E27FC236}">
                <a16:creationId xmlns:a16="http://schemas.microsoft.com/office/drawing/2014/main" id="{C07041CB-FA4A-44D7-8AD1-AB8F481F3101}"/>
              </a:ext>
            </a:extLst>
          </p:cNvPr>
          <p:cNvSpPr>
            <a:spLocks noGrp="1"/>
          </p:cNvSpPr>
          <p:nvPr>
            <p:ph type="body" sz="quarter" idx="12"/>
          </p:nvPr>
        </p:nvSpPr>
        <p:spPr>
          <a:xfrm>
            <a:off x="1127448" y="1089025"/>
            <a:ext cx="10612876" cy="230832"/>
          </a:xfrm>
        </p:spPr>
        <p:txBody>
          <a:bodyPr/>
          <a:lstStyle>
            <a:lvl5pPr>
              <a:defRPr/>
            </a:lvl5pPr>
          </a:lstStyle>
          <a:p>
            <a:pPr lvl="0"/>
            <a:r>
              <a:rPr lang="fr-FR"/>
              <a:t>Cliquez pour modifier les styles du texte du masque</a:t>
            </a:r>
          </a:p>
        </p:txBody>
      </p:sp>
      <p:sp>
        <p:nvSpPr>
          <p:cNvPr id="9" name="Espace réservé du texte 6">
            <a:extLst>
              <a:ext uri="{FF2B5EF4-FFF2-40B4-BE49-F238E27FC236}">
                <a16:creationId xmlns:a16="http://schemas.microsoft.com/office/drawing/2014/main" id="{DD8470B3-B5CC-489B-911F-2F97B50A52FE}"/>
              </a:ext>
            </a:extLst>
          </p:cNvPr>
          <p:cNvSpPr>
            <a:spLocks noGrp="1"/>
          </p:cNvSpPr>
          <p:nvPr>
            <p:ph type="body" sz="quarter" idx="14"/>
          </p:nvPr>
        </p:nvSpPr>
        <p:spPr>
          <a:xfrm>
            <a:off x="9876420" y="4533654"/>
            <a:ext cx="1871968" cy="515526"/>
          </a:xfrm>
        </p:spPr>
        <p:txBody>
          <a:bodyPr anchor="b"/>
          <a:lstStyle>
            <a:lvl1pPr marL="0">
              <a:spcBef>
                <a:spcPts val="0"/>
              </a:spcBef>
              <a:spcAft>
                <a:spcPts val="0"/>
              </a:spcAft>
              <a:buFontTx/>
              <a:buNone/>
              <a:defRPr sz="1100" b="1">
                <a:solidFill>
                  <a:srgbClr val="27348B"/>
                </a:solidFill>
              </a:defRPr>
            </a:lvl1pPr>
            <a:lvl2pPr>
              <a:spcBef>
                <a:spcPts val="300"/>
              </a:spcBef>
              <a:buFontTx/>
              <a:buNone/>
              <a:defRPr sz="900" b="0">
                <a:solidFill>
                  <a:schemeClr val="accent6"/>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a:p>
            <a:pPr lvl="1"/>
            <a:r>
              <a:rPr lang="fr-FR"/>
              <a:t>Deuxième niveau</a:t>
            </a:r>
          </a:p>
        </p:txBody>
      </p:sp>
      <p:sp>
        <p:nvSpPr>
          <p:cNvPr id="12" name="Espace réservé pour une image  11">
            <a:extLst>
              <a:ext uri="{FF2B5EF4-FFF2-40B4-BE49-F238E27FC236}">
                <a16:creationId xmlns:a16="http://schemas.microsoft.com/office/drawing/2014/main" id="{C83FD2E0-93C5-4AAD-A5CA-856DF21E59BD}"/>
              </a:ext>
            </a:extLst>
          </p:cNvPr>
          <p:cNvSpPr>
            <a:spLocks noGrp="1"/>
          </p:cNvSpPr>
          <p:nvPr>
            <p:ph type="pic" sz="quarter" idx="15"/>
          </p:nvPr>
        </p:nvSpPr>
        <p:spPr>
          <a:xfrm>
            <a:off x="1137049" y="1565606"/>
            <a:ext cx="8100000" cy="4320000"/>
          </a:xfrm>
        </p:spPr>
        <p:txBody>
          <a:bodyPr anchor="ctr">
            <a:noAutofit/>
          </a:bodyPr>
          <a:lstStyle>
            <a:lvl1pPr algn="ctr">
              <a:defRPr sz="1000" b="0">
                <a:solidFill>
                  <a:schemeClr val="tx1"/>
                </a:solidFill>
              </a:defRPr>
            </a:lvl1pPr>
          </a:lstStyle>
          <a:p>
            <a:r>
              <a:rPr lang="fr-FR"/>
              <a:t>Cliquez sur l'icône pour ajouter une image</a:t>
            </a:r>
          </a:p>
        </p:txBody>
      </p:sp>
      <p:sp>
        <p:nvSpPr>
          <p:cNvPr id="4" name="Graphique 10">
            <a:extLst>
              <a:ext uri="{FF2B5EF4-FFF2-40B4-BE49-F238E27FC236}">
                <a16:creationId xmlns:a16="http://schemas.microsoft.com/office/drawing/2014/main" id="{06B79453-2A16-740F-1817-6166AE1A5023}"/>
              </a:ext>
            </a:extLst>
          </p:cNvPr>
          <p:cNvSpPr/>
          <p:nvPr userDrawn="1"/>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
        <p:nvSpPr>
          <p:cNvPr id="6" name="Titre 1">
            <a:extLst>
              <a:ext uri="{FF2B5EF4-FFF2-40B4-BE49-F238E27FC236}">
                <a16:creationId xmlns:a16="http://schemas.microsoft.com/office/drawing/2014/main" id="{ABA9BB63-B39A-D548-5217-F6B70B8622F2}"/>
              </a:ext>
            </a:extLst>
          </p:cNvPr>
          <p:cNvSpPr>
            <a:spLocks noGrp="1"/>
          </p:cNvSpPr>
          <p:nvPr>
            <p:ph type="title"/>
          </p:nvPr>
        </p:nvSpPr>
        <p:spPr>
          <a:xfrm>
            <a:off x="1124066" y="404664"/>
            <a:ext cx="10612876" cy="307777"/>
          </a:xfrm>
        </p:spPr>
        <p:txBody>
          <a:bodyPr/>
          <a:lstStyle/>
          <a:p>
            <a:r>
              <a:rPr lang="fr-FR"/>
              <a:t>Modifiez le style du titre</a:t>
            </a:r>
          </a:p>
        </p:txBody>
      </p:sp>
    </p:spTree>
    <p:extLst>
      <p:ext uri="{BB962C8B-B14F-4D97-AF65-F5344CB8AC3E}">
        <p14:creationId xmlns:p14="http://schemas.microsoft.com/office/powerpoint/2010/main" val="113615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1559496" y="380090"/>
            <a:ext cx="8963418" cy="677108"/>
          </a:xfrm>
        </p:spPr>
        <p:txBody>
          <a:bodyPr/>
          <a:lstStyle>
            <a:lvl1pPr>
              <a:defRPr sz="4400" cap="none" baseline="0">
                <a:solidFill>
                  <a:srgbClr val="94D4EE"/>
                </a:solidFill>
              </a:defRPr>
            </a:lvl1pPr>
          </a:lstStyle>
          <a:p>
            <a:r>
              <a:rPr lang="fr-FR"/>
              <a:t>Modifiez le style du titre</a:t>
            </a:r>
          </a:p>
        </p:txBody>
      </p:sp>
      <p:sp>
        <p:nvSpPr>
          <p:cNvPr id="4" name="Espace réservé du pied de page 3"/>
          <p:cNvSpPr>
            <a:spLocks noGrp="1"/>
          </p:cNvSpPr>
          <p:nvPr>
            <p:ph type="ftr" sz="quarter" idx="11"/>
          </p:nvPr>
        </p:nvSpPr>
        <p:spPr/>
        <p:txBody>
          <a:bodyPr/>
          <a:lstStyle>
            <a:lvl1pPr>
              <a:defRPr>
                <a:solidFill>
                  <a:srgbClr val="27348B"/>
                </a:solidFill>
              </a:defRPr>
            </a:lvl1pPr>
          </a:lstStyle>
          <a:p>
            <a:r>
              <a:rPr lang="fr-FR"/>
              <a:t>Titre de la présentation, DATE</a:t>
            </a:r>
          </a:p>
        </p:txBody>
      </p:sp>
      <p:sp>
        <p:nvSpPr>
          <p:cNvPr id="7" name="Espace réservé du texte 6">
            <a:extLst>
              <a:ext uri="{FF2B5EF4-FFF2-40B4-BE49-F238E27FC236}">
                <a16:creationId xmlns:a16="http://schemas.microsoft.com/office/drawing/2014/main" id="{51980B19-67ED-487A-A89D-FF67A17E4338}"/>
              </a:ext>
            </a:extLst>
          </p:cNvPr>
          <p:cNvSpPr>
            <a:spLocks noGrp="1"/>
          </p:cNvSpPr>
          <p:nvPr>
            <p:ph type="body" sz="quarter" idx="12"/>
          </p:nvPr>
        </p:nvSpPr>
        <p:spPr>
          <a:xfrm>
            <a:off x="1559496" y="1189515"/>
            <a:ext cx="9683418" cy="4867777"/>
          </a:xfrm>
        </p:spPr>
        <p:txBody>
          <a:bodyPr numCol="2" spcCol="720000">
            <a:noAutofit/>
          </a:bodyPr>
          <a:lstStyle>
            <a:lvl1pPr marL="288000" indent="-288000">
              <a:spcBef>
                <a:spcPts val="1800"/>
              </a:spcBef>
              <a:spcAft>
                <a:spcPts val="0"/>
              </a:spcAft>
              <a:buFont typeface="+mj-lt"/>
              <a:buAutoNum type="arabicPeriod"/>
              <a:defRPr sz="2000" b="1" cap="all" baseline="0">
                <a:solidFill>
                  <a:srgbClr val="27348B"/>
                </a:solidFill>
              </a:defRPr>
            </a:lvl1pPr>
            <a:lvl2pPr marL="288000">
              <a:spcBef>
                <a:spcPts val="300"/>
              </a:spcBef>
              <a:buFontTx/>
              <a:buNone/>
              <a:defRPr sz="1500" b="1">
                <a:solidFill>
                  <a:schemeClr val="accent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a:p>
            <a:pPr lvl="1"/>
            <a:r>
              <a:rPr lang="fr-FR"/>
              <a:t>Deuxième niveau</a:t>
            </a:r>
          </a:p>
        </p:txBody>
      </p:sp>
      <p:sp>
        <p:nvSpPr>
          <p:cNvPr id="12" name="Graphique 10">
            <a:extLst>
              <a:ext uri="{FF2B5EF4-FFF2-40B4-BE49-F238E27FC236}">
                <a16:creationId xmlns:a16="http://schemas.microsoft.com/office/drawing/2014/main" id="{4427CE4F-4B30-4544-7C85-8CAD1A8F9EAC}"/>
              </a:ext>
            </a:extLst>
          </p:cNvPr>
          <p:cNvSpPr/>
          <p:nvPr/>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Tree>
    <p:extLst>
      <p:ext uri="{BB962C8B-B14F-4D97-AF65-F5344CB8AC3E}">
        <p14:creationId xmlns:p14="http://schemas.microsoft.com/office/powerpoint/2010/main" val="3520968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e Docs  QR Code">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FR"/>
              <a:t>Titre de la présentation, DATE</a:t>
            </a:r>
          </a:p>
        </p:txBody>
      </p:sp>
      <p:sp>
        <p:nvSpPr>
          <p:cNvPr id="8" name="Espace réservé du texte 7">
            <a:extLst>
              <a:ext uri="{FF2B5EF4-FFF2-40B4-BE49-F238E27FC236}">
                <a16:creationId xmlns:a16="http://schemas.microsoft.com/office/drawing/2014/main" id="{C07041CB-FA4A-44D7-8AD1-AB8F481F3101}"/>
              </a:ext>
            </a:extLst>
          </p:cNvPr>
          <p:cNvSpPr>
            <a:spLocks noGrp="1"/>
          </p:cNvSpPr>
          <p:nvPr>
            <p:ph type="body" sz="quarter" idx="12"/>
          </p:nvPr>
        </p:nvSpPr>
        <p:spPr>
          <a:xfrm>
            <a:off x="1127448" y="1085962"/>
            <a:ext cx="10609494" cy="1031051"/>
          </a:xfrm>
        </p:spPr>
        <p:txBody>
          <a:bodyPr/>
          <a:lstStyle>
            <a:lvl2pPr marL="720000">
              <a:spcBef>
                <a:spcPts val="3600"/>
              </a:spcBef>
              <a:defRPr b="0">
                <a:solidFill>
                  <a:schemeClr val="tx1"/>
                </a:solidFill>
              </a:defRPr>
            </a:lvl2pPr>
            <a:lvl5pPr>
              <a:defRPr/>
            </a:lvl5pPr>
          </a:lstStyle>
          <a:p>
            <a:pPr lvl="0"/>
            <a:r>
              <a:rPr lang="fr-FR"/>
              <a:t>Cliquez pour modifier les styles du texte du masque</a:t>
            </a:r>
          </a:p>
          <a:p>
            <a:pPr lvl="1"/>
            <a:r>
              <a:rPr lang="fr-FR"/>
              <a:t>Deuxième niveau</a:t>
            </a:r>
          </a:p>
        </p:txBody>
      </p:sp>
      <p:sp>
        <p:nvSpPr>
          <p:cNvPr id="7" name="Espace réservé du texte 6">
            <a:extLst>
              <a:ext uri="{FF2B5EF4-FFF2-40B4-BE49-F238E27FC236}">
                <a16:creationId xmlns:a16="http://schemas.microsoft.com/office/drawing/2014/main" id="{F9A16236-5EF7-4E51-9F75-81ADB7DCA603}"/>
              </a:ext>
            </a:extLst>
          </p:cNvPr>
          <p:cNvSpPr>
            <a:spLocks noGrp="1"/>
          </p:cNvSpPr>
          <p:nvPr>
            <p:ph type="body" sz="quarter" idx="14"/>
          </p:nvPr>
        </p:nvSpPr>
        <p:spPr>
          <a:xfrm>
            <a:off x="9984432" y="5589240"/>
            <a:ext cx="1764656" cy="338554"/>
          </a:xfrm>
        </p:spPr>
        <p:txBody>
          <a:bodyPr anchor="t"/>
          <a:lstStyle>
            <a:lvl1pPr marL="0" algn="r">
              <a:spcBef>
                <a:spcPts val="0"/>
              </a:spcBef>
              <a:spcAft>
                <a:spcPts val="0"/>
              </a:spcAft>
              <a:buFontTx/>
              <a:buNone/>
              <a:defRPr sz="1100" b="1">
                <a:solidFill>
                  <a:srgbClr val="332E49"/>
                </a:solidFill>
              </a:defRPr>
            </a:lvl1pPr>
            <a:lvl2pPr>
              <a:spcBef>
                <a:spcPts val="300"/>
              </a:spcBef>
              <a:buFontTx/>
              <a:buNone/>
              <a:defRPr sz="900" b="0">
                <a:solidFill>
                  <a:schemeClr val="accent6"/>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
        <p:nvSpPr>
          <p:cNvPr id="4" name="Graphique 10">
            <a:extLst>
              <a:ext uri="{FF2B5EF4-FFF2-40B4-BE49-F238E27FC236}">
                <a16:creationId xmlns:a16="http://schemas.microsoft.com/office/drawing/2014/main" id="{F43DEE0C-B042-3F79-C7CF-DE8FEE6725DC}"/>
              </a:ext>
            </a:extLst>
          </p:cNvPr>
          <p:cNvSpPr/>
          <p:nvPr userDrawn="1"/>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
        <p:nvSpPr>
          <p:cNvPr id="6" name="Titre 1">
            <a:extLst>
              <a:ext uri="{FF2B5EF4-FFF2-40B4-BE49-F238E27FC236}">
                <a16:creationId xmlns:a16="http://schemas.microsoft.com/office/drawing/2014/main" id="{E17B340F-FDD3-D4C1-E151-53B16E3A1D2F}"/>
              </a:ext>
            </a:extLst>
          </p:cNvPr>
          <p:cNvSpPr>
            <a:spLocks noGrp="1"/>
          </p:cNvSpPr>
          <p:nvPr>
            <p:ph type="title"/>
          </p:nvPr>
        </p:nvSpPr>
        <p:spPr>
          <a:xfrm>
            <a:off x="1124066" y="404664"/>
            <a:ext cx="10612876" cy="307777"/>
          </a:xfrm>
        </p:spPr>
        <p:txBody>
          <a:bodyPr/>
          <a:lstStyle/>
          <a:p>
            <a:r>
              <a:rPr lang="fr-FR"/>
              <a:t>Modifiez le style du titre</a:t>
            </a:r>
          </a:p>
        </p:txBody>
      </p:sp>
    </p:spTree>
    <p:extLst>
      <p:ext uri="{BB962C8B-B14F-4D97-AF65-F5344CB8AC3E}">
        <p14:creationId xmlns:p14="http://schemas.microsoft.com/office/powerpoint/2010/main" val="3387173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Titre de la présentation, DATE</a:t>
            </a:r>
          </a:p>
        </p:txBody>
      </p:sp>
      <p:sp>
        <p:nvSpPr>
          <p:cNvPr id="6" name="Graphique 10">
            <a:extLst>
              <a:ext uri="{FF2B5EF4-FFF2-40B4-BE49-F238E27FC236}">
                <a16:creationId xmlns:a16="http://schemas.microsoft.com/office/drawing/2014/main" id="{4ACFC77F-F1B4-BE59-7AA4-779799596342}"/>
              </a:ext>
            </a:extLst>
          </p:cNvPr>
          <p:cNvSpPr/>
          <p:nvPr userDrawn="1"/>
        </p:nvSpPr>
        <p:spPr>
          <a:xfrm>
            <a:off x="-9426" y="0"/>
            <a:ext cx="1130659" cy="4807670"/>
          </a:xfrm>
          <a:custGeom>
            <a:avLst/>
            <a:gdLst>
              <a:gd name="connsiteX0" fmla="*/ 0 w 1613271"/>
              <a:gd name="connsiteY0" fmla="*/ 0 h 6859064"/>
              <a:gd name="connsiteX1" fmla="*/ 0 w 1613271"/>
              <a:gd name="connsiteY1" fmla="*/ 6859065 h 6859064"/>
              <a:gd name="connsiteX2" fmla="*/ 1613272 w 1613271"/>
              <a:gd name="connsiteY2" fmla="*/ 805127 h 6859064"/>
              <a:gd name="connsiteX3" fmla="*/ 1189992 w 1613271"/>
              <a:gd name="connsiteY3" fmla="*/ 0 h 6859064"/>
              <a:gd name="connsiteX4" fmla="*/ 0 w 1613271"/>
              <a:gd name="connsiteY4" fmla="*/ 0 h 6859064"/>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189992 w 1613272"/>
              <a:gd name="connsiteY4" fmla="*/ 0 h 6859065"/>
              <a:gd name="connsiteX5" fmla="*/ 0 w 1613272"/>
              <a:gd name="connsiteY5"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1189992 w 1613272"/>
              <a:gd name="connsiteY5" fmla="*/ 0 h 6859065"/>
              <a:gd name="connsiteX6" fmla="*/ 0 w 1613272"/>
              <a:gd name="connsiteY6" fmla="*/ 0 h 6859065"/>
              <a:gd name="connsiteX0" fmla="*/ 0 w 1613272"/>
              <a:gd name="connsiteY0" fmla="*/ 0 h 6859065"/>
              <a:gd name="connsiteX1" fmla="*/ 0 w 1613272"/>
              <a:gd name="connsiteY1" fmla="*/ 6859065 h 6859065"/>
              <a:gd name="connsiteX2" fmla="*/ 482613 w 1613272"/>
              <a:gd name="connsiteY2" fmla="*/ 5050896 h 6859065"/>
              <a:gd name="connsiteX3" fmla="*/ 1613272 w 1613272"/>
              <a:gd name="connsiteY3" fmla="*/ 805127 h 6859065"/>
              <a:gd name="connsiteX4" fmla="*/ 1321598 w 1613272"/>
              <a:gd name="connsiteY4" fmla="*/ 243226 h 6859065"/>
              <a:gd name="connsiteX5" fmla="*/ 0 w 1613272"/>
              <a:gd name="connsiteY5" fmla="*/ 0 h 6859065"/>
              <a:gd name="connsiteX0" fmla="*/ 0 w 1613272"/>
              <a:gd name="connsiteY0" fmla="*/ 0 h 5050896"/>
              <a:gd name="connsiteX1" fmla="*/ 482613 w 1613272"/>
              <a:gd name="connsiteY1" fmla="*/ 5050896 h 5050896"/>
              <a:gd name="connsiteX2" fmla="*/ 1613272 w 1613272"/>
              <a:gd name="connsiteY2" fmla="*/ 805127 h 5050896"/>
              <a:gd name="connsiteX3" fmla="*/ 1321598 w 1613272"/>
              <a:gd name="connsiteY3" fmla="*/ 243226 h 5050896"/>
              <a:gd name="connsiteX4" fmla="*/ 0 w 1613272"/>
              <a:gd name="connsiteY4" fmla="*/ 0 h 5050896"/>
              <a:gd name="connsiteX0" fmla="*/ 17008 w 1130659"/>
              <a:gd name="connsiteY0" fmla="*/ 0 h 4843506"/>
              <a:gd name="connsiteX1" fmla="*/ 0 w 1130659"/>
              <a:gd name="connsiteY1" fmla="*/ 4843506 h 4843506"/>
              <a:gd name="connsiteX2" fmla="*/ 1130659 w 1130659"/>
              <a:gd name="connsiteY2" fmla="*/ 597737 h 4843506"/>
              <a:gd name="connsiteX3" fmla="*/ 838985 w 1130659"/>
              <a:gd name="connsiteY3" fmla="*/ 35836 h 4843506"/>
              <a:gd name="connsiteX4" fmla="*/ 17008 w 1130659"/>
              <a:gd name="connsiteY4" fmla="*/ 0 h 4843506"/>
              <a:gd name="connsiteX0" fmla="*/ 130129 w 1130659"/>
              <a:gd name="connsiteY0" fmla="*/ 124420 h 4807670"/>
              <a:gd name="connsiteX1" fmla="*/ 0 w 1130659"/>
              <a:gd name="connsiteY1" fmla="*/ 4807670 h 4807670"/>
              <a:gd name="connsiteX2" fmla="*/ 1130659 w 1130659"/>
              <a:gd name="connsiteY2" fmla="*/ 561901 h 4807670"/>
              <a:gd name="connsiteX3" fmla="*/ 838985 w 1130659"/>
              <a:gd name="connsiteY3" fmla="*/ 0 h 4807670"/>
              <a:gd name="connsiteX4" fmla="*/ 130129 w 1130659"/>
              <a:gd name="connsiteY4" fmla="*/ 124420 h 4807670"/>
              <a:gd name="connsiteX0" fmla="*/ 7581 w 1130659"/>
              <a:gd name="connsiteY0" fmla="*/ 1872 h 4807670"/>
              <a:gd name="connsiteX1" fmla="*/ 0 w 1130659"/>
              <a:gd name="connsiteY1" fmla="*/ 4807670 h 4807670"/>
              <a:gd name="connsiteX2" fmla="*/ 1130659 w 1130659"/>
              <a:gd name="connsiteY2" fmla="*/ 561901 h 4807670"/>
              <a:gd name="connsiteX3" fmla="*/ 838985 w 1130659"/>
              <a:gd name="connsiteY3" fmla="*/ 0 h 4807670"/>
              <a:gd name="connsiteX4" fmla="*/ 7581 w 1130659"/>
              <a:gd name="connsiteY4" fmla="*/ 1872 h 48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59" h="4807670">
                <a:moveTo>
                  <a:pt x="7581" y="1872"/>
                </a:moveTo>
                <a:cubicBezTo>
                  <a:pt x="1912" y="1616374"/>
                  <a:pt x="5669" y="3193168"/>
                  <a:pt x="0" y="4807670"/>
                </a:cubicBezTo>
                <a:lnTo>
                  <a:pt x="1130659" y="561901"/>
                </a:lnTo>
                <a:lnTo>
                  <a:pt x="838985" y="0"/>
                </a:lnTo>
                <a:lnTo>
                  <a:pt x="7581" y="1872"/>
                </a:lnTo>
                <a:close/>
              </a:path>
            </a:pathLst>
          </a:custGeom>
          <a:solidFill>
            <a:srgbClr val="94D4EE"/>
          </a:solidFill>
          <a:ln w="0" cap="flat">
            <a:noFill/>
            <a:prstDash val="solid"/>
            <a:miter/>
          </a:ln>
        </p:spPr>
        <p:txBody>
          <a:bodyPr rtlCol="0" anchor="ctr"/>
          <a:lstStyle/>
          <a:p>
            <a:endParaRPr lang="fr-FR"/>
          </a:p>
        </p:txBody>
      </p:sp>
      <p:sp>
        <p:nvSpPr>
          <p:cNvPr id="7" name="Titre 1">
            <a:extLst>
              <a:ext uri="{FF2B5EF4-FFF2-40B4-BE49-F238E27FC236}">
                <a16:creationId xmlns:a16="http://schemas.microsoft.com/office/drawing/2014/main" id="{A21B6C54-B0E6-6E57-4B7B-C5781ADACD76}"/>
              </a:ext>
            </a:extLst>
          </p:cNvPr>
          <p:cNvSpPr>
            <a:spLocks noGrp="1"/>
          </p:cNvSpPr>
          <p:nvPr>
            <p:ph type="title"/>
          </p:nvPr>
        </p:nvSpPr>
        <p:spPr>
          <a:xfrm>
            <a:off x="1124066" y="404664"/>
            <a:ext cx="10612876" cy="307777"/>
          </a:xfrm>
        </p:spPr>
        <p:txBody>
          <a:bodyPr/>
          <a:lstStyle/>
          <a:p>
            <a:r>
              <a:rPr lang="fr-FR"/>
              <a:t>Modifiez le style du titre</a:t>
            </a:r>
          </a:p>
        </p:txBody>
      </p:sp>
    </p:spTree>
    <p:extLst>
      <p:ext uri="{BB962C8B-B14F-4D97-AF65-F5344CB8AC3E}">
        <p14:creationId xmlns:p14="http://schemas.microsoft.com/office/powerpoint/2010/main" val="4199542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7824120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3" name="Graphique 2">
            <a:extLst>
              <a:ext uri="{FF2B5EF4-FFF2-40B4-BE49-F238E27FC236}">
                <a16:creationId xmlns:a16="http://schemas.microsoft.com/office/drawing/2014/main" id="{82F6EA41-57BB-A1F8-D569-F82727B62D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145561"/>
          </a:xfrm>
          <a:prstGeom prst="rect">
            <a:avLst/>
          </a:prstGeom>
        </p:spPr>
      </p:pic>
      <p:sp>
        <p:nvSpPr>
          <p:cNvPr id="14" name="Espace réservé du texte 6">
            <a:extLst>
              <a:ext uri="{FF2B5EF4-FFF2-40B4-BE49-F238E27FC236}">
                <a16:creationId xmlns:a16="http://schemas.microsoft.com/office/drawing/2014/main" id="{8D8C128A-E4C2-4905-BDE7-43BA9D6518B1}"/>
              </a:ext>
            </a:extLst>
          </p:cNvPr>
          <p:cNvSpPr>
            <a:spLocks noGrp="1"/>
          </p:cNvSpPr>
          <p:nvPr>
            <p:ph type="body" sz="quarter" idx="12"/>
          </p:nvPr>
        </p:nvSpPr>
        <p:spPr>
          <a:xfrm>
            <a:off x="442913" y="1700808"/>
            <a:ext cx="11306176" cy="1354217"/>
          </a:xfrm>
        </p:spPr>
        <p:txBody>
          <a:bodyPr anchor="b"/>
          <a:lstStyle>
            <a:lvl1pPr marL="0" algn="ctr">
              <a:spcBef>
                <a:spcPts val="0"/>
              </a:spcBef>
              <a:spcAft>
                <a:spcPts val="0"/>
              </a:spcAft>
              <a:buFontTx/>
              <a:buNone/>
              <a:defRPr sz="4400" b="1" cap="all" baseline="0">
                <a:solidFill>
                  <a:srgbClr val="27348B"/>
                </a:solidFill>
              </a:defRPr>
            </a:lvl1pPr>
            <a:lvl2pPr>
              <a:buFontTx/>
              <a:buNone/>
              <a:defRPr sz="1200" b="0">
                <a:solidFill>
                  <a:schemeClr val="tx1"/>
                </a:solidFill>
              </a:defRPr>
            </a:lvl2pPr>
            <a:lvl3pPr>
              <a:buFontTx/>
              <a:buNone/>
              <a:defRPr sz="1200" b="0">
                <a:solidFill>
                  <a:schemeClr val="tx1"/>
                </a:solidFill>
              </a:defRPr>
            </a:lvl3pPr>
            <a:lvl4pPr marL="0" indent="0">
              <a:spcBef>
                <a:spcPts val="0"/>
              </a:spcBef>
              <a:buFontTx/>
              <a:buNone/>
              <a:defRPr sz="1200" b="0">
                <a:solidFill>
                  <a:schemeClr val="tx1"/>
                </a:solidFill>
              </a:defRPr>
            </a:lvl4pPr>
            <a:lvl5pPr marL="0" indent="0">
              <a:spcBef>
                <a:spcPts val="0"/>
              </a:spcBef>
              <a:buFontTx/>
              <a:buNone/>
              <a:defRPr sz="1200" b="0">
                <a:solidFill>
                  <a:schemeClr val="tx1"/>
                </a:solidFill>
              </a:defRPr>
            </a:lvl5pPr>
          </a:lstStyle>
          <a:p>
            <a:pPr lvl="0"/>
            <a:r>
              <a:rPr lang="fr-FR"/>
              <a:t>Cliquez pour modifier les styles du texte du masque</a:t>
            </a:r>
          </a:p>
        </p:txBody>
      </p:sp>
    </p:spTree>
    <p:extLst>
      <p:ext uri="{BB962C8B-B14F-4D97-AF65-F5344CB8AC3E}">
        <p14:creationId xmlns:p14="http://schemas.microsoft.com/office/powerpoint/2010/main" val="4229674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1EA4B-4CC3-4C5B-8134-AF034C127EB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50EE5CC-E02C-4282-9E74-82D5EB5F9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576B5B2-686C-4801-A3C5-C8BC1E8E2265}"/>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7CC29C57-F87A-49F0-9A5D-7677A3AFE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21968C-E8B3-411D-B157-533D293AE43C}"/>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2745236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32AD0-953F-4DD0-A9B6-17E5998FA93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1E6E24-9783-4F28-A308-EE6129A39AA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36051-4D0E-4188-82B4-79CA68F11C17}"/>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C34C2EE5-7799-4B3F-8922-C12FFC5734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6CEDCD-9849-419C-96F4-F53FDE994F55}"/>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18922059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1157D-EE56-4A43-BF47-34330316967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4E0E47-3B9C-4745-A837-A748D437E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CF9268-AA7F-44F2-B2EC-94D32111BDC1}"/>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D6DAC64F-C4D1-4C0A-B802-37DA7783FE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F1215F-8DEC-4D15-9C4C-A388F497E75A}"/>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14491730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EE0BE-E9B8-4CE8-A3C0-BBCEF85434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934790C-5625-42A3-B7CE-F44EB70FCB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332A3DB-76BB-4D6F-809C-F7F1CF18784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78A3A7-4485-4DFA-B631-E398EAEF4D95}"/>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6" name="Espace réservé du pied de page 5">
            <a:extLst>
              <a:ext uri="{FF2B5EF4-FFF2-40B4-BE49-F238E27FC236}">
                <a16:creationId xmlns:a16="http://schemas.microsoft.com/office/drawing/2014/main" id="{179FE086-DC27-46D2-B2B5-BE14F9A165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8DD2925-FA92-4265-A2D1-7A427655710D}"/>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27422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EE15D-DE65-4146-8CCB-AD64C5853E0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7A59D21-4067-4889-A3D4-CD8A73775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E9DA-BC7E-4F33-B6E9-8BC7C45BECA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E89827-DD9A-4250-B916-0EA62179C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ADE5CD3-9960-473C-AEC3-90E09F62AAF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5CCCEB-2F86-494B-B472-AE07976200A0}"/>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8" name="Espace réservé du pied de page 7">
            <a:extLst>
              <a:ext uri="{FF2B5EF4-FFF2-40B4-BE49-F238E27FC236}">
                <a16:creationId xmlns:a16="http://schemas.microsoft.com/office/drawing/2014/main" id="{5259C578-E38B-46B2-9F37-A64EEE64DA5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989A66B-7E4A-43EE-9205-045AB4660783}"/>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24836097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3170B-5307-4B6B-A25A-43D75B03E65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A3A7CF-1739-48B4-81C2-AEA9DAD63CD8}"/>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4" name="Espace réservé du pied de page 3">
            <a:extLst>
              <a:ext uri="{FF2B5EF4-FFF2-40B4-BE49-F238E27FC236}">
                <a16:creationId xmlns:a16="http://schemas.microsoft.com/office/drawing/2014/main" id="{3C82B400-8664-41F3-8306-8935F4AEDB3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60BD54-2C30-4C9C-A3E6-DB43EABE7181}"/>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3716046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C096B3-72B1-4072-BA17-B7F4917DA3C2}"/>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3" name="Espace réservé du pied de page 2">
            <a:extLst>
              <a:ext uri="{FF2B5EF4-FFF2-40B4-BE49-F238E27FC236}">
                <a16:creationId xmlns:a16="http://schemas.microsoft.com/office/drawing/2014/main" id="{E633EEE7-2692-4A5F-9665-AFF1C37A27D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1C9C5B-B9CC-4791-BC99-8B6636406F29}"/>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41796572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153D2-D6F0-411B-B484-D31F644DB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E0D8AC2-1259-4CA8-BC26-EBF6648F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8898894-10C2-4936-8F7D-1B5B2C0CD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206202-8B74-4164-8F41-386B06B7AF28}"/>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6" name="Espace réservé du pied de page 5">
            <a:extLst>
              <a:ext uri="{FF2B5EF4-FFF2-40B4-BE49-F238E27FC236}">
                <a16:creationId xmlns:a16="http://schemas.microsoft.com/office/drawing/2014/main" id="{EB8F16F9-C2E2-4447-A052-083A823F87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647BD7-4E7A-4C7F-86E3-61FB2C09F90F}"/>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1461484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4D001F-149D-4C29-8547-519B318B01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1986358-820B-49B7-BA32-07972236E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C2C81D8-E79A-4069-B31D-BA1F49E08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1EC786-34C5-4CE3-87E6-3B95CE9A9A41}"/>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6" name="Espace réservé du pied de page 5">
            <a:extLst>
              <a:ext uri="{FF2B5EF4-FFF2-40B4-BE49-F238E27FC236}">
                <a16:creationId xmlns:a16="http://schemas.microsoft.com/office/drawing/2014/main" id="{AA99AE13-8A53-4F5A-86BD-0FB2750BD8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7E6EA8-813F-4973-B1C8-BF55D58F7FEE}"/>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2995723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EDE81-569F-4270-A710-981BC0B31C2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FFECD02-048F-4675-8F72-5AAF6EB7C64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6E955F-073F-432C-8904-6534F07BFF6A}"/>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0000FA24-36A5-4B1F-85CB-291C45482D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940485-47C7-4453-8AA3-B3BC8DF99EC0}"/>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18990372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10F60EE-1860-41C4-8C9D-4A23497BCBF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5092B2-F09A-48D4-91E2-94B1CFC7A0C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1D9D6-5586-45FA-8B90-C407A0A9BAA9}"/>
              </a:ext>
            </a:extLst>
          </p:cNvPr>
          <p:cNvSpPr>
            <a:spLocks noGrp="1"/>
          </p:cNvSpPr>
          <p:nvPr>
            <p:ph type="dt" sz="half" idx="10"/>
          </p:nvPr>
        </p:nvSpPr>
        <p:spPr/>
        <p:txBody>
          <a:body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E697B970-CC61-4B82-9A7C-69DC09300E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BF16F3-2D86-4897-AF76-6AFB9D560D67}"/>
              </a:ext>
            </a:extLst>
          </p:cNvPr>
          <p:cNvSpPr>
            <a:spLocks noGrp="1"/>
          </p:cNvSpPr>
          <p:nvPr>
            <p:ph type="sldNum" sz="quarter" idx="12"/>
          </p:nvPr>
        </p:nvSpPr>
        <p:spPr/>
        <p:txBody>
          <a:bodyPr/>
          <a:lstStyle/>
          <a:p>
            <a:fld id="{30A25EC7-4C7E-4969-9704-F14F2A002894}" type="slidenum">
              <a:rPr lang="fr-FR" smtClean="0"/>
              <a:t>‹N°›</a:t>
            </a:fld>
            <a:endParaRPr lang="fr-FR"/>
          </a:p>
        </p:txBody>
      </p:sp>
    </p:spTree>
    <p:extLst>
      <p:ext uri="{BB962C8B-B14F-4D97-AF65-F5344CB8AC3E}">
        <p14:creationId xmlns:p14="http://schemas.microsoft.com/office/powerpoint/2010/main" val="183128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Chapitre">
    <p:spTree>
      <p:nvGrpSpPr>
        <p:cNvPr id="1" name=""/>
        <p:cNvGrpSpPr/>
        <p:nvPr/>
      </p:nvGrpSpPr>
      <p:grpSpPr>
        <a:xfrm>
          <a:off x="0" y="0"/>
          <a:ext cx="0" cy="0"/>
          <a:chOff x="0" y="0"/>
          <a:chExt cx="0" cy="0"/>
        </a:xfrm>
      </p:grpSpPr>
      <p:grpSp>
        <p:nvGrpSpPr>
          <p:cNvPr id="694" name="Groupe 693">
            <a:extLst>
              <a:ext uri="{FF2B5EF4-FFF2-40B4-BE49-F238E27FC236}">
                <a16:creationId xmlns:a16="http://schemas.microsoft.com/office/drawing/2014/main" id="{854B09D2-903F-7038-CC69-35402BA0D9FF}"/>
              </a:ext>
            </a:extLst>
          </p:cNvPr>
          <p:cNvGrpSpPr/>
          <p:nvPr userDrawn="1"/>
        </p:nvGrpSpPr>
        <p:grpSpPr>
          <a:xfrm>
            <a:off x="6240016" y="0"/>
            <a:ext cx="6239607" cy="6215743"/>
            <a:chOff x="6240016" y="0"/>
            <a:chExt cx="6239607" cy="6215743"/>
          </a:xfrm>
        </p:grpSpPr>
        <p:sp>
          <p:nvSpPr>
            <p:cNvPr id="521" name="Forme libre : forme 520">
              <a:extLst>
                <a:ext uri="{FF2B5EF4-FFF2-40B4-BE49-F238E27FC236}">
                  <a16:creationId xmlns:a16="http://schemas.microsoft.com/office/drawing/2014/main" id="{01ABC582-8A39-B542-3DA3-EADAF8EEBE18}"/>
                </a:ext>
              </a:extLst>
            </p:cNvPr>
            <p:cNvSpPr/>
            <p:nvPr/>
          </p:nvSpPr>
          <p:spPr>
            <a:xfrm>
              <a:off x="6240016" y="0"/>
              <a:ext cx="5951984" cy="6215743"/>
            </a:xfrm>
            <a:custGeom>
              <a:avLst/>
              <a:gdLst>
                <a:gd name="connsiteX0" fmla="*/ 1498020 w 6570203"/>
                <a:gd name="connsiteY0" fmla="*/ 0 h 6854490"/>
                <a:gd name="connsiteX1" fmla="*/ 0 w 6570203"/>
                <a:gd name="connsiteY1" fmla="*/ 3790502 h 6854490"/>
                <a:gd name="connsiteX2" fmla="*/ 6570203 w 6570203"/>
                <a:gd name="connsiteY2" fmla="*/ 6854491 h 6854490"/>
                <a:gd name="connsiteX3" fmla="*/ 6570203 w 6570203"/>
                <a:gd name="connsiteY3" fmla="*/ 6854491 h 6854490"/>
                <a:gd name="connsiteX4" fmla="*/ 6570203 w 6570203"/>
                <a:gd name="connsiteY4" fmla="*/ 0 h 6854490"/>
                <a:gd name="connsiteX5" fmla="*/ 1498020 w 6570203"/>
                <a:gd name="connsiteY5" fmla="*/ 0 h 6854490"/>
                <a:gd name="connsiteX0" fmla="*/ 1498020 w 6570203"/>
                <a:gd name="connsiteY0" fmla="*/ 0 h 6854491"/>
                <a:gd name="connsiteX1" fmla="*/ 1358213 w 6570203"/>
                <a:gd name="connsiteY1" fmla="*/ 347696 h 6854491"/>
                <a:gd name="connsiteX2" fmla="*/ 0 w 6570203"/>
                <a:gd name="connsiteY2" fmla="*/ 3790502 h 6854491"/>
                <a:gd name="connsiteX3" fmla="*/ 6570203 w 6570203"/>
                <a:gd name="connsiteY3" fmla="*/ 6854491 h 6854491"/>
                <a:gd name="connsiteX4" fmla="*/ 6570203 w 6570203"/>
                <a:gd name="connsiteY4" fmla="*/ 6854491 h 6854491"/>
                <a:gd name="connsiteX5" fmla="*/ 6570203 w 6570203"/>
                <a:gd name="connsiteY5" fmla="*/ 0 h 6854491"/>
                <a:gd name="connsiteX6" fmla="*/ 1498020 w 6570203"/>
                <a:gd name="connsiteY6" fmla="*/ 0 h 6854491"/>
                <a:gd name="connsiteX0" fmla="*/ 1498020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7" fmla="*/ 1498020 w 6570203"/>
                <a:gd name="connsiteY7"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6854491 h 6854491"/>
                <a:gd name="connsiteX6" fmla="*/ 6570203 w 6570203"/>
                <a:gd name="connsiteY6" fmla="*/ 0 h 6854491"/>
                <a:gd name="connsiteX0" fmla="*/ 6570203 w 6570203"/>
                <a:gd name="connsiteY0" fmla="*/ 0 h 6854491"/>
                <a:gd name="connsiteX1" fmla="*/ 1358213 w 6570203"/>
                <a:gd name="connsiteY1" fmla="*/ 347696 h 6854491"/>
                <a:gd name="connsiteX2" fmla="*/ 0 w 6570203"/>
                <a:gd name="connsiteY2" fmla="*/ 3790502 h 6854491"/>
                <a:gd name="connsiteX3" fmla="*/ 5951984 w 6570203"/>
                <a:gd name="connsiteY3" fmla="*/ 6563439 h 6854491"/>
                <a:gd name="connsiteX4" fmla="*/ 6570203 w 6570203"/>
                <a:gd name="connsiteY4" fmla="*/ 6854491 h 6854491"/>
                <a:gd name="connsiteX5" fmla="*/ 6570203 w 6570203"/>
                <a:gd name="connsiteY5" fmla="*/ 0 h 6854491"/>
                <a:gd name="connsiteX0" fmla="*/ 6570203 w 6570203"/>
                <a:gd name="connsiteY0" fmla="*/ 0 h 6563439"/>
                <a:gd name="connsiteX1" fmla="*/ 1358213 w 6570203"/>
                <a:gd name="connsiteY1" fmla="*/ 347696 h 6563439"/>
                <a:gd name="connsiteX2" fmla="*/ 0 w 6570203"/>
                <a:gd name="connsiteY2" fmla="*/ 3790502 h 6563439"/>
                <a:gd name="connsiteX3" fmla="*/ 5951984 w 6570203"/>
                <a:gd name="connsiteY3" fmla="*/ 6563439 h 6563439"/>
                <a:gd name="connsiteX4" fmla="*/ 6570203 w 6570203"/>
                <a:gd name="connsiteY4" fmla="*/ 0 h 6563439"/>
                <a:gd name="connsiteX0" fmla="*/ 5786432 w 5951984"/>
                <a:gd name="connsiteY0" fmla="*/ 327219 h 6215743"/>
                <a:gd name="connsiteX1" fmla="*/ 1358213 w 5951984"/>
                <a:gd name="connsiteY1" fmla="*/ 0 h 6215743"/>
                <a:gd name="connsiteX2" fmla="*/ 0 w 5951984"/>
                <a:gd name="connsiteY2" fmla="*/ 3442806 h 6215743"/>
                <a:gd name="connsiteX3" fmla="*/ 5951984 w 5951984"/>
                <a:gd name="connsiteY3" fmla="*/ 6215743 h 6215743"/>
                <a:gd name="connsiteX4" fmla="*/ 5786432 w 5951984"/>
                <a:gd name="connsiteY4" fmla="*/ 327219 h 6215743"/>
                <a:gd name="connsiteX0" fmla="*/ 5949718 w 5951984"/>
                <a:gd name="connsiteY0" fmla="*/ 648 h 6215743"/>
                <a:gd name="connsiteX1" fmla="*/ 1358213 w 5951984"/>
                <a:gd name="connsiteY1" fmla="*/ 0 h 6215743"/>
                <a:gd name="connsiteX2" fmla="*/ 0 w 5951984"/>
                <a:gd name="connsiteY2" fmla="*/ 3442806 h 6215743"/>
                <a:gd name="connsiteX3" fmla="*/ 5951984 w 5951984"/>
                <a:gd name="connsiteY3" fmla="*/ 6215743 h 6215743"/>
                <a:gd name="connsiteX4" fmla="*/ 5949718 w 5951984"/>
                <a:gd name="connsiteY4" fmla="*/ 648 h 621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1984" h="6215743">
                  <a:moveTo>
                    <a:pt x="5949718" y="648"/>
                  </a:moveTo>
                  <a:lnTo>
                    <a:pt x="1358213" y="0"/>
                  </a:lnTo>
                  <a:lnTo>
                    <a:pt x="0" y="3442806"/>
                  </a:lnTo>
                  <a:lnTo>
                    <a:pt x="5951984" y="6215743"/>
                  </a:lnTo>
                  <a:cubicBezTo>
                    <a:pt x="5951229" y="4144045"/>
                    <a:pt x="5950473" y="2072346"/>
                    <a:pt x="5949718" y="648"/>
                  </a:cubicBezTo>
                  <a:close/>
                </a:path>
              </a:pathLst>
            </a:custGeom>
            <a:solidFill>
              <a:srgbClr val="94D4EE"/>
            </a:solidFill>
            <a:ln w="0" cap="flat">
              <a:noFill/>
              <a:prstDash val="solid"/>
              <a:miter/>
            </a:ln>
          </p:spPr>
          <p:txBody>
            <a:bodyPr rtlCol="0" anchor="ctr"/>
            <a:lstStyle/>
            <a:p>
              <a:endParaRPr lang="fr-FR"/>
            </a:p>
          </p:txBody>
        </p:sp>
        <p:pic>
          <p:nvPicPr>
            <p:cNvPr id="692" name="Graphique 691">
              <a:extLst>
                <a:ext uri="{FF2B5EF4-FFF2-40B4-BE49-F238E27FC236}">
                  <a16:creationId xmlns:a16="http://schemas.microsoft.com/office/drawing/2014/main" id="{740BB36E-1438-9B91-1C3E-AE09FA99151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479" y="0"/>
              <a:ext cx="5318144" cy="5262311"/>
            </a:xfrm>
            <a:prstGeom prst="rect">
              <a:avLst/>
            </a:prstGeom>
          </p:spPr>
        </p:pic>
      </p:grpSp>
      <p:sp>
        <p:nvSpPr>
          <p:cNvPr id="2" name="Titre 1"/>
          <p:cNvSpPr>
            <a:spLocks noGrp="1"/>
          </p:cNvSpPr>
          <p:nvPr userDrawn="1">
            <p:ph type="title" hasCustomPrompt="1"/>
          </p:nvPr>
        </p:nvSpPr>
        <p:spPr>
          <a:xfrm>
            <a:off x="831850" y="1430197"/>
            <a:ext cx="6660000" cy="1661993"/>
          </a:xfrm>
        </p:spPr>
        <p:txBody>
          <a:bodyPr anchor="b"/>
          <a:lstStyle>
            <a:lvl1pPr>
              <a:lnSpc>
                <a:spcPct val="90000"/>
              </a:lnSpc>
              <a:defRPr sz="6000" cap="none" baseline="0"/>
            </a:lvl1pPr>
          </a:lstStyle>
          <a:p>
            <a:r>
              <a:rPr lang="fr-FR"/>
              <a:t>Modifiez le titre de la partie</a:t>
            </a:r>
          </a:p>
        </p:txBody>
      </p:sp>
      <p:sp>
        <p:nvSpPr>
          <p:cNvPr id="3" name="Espace réservé du texte 2"/>
          <p:cNvSpPr>
            <a:spLocks noGrp="1"/>
          </p:cNvSpPr>
          <p:nvPr userDrawn="1">
            <p:ph type="body" idx="1"/>
          </p:nvPr>
        </p:nvSpPr>
        <p:spPr>
          <a:xfrm>
            <a:off x="1055440" y="3284984"/>
            <a:ext cx="6480000" cy="230832"/>
          </a:xfrm>
        </p:spPr>
        <p:txBody>
          <a:bodyPr/>
          <a:lstStyle>
            <a:lvl1pPr marL="0" indent="0">
              <a:spcBef>
                <a:spcPts val="600"/>
              </a:spcBef>
              <a:spcAft>
                <a:spcPts val="0"/>
              </a:spcAft>
              <a:buNone/>
              <a:defRPr sz="15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userDrawn="1">
            <p:ph type="ftr" sz="quarter" idx="11"/>
          </p:nvPr>
        </p:nvSpPr>
        <p:spPr/>
        <p:txBody>
          <a:bodyPr/>
          <a:lstStyle/>
          <a:p>
            <a:r>
              <a:rPr lang="fr-FR"/>
              <a:t>Titre de la présentation, DATE</a:t>
            </a:r>
          </a:p>
        </p:txBody>
      </p:sp>
    </p:spTree>
    <p:extLst>
      <p:ext uri="{BB962C8B-B14F-4D97-AF65-F5344CB8AC3E}">
        <p14:creationId xmlns:p14="http://schemas.microsoft.com/office/powerpoint/2010/main" val="1671827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42914" y="404664"/>
            <a:ext cx="11297410" cy="307777"/>
          </a:xfrm>
          <a:prstGeom prst="rect">
            <a:avLst/>
          </a:prstGeom>
        </p:spPr>
        <p:txBody>
          <a:bodyPr vert="horz" wrap="square" lIns="36000" tIns="0" rIns="36000" bIns="0" rtlCol="0" anchor="ctr">
            <a:spAutoFit/>
          </a:bodyPr>
          <a:lstStyle/>
          <a:p>
            <a:r>
              <a:rPr lang="fr-FR"/>
              <a:t>Modifiez le style du titre</a:t>
            </a:r>
          </a:p>
        </p:txBody>
      </p:sp>
      <p:sp>
        <p:nvSpPr>
          <p:cNvPr id="3" name="Espace réservé du texte 2"/>
          <p:cNvSpPr>
            <a:spLocks noGrp="1"/>
          </p:cNvSpPr>
          <p:nvPr>
            <p:ph type="body" idx="1"/>
          </p:nvPr>
        </p:nvSpPr>
        <p:spPr>
          <a:xfrm>
            <a:off x="442914" y="1102965"/>
            <a:ext cx="11306174" cy="1277273"/>
          </a:xfrm>
          <a:prstGeom prst="rect">
            <a:avLst/>
          </a:prstGeom>
        </p:spPr>
        <p:txBody>
          <a:bodyPr vert="horz" wrap="square" lIns="36000" tIns="0" rIns="36000" bIns="0" rtlCol="0">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3"/>
          </p:nvPr>
        </p:nvSpPr>
        <p:spPr>
          <a:xfrm>
            <a:off x="6700324" y="6516051"/>
            <a:ext cx="5040000" cy="153888"/>
          </a:xfrm>
          <a:prstGeom prst="rect">
            <a:avLst/>
          </a:prstGeom>
        </p:spPr>
        <p:txBody>
          <a:bodyPr vert="horz" lIns="36000" tIns="0" rIns="36000" bIns="0" rtlCol="0" anchor="ctr">
            <a:spAutoFit/>
          </a:bodyPr>
          <a:lstStyle>
            <a:lvl1pPr marL="0" algn="r">
              <a:lnSpc>
                <a:spcPct val="100000"/>
              </a:lnSpc>
              <a:spcBef>
                <a:spcPts val="0"/>
              </a:spcBef>
              <a:buFontTx/>
              <a:buNone/>
              <a:defRPr sz="1000" b="1">
                <a:solidFill>
                  <a:srgbClr val="27348B"/>
                </a:solidFill>
              </a:defRPr>
            </a:lvl1pPr>
          </a:lstStyle>
          <a:p>
            <a:r>
              <a:rPr lang="fr-FR"/>
              <a:t>Titre de la présentation, DATE</a:t>
            </a:r>
          </a:p>
        </p:txBody>
      </p:sp>
      <p:sp>
        <p:nvSpPr>
          <p:cNvPr id="11" name="ZoneTexte 10">
            <a:extLst>
              <a:ext uri="{FF2B5EF4-FFF2-40B4-BE49-F238E27FC236}">
                <a16:creationId xmlns:a16="http://schemas.microsoft.com/office/drawing/2014/main" id="{397FEBB5-051A-4B61-83FC-33148303AE18}"/>
              </a:ext>
            </a:extLst>
          </p:cNvPr>
          <p:cNvSpPr txBox="1"/>
          <p:nvPr userDrawn="1"/>
        </p:nvSpPr>
        <p:spPr>
          <a:xfrm>
            <a:off x="11860124" y="6516051"/>
            <a:ext cx="218008" cy="153888"/>
          </a:xfrm>
          <a:prstGeom prst="rect">
            <a:avLst/>
          </a:prstGeom>
          <a:noFill/>
        </p:spPr>
        <p:txBody>
          <a:bodyPr wrap="none" lIns="0" tIns="0" rIns="0" bIns="0" rtlCol="0" anchor="ctr">
            <a:spAutoFit/>
          </a:bodyPr>
          <a:lstStyle/>
          <a:p>
            <a:pPr algn="r"/>
            <a:fld id="{CD1F371A-403A-4BF0-9B60-0CF6C010FDDF}" type="slidenum">
              <a:rPr lang="fr-FR" sz="1000" b="1" smtClean="0">
                <a:solidFill>
                  <a:srgbClr val="27348B"/>
                </a:solidFill>
              </a:rPr>
              <a:pPr algn="r"/>
              <a:t>‹N°›</a:t>
            </a:fld>
            <a:endParaRPr lang="fr-FR" sz="1000" b="1" err="1">
              <a:solidFill>
                <a:srgbClr val="27348B"/>
              </a:solidFill>
            </a:endParaRPr>
          </a:p>
        </p:txBody>
      </p:sp>
      <p:pic>
        <p:nvPicPr>
          <p:cNvPr id="19" name="Image 18">
            <a:extLst>
              <a:ext uri="{FF2B5EF4-FFF2-40B4-BE49-F238E27FC236}">
                <a16:creationId xmlns:a16="http://schemas.microsoft.com/office/drawing/2014/main" id="{65A4FC2D-5B7F-4ADD-8228-0A5FD6FE733A}"/>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1667508" y="6187730"/>
            <a:ext cx="1080000" cy="583661"/>
          </a:xfrm>
          <a:prstGeom prst="rect">
            <a:avLst/>
          </a:prstGeom>
        </p:spPr>
      </p:pic>
      <p:pic>
        <p:nvPicPr>
          <p:cNvPr id="21" name="Image 20">
            <a:extLst>
              <a:ext uri="{FF2B5EF4-FFF2-40B4-BE49-F238E27FC236}">
                <a16:creationId xmlns:a16="http://schemas.microsoft.com/office/drawing/2014/main" id="{C084076F-DE86-4915-A3B0-4D1745BA3DDB}"/>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404196" y="6244880"/>
            <a:ext cx="864000" cy="509275"/>
          </a:xfrm>
          <a:prstGeom prst="rect">
            <a:avLst/>
          </a:prstGeom>
        </p:spPr>
      </p:pic>
    </p:spTree>
    <p:extLst>
      <p:ext uri="{BB962C8B-B14F-4D97-AF65-F5344CB8AC3E}">
        <p14:creationId xmlns:p14="http://schemas.microsoft.com/office/powerpoint/2010/main" val="1595063951"/>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94" r:id="rId3"/>
    <p:sldLayoutId id="2147483692" r:id="rId4"/>
    <p:sldLayoutId id="2147483690" r:id="rId5"/>
    <p:sldLayoutId id="2147483688" r:id="rId6"/>
    <p:sldLayoutId id="2147483686" r:id="rId7"/>
    <p:sldLayoutId id="2147483682" r:id="rId8"/>
    <p:sldLayoutId id="2147483680" r:id="rId9"/>
    <p:sldLayoutId id="2147483678" r:id="rId10"/>
    <p:sldLayoutId id="2147483676" r:id="rId11"/>
    <p:sldLayoutId id="2147483674" r:id="rId12"/>
    <p:sldLayoutId id="2147483672" r:id="rId13"/>
    <p:sldLayoutId id="2147483663" r:id="rId14"/>
    <p:sldLayoutId id="2147483670" r:id="rId15"/>
    <p:sldLayoutId id="2147483684" r:id="rId16"/>
    <p:sldLayoutId id="2147483662" r:id="rId17"/>
    <p:sldLayoutId id="2147483665" r:id="rId18"/>
    <p:sldLayoutId id="2147483666" r:id="rId19"/>
    <p:sldLayoutId id="2147483667" r:id="rId20"/>
    <p:sldLayoutId id="2147483664" r:id="rId21"/>
    <p:sldLayoutId id="2147483695" r:id="rId22"/>
    <p:sldLayoutId id="2147483693" r:id="rId23"/>
    <p:sldLayoutId id="2147483691" r:id="rId24"/>
    <p:sldLayoutId id="2147483689" r:id="rId25"/>
    <p:sldLayoutId id="2147483687" r:id="rId26"/>
    <p:sldLayoutId id="2147483685" r:id="rId27"/>
    <p:sldLayoutId id="2147483683" r:id="rId28"/>
    <p:sldLayoutId id="2147483681" r:id="rId29"/>
    <p:sldLayoutId id="2147483679" r:id="rId30"/>
    <p:sldLayoutId id="2147483677" r:id="rId31"/>
    <p:sldLayoutId id="2147483675" r:id="rId32"/>
    <p:sldLayoutId id="2147483673" r:id="rId33"/>
    <p:sldLayoutId id="2147483669" r:id="rId34"/>
    <p:sldLayoutId id="2147483668" r:id="rId35"/>
  </p:sldLayoutIdLst>
  <p:hf sldNum="0" hdr="0" dt="0"/>
  <p:txStyles>
    <p:titleStyle>
      <a:lvl1pPr marL="0" algn="l" defTabSz="914400" rtl="0" eaLnBrk="1" latinLnBrk="0" hangingPunct="1">
        <a:lnSpc>
          <a:spcPct val="100000"/>
        </a:lnSpc>
        <a:spcBef>
          <a:spcPts val="0"/>
        </a:spcBef>
        <a:buFontTx/>
        <a:buNone/>
        <a:defRPr sz="2000" b="1" kern="1200" cap="all" baseline="0">
          <a:solidFill>
            <a:srgbClr val="27348B"/>
          </a:solidFill>
          <a:latin typeface="+mj-lt"/>
          <a:ea typeface="+mj-ea"/>
          <a:cs typeface="+mj-cs"/>
        </a:defRPr>
      </a:lvl1pPr>
    </p:titleStyle>
    <p:body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F26B43"/>
          </p15:clr>
        </p15:guide>
        <p15:guide id="3" pos="6630" userDrawn="1">
          <p15:clr>
            <a:srgbClr val="F26B43"/>
          </p15:clr>
        </p15:guide>
        <p15:guide id="4" orient="horz" pos="232" userDrawn="1">
          <p15:clr>
            <a:srgbClr val="F26B43"/>
          </p15:clr>
        </p15:guide>
        <p15:guide id="5" pos="7401" userDrawn="1">
          <p15:clr>
            <a:srgbClr val="F26B43"/>
          </p15:clr>
        </p15:guide>
        <p15:guide id="6" orient="horz" pos="68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605C649-7CA3-47D3-8A6E-6BD3DF515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29FC0C-362B-40F4-9F76-DA054FAF1D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1B89EA-F9B8-4545-9FF3-6C777C8F9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0A7AD-1941-4DAD-B748-68C122A74F21}" type="datetimeFigureOut">
              <a:rPr lang="fr-FR" smtClean="0"/>
              <a:t>01/12/2023</a:t>
            </a:fld>
            <a:endParaRPr lang="fr-FR"/>
          </a:p>
        </p:txBody>
      </p:sp>
      <p:sp>
        <p:nvSpPr>
          <p:cNvPr id="5" name="Espace réservé du pied de page 4">
            <a:extLst>
              <a:ext uri="{FF2B5EF4-FFF2-40B4-BE49-F238E27FC236}">
                <a16:creationId xmlns:a16="http://schemas.microsoft.com/office/drawing/2014/main" id="{9EE9F3A3-9860-47AA-A921-5CC9E211F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503D2A7-2C0C-427F-8704-1EECE42EB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25EC7-4C7E-4969-9704-F14F2A002894}" type="slidenum">
              <a:rPr lang="fr-FR" smtClean="0"/>
              <a:t>‹N°›</a:t>
            </a:fld>
            <a:endParaRPr lang="fr-FR"/>
          </a:p>
        </p:txBody>
      </p:sp>
    </p:spTree>
    <p:extLst>
      <p:ext uri="{BB962C8B-B14F-4D97-AF65-F5344CB8AC3E}">
        <p14:creationId xmlns:p14="http://schemas.microsoft.com/office/powerpoint/2010/main" val="66182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16/j.ocecoaman.2023.106772"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tethys.pnnl.gov/sites/default/files/publications/Cook-et-al-2012.pdf" TargetMode="External"/><Relationship Id="rId2" Type="http://schemas.openxmlformats.org/officeDocument/2006/relationships/hyperlink" Target="https://doi.org/10.5281/zenodo.10045918"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9FF5D6E-D53F-43A7-B296-E9D5E8B32942}"/>
              </a:ext>
            </a:extLst>
          </p:cNvPr>
          <p:cNvSpPr>
            <a:spLocks noGrp="1"/>
          </p:cNvSpPr>
          <p:nvPr>
            <p:ph type="ctrTitle"/>
          </p:nvPr>
        </p:nvSpPr>
        <p:spPr>
          <a:xfrm>
            <a:off x="875596" y="4359646"/>
            <a:ext cx="6768752" cy="1163395"/>
          </a:xfrm>
        </p:spPr>
        <p:txBody>
          <a:bodyPr/>
          <a:lstStyle/>
          <a:p>
            <a:r>
              <a:rPr lang="fr-FR" sz="3600" dirty="0"/>
              <a:t>Réunion d’expertise</a:t>
            </a:r>
            <a:br>
              <a:rPr lang="fr-FR" dirty="0"/>
            </a:br>
            <a:r>
              <a:rPr lang="fr-FR" sz="2400" dirty="0"/>
              <a:t>Mise à jour des indices de sensibilité de l’avifaune à l’éolien en mer</a:t>
            </a:r>
            <a:endParaRPr lang="fr-FR" dirty="0"/>
          </a:p>
        </p:txBody>
      </p:sp>
      <p:sp>
        <p:nvSpPr>
          <p:cNvPr id="6" name="Sous-titre 5">
            <a:extLst>
              <a:ext uri="{FF2B5EF4-FFF2-40B4-BE49-F238E27FC236}">
                <a16:creationId xmlns:a16="http://schemas.microsoft.com/office/drawing/2014/main" id="{D608C7DB-F302-473E-AD46-2E1CF921CD99}"/>
              </a:ext>
            </a:extLst>
          </p:cNvPr>
          <p:cNvSpPr>
            <a:spLocks noGrp="1"/>
          </p:cNvSpPr>
          <p:nvPr>
            <p:ph type="subTitle" idx="1"/>
          </p:nvPr>
        </p:nvSpPr>
        <p:spPr/>
        <p:txBody>
          <a:bodyPr/>
          <a:lstStyle/>
          <a:p>
            <a:r>
              <a:rPr lang="fr-FR" dirty="0"/>
              <a:t>21/11/2023</a:t>
            </a:r>
          </a:p>
        </p:txBody>
      </p:sp>
      <p:pic>
        <p:nvPicPr>
          <p:cNvPr id="3" name="Image 2">
            <a:extLst>
              <a:ext uri="{FF2B5EF4-FFF2-40B4-BE49-F238E27FC236}">
                <a16:creationId xmlns:a16="http://schemas.microsoft.com/office/drawing/2014/main" id="{D594D0DB-AC28-4050-9E30-D6FA71B2F6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769" y="0"/>
            <a:ext cx="1751440" cy="1268760"/>
          </a:xfrm>
          <a:prstGeom prst="rect">
            <a:avLst/>
          </a:prstGeom>
        </p:spPr>
      </p:pic>
      <p:sp>
        <p:nvSpPr>
          <p:cNvPr id="4" name="Rectangle 3">
            <a:extLst>
              <a:ext uri="{FF2B5EF4-FFF2-40B4-BE49-F238E27FC236}">
                <a16:creationId xmlns:a16="http://schemas.microsoft.com/office/drawing/2014/main" id="{A169BCCD-8AD7-4296-B31F-A68AB9D15D76}"/>
              </a:ext>
            </a:extLst>
          </p:cNvPr>
          <p:cNvSpPr/>
          <p:nvPr/>
        </p:nvSpPr>
        <p:spPr>
          <a:xfrm>
            <a:off x="9336360" y="116632"/>
            <a:ext cx="2520280" cy="1008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0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6B8541B-9B62-4C7E-9662-CEF01C9BA198}"/>
              </a:ext>
            </a:extLst>
          </p:cNvPr>
          <p:cNvSpPr>
            <a:spLocks noGrp="1"/>
          </p:cNvSpPr>
          <p:nvPr>
            <p:ph type="body" sz="quarter" idx="12"/>
          </p:nvPr>
        </p:nvSpPr>
        <p:spPr/>
        <p:txBody>
          <a:bodyPr/>
          <a:lstStyle/>
          <a:p>
            <a:r>
              <a:rPr lang="fr-FR"/>
              <a:t>MERCI POUR VOTRE ATTENTION</a:t>
            </a:r>
          </a:p>
        </p:txBody>
      </p:sp>
      <p:pic>
        <p:nvPicPr>
          <p:cNvPr id="3" name="Image 2">
            <a:extLst>
              <a:ext uri="{FF2B5EF4-FFF2-40B4-BE49-F238E27FC236}">
                <a16:creationId xmlns:a16="http://schemas.microsoft.com/office/drawing/2014/main" id="{160AE75B-A48B-4CE1-8806-3C2CC11301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9207" y="5277789"/>
            <a:ext cx="1590438" cy="1152128"/>
          </a:xfrm>
          <a:prstGeom prst="rect">
            <a:avLst/>
          </a:prstGeom>
        </p:spPr>
      </p:pic>
      <p:sp>
        <p:nvSpPr>
          <p:cNvPr id="4" name="Rectangle 3">
            <a:extLst>
              <a:ext uri="{FF2B5EF4-FFF2-40B4-BE49-F238E27FC236}">
                <a16:creationId xmlns:a16="http://schemas.microsoft.com/office/drawing/2014/main" id="{D47EEC23-78C0-45EC-8773-6AA53D12212F}"/>
              </a:ext>
            </a:extLst>
          </p:cNvPr>
          <p:cNvSpPr/>
          <p:nvPr/>
        </p:nvSpPr>
        <p:spPr>
          <a:xfrm>
            <a:off x="10056439" y="5339198"/>
            <a:ext cx="1692649" cy="970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7307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7DD48B6-80AB-4ED5-872F-B690E665F351}"/>
              </a:ext>
            </a:extLst>
          </p:cNvPr>
          <p:cNvSpPr>
            <a:spLocks noGrp="1"/>
          </p:cNvSpPr>
          <p:nvPr>
            <p:ph type="title"/>
          </p:nvPr>
        </p:nvSpPr>
        <p:spPr>
          <a:xfrm>
            <a:off x="1124066" y="404664"/>
            <a:ext cx="10612876" cy="307777"/>
          </a:xfrm>
        </p:spPr>
        <p:txBody>
          <a:bodyPr/>
          <a:lstStyle/>
          <a:p>
            <a:r>
              <a:rPr lang="fr-FR"/>
              <a:t>LES Débats publics mutualisés</a:t>
            </a:r>
          </a:p>
        </p:txBody>
      </p:sp>
      <p:sp>
        <p:nvSpPr>
          <p:cNvPr id="8" name="Espace réservé du texte 9">
            <a:extLst>
              <a:ext uri="{FF2B5EF4-FFF2-40B4-BE49-F238E27FC236}">
                <a16:creationId xmlns:a16="http://schemas.microsoft.com/office/drawing/2014/main" id="{A7294A84-37C9-476C-A3F0-65594BE9BF1B}"/>
              </a:ext>
            </a:extLst>
          </p:cNvPr>
          <p:cNvSpPr>
            <a:spLocks noGrp="1"/>
          </p:cNvSpPr>
          <p:nvPr>
            <p:ph type="body" sz="quarter" idx="12"/>
          </p:nvPr>
        </p:nvSpPr>
        <p:spPr>
          <a:xfrm>
            <a:off x="1030638" y="1532677"/>
            <a:ext cx="10756892" cy="1477328"/>
          </a:xfrm>
        </p:spPr>
        <p:txBody>
          <a:bodyPr/>
          <a:lstStyle/>
          <a:p>
            <a:pPr lvl="2" algn="just"/>
            <a:r>
              <a:rPr lang="fr-FR" dirty="0"/>
              <a:t>En 2020, la loi d’accélération et de simplification de l’action publique (ASAP) permet de mener des débats publics par façade pour identifier plusieurs zones de développement de projet éolien en mer à plus long-terme (plutôt qu’une approche projet par projet).</a:t>
            </a:r>
          </a:p>
          <a:p>
            <a:pPr lvl="2" algn="just"/>
            <a:endParaRPr lang="fr-FR" dirty="0"/>
          </a:p>
          <a:p>
            <a:pPr lvl="2" algn="just"/>
            <a:r>
              <a:rPr lang="fr-FR" dirty="0"/>
              <a:t>En 2023, la loi d’accélération de la production d’énergies renouvelables (APER) permet de mutualiser les débats publics de façade sur l’éolien en mer et les débats publics sur les documents stratégiques de façade (DSF). Un tel exercice doit être mené à partir de novembre 2023.</a:t>
            </a:r>
          </a:p>
          <a:p>
            <a:pPr lvl="2" algn="just"/>
            <a:endParaRPr lang="fr-FR" dirty="0"/>
          </a:p>
          <a:p>
            <a:pPr lvl="2" algn="just"/>
            <a:r>
              <a:rPr lang="fr-FR" dirty="0"/>
              <a:t>Dans le cadre de ces débats, la DGEC présentera des études environnementales à l’échelle de chaque façade, reprenant une méthode similaire aux études présentées lors de précédents débats publics.</a:t>
            </a:r>
          </a:p>
        </p:txBody>
      </p:sp>
      <p:sp>
        <p:nvSpPr>
          <p:cNvPr id="12" name="Espace réservé du texte 2">
            <a:extLst>
              <a:ext uri="{FF2B5EF4-FFF2-40B4-BE49-F238E27FC236}">
                <a16:creationId xmlns:a16="http://schemas.microsoft.com/office/drawing/2014/main" id="{DE657889-8B22-429B-99C0-25964BC024E4}"/>
              </a:ext>
            </a:extLst>
          </p:cNvPr>
          <p:cNvSpPr txBox="1">
            <a:spLocks/>
          </p:cNvSpPr>
          <p:nvPr/>
        </p:nvSpPr>
        <p:spPr>
          <a:xfrm>
            <a:off x="1121149" y="1035548"/>
            <a:ext cx="10756892" cy="230832"/>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715963" indent="-142875"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En 2023, la participation du public sur l’éolien en mer et les documents stratégiques de façade (DSF) est mutualisé.</a:t>
            </a:r>
          </a:p>
        </p:txBody>
      </p:sp>
      <p:sp>
        <p:nvSpPr>
          <p:cNvPr id="14" name="Espace réservé du pied de page 2">
            <a:extLst>
              <a:ext uri="{FF2B5EF4-FFF2-40B4-BE49-F238E27FC236}">
                <a16:creationId xmlns:a16="http://schemas.microsoft.com/office/drawing/2014/main" id="{EEF14981-2EBC-4741-8F0C-45518D461098}"/>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pic>
        <p:nvPicPr>
          <p:cNvPr id="15" name="Image 14">
            <a:extLst>
              <a:ext uri="{FF2B5EF4-FFF2-40B4-BE49-F238E27FC236}">
                <a16:creationId xmlns:a16="http://schemas.microsoft.com/office/drawing/2014/main" id="{F4627743-B138-478E-B418-0E24298D5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16" name="Rectangle 15">
            <a:extLst>
              <a:ext uri="{FF2B5EF4-FFF2-40B4-BE49-F238E27FC236}">
                <a16:creationId xmlns:a16="http://schemas.microsoft.com/office/drawing/2014/main" id="{395F4A44-8F5B-4615-AC2B-785D9B3B04C0}"/>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AAB64F15-F16C-47DF-A8F7-CDACCABCB12F}"/>
              </a:ext>
            </a:extLst>
          </p:cNvPr>
          <p:cNvPicPr>
            <a:picLocks noChangeAspect="1"/>
          </p:cNvPicPr>
          <p:nvPr/>
        </p:nvPicPr>
        <p:blipFill>
          <a:blip r:embed="rId3"/>
          <a:stretch>
            <a:fillRect/>
          </a:stretch>
        </p:blipFill>
        <p:spPr>
          <a:xfrm>
            <a:off x="2711625" y="3218155"/>
            <a:ext cx="5832648" cy="3123761"/>
          </a:xfrm>
          <a:prstGeom prst="rect">
            <a:avLst/>
          </a:prstGeom>
        </p:spPr>
      </p:pic>
      <p:sp>
        <p:nvSpPr>
          <p:cNvPr id="13" name="Accolade fermante 12">
            <a:extLst>
              <a:ext uri="{FF2B5EF4-FFF2-40B4-BE49-F238E27FC236}">
                <a16:creationId xmlns:a16="http://schemas.microsoft.com/office/drawing/2014/main" id="{8D5D90D4-2F07-4E73-BC33-4A50E9B877AE}"/>
              </a:ext>
            </a:extLst>
          </p:cNvPr>
          <p:cNvSpPr/>
          <p:nvPr/>
        </p:nvSpPr>
        <p:spPr>
          <a:xfrm>
            <a:off x="8661215" y="3631887"/>
            <a:ext cx="210911" cy="112500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Rectangle 16">
            <a:extLst>
              <a:ext uri="{FF2B5EF4-FFF2-40B4-BE49-F238E27FC236}">
                <a16:creationId xmlns:a16="http://schemas.microsoft.com/office/drawing/2014/main" id="{9EFDF28C-5CCF-4A99-927A-76B871FDB838}"/>
              </a:ext>
            </a:extLst>
          </p:cNvPr>
          <p:cNvSpPr/>
          <p:nvPr/>
        </p:nvSpPr>
        <p:spPr>
          <a:xfrm>
            <a:off x="9016142" y="4005064"/>
            <a:ext cx="1760378" cy="307777"/>
          </a:xfrm>
          <a:prstGeom prst="rect">
            <a:avLst/>
          </a:prstGeom>
        </p:spPr>
        <p:txBody>
          <a:bodyPr wrap="square">
            <a:spAutoFit/>
          </a:bodyPr>
          <a:lstStyle/>
          <a:p>
            <a:r>
              <a:rPr lang="fr-FR" sz="1400"/>
              <a:t>Mutualisation</a:t>
            </a:r>
          </a:p>
        </p:txBody>
      </p:sp>
      <p:sp>
        <p:nvSpPr>
          <p:cNvPr id="2" name="Rectangle 1">
            <a:extLst>
              <a:ext uri="{FF2B5EF4-FFF2-40B4-BE49-F238E27FC236}">
                <a16:creationId xmlns:a16="http://schemas.microsoft.com/office/drawing/2014/main" id="{B8B78234-1471-4C10-A4F4-1D7B59540461}"/>
              </a:ext>
            </a:extLst>
          </p:cNvPr>
          <p:cNvSpPr/>
          <p:nvPr/>
        </p:nvSpPr>
        <p:spPr>
          <a:xfrm>
            <a:off x="4034842" y="3631887"/>
            <a:ext cx="4509431" cy="11250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0F80F40-EB57-45A2-B9FE-A82375E1314B}"/>
              </a:ext>
            </a:extLst>
          </p:cNvPr>
          <p:cNvSpPr/>
          <p:nvPr/>
        </p:nvSpPr>
        <p:spPr>
          <a:xfrm>
            <a:off x="7933466" y="4543653"/>
            <a:ext cx="1188320" cy="261838"/>
          </a:xfrm>
          <a:prstGeom prst="rect">
            <a:avLst/>
          </a:prstGeom>
        </p:spPr>
        <p:txBody>
          <a:bodyPr wrap="square">
            <a:spAutoFit/>
          </a:bodyPr>
          <a:lstStyle/>
          <a:p>
            <a:r>
              <a:rPr lang="fr-FR" sz="1050" b="1">
                <a:solidFill>
                  <a:srgbClr val="002060"/>
                </a:solidFill>
              </a:rPr>
              <a:t>+ EES</a:t>
            </a:r>
          </a:p>
        </p:txBody>
      </p:sp>
    </p:spTree>
    <p:extLst>
      <p:ext uri="{BB962C8B-B14F-4D97-AF65-F5344CB8AC3E}">
        <p14:creationId xmlns:p14="http://schemas.microsoft.com/office/powerpoint/2010/main" val="53385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6EEED56-838A-4876-91C9-E65843A87DB7}"/>
              </a:ext>
            </a:extLst>
          </p:cNvPr>
          <p:cNvSpPr>
            <a:spLocks noGrp="1"/>
          </p:cNvSpPr>
          <p:nvPr>
            <p:ph type="title"/>
          </p:nvPr>
        </p:nvSpPr>
        <p:spPr/>
        <p:txBody>
          <a:bodyPr/>
          <a:lstStyle/>
          <a:p>
            <a:r>
              <a:rPr lang="fr-FR" dirty="0"/>
              <a:t>Mise à jour de la méthodologie</a:t>
            </a:r>
          </a:p>
        </p:txBody>
      </p:sp>
      <p:pic>
        <p:nvPicPr>
          <p:cNvPr id="8" name="Image 7">
            <a:extLst>
              <a:ext uri="{FF2B5EF4-FFF2-40B4-BE49-F238E27FC236}">
                <a16:creationId xmlns:a16="http://schemas.microsoft.com/office/drawing/2014/main" id="{501F1077-45A2-4628-BEC3-A9C0BD6CE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9" name="Rectangle 8">
            <a:extLst>
              <a:ext uri="{FF2B5EF4-FFF2-40B4-BE49-F238E27FC236}">
                <a16:creationId xmlns:a16="http://schemas.microsoft.com/office/drawing/2014/main" id="{0A99A4EA-5374-42EA-A017-BBA37F9B223B}"/>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texte 2">
            <a:extLst>
              <a:ext uri="{FF2B5EF4-FFF2-40B4-BE49-F238E27FC236}">
                <a16:creationId xmlns:a16="http://schemas.microsoft.com/office/drawing/2014/main" id="{F90BDAC5-DE59-9E46-FE43-231DB38700C9}"/>
              </a:ext>
            </a:extLst>
          </p:cNvPr>
          <p:cNvSpPr txBox="1">
            <a:spLocks/>
          </p:cNvSpPr>
          <p:nvPr/>
        </p:nvSpPr>
        <p:spPr>
          <a:xfrm>
            <a:off x="1121149" y="1035548"/>
            <a:ext cx="10756892" cy="461665"/>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715963" indent="-142875"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A la suite des débats publics pour la Méditerranée (AO6) et l’Atlantique Sud (AO7), des ateliers ont été organisés pour avoir une réflexion collective sur la méthode des cartes de sensibilité à l’éolien en mer</a:t>
            </a:r>
          </a:p>
        </p:txBody>
      </p:sp>
      <p:sp>
        <p:nvSpPr>
          <p:cNvPr id="13" name="Espace réservé du texte 9">
            <a:extLst>
              <a:ext uri="{FF2B5EF4-FFF2-40B4-BE49-F238E27FC236}">
                <a16:creationId xmlns:a16="http://schemas.microsoft.com/office/drawing/2014/main" id="{AB456FDB-9A10-D72F-9BE6-FDFAAF3A4BE3}"/>
              </a:ext>
            </a:extLst>
          </p:cNvPr>
          <p:cNvSpPr>
            <a:spLocks noGrp="1"/>
          </p:cNvSpPr>
          <p:nvPr>
            <p:ph type="body" sz="quarter" idx="12"/>
          </p:nvPr>
        </p:nvSpPr>
        <p:spPr>
          <a:xfrm>
            <a:off x="991496" y="1862681"/>
            <a:ext cx="10756892" cy="1292662"/>
          </a:xfrm>
        </p:spPr>
        <p:txBody>
          <a:bodyPr/>
          <a:lstStyle/>
          <a:p>
            <a:pPr marL="171450" lvl="2" indent="-171450" algn="just">
              <a:buFont typeface="Arial" panose="020B0604020202020204" pitchFamily="34" charset="0"/>
              <a:buChar char="•"/>
            </a:pPr>
            <a:r>
              <a:rPr lang="fr-FR" sz="1400" dirty="0"/>
              <a:t>Atelier avec les experts avifaune en Méditerranée le 6/10/2022 : 32 participants</a:t>
            </a:r>
          </a:p>
          <a:p>
            <a:pPr marL="171450" lvl="2" indent="-171450" algn="just">
              <a:buFont typeface="Arial" panose="020B0604020202020204" pitchFamily="34" charset="0"/>
              <a:buChar char="•"/>
            </a:pPr>
            <a:endParaRPr lang="fr-FR" sz="1400" dirty="0"/>
          </a:p>
          <a:p>
            <a:pPr marL="171450" lvl="2" indent="-171450" algn="just">
              <a:buFont typeface="Arial" panose="020B0604020202020204" pitchFamily="34" charset="0"/>
              <a:buChar char="•"/>
            </a:pPr>
            <a:r>
              <a:rPr lang="fr-FR" sz="1400" dirty="0"/>
              <a:t>Atelier national du 16/06/2023 : 15 participants ; invitations parmi les experts nationaux avifaune (CS, labos de recherche, OFB, DEB, LPO, BE)</a:t>
            </a:r>
          </a:p>
          <a:p>
            <a:pPr marL="171450" lvl="2" indent="-171450" algn="just">
              <a:buFont typeface="Arial" panose="020B0604020202020204" pitchFamily="34" charset="0"/>
              <a:buChar char="•"/>
            </a:pPr>
            <a:endParaRPr lang="fr-FR" sz="1400" dirty="0"/>
          </a:p>
          <a:p>
            <a:pPr marL="171450" lvl="2" indent="-171450" algn="just">
              <a:buFont typeface="Arial" panose="020B0604020202020204" pitchFamily="34" charset="0"/>
              <a:buChar char="•"/>
            </a:pPr>
            <a:r>
              <a:rPr lang="fr-FR" sz="1400" dirty="0"/>
              <a:t>Journée d’échange avec les experts européens le 28/06/2023 : 18 participants, 4 retours d’expérience à l’étranger : Danemark, Belgique, Allemagne, </a:t>
            </a:r>
            <a:r>
              <a:rPr lang="fr-FR" sz="1400" dirty="0" err="1"/>
              <a:t>Birdlife</a:t>
            </a:r>
            <a:r>
              <a:rPr lang="fr-FR" sz="1400" dirty="0"/>
              <a:t> International</a:t>
            </a:r>
          </a:p>
        </p:txBody>
      </p:sp>
      <p:pic>
        <p:nvPicPr>
          <p:cNvPr id="14" name="Image 13">
            <a:extLst>
              <a:ext uri="{FF2B5EF4-FFF2-40B4-BE49-F238E27FC236}">
                <a16:creationId xmlns:a16="http://schemas.microsoft.com/office/drawing/2014/main" id="{98A4528F-38EF-9076-C3D9-DFE7553BEF4D}"/>
              </a:ext>
            </a:extLst>
          </p:cNvPr>
          <p:cNvPicPr>
            <a:picLocks noChangeAspect="1"/>
          </p:cNvPicPr>
          <p:nvPr/>
        </p:nvPicPr>
        <p:blipFill>
          <a:blip r:embed="rId3"/>
          <a:stretch>
            <a:fillRect/>
          </a:stretch>
        </p:blipFill>
        <p:spPr>
          <a:xfrm>
            <a:off x="991496" y="3700483"/>
            <a:ext cx="3551420" cy="1997674"/>
          </a:xfrm>
          <a:prstGeom prst="rect">
            <a:avLst/>
          </a:prstGeom>
        </p:spPr>
      </p:pic>
      <p:sp>
        <p:nvSpPr>
          <p:cNvPr id="15" name="Espace réservé du texte 2">
            <a:extLst>
              <a:ext uri="{FF2B5EF4-FFF2-40B4-BE49-F238E27FC236}">
                <a16:creationId xmlns:a16="http://schemas.microsoft.com/office/drawing/2014/main" id="{40610125-4CD4-79FC-88A1-683E12D8164A}"/>
              </a:ext>
            </a:extLst>
          </p:cNvPr>
          <p:cNvSpPr txBox="1">
            <a:spLocks/>
          </p:cNvSpPr>
          <p:nvPr/>
        </p:nvSpPr>
        <p:spPr>
          <a:xfrm>
            <a:off x="5189220" y="4142452"/>
            <a:ext cx="5882052" cy="461665"/>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715963" indent="-142875"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Harmonisation et rationalisation des étapes jusqu’à la spatialisation de la sensibilité</a:t>
            </a:r>
          </a:p>
        </p:txBody>
      </p:sp>
      <p:sp>
        <p:nvSpPr>
          <p:cNvPr id="10" name="Espace réservé du pied de page 2">
            <a:extLst>
              <a:ext uri="{FF2B5EF4-FFF2-40B4-BE49-F238E27FC236}">
                <a16:creationId xmlns:a16="http://schemas.microsoft.com/office/drawing/2014/main" id="{F476AF8F-B8FF-4A7C-82C1-597BC4212758}"/>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spTree>
    <p:extLst>
      <p:ext uri="{BB962C8B-B14F-4D97-AF65-F5344CB8AC3E}">
        <p14:creationId xmlns:p14="http://schemas.microsoft.com/office/powerpoint/2010/main" val="218330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8">
            <a:extLst>
              <a:ext uri="{FF2B5EF4-FFF2-40B4-BE49-F238E27FC236}">
                <a16:creationId xmlns:a16="http://schemas.microsoft.com/office/drawing/2014/main" id="{F17A76B8-07D3-0B5D-7AB1-33D5D8C941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76228" y="4521324"/>
            <a:ext cx="2432752" cy="1651710"/>
          </a:xfrm>
          <a:prstGeom prst="rect">
            <a:avLst/>
          </a:prstGeom>
        </p:spPr>
      </p:pic>
      <p:pic>
        <p:nvPicPr>
          <p:cNvPr id="8" name="Image 7">
            <a:extLst>
              <a:ext uri="{FF2B5EF4-FFF2-40B4-BE49-F238E27FC236}">
                <a16:creationId xmlns:a16="http://schemas.microsoft.com/office/drawing/2014/main" id="{501F1077-45A2-4628-BEC3-A9C0BD6CE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9" name="Rectangle 8">
            <a:extLst>
              <a:ext uri="{FF2B5EF4-FFF2-40B4-BE49-F238E27FC236}">
                <a16:creationId xmlns:a16="http://schemas.microsoft.com/office/drawing/2014/main" id="{0A99A4EA-5374-42EA-A017-BBA37F9B223B}"/>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Marianne"/>
              <a:ea typeface="+mn-ea"/>
              <a:cs typeface="+mn-cs"/>
            </a:endParaRPr>
          </a:p>
        </p:txBody>
      </p:sp>
      <p:grpSp>
        <p:nvGrpSpPr>
          <p:cNvPr id="37" name="Group 11">
            <a:extLst>
              <a:ext uri="{FF2B5EF4-FFF2-40B4-BE49-F238E27FC236}">
                <a16:creationId xmlns:a16="http://schemas.microsoft.com/office/drawing/2014/main" id="{0E8FBAF3-3CA9-8F1E-CBA3-B18C9D2B4082}"/>
              </a:ext>
            </a:extLst>
          </p:cNvPr>
          <p:cNvGrpSpPr/>
          <p:nvPr/>
        </p:nvGrpSpPr>
        <p:grpSpPr>
          <a:xfrm>
            <a:off x="2425272" y="817334"/>
            <a:ext cx="7338060" cy="5516880"/>
            <a:chOff x="106680" y="2385060"/>
            <a:chExt cx="7338060" cy="5516880"/>
          </a:xfrm>
        </p:grpSpPr>
        <p:sp>
          <p:nvSpPr>
            <p:cNvPr id="38" name="Rectangle : coins arrondis 37">
              <a:extLst>
                <a:ext uri="{FF2B5EF4-FFF2-40B4-BE49-F238E27FC236}">
                  <a16:creationId xmlns:a16="http://schemas.microsoft.com/office/drawing/2014/main" id="{93F2DDF0-8735-6AEF-2ABF-7410D741334C}"/>
                </a:ext>
              </a:extLst>
            </p:cNvPr>
            <p:cNvSpPr/>
            <p:nvPr/>
          </p:nvSpPr>
          <p:spPr>
            <a:xfrm>
              <a:off x="205740" y="3659264"/>
              <a:ext cx="1718269" cy="551395"/>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800" b="1">
                <a:solidFill>
                  <a:sysClr val="windowText" lastClr="000000"/>
                </a:solidFill>
                <a:latin typeface="DIN Pro "/>
                <a:cs typeface="DIN Pro Bold" panose="020B0804020101020102" pitchFamily="34" charset="0"/>
              </a:endParaRPr>
            </a:p>
            <a:p>
              <a:pPr algn="ctr"/>
              <a:r>
                <a:rPr lang="fr-FR" sz="800">
                  <a:solidFill>
                    <a:sysClr val="windowText" lastClr="000000"/>
                  </a:solidFill>
                  <a:latin typeface="DIN Pro "/>
                </a:rPr>
                <a:t>Statut de la liste rouge de l'UICN ou tendances populationnelles si connues</a:t>
              </a:r>
            </a:p>
          </p:txBody>
        </p:sp>
        <p:sp>
          <p:nvSpPr>
            <p:cNvPr id="39" name="Rectangle : coins arrondis 38">
              <a:extLst>
                <a:ext uri="{FF2B5EF4-FFF2-40B4-BE49-F238E27FC236}">
                  <a16:creationId xmlns:a16="http://schemas.microsoft.com/office/drawing/2014/main" id="{D578C2AD-1452-30B3-05E0-8743EF80B840}"/>
                </a:ext>
              </a:extLst>
            </p:cNvPr>
            <p:cNvSpPr/>
            <p:nvPr/>
          </p:nvSpPr>
          <p:spPr>
            <a:xfrm>
              <a:off x="205740" y="3465534"/>
              <a:ext cx="1718269"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50" b="1">
                  <a:latin typeface="DIN Pro Bold"/>
                  <a:cs typeface="DIN Pro Bold" panose="020B0804020101020102" pitchFamily="34" charset="0"/>
                </a:rPr>
                <a:t>VULNÉRABILITÉ</a:t>
              </a:r>
              <a:endParaRPr lang="fr-FR" sz="868" b="1">
                <a:latin typeface="DIN Pro Bold" panose="020B0804020101020102" pitchFamily="34" charset="0"/>
                <a:cs typeface="DIN Pro Bold" panose="020B0804020101020102" pitchFamily="34" charset="0"/>
              </a:endParaRPr>
            </a:p>
          </p:txBody>
        </p:sp>
        <p:sp>
          <p:nvSpPr>
            <p:cNvPr id="40" name="Triangle isocèle 39">
              <a:extLst>
                <a:ext uri="{FF2B5EF4-FFF2-40B4-BE49-F238E27FC236}">
                  <a16:creationId xmlns:a16="http://schemas.microsoft.com/office/drawing/2014/main" id="{C025B517-D7D2-3BE0-D869-579414B27774}"/>
                </a:ext>
              </a:extLst>
            </p:cNvPr>
            <p:cNvSpPr/>
            <p:nvPr/>
          </p:nvSpPr>
          <p:spPr>
            <a:xfrm rot="10800000">
              <a:off x="1846589" y="4300072"/>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41" name="Rectangle : coins arrondis 40">
              <a:extLst>
                <a:ext uri="{FF2B5EF4-FFF2-40B4-BE49-F238E27FC236}">
                  <a16:creationId xmlns:a16="http://schemas.microsoft.com/office/drawing/2014/main" id="{A9AA21B8-A912-F6C1-4F53-F46F71886442}"/>
                </a:ext>
              </a:extLst>
            </p:cNvPr>
            <p:cNvSpPr/>
            <p:nvPr/>
          </p:nvSpPr>
          <p:spPr>
            <a:xfrm>
              <a:off x="205485" y="4501574"/>
              <a:ext cx="3510575"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68" b="1" cap="all">
                  <a:latin typeface="DIN Pro Bold" panose="020B0804020101020102" pitchFamily="34" charset="0"/>
                  <a:cs typeface="DIN Pro Bold" panose="020B0804020101020102" pitchFamily="34" charset="0"/>
                </a:rPr>
                <a:t>Valeur d’enjeu</a:t>
              </a:r>
            </a:p>
          </p:txBody>
        </p:sp>
        <p:sp>
          <p:nvSpPr>
            <p:cNvPr id="42" name="Rectangle : coins arrondis 41">
              <a:extLst>
                <a:ext uri="{FF2B5EF4-FFF2-40B4-BE49-F238E27FC236}">
                  <a16:creationId xmlns:a16="http://schemas.microsoft.com/office/drawing/2014/main" id="{5BB92475-197A-C5E5-B1E3-0FD15890E613}"/>
                </a:ext>
              </a:extLst>
            </p:cNvPr>
            <p:cNvSpPr/>
            <p:nvPr/>
          </p:nvSpPr>
          <p:spPr>
            <a:xfrm>
              <a:off x="205485" y="4680042"/>
              <a:ext cx="3510575" cy="338574"/>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b"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cs typeface="DIN Pro Bold" panose="020B0804020101020102" pitchFamily="34" charset="0"/>
                </a:rPr>
                <a:t>Responsabilité et vulnérabilité</a:t>
              </a:r>
            </a:p>
          </p:txBody>
        </p:sp>
        <p:sp>
          <p:nvSpPr>
            <p:cNvPr id="43" name="Rectangle 42">
              <a:extLst>
                <a:ext uri="{FF2B5EF4-FFF2-40B4-BE49-F238E27FC236}">
                  <a16:creationId xmlns:a16="http://schemas.microsoft.com/office/drawing/2014/main" id="{A60250A7-A080-CC23-96C4-12F09454BD06}"/>
                </a:ext>
              </a:extLst>
            </p:cNvPr>
            <p:cNvSpPr/>
            <p:nvPr/>
          </p:nvSpPr>
          <p:spPr>
            <a:xfrm>
              <a:off x="106680" y="2385060"/>
              <a:ext cx="7338060" cy="5516880"/>
            </a:xfrm>
            <a:prstGeom prst="rect">
              <a:avLst/>
            </a:prstGeom>
            <a:noFill/>
            <a:ln w="38100" cap="flat" cmpd="thickThin" algn="ctr">
              <a:solidFill>
                <a:srgbClr val="4472C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44" name="Rectangle : coins arrondis 43">
              <a:extLst>
                <a:ext uri="{FF2B5EF4-FFF2-40B4-BE49-F238E27FC236}">
                  <a16:creationId xmlns:a16="http://schemas.microsoft.com/office/drawing/2014/main" id="{72533D37-CB91-168E-BDA4-79E4F488F808}"/>
                </a:ext>
              </a:extLst>
            </p:cNvPr>
            <p:cNvSpPr/>
            <p:nvPr/>
          </p:nvSpPr>
          <p:spPr>
            <a:xfrm>
              <a:off x="205740" y="2499366"/>
              <a:ext cx="3520440"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68" b="1" cap="all">
                  <a:latin typeface="DIN Pro Bold" panose="020B0804020101020102" pitchFamily="34" charset="0"/>
                  <a:cs typeface="DIN Pro Bold" panose="020B0804020101020102" pitchFamily="34" charset="0"/>
                </a:rPr>
                <a:t>Etape 1 : Définition de l’enjeu</a:t>
              </a:r>
            </a:p>
          </p:txBody>
        </p:sp>
        <p:sp>
          <p:nvSpPr>
            <p:cNvPr id="45" name="Rectangle : coins arrondis 44">
              <a:extLst>
                <a:ext uri="{FF2B5EF4-FFF2-40B4-BE49-F238E27FC236}">
                  <a16:creationId xmlns:a16="http://schemas.microsoft.com/office/drawing/2014/main" id="{37B570D0-9E66-A821-9D0F-2EC58088F1F0}"/>
                </a:ext>
              </a:extLst>
            </p:cNvPr>
            <p:cNvSpPr/>
            <p:nvPr/>
          </p:nvSpPr>
          <p:spPr>
            <a:xfrm>
              <a:off x="3822100" y="2499366"/>
              <a:ext cx="3520440"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68" b="1" cap="all">
                  <a:latin typeface="DIN Pro Bold" panose="020B0804020101020102" pitchFamily="34" charset="0"/>
                  <a:cs typeface="DIN Pro Bold" panose="020B0804020101020102" pitchFamily="34" charset="0"/>
                </a:rPr>
                <a:t>Etape 2 : Définition de la sensibilité</a:t>
              </a:r>
            </a:p>
          </p:txBody>
        </p:sp>
        <p:sp>
          <p:nvSpPr>
            <p:cNvPr id="46" name="Rectangle : coins arrondis 45">
              <a:extLst>
                <a:ext uri="{FF2B5EF4-FFF2-40B4-BE49-F238E27FC236}">
                  <a16:creationId xmlns:a16="http://schemas.microsoft.com/office/drawing/2014/main" id="{58290EEC-0A31-1923-AE22-31792B4BB20F}"/>
                </a:ext>
              </a:extLst>
            </p:cNvPr>
            <p:cNvSpPr/>
            <p:nvPr/>
          </p:nvSpPr>
          <p:spPr>
            <a:xfrm>
              <a:off x="205740" y="2855247"/>
              <a:ext cx="3530709" cy="349012"/>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22322" tIns="0" rIns="22322" bIns="22322"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just"/>
              <a:r>
                <a:rPr lang="fr-FR" sz="800">
                  <a:solidFill>
                    <a:sysClr val="windowText" lastClr="000000"/>
                  </a:solidFill>
                  <a:latin typeface="DIN Pro "/>
                </a:rPr>
                <a:t>Estimation de la distribution des oiseaux en mer à partir des données de plusieurs campagnes in situ (densités issues de modélisations d'habitat)</a:t>
              </a:r>
              <a:endParaRPr lang="en-US" sz="800">
                <a:solidFill>
                  <a:sysClr val="windowText" lastClr="000000"/>
                </a:solidFill>
                <a:latin typeface="DIN Pro "/>
              </a:endParaRPr>
            </a:p>
          </p:txBody>
        </p:sp>
        <p:sp>
          <p:nvSpPr>
            <p:cNvPr id="47" name="Rectangle : coins arrondis 46">
              <a:extLst>
                <a:ext uri="{FF2B5EF4-FFF2-40B4-BE49-F238E27FC236}">
                  <a16:creationId xmlns:a16="http://schemas.microsoft.com/office/drawing/2014/main" id="{921E6221-A3B2-03FA-1035-9951707B287E}"/>
                </a:ext>
              </a:extLst>
            </p:cNvPr>
            <p:cNvSpPr/>
            <p:nvPr/>
          </p:nvSpPr>
          <p:spPr>
            <a:xfrm>
              <a:off x="3844208" y="2855247"/>
              <a:ext cx="3504612" cy="471807"/>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22322" tIns="0" rIns="22322" bIns="22322"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rPr>
                <a:t>Détermination du niveau de sensibilité, pour chaque espèce ou groupe, de la sensibilité à l’éolien en mer flottant et posé (selon façades) à partir de la littérature récente</a:t>
              </a:r>
              <a:endParaRPr lang="en-US" sz="800">
                <a:solidFill>
                  <a:sysClr val="windowText" lastClr="000000"/>
                </a:solidFill>
                <a:latin typeface="DIN Pro "/>
              </a:endParaRPr>
            </a:p>
          </p:txBody>
        </p:sp>
        <p:sp>
          <p:nvSpPr>
            <p:cNvPr id="48" name="Triangle isocèle 47">
              <a:extLst>
                <a:ext uri="{FF2B5EF4-FFF2-40B4-BE49-F238E27FC236}">
                  <a16:creationId xmlns:a16="http://schemas.microsoft.com/office/drawing/2014/main" id="{CA45F329-FC6D-3132-C12C-6B92B51E8D0D}"/>
                </a:ext>
              </a:extLst>
            </p:cNvPr>
            <p:cNvSpPr/>
            <p:nvPr/>
          </p:nvSpPr>
          <p:spPr>
            <a:xfrm rot="10800000">
              <a:off x="1846589" y="3293926"/>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49" name="Rectangle : coins arrondis 48">
              <a:extLst>
                <a:ext uri="{FF2B5EF4-FFF2-40B4-BE49-F238E27FC236}">
                  <a16:creationId xmlns:a16="http://schemas.microsoft.com/office/drawing/2014/main" id="{A1B5CF91-9C2E-77A7-A3B9-D872E1A57838}"/>
                </a:ext>
              </a:extLst>
            </p:cNvPr>
            <p:cNvSpPr/>
            <p:nvPr/>
          </p:nvSpPr>
          <p:spPr>
            <a:xfrm>
              <a:off x="4316194" y="3699626"/>
              <a:ext cx="1207928" cy="474513"/>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22322" tIns="0" rIns="22322" bIns="22322"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cs typeface="DIN Pro Bold" panose="020B0804020101020102" pitchFamily="34" charset="0"/>
                </a:rPr>
                <a:t>Sensibilité au risque de collision</a:t>
              </a:r>
            </a:p>
          </p:txBody>
        </p:sp>
        <p:sp>
          <p:nvSpPr>
            <p:cNvPr id="50" name="Rectangle : coins arrondis 49">
              <a:extLst>
                <a:ext uri="{FF2B5EF4-FFF2-40B4-BE49-F238E27FC236}">
                  <a16:creationId xmlns:a16="http://schemas.microsoft.com/office/drawing/2014/main" id="{185BD962-A8D3-A51B-4BEB-365DB70A68EB}"/>
                </a:ext>
              </a:extLst>
            </p:cNvPr>
            <p:cNvSpPr/>
            <p:nvPr/>
          </p:nvSpPr>
          <p:spPr>
            <a:xfrm>
              <a:off x="5706947" y="3699626"/>
              <a:ext cx="1270544" cy="476915"/>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22322" tIns="0" rIns="22322" bIns="22322"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cs typeface="DIN Pro Bold" panose="020B0804020101020102" pitchFamily="34" charset="0"/>
                </a:rPr>
                <a:t>Sensibilité à la modification du domaine vital</a:t>
              </a:r>
            </a:p>
          </p:txBody>
        </p:sp>
        <p:sp>
          <p:nvSpPr>
            <p:cNvPr id="51" name="Triangle isocèle 50">
              <a:extLst>
                <a:ext uri="{FF2B5EF4-FFF2-40B4-BE49-F238E27FC236}">
                  <a16:creationId xmlns:a16="http://schemas.microsoft.com/office/drawing/2014/main" id="{E7747776-6912-C16F-5CCF-7D544882EB57}"/>
                </a:ext>
              </a:extLst>
            </p:cNvPr>
            <p:cNvSpPr/>
            <p:nvPr/>
          </p:nvSpPr>
          <p:spPr>
            <a:xfrm rot="10800000">
              <a:off x="4804986" y="3530520"/>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52" name="Triangle isocèle 51">
              <a:extLst>
                <a:ext uri="{FF2B5EF4-FFF2-40B4-BE49-F238E27FC236}">
                  <a16:creationId xmlns:a16="http://schemas.microsoft.com/office/drawing/2014/main" id="{9F22F1D6-46C4-9455-F25D-D0CA01F31F9A}"/>
                </a:ext>
              </a:extLst>
            </p:cNvPr>
            <p:cNvSpPr/>
            <p:nvPr/>
          </p:nvSpPr>
          <p:spPr>
            <a:xfrm rot="10800000">
              <a:off x="6228131" y="3530521"/>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53" name="Rectangle : coins arrondis 52">
              <a:extLst>
                <a:ext uri="{FF2B5EF4-FFF2-40B4-BE49-F238E27FC236}">
                  <a16:creationId xmlns:a16="http://schemas.microsoft.com/office/drawing/2014/main" id="{0662FABD-E853-8909-F82E-26D4B969C13F}"/>
                </a:ext>
              </a:extLst>
            </p:cNvPr>
            <p:cNvSpPr/>
            <p:nvPr/>
          </p:nvSpPr>
          <p:spPr>
            <a:xfrm>
              <a:off x="3843539" y="4501574"/>
              <a:ext cx="3510575"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68" b="1" cap="all">
                  <a:latin typeface="DIN Pro Bold" panose="020B0804020101020102" pitchFamily="34" charset="0"/>
                  <a:cs typeface="DIN Pro Bold" panose="020B0804020101020102" pitchFamily="34" charset="0"/>
                </a:rPr>
                <a:t>Valeur de sensibilité</a:t>
              </a:r>
            </a:p>
          </p:txBody>
        </p:sp>
        <p:sp>
          <p:nvSpPr>
            <p:cNvPr id="54" name="Rectangle : coins arrondis 53">
              <a:extLst>
                <a:ext uri="{FF2B5EF4-FFF2-40B4-BE49-F238E27FC236}">
                  <a16:creationId xmlns:a16="http://schemas.microsoft.com/office/drawing/2014/main" id="{9EF8BA98-1C1F-D990-683A-C778865A71C2}"/>
                </a:ext>
              </a:extLst>
            </p:cNvPr>
            <p:cNvSpPr/>
            <p:nvPr/>
          </p:nvSpPr>
          <p:spPr>
            <a:xfrm>
              <a:off x="3843539" y="4680042"/>
              <a:ext cx="3510575" cy="338574"/>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b"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cs typeface="DIN Pro Bold" panose="020B0804020101020102" pitchFamily="34" charset="0"/>
                </a:rPr>
                <a:t>Valeur maximale de la sensibilité pour chaque espèce (de 1 à 3)</a:t>
              </a:r>
            </a:p>
          </p:txBody>
        </p:sp>
        <p:sp>
          <p:nvSpPr>
            <p:cNvPr id="55" name="Triangle isocèle 54">
              <a:extLst>
                <a:ext uri="{FF2B5EF4-FFF2-40B4-BE49-F238E27FC236}">
                  <a16:creationId xmlns:a16="http://schemas.microsoft.com/office/drawing/2014/main" id="{70D15603-0CF8-CBD0-139F-FB2414841B2C}"/>
                </a:ext>
              </a:extLst>
            </p:cNvPr>
            <p:cNvSpPr/>
            <p:nvPr/>
          </p:nvSpPr>
          <p:spPr>
            <a:xfrm rot="10800000">
              <a:off x="4805975" y="4297246"/>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56" name="Triangle isocèle 55">
              <a:extLst>
                <a:ext uri="{FF2B5EF4-FFF2-40B4-BE49-F238E27FC236}">
                  <a16:creationId xmlns:a16="http://schemas.microsoft.com/office/drawing/2014/main" id="{2BCBE464-AA0D-B229-FFFE-D7A30970A25E}"/>
                </a:ext>
              </a:extLst>
            </p:cNvPr>
            <p:cNvSpPr/>
            <p:nvPr/>
          </p:nvSpPr>
          <p:spPr>
            <a:xfrm rot="10800000">
              <a:off x="6228131" y="4297246"/>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57" name="Rectangle : coins arrondis 56">
              <a:extLst>
                <a:ext uri="{FF2B5EF4-FFF2-40B4-BE49-F238E27FC236}">
                  <a16:creationId xmlns:a16="http://schemas.microsoft.com/office/drawing/2014/main" id="{9DA6AD34-97F0-EDA7-0A56-C3C522EF8904}"/>
                </a:ext>
              </a:extLst>
            </p:cNvPr>
            <p:cNvSpPr/>
            <p:nvPr/>
          </p:nvSpPr>
          <p:spPr>
            <a:xfrm>
              <a:off x="205485" y="5410828"/>
              <a:ext cx="7137055"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50" b="1" cap="all">
                  <a:latin typeface="DIN Pro Bold"/>
                  <a:cs typeface="DIN Pro Bold" panose="020B0804020101020102" pitchFamily="34" charset="0"/>
                </a:rPr>
                <a:t>Etape 3 : SPATIALISATION DE LA sensibilité</a:t>
              </a:r>
              <a:endParaRPr lang="fr-FR" sz="868" b="1" cap="all">
                <a:latin typeface="DIN Pro Bold" panose="020B0804020101020102" pitchFamily="34" charset="0"/>
                <a:cs typeface="DIN Pro Bold" panose="020B0804020101020102" pitchFamily="34" charset="0"/>
              </a:endParaRPr>
            </a:p>
          </p:txBody>
        </p:sp>
        <p:sp>
          <p:nvSpPr>
            <p:cNvPr id="58" name="Rectangle : coins arrondis 57">
              <a:extLst>
                <a:ext uri="{FF2B5EF4-FFF2-40B4-BE49-F238E27FC236}">
                  <a16:creationId xmlns:a16="http://schemas.microsoft.com/office/drawing/2014/main" id="{2257053D-3287-4A49-A31F-D864E3757274}"/>
                </a:ext>
              </a:extLst>
            </p:cNvPr>
            <p:cNvSpPr/>
            <p:nvPr/>
          </p:nvSpPr>
          <p:spPr>
            <a:xfrm>
              <a:off x="205485" y="5589296"/>
              <a:ext cx="7137055" cy="338574"/>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b"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cs typeface="DIN Pro Bold" panose="020B0804020101020102" pitchFamily="34" charset="0"/>
                </a:rPr>
                <a:t>Valeur d’enjeu multipliée par la valeur de sensibilité</a:t>
              </a:r>
            </a:p>
          </p:txBody>
        </p:sp>
        <p:sp>
          <p:nvSpPr>
            <p:cNvPr id="59" name="Triangle isocèle 58">
              <a:extLst>
                <a:ext uri="{FF2B5EF4-FFF2-40B4-BE49-F238E27FC236}">
                  <a16:creationId xmlns:a16="http://schemas.microsoft.com/office/drawing/2014/main" id="{8E6F97C5-195F-F422-9BEF-0A05147A0025}"/>
                </a:ext>
              </a:extLst>
            </p:cNvPr>
            <p:cNvSpPr/>
            <p:nvPr/>
          </p:nvSpPr>
          <p:spPr>
            <a:xfrm rot="10800000">
              <a:off x="1846589" y="5156155"/>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60" name="Triangle isocèle 59">
              <a:extLst>
                <a:ext uri="{FF2B5EF4-FFF2-40B4-BE49-F238E27FC236}">
                  <a16:creationId xmlns:a16="http://schemas.microsoft.com/office/drawing/2014/main" id="{DAB64F5E-586B-9693-AD73-A0C16CA47453}"/>
                </a:ext>
              </a:extLst>
            </p:cNvPr>
            <p:cNvSpPr/>
            <p:nvPr/>
          </p:nvSpPr>
          <p:spPr>
            <a:xfrm rot="10800000">
              <a:off x="5484643" y="5170890"/>
              <a:ext cx="228365" cy="136041"/>
            </a:xfrm>
            <a:prstGeom prst="triangle">
              <a:avLst>
                <a:gd name="adj" fmla="val 50000"/>
              </a:avLst>
            </a:prstGeom>
            <a:solidFill>
              <a:srgbClr val="4472C4"/>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endParaRPr lang="fr-FR" sz="1116" b="1"/>
            </a:p>
          </p:txBody>
        </p:sp>
        <p:sp>
          <p:nvSpPr>
            <p:cNvPr id="61" name="Rectangle : coins arrondis 60">
              <a:extLst>
                <a:ext uri="{FF2B5EF4-FFF2-40B4-BE49-F238E27FC236}">
                  <a16:creationId xmlns:a16="http://schemas.microsoft.com/office/drawing/2014/main" id="{9551010F-FF99-C244-30F3-B92A89D0AB5C}"/>
                </a:ext>
              </a:extLst>
            </p:cNvPr>
            <p:cNvSpPr/>
            <p:nvPr/>
          </p:nvSpPr>
          <p:spPr>
            <a:xfrm>
              <a:off x="2004742" y="3456902"/>
              <a:ext cx="1726968" cy="262369"/>
            </a:xfrm>
            <a:prstGeom prst="roundRect">
              <a:avLst/>
            </a:prstGeom>
            <a:solidFill>
              <a:srgbClr val="3B71B8"/>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50" b="1">
                  <a:latin typeface="DIN Pro Bold"/>
                  <a:cs typeface="DIN Pro Bold" panose="020B0804020101020102" pitchFamily="34" charset="0"/>
                </a:rPr>
                <a:t>RESPONSABILITÉ</a:t>
              </a:r>
              <a:endParaRPr lang="fr-FR" sz="868" b="1">
                <a:latin typeface="DIN Pro Bold" panose="020B0804020101020102" pitchFamily="34" charset="0"/>
                <a:cs typeface="DIN Pro Bold" panose="020B0804020101020102" pitchFamily="34" charset="0"/>
              </a:endParaRPr>
            </a:p>
          </p:txBody>
        </p:sp>
        <p:sp>
          <p:nvSpPr>
            <p:cNvPr id="63" name="Rectangle : coins arrondis 62">
              <a:extLst>
                <a:ext uri="{FF2B5EF4-FFF2-40B4-BE49-F238E27FC236}">
                  <a16:creationId xmlns:a16="http://schemas.microsoft.com/office/drawing/2014/main" id="{CA133F11-B812-DA79-B663-AFB162CFDFF2}"/>
                </a:ext>
              </a:extLst>
            </p:cNvPr>
            <p:cNvSpPr/>
            <p:nvPr/>
          </p:nvSpPr>
          <p:spPr>
            <a:xfrm>
              <a:off x="2004984" y="3668015"/>
              <a:ext cx="1718269" cy="551395"/>
            </a:xfrm>
            <a:prstGeom prst="roundRect">
              <a:avLst/>
            </a:prstGeom>
            <a:no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a:solidFill>
                    <a:sysClr val="windowText" lastClr="000000"/>
                  </a:solidFill>
                  <a:latin typeface="DIN Pro "/>
                </a:rPr>
                <a:t>Densité locale/densité totale</a:t>
              </a:r>
              <a:endParaRPr lang="en-US" sz="800">
                <a:solidFill>
                  <a:sysClr val="windowText" lastClr="000000"/>
                </a:solidFill>
                <a:latin typeface="DIN Pro "/>
              </a:endParaRPr>
            </a:p>
          </p:txBody>
        </p:sp>
        <p:sp>
          <p:nvSpPr>
            <p:cNvPr id="64" name="Rectangle : coins arrondis 63">
              <a:extLst>
                <a:ext uri="{FF2B5EF4-FFF2-40B4-BE49-F238E27FC236}">
                  <a16:creationId xmlns:a16="http://schemas.microsoft.com/office/drawing/2014/main" id="{8BA901A4-7071-EB3A-BCBB-19C220551274}"/>
                </a:ext>
              </a:extLst>
            </p:cNvPr>
            <p:cNvSpPr/>
            <p:nvPr/>
          </p:nvSpPr>
          <p:spPr>
            <a:xfrm>
              <a:off x="3377088" y="7167028"/>
              <a:ext cx="2304001" cy="599242"/>
            </a:xfrm>
            <a:prstGeom prst="roundRect">
              <a:avLst/>
            </a:prstGeom>
            <a:solidFill>
              <a:sysClr val="window" lastClr="FFFFFF"/>
            </a:solidFill>
            <a:ln w="12700" cap="flat" cmpd="sng" algn="ctr">
              <a:solidFill>
                <a:srgbClr val="4472C4"/>
              </a:solidFill>
              <a:prstDash val="solid"/>
              <a:miter lim="800000"/>
            </a:ln>
            <a:effectLst/>
          </p:spPr>
          <p:style>
            <a:lnRef idx="2">
              <a:schemeClr val="accent6">
                <a:shade val="15000"/>
              </a:schemeClr>
            </a:lnRef>
            <a:fillRef idx="1">
              <a:schemeClr val="accent6"/>
            </a:fillRef>
            <a:effectRef idx="0">
              <a:schemeClr val="accent6"/>
            </a:effectRef>
            <a:fontRef idx="minor">
              <a:schemeClr val="lt1"/>
            </a:fontRef>
          </p:style>
          <p:txBody>
            <a:bodyPr lIns="22322" tIns="0" rIns="22322" bIns="22322" rtlCol="0" anchor="ctr" anchorCtr="0"/>
            <a:lstStyle>
              <a:defPPr>
                <a:defRPr lang="en-US"/>
              </a:defPPr>
              <a:lvl1pPr marL="0" algn="l" defTabSz="457200" rtl="0" eaLnBrk="1" latinLnBrk="0" hangingPunct="1">
                <a:defRPr sz="1800" kern="1200">
                  <a:solidFill>
                    <a:sysClr val="window" lastClr="FFFFFF"/>
                  </a:solidFill>
                  <a:latin typeface="Calibri" panose="020F0502020204030204"/>
                </a:defRPr>
              </a:lvl1pPr>
              <a:lvl2pPr marL="457200" algn="l" defTabSz="457200" rtl="0" eaLnBrk="1" latinLnBrk="0" hangingPunct="1">
                <a:defRPr sz="1800" kern="1200">
                  <a:solidFill>
                    <a:sysClr val="window" lastClr="FFFFFF"/>
                  </a:solidFill>
                  <a:latin typeface="Calibri" panose="020F0502020204030204"/>
                </a:defRPr>
              </a:lvl2pPr>
              <a:lvl3pPr marL="914400" algn="l" defTabSz="457200" rtl="0" eaLnBrk="1" latinLnBrk="0" hangingPunct="1">
                <a:defRPr sz="1800" kern="1200">
                  <a:solidFill>
                    <a:sysClr val="window" lastClr="FFFFFF"/>
                  </a:solidFill>
                  <a:latin typeface="Calibri" panose="020F0502020204030204"/>
                </a:defRPr>
              </a:lvl3pPr>
              <a:lvl4pPr marL="1371600" algn="l" defTabSz="457200" rtl="0" eaLnBrk="1" latinLnBrk="0" hangingPunct="1">
                <a:defRPr sz="1800" kern="1200">
                  <a:solidFill>
                    <a:sysClr val="window" lastClr="FFFFFF"/>
                  </a:solidFill>
                  <a:latin typeface="Calibri" panose="020F0502020204030204"/>
                </a:defRPr>
              </a:lvl4pPr>
              <a:lvl5pPr marL="1828800" algn="l" defTabSz="457200" rtl="0" eaLnBrk="1" latinLnBrk="0" hangingPunct="1">
                <a:defRPr sz="1800" kern="1200">
                  <a:solidFill>
                    <a:sysClr val="window" lastClr="FFFFFF"/>
                  </a:solidFill>
                  <a:latin typeface="Calibri" panose="020F0502020204030204"/>
                </a:defRPr>
              </a:lvl5pPr>
              <a:lvl6pPr marL="2286000" algn="l" defTabSz="457200" rtl="0" eaLnBrk="1" latinLnBrk="0" hangingPunct="1">
                <a:defRPr sz="1800" kern="1200">
                  <a:solidFill>
                    <a:sysClr val="window" lastClr="FFFFFF"/>
                  </a:solidFill>
                  <a:latin typeface="Calibri" panose="020F0502020204030204"/>
                </a:defRPr>
              </a:lvl6pPr>
              <a:lvl7pPr marL="2743200" algn="l" defTabSz="457200" rtl="0" eaLnBrk="1" latinLnBrk="0" hangingPunct="1">
                <a:defRPr sz="1800" kern="1200">
                  <a:solidFill>
                    <a:sysClr val="window" lastClr="FFFFFF"/>
                  </a:solidFill>
                  <a:latin typeface="Calibri" panose="020F0502020204030204"/>
                </a:defRPr>
              </a:lvl7pPr>
              <a:lvl8pPr marL="3200400" algn="l" defTabSz="457200" rtl="0" eaLnBrk="1" latinLnBrk="0" hangingPunct="1">
                <a:defRPr sz="1800" kern="1200">
                  <a:solidFill>
                    <a:sysClr val="window" lastClr="FFFFFF"/>
                  </a:solidFill>
                  <a:latin typeface="Calibri" panose="020F0502020204030204"/>
                </a:defRPr>
              </a:lvl8pPr>
              <a:lvl9pPr marL="3657600" algn="l" defTabSz="457200" rtl="0" eaLnBrk="1" latinLnBrk="0" hangingPunct="1">
                <a:defRPr sz="1800" kern="1200">
                  <a:solidFill>
                    <a:sysClr val="window" lastClr="FFFFFF"/>
                  </a:solidFill>
                  <a:latin typeface="Calibri" panose="020F0502020204030204"/>
                </a:defRPr>
              </a:lvl9pPr>
            </a:lstStyle>
            <a:p>
              <a:pPr algn="ctr"/>
              <a:r>
                <a:rPr lang="fr-FR" sz="800" dirty="0">
                  <a:solidFill>
                    <a:sysClr val="windowText" lastClr="000000"/>
                  </a:solidFill>
                  <a:latin typeface="DIN Pro "/>
                  <a:cs typeface="DIN Pro Bold" panose="020B0804020101020102" pitchFamily="34" charset="0"/>
                </a:rPr>
                <a:t>Carte de sensibilité spatialisée des oiseaux marins (toutes espèces et par groupe) en </a:t>
              </a:r>
              <a:r>
                <a:rPr lang="fr-FR" sz="800" b="1" dirty="0">
                  <a:solidFill>
                    <a:sysClr val="windowText" lastClr="000000"/>
                  </a:solidFill>
                  <a:latin typeface="DIN Pro "/>
                  <a:cs typeface="DIN Pro Bold" panose="020B0804020101020102" pitchFamily="34" charset="0"/>
                </a:rPr>
                <a:t>valeur relative</a:t>
              </a:r>
            </a:p>
            <a:p>
              <a:pPr algn="ctr"/>
              <a:r>
                <a:rPr kumimoji="0" lang="fr-FR" sz="8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élaborée au niveau </a:t>
              </a:r>
              <a:r>
                <a:rPr lang="fr-FR" sz="800" kern="0" dirty="0">
                  <a:solidFill>
                    <a:prstClr val="black"/>
                  </a:solidFill>
                  <a:latin typeface="DIN Pro "/>
                  <a:cs typeface="DIN Pro Bold" panose="020B0804020101020102" pitchFamily="34" charset="0"/>
                </a:rPr>
                <a:t>national</a:t>
              </a:r>
              <a:r>
                <a:rPr kumimoji="0" lang="fr-FR" sz="8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 mais présentées avec des représentations par façade </a:t>
              </a:r>
              <a:r>
                <a:rPr lang="fr-FR" sz="800" b="1" dirty="0">
                  <a:solidFill>
                    <a:sysClr val="windowText" lastClr="000000"/>
                  </a:solidFill>
                  <a:latin typeface="DIN Pro "/>
                  <a:cs typeface="DIN Pro Bold" panose="020B0804020101020102" pitchFamily="34" charset="0"/>
                </a:rPr>
                <a:t> </a:t>
              </a:r>
            </a:p>
          </p:txBody>
        </p:sp>
      </p:grpSp>
      <p:sp>
        <p:nvSpPr>
          <p:cNvPr id="94" name="Titre 5">
            <a:extLst>
              <a:ext uri="{FF2B5EF4-FFF2-40B4-BE49-F238E27FC236}">
                <a16:creationId xmlns:a16="http://schemas.microsoft.com/office/drawing/2014/main" id="{22C5F718-02A9-0913-A1E0-9C4010888A18}"/>
              </a:ext>
            </a:extLst>
          </p:cNvPr>
          <p:cNvSpPr>
            <a:spLocks noGrp="1"/>
          </p:cNvSpPr>
          <p:nvPr>
            <p:ph type="title"/>
          </p:nvPr>
        </p:nvSpPr>
        <p:spPr>
          <a:xfrm>
            <a:off x="1124066" y="404664"/>
            <a:ext cx="10612876" cy="307777"/>
          </a:xfrm>
        </p:spPr>
        <p:txBody>
          <a:bodyPr/>
          <a:lstStyle/>
          <a:p>
            <a:r>
              <a:rPr lang="fr-FR" dirty="0">
                <a:latin typeface="Marianne"/>
              </a:rPr>
              <a:t>OISEAUX </a:t>
            </a:r>
            <a:r>
              <a:rPr lang="fr-FR" dirty="0" err="1">
                <a:latin typeface="Marianne"/>
              </a:rPr>
              <a:t>MARINs</a:t>
            </a:r>
            <a:r>
              <a:rPr lang="fr-FR" sz="2000" b="1" cap="all" dirty="0">
                <a:solidFill>
                  <a:srgbClr val="27348B"/>
                </a:solidFill>
                <a:latin typeface="Marianne"/>
              </a:rPr>
              <a:t> – Méthodologie générale</a:t>
            </a:r>
            <a:endParaRPr lang="fr-FR" dirty="0"/>
          </a:p>
        </p:txBody>
      </p:sp>
      <p:sp>
        <p:nvSpPr>
          <p:cNvPr id="34" name="Rectangle : coins arrondis 33">
            <a:extLst>
              <a:ext uri="{FF2B5EF4-FFF2-40B4-BE49-F238E27FC236}">
                <a16:creationId xmlns:a16="http://schemas.microsoft.com/office/drawing/2014/main" id="{3A4302F6-B28F-434B-8BCF-445B7A36151E}"/>
              </a:ext>
            </a:extLst>
          </p:cNvPr>
          <p:cNvSpPr/>
          <p:nvPr/>
        </p:nvSpPr>
        <p:spPr>
          <a:xfrm>
            <a:off x="1753644" y="1415052"/>
            <a:ext cx="797352" cy="406338"/>
          </a:xfrm>
          <a:prstGeom prst="roundRect">
            <a:avLst/>
          </a:prstGeom>
          <a:solidFill>
            <a:sysClr val="window" lastClr="FFFFFF"/>
          </a:solidFill>
          <a:ln w="19050" cap="flat" cmpd="sng" algn="ctr">
            <a:solidFill>
              <a:schemeClr val="accent1"/>
            </a:solidFill>
            <a:prstDash val="solid"/>
            <a:miter lim="800000"/>
          </a:ln>
          <a:effectLst/>
        </p:spPr>
        <p:txBody>
          <a:bodyPr lIns="22322" tIns="0" rIns="22322" bIns="22322"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Modélisation d’habitats</a:t>
            </a:r>
            <a:endParaRPr kumimoji="0" lang="fr-FR" sz="800" b="1"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endParaRPr>
          </a:p>
        </p:txBody>
      </p:sp>
      <p:sp>
        <p:nvSpPr>
          <p:cNvPr id="35" name="Rectangle : coins arrondis 34">
            <a:extLst>
              <a:ext uri="{FF2B5EF4-FFF2-40B4-BE49-F238E27FC236}">
                <a16:creationId xmlns:a16="http://schemas.microsoft.com/office/drawing/2014/main" id="{411F7715-599A-424A-80FA-949A56724ED3}"/>
              </a:ext>
            </a:extLst>
          </p:cNvPr>
          <p:cNvSpPr/>
          <p:nvPr/>
        </p:nvSpPr>
        <p:spPr>
          <a:xfrm>
            <a:off x="8423376" y="5861807"/>
            <a:ext cx="1187556" cy="358633"/>
          </a:xfrm>
          <a:prstGeom prst="roundRect">
            <a:avLst/>
          </a:prstGeom>
          <a:solidFill>
            <a:sysClr val="window" lastClr="FFFFFF"/>
          </a:solidFill>
          <a:ln w="19050" cap="flat" cmpd="sng" algn="ctr">
            <a:solidFill>
              <a:srgbClr val="4472C4"/>
            </a:solidFill>
            <a:prstDash val="solid"/>
            <a:miter lim="800000"/>
          </a:ln>
          <a:effectLst/>
        </p:spPr>
        <p:txBody>
          <a:bodyPr lIns="22322" tIns="0" rIns="22322" bIns="22322"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a:ln>
                  <a:noFill/>
                </a:ln>
                <a:solidFill>
                  <a:prstClr val="black"/>
                </a:solidFill>
                <a:effectLst/>
                <a:uLnTx/>
                <a:uFillTx/>
                <a:latin typeface="DIN Pro "/>
                <a:ea typeface="+mn-ea"/>
                <a:cs typeface="DIN Pro Bold" panose="020B0804020101020102" pitchFamily="34" charset="0"/>
              </a:rPr>
              <a:t>+ Carte d’incertitude</a:t>
            </a:r>
            <a:endParaRPr kumimoji="0" lang="fr-FR" sz="1000" b="1" i="0" u="none" strike="noStrike" kern="0" cap="none" spc="0" normalizeH="0" baseline="0" noProof="0">
              <a:ln>
                <a:noFill/>
              </a:ln>
              <a:solidFill>
                <a:prstClr val="black"/>
              </a:solidFill>
              <a:effectLst/>
              <a:uLnTx/>
              <a:uFillTx/>
              <a:latin typeface="DIN Pro "/>
              <a:ea typeface="+mn-ea"/>
              <a:cs typeface="DIN Pro Bold" panose="020B0804020101020102" pitchFamily="34" charset="0"/>
            </a:endParaRPr>
          </a:p>
        </p:txBody>
      </p:sp>
      <p:sp>
        <p:nvSpPr>
          <p:cNvPr id="36" name="Rectangle : coins arrondis 35">
            <a:extLst>
              <a:ext uri="{FF2B5EF4-FFF2-40B4-BE49-F238E27FC236}">
                <a16:creationId xmlns:a16="http://schemas.microsoft.com/office/drawing/2014/main" id="{A92BF381-3FD5-4A07-B9D3-1C74464304F0}"/>
              </a:ext>
            </a:extLst>
          </p:cNvPr>
          <p:cNvSpPr/>
          <p:nvPr/>
        </p:nvSpPr>
        <p:spPr>
          <a:xfrm>
            <a:off x="2026596" y="3333813"/>
            <a:ext cx="797352" cy="406338"/>
          </a:xfrm>
          <a:prstGeom prst="roundRect">
            <a:avLst/>
          </a:prstGeom>
          <a:solidFill>
            <a:sysClr val="window" lastClr="FFFFFF"/>
          </a:solidFill>
          <a:ln w="19050" cap="flat" cmpd="sng" algn="ctr">
            <a:solidFill>
              <a:schemeClr val="accent1"/>
            </a:solidFill>
            <a:prstDash val="solid"/>
            <a:miter lim="800000"/>
          </a:ln>
          <a:effectLst/>
        </p:spPr>
        <p:txBody>
          <a:bodyPr lIns="22322" tIns="0" rIns="22322" bIns="22322"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Indices définis par le GISOM</a:t>
            </a:r>
            <a:endParaRPr kumimoji="0" lang="fr-FR" sz="800" b="1"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endParaRPr>
          </a:p>
        </p:txBody>
      </p:sp>
      <p:sp>
        <p:nvSpPr>
          <p:cNvPr id="62" name="Rectangle : coins arrondis 61">
            <a:extLst>
              <a:ext uri="{FF2B5EF4-FFF2-40B4-BE49-F238E27FC236}">
                <a16:creationId xmlns:a16="http://schemas.microsoft.com/office/drawing/2014/main" id="{87A02CE0-E491-4ADA-B3C7-8145007E0497}"/>
              </a:ext>
            </a:extLst>
          </p:cNvPr>
          <p:cNvSpPr/>
          <p:nvPr/>
        </p:nvSpPr>
        <p:spPr>
          <a:xfrm>
            <a:off x="9282925" y="3174357"/>
            <a:ext cx="2148532" cy="576674"/>
          </a:xfrm>
          <a:prstGeom prst="roundRect">
            <a:avLst/>
          </a:prstGeom>
          <a:solidFill>
            <a:schemeClr val="accent1">
              <a:lumMod val="60000"/>
              <a:lumOff val="40000"/>
            </a:schemeClr>
          </a:solidFill>
          <a:ln w="19050" cap="flat" cmpd="sng" algn="ctr">
            <a:solidFill>
              <a:schemeClr val="accent1"/>
            </a:solidFill>
            <a:prstDash val="solid"/>
            <a:miter lim="800000"/>
          </a:ln>
          <a:effectLst/>
        </p:spPr>
        <p:txBody>
          <a:bodyPr lIns="22322" tIns="0" rIns="22322" bIns="22322"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Propositions d’évolutions des indices de sensibilité (Bradbury) pour tenir compte des </a:t>
            </a:r>
            <a:r>
              <a:rPr lang="fr-FR" sz="800" kern="0" dirty="0">
                <a:solidFill>
                  <a:prstClr val="black"/>
                </a:solidFill>
                <a:latin typeface="DIN Pro "/>
                <a:cs typeface="DIN Pro Bold" panose="020B0804020101020102" pitchFamily="34" charset="0"/>
              </a:rPr>
              <a:t>progrès de connaissances</a:t>
            </a:r>
            <a:endParaRPr kumimoji="0" lang="fr-FR" sz="800" b="1"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endParaRPr>
          </a:p>
        </p:txBody>
      </p:sp>
      <p:sp>
        <p:nvSpPr>
          <p:cNvPr id="65" name="Espace réservé du pied de page 2">
            <a:extLst>
              <a:ext uri="{FF2B5EF4-FFF2-40B4-BE49-F238E27FC236}">
                <a16:creationId xmlns:a16="http://schemas.microsoft.com/office/drawing/2014/main" id="{9D236702-8365-49B3-8019-B803DFACBBA5}"/>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sp>
        <p:nvSpPr>
          <p:cNvPr id="2" name="ZoneTexte 1">
            <a:extLst>
              <a:ext uri="{FF2B5EF4-FFF2-40B4-BE49-F238E27FC236}">
                <a16:creationId xmlns:a16="http://schemas.microsoft.com/office/drawing/2014/main" id="{5F755BDD-6E91-4E64-99CC-581AD5EB2341}"/>
              </a:ext>
            </a:extLst>
          </p:cNvPr>
          <p:cNvSpPr txBox="1"/>
          <p:nvPr/>
        </p:nvSpPr>
        <p:spPr>
          <a:xfrm>
            <a:off x="707003" y="2687626"/>
            <a:ext cx="1518931" cy="553998"/>
          </a:xfrm>
          <a:prstGeom prst="rect">
            <a:avLst/>
          </a:prstGeom>
          <a:noFill/>
        </p:spPr>
        <p:txBody>
          <a:bodyPr wrap="square" lIns="36000" tIns="0" rIns="36000" bIns="0" rtlCol="0">
            <a:spAutoFit/>
          </a:bodyPr>
          <a:lstStyle/>
          <a:p>
            <a:r>
              <a:rPr lang="fr-FR" sz="900" dirty="0">
                <a:latin typeface="Calibri" panose="020F0502020204030204" pitchFamily="34" charset="0"/>
                <a:cs typeface="Calibri" panose="020F0502020204030204" pitchFamily="34" charset="0"/>
              </a:rPr>
              <a:t>Résistance/ résilience</a:t>
            </a:r>
          </a:p>
          <a:p>
            <a:r>
              <a:rPr lang="fr-FR" sz="900" dirty="0">
                <a:latin typeface="Calibri" panose="020F0502020204030204" pitchFamily="34" charset="0"/>
                <a:cs typeface="Calibri" panose="020F0502020204030204" pitchFamily="34" charset="0"/>
              </a:rPr>
              <a:t>(parfois intégrée directement à la sensibilité dans la littérature)</a:t>
            </a:r>
          </a:p>
        </p:txBody>
      </p:sp>
      <p:cxnSp>
        <p:nvCxnSpPr>
          <p:cNvPr id="4" name="Connecteur droit avec flèche 3">
            <a:extLst>
              <a:ext uri="{FF2B5EF4-FFF2-40B4-BE49-F238E27FC236}">
                <a16:creationId xmlns:a16="http://schemas.microsoft.com/office/drawing/2014/main" id="{C2F47636-A615-4A33-B0B5-DF34B94A07EC}"/>
              </a:ext>
            </a:extLst>
          </p:cNvPr>
          <p:cNvCxnSpPr>
            <a:cxnSpLocks/>
          </p:cNvCxnSpPr>
          <p:nvPr/>
        </p:nvCxnSpPr>
        <p:spPr>
          <a:xfrm flipV="1">
            <a:off x="1944123" y="3045041"/>
            <a:ext cx="692545" cy="6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 coins arrondis 66">
            <a:extLst>
              <a:ext uri="{FF2B5EF4-FFF2-40B4-BE49-F238E27FC236}">
                <a16:creationId xmlns:a16="http://schemas.microsoft.com/office/drawing/2014/main" id="{B7752A3C-D2C7-47E4-AAAA-A48ADD08E179}"/>
              </a:ext>
            </a:extLst>
          </p:cNvPr>
          <p:cNvSpPr/>
          <p:nvPr/>
        </p:nvSpPr>
        <p:spPr>
          <a:xfrm>
            <a:off x="7348600" y="5031765"/>
            <a:ext cx="1187556" cy="358633"/>
          </a:xfrm>
          <a:prstGeom prst="roundRect">
            <a:avLst/>
          </a:prstGeom>
          <a:solidFill>
            <a:sysClr val="window" lastClr="FFFFFF"/>
          </a:solidFill>
          <a:ln w="19050" cap="flat" cmpd="sng" algn="ctr">
            <a:solidFill>
              <a:srgbClr val="4472C4"/>
            </a:solidFill>
            <a:prstDash val="solid"/>
            <a:miter lim="800000"/>
          </a:ln>
          <a:effectLst/>
        </p:spPr>
        <p:txBody>
          <a:bodyPr lIns="22322" tIns="0" rIns="22322" bIns="22322"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rPr>
              <a:t>Cartouche sur les limites</a:t>
            </a:r>
            <a:endParaRPr kumimoji="0" lang="fr-FR" sz="1000" b="1" i="0" u="none" strike="noStrike" kern="0" cap="none" spc="0" normalizeH="0" baseline="0" noProof="0" dirty="0">
              <a:ln>
                <a:noFill/>
              </a:ln>
              <a:solidFill>
                <a:prstClr val="black"/>
              </a:solidFill>
              <a:effectLst/>
              <a:uLnTx/>
              <a:uFillTx/>
              <a:latin typeface="DIN Pro "/>
              <a:ea typeface="+mn-ea"/>
              <a:cs typeface="DIN Pro Bold" panose="020B0804020101020102" pitchFamily="34" charset="0"/>
            </a:endParaRPr>
          </a:p>
        </p:txBody>
      </p:sp>
    </p:spTree>
    <p:extLst>
      <p:ext uri="{BB962C8B-B14F-4D97-AF65-F5344CB8AC3E}">
        <p14:creationId xmlns:p14="http://schemas.microsoft.com/office/powerpoint/2010/main" val="365600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6EEED56-838A-4876-91C9-E65843A87DB7}"/>
              </a:ext>
            </a:extLst>
          </p:cNvPr>
          <p:cNvSpPr>
            <a:spLocks noGrp="1"/>
          </p:cNvSpPr>
          <p:nvPr>
            <p:ph type="title"/>
          </p:nvPr>
        </p:nvSpPr>
        <p:spPr/>
        <p:txBody>
          <a:bodyPr/>
          <a:lstStyle/>
          <a:p>
            <a:r>
              <a:rPr lang="fr-FR" dirty="0"/>
              <a:t>Définition de la sensibilité </a:t>
            </a:r>
          </a:p>
        </p:txBody>
      </p:sp>
      <p:pic>
        <p:nvPicPr>
          <p:cNvPr id="8" name="Image 7">
            <a:extLst>
              <a:ext uri="{FF2B5EF4-FFF2-40B4-BE49-F238E27FC236}">
                <a16:creationId xmlns:a16="http://schemas.microsoft.com/office/drawing/2014/main" id="{501F1077-45A2-4628-BEC3-A9C0BD6CE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9" name="Rectangle 8">
            <a:extLst>
              <a:ext uri="{FF2B5EF4-FFF2-40B4-BE49-F238E27FC236}">
                <a16:creationId xmlns:a16="http://schemas.microsoft.com/office/drawing/2014/main" id="{0A99A4EA-5374-42EA-A017-BBA37F9B223B}"/>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exte 2">
            <a:extLst>
              <a:ext uri="{FF2B5EF4-FFF2-40B4-BE49-F238E27FC236}">
                <a16:creationId xmlns:a16="http://schemas.microsoft.com/office/drawing/2014/main" id="{C412F709-4CB0-D7CA-72A7-F11CBF8637E9}"/>
              </a:ext>
            </a:extLst>
          </p:cNvPr>
          <p:cNvSpPr txBox="1">
            <a:spLocks/>
          </p:cNvSpPr>
          <p:nvPr/>
        </p:nvSpPr>
        <p:spPr>
          <a:xfrm>
            <a:off x="1037301" y="3115876"/>
            <a:ext cx="10612876" cy="646331"/>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b="0" dirty="0">
                <a:solidFill>
                  <a:schemeClr val="tx1"/>
                </a:solidFill>
              </a:rPr>
              <a:t>Lors des ateliers, les experts ont proposé de faire évoluer les indices basés sur les références de Bradbury et al. 2014  au regard de l’amélioration des connaissances sur les interactions oiseaux/éolien en mer, et en essayant de prendre en compte l’attraction du flottant et la hausse de la taille des turbines.</a:t>
            </a:r>
          </a:p>
        </p:txBody>
      </p:sp>
      <p:sp>
        <p:nvSpPr>
          <p:cNvPr id="11" name="ZoneTexte 10">
            <a:extLst>
              <a:ext uri="{FF2B5EF4-FFF2-40B4-BE49-F238E27FC236}">
                <a16:creationId xmlns:a16="http://schemas.microsoft.com/office/drawing/2014/main" id="{9F6A0982-1836-A789-93B1-EA9F9E2D5C32}"/>
              </a:ext>
            </a:extLst>
          </p:cNvPr>
          <p:cNvSpPr txBox="1"/>
          <p:nvPr/>
        </p:nvSpPr>
        <p:spPr>
          <a:xfrm>
            <a:off x="1037301" y="1803062"/>
            <a:ext cx="7613961" cy="1046440"/>
          </a:xfrm>
          <a:prstGeom prst="rect">
            <a:avLst/>
          </a:prstGeom>
          <a:noFill/>
        </p:spPr>
        <p:txBody>
          <a:bodyPr wrap="square" rtlCol="0">
            <a:spAutoFit/>
          </a:bodyPr>
          <a:lstStyle/>
          <a:p>
            <a:pPr marL="285750" marR="0" lvl="0" indent="-285750" fontAlgn="auto">
              <a:spcBef>
                <a:spcPts val="600"/>
              </a:spcBef>
              <a:spcAft>
                <a:spcPts val="600"/>
              </a:spcAft>
              <a:buClrTx/>
              <a:buSzTx/>
              <a:buFont typeface="Arial" panose="020B0604020202020204" pitchFamily="34" charset="0"/>
              <a:buChar char="•"/>
              <a:tabLst/>
              <a:defRPr/>
            </a:pPr>
            <a:r>
              <a:rPr lang="fr-FR" sz="1400" dirty="0"/>
              <a:t>Pour les oiseaux marins, 2 pressions sont retenues:</a:t>
            </a:r>
          </a:p>
          <a:p>
            <a:pPr marR="0" lvl="0" fontAlgn="auto">
              <a:spcBef>
                <a:spcPts val="600"/>
              </a:spcBef>
              <a:spcAft>
                <a:spcPts val="600"/>
              </a:spcAft>
              <a:buClrTx/>
              <a:buSzTx/>
              <a:tabLst/>
              <a:defRPr/>
            </a:pPr>
            <a:r>
              <a:rPr lang="fr-FR" sz="1400" dirty="0"/>
              <a:t>- le risque de collision avec la turbine</a:t>
            </a:r>
          </a:p>
          <a:p>
            <a:pPr marR="0" lvl="0" fontAlgn="auto">
              <a:spcBef>
                <a:spcPts val="600"/>
              </a:spcBef>
              <a:spcAft>
                <a:spcPts val="600"/>
              </a:spcAft>
              <a:buClrTx/>
              <a:buSzTx/>
              <a:tabLst/>
              <a:defRPr/>
            </a:pPr>
            <a:r>
              <a:rPr lang="fr-FR" sz="1400" dirty="0"/>
              <a:t>- la modification du domaine vital (inclue perte d’habitats et effet barrière) </a:t>
            </a:r>
          </a:p>
        </p:txBody>
      </p:sp>
      <p:pic>
        <p:nvPicPr>
          <p:cNvPr id="13" name="Image 12">
            <a:extLst>
              <a:ext uri="{FF2B5EF4-FFF2-40B4-BE49-F238E27FC236}">
                <a16:creationId xmlns:a16="http://schemas.microsoft.com/office/drawing/2014/main" id="{A8A2583B-074C-E3FE-86FA-94AF390BA4B2}"/>
              </a:ext>
            </a:extLst>
          </p:cNvPr>
          <p:cNvPicPr>
            <a:picLocks noChangeAspect="1"/>
          </p:cNvPicPr>
          <p:nvPr/>
        </p:nvPicPr>
        <p:blipFill>
          <a:blip r:embed="rId3"/>
          <a:stretch>
            <a:fillRect/>
          </a:stretch>
        </p:blipFill>
        <p:spPr>
          <a:xfrm>
            <a:off x="9004268" y="1331841"/>
            <a:ext cx="2105025" cy="1409700"/>
          </a:xfrm>
          <a:prstGeom prst="rect">
            <a:avLst/>
          </a:prstGeom>
        </p:spPr>
      </p:pic>
      <p:sp>
        <p:nvSpPr>
          <p:cNvPr id="14" name="ZoneTexte 13">
            <a:extLst>
              <a:ext uri="{FF2B5EF4-FFF2-40B4-BE49-F238E27FC236}">
                <a16:creationId xmlns:a16="http://schemas.microsoft.com/office/drawing/2014/main" id="{64E06377-8A4C-F5B3-B78D-DB6FF8C0A232}"/>
              </a:ext>
            </a:extLst>
          </p:cNvPr>
          <p:cNvSpPr txBox="1"/>
          <p:nvPr/>
        </p:nvSpPr>
        <p:spPr>
          <a:xfrm>
            <a:off x="1219316" y="1212490"/>
            <a:ext cx="7473443" cy="323165"/>
          </a:xfrm>
          <a:prstGeom prst="rect">
            <a:avLst/>
          </a:prstGeom>
          <a:noFill/>
        </p:spPr>
        <p:txBody>
          <a:bodyPr wrap="square" rtlCol="0">
            <a:spAutoFit/>
          </a:bodyPr>
          <a:lstStyle/>
          <a:p>
            <a:pPr marR="0" lvl="0" fontAlgn="auto">
              <a:spcBef>
                <a:spcPts val="600"/>
              </a:spcBef>
              <a:spcAft>
                <a:spcPts val="600"/>
              </a:spcAft>
              <a:buClrTx/>
              <a:buSzTx/>
              <a:tabLst/>
              <a:defRPr/>
            </a:pPr>
            <a:r>
              <a:rPr lang="fr-FR" sz="1500" b="1">
                <a:solidFill>
                  <a:srgbClr val="EC6550"/>
                </a:solidFill>
              </a:rPr>
              <a:t>Définition d’indices de sensibilité </a:t>
            </a:r>
          </a:p>
        </p:txBody>
      </p:sp>
      <p:sp>
        <p:nvSpPr>
          <p:cNvPr id="15" name="Espace réservé du texte 2">
            <a:extLst>
              <a:ext uri="{FF2B5EF4-FFF2-40B4-BE49-F238E27FC236}">
                <a16:creationId xmlns:a16="http://schemas.microsoft.com/office/drawing/2014/main" id="{C4DDC420-8242-D9B0-BB36-7B4B87156A02}"/>
              </a:ext>
            </a:extLst>
          </p:cNvPr>
          <p:cNvSpPr txBox="1">
            <a:spLocks/>
          </p:cNvSpPr>
          <p:nvPr/>
        </p:nvSpPr>
        <p:spPr>
          <a:xfrm>
            <a:off x="1037301" y="4008499"/>
            <a:ext cx="10612876" cy="861774"/>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2400"/>
              </a:spcBef>
              <a:spcAft>
                <a:spcPts val="1200"/>
              </a:spcAft>
              <a:buFontTx/>
              <a:buNone/>
              <a:defRPr sz="1500" b="1" kern="1200">
                <a:solidFill>
                  <a:srgbClr val="EC6550"/>
                </a:solidFill>
                <a:latin typeface="+mn-lt"/>
                <a:ea typeface="+mn-ea"/>
                <a:cs typeface="+mn-cs"/>
              </a:defRPr>
            </a:lvl1pPr>
            <a:lvl2pPr marL="0" indent="0" algn="l" defTabSz="914400" rtl="0" eaLnBrk="1" latinLnBrk="0" hangingPunct="1">
              <a:lnSpc>
                <a:spcPct val="100000"/>
              </a:lnSpc>
              <a:spcBef>
                <a:spcPts val="0"/>
              </a:spcBef>
              <a:buFontTx/>
              <a:buNone/>
              <a:defRPr sz="1200" b="1" kern="1200">
                <a:solidFill>
                  <a:srgbClr val="27348B"/>
                </a:solidFill>
                <a:latin typeface="+mn-lt"/>
                <a:ea typeface="+mn-ea"/>
                <a:cs typeface="+mn-cs"/>
              </a:defRPr>
            </a:lvl2pPr>
            <a:lvl3pPr marL="0" indent="0" algn="l" defTabSz="914400" rtl="0" eaLnBrk="1" latinLnBrk="0" hangingPunct="1">
              <a:lnSpc>
                <a:spcPct val="100000"/>
              </a:lnSpc>
              <a:spcBef>
                <a:spcPts val="0"/>
              </a:spcBef>
              <a:buFontTx/>
              <a:buNone/>
              <a:defRPr sz="1200" kern="1200">
                <a:solidFill>
                  <a:schemeClr val="tx1"/>
                </a:solidFill>
                <a:latin typeface="+mn-lt"/>
                <a:ea typeface="+mn-ea"/>
                <a:cs typeface="+mn-cs"/>
              </a:defRPr>
            </a:lvl3pPr>
            <a:lvl4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4pPr>
            <a:lvl5pPr marL="360000" indent="-144000" algn="l" defTabSz="914400" rtl="0" eaLnBrk="1" latinLnBrk="0" hangingPunct="1">
              <a:lnSpc>
                <a:spcPct val="100000"/>
              </a:lnSpc>
              <a:spcBef>
                <a:spcPts val="600"/>
              </a:spcBef>
              <a:buClr>
                <a:srgbClr val="EC6550"/>
              </a:buClr>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fr-FR" sz="1400" b="0" dirty="0">
                <a:solidFill>
                  <a:schemeClr val="tx1"/>
                </a:solidFill>
              </a:rPr>
              <a:t>Compte tenu des échanges dans les ateliers et du REX des pays européens, proposition sur la littérature actuelle pour proposer un indice pour chaque espèce selon 3 niveaux de sensibilité.</a:t>
            </a:r>
            <a:br>
              <a:rPr lang="fr-FR" sz="1400" b="0" dirty="0">
                <a:solidFill>
                  <a:schemeClr val="tx1"/>
                </a:solidFill>
              </a:rPr>
            </a:br>
            <a:r>
              <a:rPr lang="fr-FR" sz="1400" b="0" dirty="0">
                <a:solidFill>
                  <a:schemeClr val="tx1"/>
                </a:solidFill>
              </a:rPr>
              <a:t>Surtout des informations basées sur l’amélioration des connaissances – et non sur les évolutions des technologies (flottant et augmentation des tailles)</a:t>
            </a:r>
          </a:p>
        </p:txBody>
      </p:sp>
      <p:sp>
        <p:nvSpPr>
          <p:cNvPr id="12" name="Espace réservé du pied de page 2">
            <a:extLst>
              <a:ext uri="{FF2B5EF4-FFF2-40B4-BE49-F238E27FC236}">
                <a16:creationId xmlns:a16="http://schemas.microsoft.com/office/drawing/2014/main" id="{FBEECFDD-C7F4-4BF4-B2A1-C6142B855ECC}"/>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spTree>
    <p:extLst>
      <p:ext uri="{BB962C8B-B14F-4D97-AF65-F5344CB8AC3E}">
        <p14:creationId xmlns:p14="http://schemas.microsoft.com/office/powerpoint/2010/main" val="194925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6EEED56-838A-4876-91C9-E65843A87DB7}"/>
              </a:ext>
            </a:extLst>
          </p:cNvPr>
          <p:cNvSpPr>
            <a:spLocks noGrp="1"/>
          </p:cNvSpPr>
          <p:nvPr>
            <p:ph type="title"/>
          </p:nvPr>
        </p:nvSpPr>
        <p:spPr>
          <a:xfrm>
            <a:off x="1127448" y="95164"/>
            <a:ext cx="10612876" cy="246221"/>
          </a:xfrm>
        </p:spPr>
        <p:txBody>
          <a:bodyPr/>
          <a:lstStyle/>
          <a:p>
            <a:r>
              <a:rPr lang="fr-FR" sz="1600" dirty="0"/>
              <a:t>Définition de la sensibilité (MANCHE / ATL)</a:t>
            </a:r>
          </a:p>
        </p:txBody>
      </p:sp>
      <p:pic>
        <p:nvPicPr>
          <p:cNvPr id="8" name="Image 7">
            <a:extLst>
              <a:ext uri="{FF2B5EF4-FFF2-40B4-BE49-F238E27FC236}">
                <a16:creationId xmlns:a16="http://schemas.microsoft.com/office/drawing/2014/main" id="{501F1077-45A2-4628-BEC3-A9C0BD6CE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9" name="Rectangle 8">
            <a:extLst>
              <a:ext uri="{FF2B5EF4-FFF2-40B4-BE49-F238E27FC236}">
                <a16:creationId xmlns:a16="http://schemas.microsoft.com/office/drawing/2014/main" id="{0A99A4EA-5374-42EA-A017-BBA37F9B223B}"/>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pied de page 2">
            <a:extLst>
              <a:ext uri="{FF2B5EF4-FFF2-40B4-BE49-F238E27FC236}">
                <a16:creationId xmlns:a16="http://schemas.microsoft.com/office/drawing/2014/main" id="{4E823E80-B528-49D8-89F9-947F733EFB74}"/>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graphicFrame>
        <p:nvGraphicFramePr>
          <p:cNvPr id="4" name="Tableau 3">
            <a:extLst>
              <a:ext uri="{FF2B5EF4-FFF2-40B4-BE49-F238E27FC236}">
                <a16:creationId xmlns:a16="http://schemas.microsoft.com/office/drawing/2014/main" id="{07A3C43C-3A3F-1B63-4920-9647D80F2A8F}"/>
              </a:ext>
            </a:extLst>
          </p:cNvPr>
          <p:cNvGraphicFramePr>
            <a:graphicFrameLocks noGrp="1"/>
          </p:cNvGraphicFramePr>
          <p:nvPr>
            <p:extLst>
              <p:ext uri="{D42A27DB-BD31-4B8C-83A1-F6EECF244321}">
                <p14:modId xmlns:p14="http://schemas.microsoft.com/office/powerpoint/2010/main" val="1009743983"/>
              </p:ext>
            </p:extLst>
          </p:nvPr>
        </p:nvGraphicFramePr>
        <p:xfrm>
          <a:off x="375919" y="418893"/>
          <a:ext cx="11440161" cy="5968069"/>
        </p:xfrm>
        <a:graphic>
          <a:graphicData uri="http://schemas.openxmlformats.org/drawingml/2006/table">
            <a:tbl>
              <a:tblPr/>
              <a:tblGrid>
                <a:gridCol w="1320801">
                  <a:extLst>
                    <a:ext uri="{9D8B030D-6E8A-4147-A177-3AD203B41FA5}">
                      <a16:colId xmlns:a16="http://schemas.microsoft.com/office/drawing/2014/main" val="673573518"/>
                    </a:ext>
                  </a:extLst>
                </a:gridCol>
                <a:gridCol w="1236409">
                  <a:extLst>
                    <a:ext uri="{9D8B030D-6E8A-4147-A177-3AD203B41FA5}">
                      <a16:colId xmlns:a16="http://schemas.microsoft.com/office/drawing/2014/main" val="1007538976"/>
                    </a:ext>
                  </a:extLst>
                </a:gridCol>
                <a:gridCol w="1466151">
                  <a:extLst>
                    <a:ext uri="{9D8B030D-6E8A-4147-A177-3AD203B41FA5}">
                      <a16:colId xmlns:a16="http://schemas.microsoft.com/office/drawing/2014/main" val="1339858693"/>
                    </a:ext>
                  </a:extLst>
                </a:gridCol>
                <a:gridCol w="1246357">
                  <a:extLst>
                    <a:ext uri="{9D8B030D-6E8A-4147-A177-3AD203B41FA5}">
                      <a16:colId xmlns:a16="http://schemas.microsoft.com/office/drawing/2014/main" val="3900600456"/>
                    </a:ext>
                  </a:extLst>
                </a:gridCol>
                <a:gridCol w="1200780">
                  <a:extLst>
                    <a:ext uri="{9D8B030D-6E8A-4147-A177-3AD203B41FA5}">
                      <a16:colId xmlns:a16="http://schemas.microsoft.com/office/drawing/2014/main" val="4284270898"/>
                    </a:ext>
                  </a:extLst>
                </a:gridCol>
                <a:gridCol w="1088543">
                  <a:extLst>
                    <a:ext uri="{9D8B030D-6E8A-4147-A177-3AD203B41FA5}">
                      <a16:colId xmlns:a16="http://schemas.microsoft.com/office/drawing/2014/main" val="3388218079"/>
                    </a:ext>
                  </a:extLst>
                </a:gridCol>
                <a:gridCol w="1493520">
                  <a:extLst>
                    <a:ext uri="{9D8B030D-6E8A-4147-A177-3AD203B41FA5}">
                      <a16:colId xmlns:a16="http://schemas.microsoft.com/office/drawing/2014/main" val="930649425"/>
                    </a:ext>
                  </a:extLst>
                </a:gridCol>
                <a:gridCol w="1196995">
                  <a:extLst>
                    <a:ext uri="{9D8B030D-6E8A-4147-A177-3AD203B41FA5}">
                      <a16:colId xmlns:a16="http://schemas.microsoft.com/office/drawing/2014/main" val="107990041"/>
                    </a:ext>
                  </a:extLst>
                </a:gridCol>
                <a:gridCol w="1190605">
                  <a:extLst>
                    <a:ext uri="{9D8B030D-6E8A-4147-A177-3AD203B41FA5}">
                      <a16:colId xmlns:a16="http://schemas.microsoft.com/office/drawing/2014/main" val="858232200"/>
                    </a:ext>
                  </a:extLst>
                </a:gridCol>
              </a:tblGrid>
              <a:tr h="986406">
                <a:tc>
                  <a:txBody>
                    <a:bodyPr/>
                    <a:lstStyle/>
                    <a:p>
                      <a:pPr algn="ctr" fontAlgn="ctr"/>
                      <a:r>
                        <a:rPr lang="fr-FR" sz="1100" b="0" i="0" u="none" strike="noStrike" dirty="0">
                          <a:solidFill>
                            <a:srgbClr val="000000"/>
                          </a:solidFill>
                          <a:effectLst/>
                          <a:latin typeface="Calibri" panose="020F0502020204030204" pitchFamily="34" charset="0"/>
                        </a:rPr>
                        <a:t>Espèces/groupes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collision (pondérée, note sur 10) adapté de Bradbury, 2014 (OFB)*</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déplacement (pondérée, note sur 10) adapté de Bradbury, 2014 (OFB)*</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indice (note sur 5) correspondant (Bradbury et al. 2014)**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collision (normalisée entre 0 et 1)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déplacement (normalisée entre 0 et 1)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indice (note sur 5) correspondant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0" i="0" u="none" strike="noStrike" dirty="0">
                          <a:solidFill>
                            <a:srgbClr val="000000"/>
                          </a:solidFill>
                          <a:effectLst/>
                          <a:latin typeface="Calibri" panose="020F0502020204030204" pitchFamily="34" charset="0"/>
                        </a:rPr>
                        <a:t>From Wade et al. 2016 (Furness </a:t>
                      </a:r>
                      <a:r>
                        <a:rPr lang="en-US" sz="1100" b="0" i="0" u="none" strike="noStrike" dirty="0" err="1">
                          <a:solidFill>
                            <a:srgbClr val="000000"/>
                          </a:solidFill>
                          <a:effectLst/>
                          <a:latin typeface="Calibri" panose="020F0502020204030204" pitchFamily="34" charset="0"/>
                        </a:rPr>
                        <a:t>modif</a:t>
                      </a:r>
                      <a:r>
                        <a:rPr lang="en-US" sz="1100" b="0" i="0" u="none" strike="noStrike" dirty="0">
                          <a:solidFill>
                            <a:srgbClr val="000000"/>
                          </a:solidFill>
                          <a:effectLst/>
                          <a:latin typeface="Calibri" panose="020F0502020204030204" pitchFamily="34" charset="0"/>
                        </a:rPr>
                        <a:t> with uncertainty)</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Proposition d’indice retenu pour l’étude (sur 5)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234121743"/>
                  </a:ext>
                </a:extLst>
              </a:tr>
              <a:tr h="330240">
                <a:tc>
                  <a:txBody>
                    <a:bodyPr/>
                    <a:lstStyle/>
                    <a:p>
                      <a:pPr algn="ctr" fontAlgn="ctr"/>
                      <a:r>
                        <a:rPr lang="fr-FR" sz="1100" b="0" i="0" u="none" strike="noStrike" dirty="0">
                          <a:solidFill>
                            <a:srgbClr val="000000"/>
                          </a:solidFill>
                          <a:effectLst/>
                          <a:latin typeface="Calibri" panose="020F0502020204030204" pitchFamily="34" charset="0"/>
                        </a:rPr>
                        <a:t>Labbes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dirty="0">
                          <a:solidFill>
                            <a:srgbClr val="000000"/>
                          </a:solidFill>
                          <a:effectLst/>
                          <a:latin typeface="Calibri" panose="020F0502020204030204" pitchFamily="34" charset="0"/>
                        </a:rPr>
                        <a:t>2,86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1" i="0" u="none" strike="noStrike">
                          <a:solidFill>
                            <a:srgbClr val="000000"/>
                          </a:solidFill>
                          <a:effectLst/>
                          <a:latin typeface="Calibri" panose="020F0502020204030204" pitchFamily="34" charset="0"/>
                        </a:rPr>
                        <a:t>0,12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1/5 (C. skua)****</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1/5 (arctic + great skuas)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3818920"/>
                  </a:ext>
                </a:extLst>
              </a:tr>
              <a:tr h="330240">
                <a:tc>
                  <a:txBody>
                    <a:bodyPr/>
                    <a:lstStyle/>
                    <a:p>
                      <a:pPr algn="ctr" fontAlgn="ctr"/>
                      <a:r>
                        <a:rPr lang="fr-FR" sz="1100" b="0" i="0" u="none" strike="noStrike" dirty="0">
                          <a:solidFill>
                            <a:srgbClr val="000000"/>
                          </a:solidFill>
                          <a:effectLst/>
                          <a:latin typeface="Calibri" panose="020F0502020204030204" pitchFamily="34" charset="0"/>
                        </a:rPr>
                        <a:t>Grands puffins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1" i="0" u="none" strike="noStrike">
                          <a:solidFill>
                            <a:srgbClr val="000000"/>
                          </a:solidFill>
                          <a:effectLst/>
                          <a:latin typeface="Calibri" panose="020F0502020204030204" pitchFamily="34" charset="0"/>
                        </a:rPr>
                        <a:t>0,42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100" b="0" i="0" u="none" strike="noStrike">
                          <a:solidFill>
                            <a:srgbClr val="000000"/>
                          </a:solidFill>
                          <a:effectLst/>
                          <a:latin typeface="Calibri" panose="020F0502020204030204" pitchFamily="34" charset="0"/>
                        </a:rPr>
                        <a:t>3/5 (P. gravis + P.griseus)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47371449"/>
                  </a:ext>
                </a:extLst>
              </a:tr>
              <a:tr h="330240">
                <a:tc>
                  <a:txBody>
                    <a:bodyPr/>
                    <a:lstStyle/>
                    <a:p>
                      <a:pPr algn="ctr" fontAlgn="ctr"/>
                      <a:r>
                        <a:rPr lang="fr-FR" sz="1100" b="0" i="0" u="none" strike="noStrike" dirty="0">
                          <a:solidFill>
                            <a:srgbClr val="000000"/>
                          </a:solidFill>
                          <a:effectLst/>
                          <a:latin typeface="Calibri" panose="020F0502020204030204" pitchFamily="34" charset="0"/>
                        </a:rPr>
                        <a:t>Petits puffins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a:solidFill>
                            <a:srgbClr val="000000"/>
                          </a:solidFill>
                          <a:effectLst/>
                          <a:latin typeface="Calibri" panose="020F0502020204030204" pitchFamily="34" charset="0"/>
                        </a:rPr>
                        <a:t>0,19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0,53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3/5 (P. Baléares + P.Anglais)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69303314"/>
                  </a:ext>
                </a:extLst>
              </a:tr>
              <a:tr h="481471">
                <a:tc>
                  <a:txBody>
                    <a:bodyPr/>
                    <a:lstStyle/>
                    <a:p>
                      <a:pPr algn="ctr" fontAlgn="ctr"/>
                      <a:r>
                        <a:rPr lang="fr-FR" sz="1100" b="0" i="0" u="none" strike="noStrike" dirty="0">
                          <a:solidFill>
                            <a:srgbClr val="000000"/>
                          </a:solidFill>
                          <a:effectLst/>
                          <a:latin typeface="Calibri" panose="020F0502020204030204" pitchFamily="34" charset="0"/>
                        </a:rPr>
                        <a:t>Océanites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0,65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1" i="0" u="none" strike="noStrike">
                          <a:solidFill>
                            <a:srgbClr val="000000"/>
                          </a:solidFill>
                          <a:effectLst/>
                          <a:latin typeface="Calibri" panose="020F0502020204030204" pitchFamily="34" charset="0"/>
                        </a:rPr>
                        <a:t>0,47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0,12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3/5 (2 des 3 espèces à 3/5, H. pelagicus à 2/5)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43734292"/>
                  </a:ext>
                </a:extLst>
              </a:tr>
              <a:tr h="221153">
                <a:tc>
                  <a:txBody>
                    <a:bodyPr/>
                    <a:lstStyle/>
                    <a:p>
                      <a:pPr algn="ctr" fontAlgn="ctr"/>
                      <a:r>
                        <a:rPr lang="fr-FR" sz="1100" b="0" i="0" u="none" strike="noStrike" dirty="0">
                          <a:solidFill>
                            <a:srgbClr val="000000"/>
                          </a:solidFill>
                          <a:effectLst/>
                          <a:latin typeface="Calibri" panose="020F0502020204030204" pitchFamily="34" charset="0"/>
                        </a:rPr>
                        <a:t>Fou de Bassan</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3,92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dirty="0">
                          <a:solidFill>
                            <a:srgbClr val="000000"/>
                          </a:solidFill>
                          <a:effectLst/>
                          <a:latin typeface="Calibri" panose="020F0502020204030204" pitchFamily="34" charset="0"/>
                        </a:rPr>
                        <a:t>0,56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0,76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 (M. bassanus)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303976948"/>
                  </a:ext>
                </a:extLst>
              </a:tr>
              <a:tr h="221153">
                <a:tc>
                  <a:txBody>
                    <a:bodyPr/>
                    <a:lstStyle/>
                    <a:p>
                      <a:pPr algn="ctr" fontAlgn="ctr"/>
                      <a:r>
                        <a:rPr lang="fr-FR" sz="1100" b="0" i="0" u="none" strike="noStrike" dirty="0">
                          <a:solidFill>
                            <a:srgbClr val="000000"/>
                          </a:solidFill>
                          <a:effectLst/>
                          <a:latin typeface="Calibri" panose="020F0502020204030204" pitchFamily="34" charset="0"/>
                        </a:rPr>
                        <a:t>Grands goélands gris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10,00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1" i="0" u="none" strike="noStrike">
                          <a:solidFill>
                            <a:srgbClr val="000000"/>
                          </a:solidFill>
                          <a:effectLst/>
                          <a:latin typeface="Calibri" panose="020F0502020204030204" pitchFamily="34" charset="0"/>
                        </a:rPr>
                        <a:t>0,58</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0,53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(L. </a:t>
                      </a:r>
                      <a:r>
                        <a:rPr lang="fr-FR" sz="1100" b="0" i="0" u="none" strike="noStrike" dirty="0" err="1">
                          <a:solidFill>
                            <a:srgbClr val="000000"/>
                          </a:solidFill>
                          <a:effectLst/>
                          <a:latin typeface="Calibri" panose="020F0502020204030204" pitchFamily="34" charset="0"/>
                        </a:rPr>
                        <a:t>Michahellis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chemeClr val="bg1"/>
                          </a:solidFill>
                          <a:effectLst/>
                          <a:latin typeface="Calibri" panose="020F0502020204030204" pitchFamily="34" charset="0"/>
                        </a:rPr>
                        <a:t>5/5 (L. </a:t>
                      </a:r>
                      <a:r>
                        <a:rPr lang="fr-FR" sz="1100" b="0" i="0" u="none" strike="noStrike" dirty="0" err="1">
                          <a:solidFill>
                            <a:schemeClr val="bg1"/>
                          </a:solidFill>
                          <a:effectLst/>
                          <a:latin typeface="Calibri" panose="020F0502020204030204" pitchFamily="34" charset="0"/>
                        </a:rPr>
                        <a:t>argentatus</a:t>
                      </a:r>
                      <a:r>
                        <a:rPr lang="fr-FR" sz="1100" b="0" i="0" u="none" strike="noStrike" dirty="0">
                          <a:solidFill>
                            <a:schemeClr val="bg1"/>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extLst>
                  <a:ext uri="{0D108BD9-81ED-4DB2-BD59-A6C34878D82A}">
                    <a16:rowId xmlns:a16="http://schemas.microsoft.com/office/drawing/2014/main" val="4205638967"/>
                  </a:ext>
                </a:extLst>
              </a:tr>
              <a:tr h="232078">
                <a:tc>
                  <a:txBody>
                    <a:bodyPr/>
                    <a:lstStyle/>
                    <a:p>
                      <a:pPr algn="ctr" fontAlgn="ctr"/>
                      <a:r>
                        <a:rPr lang="fr-FR" sz="1100" b="0" i="0" u="none" strike="noStrike" dirty="0">
                          <a:solidFill>
                            <a:srgbClr val="000000"/>
                          </a:solidFill>
                          <a:effectLst/>
                          <a:latin typeface="Calibri" panose="020F0502020204030204" pitchFamily="34" charset="0"/>
                        </a:rPr>
                        <a:t>Grands goélands noirs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10,00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1" i="0" u="none" strike="noStrike" dirty="0">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0,20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5/5 (L. </a:t>
                      </a:r>
                      <a:r>
                        <a:rPr lang="fr-FR" sz="1100" b="0" i="0" u="none" strike="noStrike" dirty="0" err="1">
                          <a:solidFill>
                            <a:schemeClr val="bg1"/>
                          </a:solidFill>
                          <a:effectLst/>
                          <a:latin typeface="Calibri" panose="020F0502020204030204" pitchFamily="34" charset="0"/>
                        </a:rPr>
                        <a:t>marinus</a:t>
                      </a:r>
                      <a:r>
                        <a:rPr lang="fr-FR" sz="1100" b="0" i="0" u="none" strike="noStrike" dirty="0">
                          <a:solidFill>
                            <a:schemeClr val="bg1"/>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extLst>
                  <a:ext uri="{0D108BD9-81ED-4DB2-BD59-A6C34878D82A}">
                    <a16:rowId xmlns:a16="http://schemas.microsoft.com/office/drawing/2014/main" val="2634362772"/>
                  </a:ext>
                </a:extLst>
              </a:tr>
              <a:tr h="221153">
                <a:tc>
                  <a:txBody>
                    <a:bodyPr/>
                    <a:lstStyle/>
                    <a:p>
                      <a:pPr algn="ctr" fontAlgn="ctr"/>
                      <a:r>
                        <a:rPr lang="fr-FR" sz="1100" b="0" i="0" u="none" strike="noStrike" dirty="0">
                          <a:solidFill>
                            <a:srgbClr val="000000"/>
                          </a:solidFill>
                          <a:effectLst/>
                          <a:latin typeface="Calibri" panose="020F0502020204030204" pitchFamily="34" charset="0"/>
                        </a:rPr>
                        <a:t>Mouette pygmée</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3,67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0,73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 (L. minutus)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934519318"/>
                  </a:ext>
                </a:extLst>
              </a:tr>
              <a:tr h="449407">
                <a:tc>
                  <a:txBody>
                    <a:bodyPr/>
                    <a:lstStyle/>
                    <a:p>
                      <a:pPr algn="ctr" fontAlgn="ctr"/>
                      <a:r>
                        <a:rPr lang="fr-FR" sz="1100" b="0" i="0" u="none" strike="noStrike" dirty="0">
                          <a:solidFill>
                            <a:srgbClr val="000000"/>
                          </a:solidFill>
                          <a:effectLst/>
                          <a:latin typeface="Calibri" panose="020F0502020204030204" pitchFamily="34" charset="0"/>
                        </a:rPr>
                        <a:t>Mouette rieuse/</a:t>
                      </a:r>
                      <a:r>
                        <a:rPr lang="fr-FR" sz="1100" b="0" i="0" u="none" strike="noStrike" dirty="0" err="1">
                          <a:solidFill>
                            <a:srgbClr val="000000"/>
                          </a:solidFill>
                          <a:effectLst/>
                          <a:latin typeface="Calibri" panose="020F0502020204030204" pitchFamily="34" charset="0"/>
                        </a:rPr>
                        <a:t>melano</a:t>
                      </a:r>
                      <a:r>
                        <a:rPr lang="fr-FR" sz="1100" b="0" i="0" u="none" strike="noStrike" dirty="0">
                          <a:solidFill>
                            <a:srgbClr val="000000"/>
                          </a:solidFill>
                          <a:effectLst/>
                          <a:latin typeface="Calibri" panose="020F0502020204030204" pitchFamily="34" charset="0"/>
                        </a:rPr>
                        <a:t>/sabine</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5,10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1" i="0" u="none" strike="noStrike" dirty="0">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0,45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(2 espèces à 3/5, L. </a:t>
                      </a:r>
                      <a:r>
                        <a:rPr lang="fr-FR" sz="1100" b="0" i="0" u="none" strike="noStrike" dirty="0" err="1">
                          <a:solidFill>
                            <a:srgbClr val="000000"/>
                          </a:solidFill>
                          <a:effectLst/>
                          <a:latin typeface="Calibri" panose="020F0502020204030204" pitchFamily="34" charset="0"/>
                        </a:rPr>
                        <a:t>ridibundus</a:t>
                      </a:r>
                      <a:r>
                        <a:rPr lang="fr-FR" sz="1100" b="0" i="0" u="none" strike="noStrike" dirty="0">
                          <a:solidFill>
                            <a:srgbClr val="000000"/>
                          </a:solidFill>
                          <a:effectLst/>
                          <a:latin typeface="Calibri" panose="020F0502020204030204" pitchFamily="34" charset="0"/>
                        </a:rPr>
                        <a:t> à 2/5)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8871708"/>
                  </a:ext>
                </a:extLst>
              </a:tr>
              <a:tr h="221153">
                <a:tc>
                  <a:txBody>
                    <a:bodyPr/>
                    <a:lstStyle/>
                    <a:p>
                      <a:pPr algn="ctr" fontAlgn="ctr"/>
                      <a:r>
                        <a:rPr lang="fr-FR" sz="1100" b="0" i="0" u="none" strike="noStrike" dirty="0">
                          <a:solidFill>
                            <a:srgbClr val="000000"/>
                          </a:solidFill>
                          <a:effectLst/>
                          <a:latin typeface="Calibri" panose="020F0502020204030204" pitchFamily="34" charset="0"/>
                        </a:rPr>
                        <a:t>Mouette tridactyle</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4,29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0,16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0,51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(R. </a:t>
                      </a:r>
                      <a:r>
                        <a:rPr lang="fr-FR" sz="1100" b="0" i="0" u="none" strike="noStrike" dirty="0" err="1">
                          <a:solidFill>
                            <a:srgbClr val="000000"/>
                          </a:solidFill>
                          <a:effectLst/>
                          <a:latin typeface="Calibri" panose="020F0502020204030204" pitchFamily="34" charset="0"/>
                        </a:rPr>
                        <a:t>tridactyla</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38550490"/>
                  </a:ext>
                </a:extLst>
              </a:tr>
              <a:tr h="221153">
                <a:tc>
                  <a:txBody>
                    <a:bodyPr/>
                    <a:lstStyle/>
                    <a:p>
                      <a:pPr algn="ctr" fontAlgn="ctr"/>
                      <a:r>
                        <a:rPr lang="fr-FR" sz="1100" b="0" i="0" u="none" strike="noStrike" dirty="0">
                          <a:solidFill>
                            <a:srgbClr val="000000"/>
                          </a:solidFill>
                          <a:effectLst/>
                          <a:latin typeface="Calibri" panose="020F0502020204030204" pitchFamily="34" charset="0"/>
                        </a:rPr>
                        <a:t>Fulmar boréal</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0,37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0,50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78246747"/>
                  </a:ext>
                </a:extLst>
              </a:tr>
              <a:tr h="221153">
                <a:tc>
                  <a:txBody>
                    <a:bodyPr/>
                    <a:lstStyle/>
                    <a:p>
                      <a:pPr algn="ctr" fontAlgn="ctr"/>
                      <a:r>
                        <a:rPr lang="fr-FR" sz="1100" b="0" i="0" u="none" strike="noStrike" dirty="0">
                          <a:solidFill>
                            <a:srgbClr val="000000"/>
                          </a:solidFill>
                          <a:effectLst/>
                          <a:latin typeface="Calibri" panose="020F0502020204030204" pitchFamily="34" charset="0"/>
                        </a:rPr>
                        <a:t>Alcidés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0,29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0,14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0,63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(U. </a:t>
                      </a:r>
                      <a:r>
                        <a:rPr lang="fr-FR" sz="1100" b="0" i="0" u="none" strike="noStrike" dirty="0" err="1">
                          <a:solidFill>
                            <a:srgbClr val="000000"/>
                          </a:solidFill>
                          <a:effectLst/>
                          <a:latin typeface="Calibri" panose="020F0502020204030204" pitchFamily="34" charset="0"/>
                        </a:rPr>
                        <a:t>aalge</a:t>
                      </a:r>
                      <a:r>
                        <a:rPr lang="fr-FR" sz="1100" b="0" i="0" u="none" strike="noStrike" dirty="0">
                          <a:solidFill>
                            <a:srgbClr val="000000"/>
                          </a:solidFill>
                          <a:effectLst/>
                          <a:latin typeface="Calibri" panose="020F0502020204030204" pitchFamily="34" charset="0"/>
                        </a:rPr>
                        <a:t> retenu)</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135586595"/>
                  </a:ext>
                </a:extLst>
              </a:tr>
              <a:tr h="221153">
                <a:tc>
                  <a:txBody>
                    <a:bodyPr/>
                    <a:lstStyle/>
                    <a:p>
                      <a:pPr algn="ctr" fontAlgn="ctr"/>
                      <a:r>
                        <a:rPr lang="fr-FR" sz="1100" b="0" i="0" u="none" strike="noStrike" dirty="0">
                          <a:solidFill>
                            <a:srgbClr val="000000"/>
                          </a:solidFill>
                          <a:effectLst/>
                          <a:latin typeface="Calibri" panose="020F0502020204030204" pitchFamily="34" charset="0"/>
                        </a:rPr>
                        <a:t>Cormorans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2,29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6,00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1" i="0" u="none" strike="noStrike">
                          <a:solidFill>
                            <a:srgbClr val="000000"/>
                          </a:solidFill>
                          <a:effectLst/>
                          <a:latin typeface="Calibri" panose="020F0502020204030204" pitchFamily="34" charset="0"/>
                        </a:rPr>
                        <a:t>0,67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0,59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(P. </a:t>
                      </a:r>
                      <a:r>
                        <a:rPr lang="fr-FR" sz="1100" b="0" i="0" u="none" strike="noStrike" dirty="0" err="1">
                          <a:solidFill>
                            <a:srgbClr val="000000"/>
                          </a:solidFill>
                          <a:effectLst/>
                          <a:latin typeface="Calibri" panose="020F0502020204030204" pitchFamily="34" charset="0"/>
                        </a:rPr>
                        <a:t>aristotelis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08967913"/>
                  </a:ext>
                </a:extLst>
              </a:tr>
              <a:tr h="222828">
                <a:tc>
                  <a:txBody>
                    <a:bodyPr/>
                    <a:lstStyle/>
                    <a:p>
                      <a:pPr algn="ctr" fontAlgn="ctr"/>
                      <a:r>
                        <a:rPr lang="fr-FR" sz="1100" b="0" i="0" u="none" strike="noStrike" dirty="0">
                          <a:solidFill>
                            <a:srgbClr val="000000"/>
                          </a:solidFill>
                          <a:effectLst/>
                          <a:latin typeface="Calibri" panose="020F0502020204030204" pitchFamily="34" charset="0"/>
                        </a:rPr>
                        <a:t>Sternes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2,86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1" i="0" u="none" strike="noStrike">
                          <a:solidFill>
                            <a:srgbClr val="000000"/>
                          </a:solidFill>
                          <a:effectLst/>
                          <a:latin typeface="Calibri" panose="020F0502020204030204" pitchFamily="34" charset="0"/>
                        </a:rPr>
                        <a:t>0,74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a:t>
                      </a:r>
                      <a:r>
                        <a:rPr lang="fr-FR" sz="1100" b="0" i="0" u="none" strike="noStrike" dirty="0" err="1">
                          <a:solidFill>
                            <a:srgbClr val="000000"/>
                          </a:solidFill>
                          <a:effectLst/>
                          <a:latin typeface="Calibri" panose="020F0502020204030204" pitchFamily="34" charset="0"/>
                        </a:rPr>
                        <a:t>T.sandvicensis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46491390"/>
                  </a:ext>
                </a:extLst>
              </a:tr>
              <a:tr h="221153">
                <a:tc>
                  <a:txBody>
                    <a:bodyPr/>
                    <a:lstStyle/>
                    <a:p>
                      <a:pPr algn="ctr" fontAlgn="ctr"/>
                      <a:r>
                        <a:rPr lang="fr-FR" sz="1100" b="0" i="0" u="none" strike="noStrike" dirty="0">
                          <a:solidFill>
                            <a:srgbClr val="000000"/>
                          </a:solidFill>
                          <a:effectLst/>
                          <a:latin typeface="Calibri" panose="020F0502020204030204" pitchFamily="34" charset="0"/>
                        </a:rPr>
                        <a:t>Macreuses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0,98</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10,00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0" i="0" u="none" strike="noStrike">
                          <a:solidFill>
                            <a:srgbClr val="000000"/>
                          </a:solidFill>
                          <a:effectLst/>
                          <a:latin typeface="Calibri" panose="020F0502020204030204" pitchFamily="34" charset="0"/>
                        </a:rPr>
                        <a:t>0,35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5/5 (M. </a:t>
                      </a:r>
                      <a:r>
                        <a:rPr lang="fr-FR" sz="1100" b="0" i="0" u="none" strike="noStrike" dirty="0" err="1">
                          <a:solidFill>
                            <a:schemeClr val="bg1"/>
                          </a:solidFill>
                          <a:effectLst/>
                          <a:latin typeface="Calibri" panose="020F0502020204030204" pitchFamily="34" charset="0"/>
                        </a:rPr>
                        <a:t>nigra</a:t>
                      </a:r>
                      <a:r>
                        <a:rPr lang="fr-FR" sz="1100" b="0" i="0" u="none" strike="noStrike" dirty="0">
                          <a:solidFill>
                            <a:schemeClr val="bg1"/>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2103" marR="2103" marT="21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extLst>
                  <a:ext uri="{0D108BD9-81ED-4DB2-BD59-A6C34878D82A}">
                    <a16:rowId xmlns:a16="http://schemas.microsoft.com/office/drawing/2014/main" val="1519780270"/>
                  </a:ext>
                </a:extLst>
              </a:tr>
              <a:tr h="279704">
                <a:tc>
                  <a:txBody>
                    <a:bodyPr/>
                    <a:lstStyle/>
                    <a:p>
                      <a:pPr algn="ctr" fontAlgn="ctr"/>
                      <a:r>
                        <a:rPr lang="fr-FR" sz="1100" b="0" i="0" u="none" strike="noStrike" dirty="0">
                          <a:solidFill>
                            <a:srgbClr val="000000"/>
                          </a:solidFill>
                          <a:effectLst/>
                          <a:latin typeface="Calibri" panose="020F0502020204030204" pitchFamily="34" charset="0"/>
                        </a:rPr>
                        <a:t>Plongeons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1,84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10,00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2103" marR="2103" marT="21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100" b="0" i="0" u="none" strike="noStrike" dirty="0">
                          <a:solidFill>
                            <a:schemeClr val="bg1"/>
                          </a:solidFill>
                          <a:effectLst/>
                          <a:latin typeface="Calibri" panose="020F0502020204030204" pitchFamily="34" charset="0"/>
                        </a:rPr>
                        <a:t>5/5 (G. artica + G. stellata)</a:t>
                      </a:r>
                    </a:p>
                  </a:txBody>
                  <a:tcPr marL="2103" marR="2103" marT="21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extLst>
                  <a:ext uri="{0D108BD9-81ED-4DB2-BD59-A6C34878D82A}">
                    <a16:rowId xmlns:a16="http://schemas.microsoft.com/office/drawing/2014/main" val="2067832824"/>
                  </a:ext>
                </a:extLst>
              </a:tr>
              <a:tr h="221153">
                <a:tc>
                  <a:txBody>
                    <a:bodyPr/>
                    <a:lstStyle/>
                    <a:p>
                      <a:pPr algn="l" fontAlgn="b"/>
                      <a:endParaRPr lang="fr-FR" sz="90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grid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050" b="0" i="0" u="none" strike="noStrike" dirty="0">
                          <a:solidFill>
                            <a:srgbClr val="000000"/>
                          </a:solidFill>
                          <a:effectLst/>
                          <a:latin typeface="Calibri" panose="020F0502020204030204" pitchFamily="34" charset="0"/>
                        </a:rPr>
                        <a:t>* </a:t>
                      </a:r>
                      <a:r>
                        <a:rPr lang="fr-FR" sz="1050" b="1" i="0" u="none" strike="noStrike" dirty="0">
                          <a:solidFill>
                            <a:srgbClr val="000000"/>
                          </a:solidFill>
                          <a:effectLst/>
                          <a:latin typeface="Calibri" panose="020F0502020204030204" pitchFamily="34" charset="0"/>
                        </a:rPr>
                        <a:t>valeur de vulnérabilité maximale en gras</a:t>
                      </a:r>
                      <a:endParaRPr lang="fr-FR" sz="1050" b="0" i="0" u="none" strike="noStrike" dirty="0">
                        <a:solidFill>
                          <a:srgbClr val="000000"/>
                        </a:solidFill>
                        <a:effectLst/>
                        <a:latin typeface="Calibri" panose="020F0502020204030204" pitchFamily="34" charset="0"/>
                      </a:endParaRPr>
                    </a:p>
                  </a:txBody>
                  <a:tcPr marL="2103" marR="2103" marT="2103" marB="0" anchor="ctr">
                    <a:lnL>
                      <a:noFill/>
                    </a:lnL>
                    <a:lnR>
                      <a:noFill/>
                    </a:lnR>
                    <a:lnT w="635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fr-FR"/>
                    </a:p>
                  </a:txBody>
                  <a:tcPr/>
                </a:tc>
                <a:tc>
                  <a:txBody>
                    <a:bodyPr/>
                    <a:lstStyle/>
                    <a:p>
                      <a:pPr algn="l" fontAlgn="b"/>
                      <a:endParaRPr lang="fr-FR" sz="105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endParaRPr lang="fr-FR" sz="105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endParaRPr lang="fr-FR" sz="1050" b="0" i="0" u="none" strike="noStrike" kern="1200">
                        <a:solidFill>
                          <a:srgbClr val="000000"/>
                        </a:solidFill>
                        <a:effectLst/>
                        <a:latin typeface="Calibri" panose="020F0502020204030204" pitchFamily="34" charset="0"/>
                        <a:ea typeface="+mn-ea"/>
                        <a:cs typeface="+mn-cs"/>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gridSpan="3">
                  <a:txBody>
                    <a:bodyPr/>
                    <a:lstStyle/>
                    <a:p>
                      <a:pPr algn="l" fontAlgn="b"/>
                      <a:r>
                        <a:rPr lang="fr-FR" sz="1050" b="0" i="0" u="none" strike="noStrike" kern="1200" dirty="0">
                          <a:solidFill>
                            <a:srgbClr val="000000"/>
                          </a:solidFill>
                          <a:effectLst/>
                          <a:latin typeface="Calibri" panose="020F0502020204030204" pitchFamily="34" charset="0"/>
                          <a:ea typeface="+mn-ea"/>
                          <a:cs typeface="+mn-cs"/>
                        </a:rPr>
                        <a:t>*** Guilherme - indice de 1 à 5 correspondant à la vulnérabilité maximale</a:t>
                      </a: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hMerge="1">
                  <a:txBody>
                    <a:bodyPr/>
                    <a:lstStyle/>
                    <a:p>
                      <a:pPr algn="l" fontAlgn="b"/>
                      <a:endParaRPr lang="fr-FR" sz="90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hMerge="1">
                  <a:txBody>
                    <a:bodyPr/>
                    <a:lstStyle/>
                    <a:p>
                      <a:pPr algn="l" fontAlgn="b"/>
                      <a:endParaRPr lang="fr-FR" sz="90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077078663"/>
                  </a:ext>
                </a:extLst>
              </a:tr>
              <a:tr h="0">
                <a:tc>
                  <a:txBody>
                    <a:bodyPr/>
                    <a:lstStyle/>
                    <a:p>
                      <a:pPr algn="l" fontAlgn="b"/>
                      <a:endParaRPr lang="fr-FR" sz="900" b="0" i="0" u="none" strike="noStrike">
                        <a:solidFill>
                          <a:srgbClr val="000000"/>
                        </a:solidFill>
                        <a:effectLst/>
                        <a:latin typeface="Calibri" panose="020F0502020204030204" pitchFamily="34" charset="0"/>
                      </a:endParaRPr>
                    </a:p>
                  </a:txBody>
                  <a:tcPr marL="2103" marR="2103" marT="2103" marB="0" anchor="b">
                    <a:lnL>
                      <a:noFill/>
                    </a:lnL>
                    <a:lnR>
                      <a:noFill/>
                    </a:lnR>
                    <a:lnT>
                      <a:noFill/>
                    </a:lnT>
                    <a:lnB>
                      <a:noFill/>
                    </a:lnB>
                    <a:solidFill>
                      <a:schemeClr val="bg1"/>
                    </a:solidFill>
                  </a:tcPr>
                </a:tc>
                <a:tc gridSpan="3">
                  <a:txBody>
                    <a:bodyPr/>
                    <a:lstStyle/>
                    <a:p>
                      <a:pPr algn="l" fontAlgn="b"/>
                      <a:r>
                        <a:rPr lang="fr-FR" sz="1050" b="0" i="0" u="none" strike="noStrike" dirty="0">
                          <a:solidFill>
                            <a:srgbClr val="000000"/>
                          </a:solidFill>
                          <a:effectLst/>
                          <a:latin typeface="Calibri" panose="020F0502020204030204" pitchFamily="34" charset="0"/>
                        </a:rPr>
                        <a:t>** Bradbury - indice de 1 à 5 correspondant à la vulnérabilité maximale </a:t>
                      </a:r>
                    </a:p>
                  </a:txBody>
                  <a:tcPr marL="2103" marR="2103" marT="2103" marB="0" anchor="b">
                    <a:lnL>
                      <a:noFill/>
                    </a:lnL>
                    <a:lnR>
                      <a:noFill/>
                    </a:lnR>
                    <a:lnT>
                      <a:noFill/>
                    </a:lnT>
                    <a:lnB>
                      <a:noFill/>
                    </a:lnB>
                    <a:solidFill>
                      <a:schemeClr val="bg1"/>
                    </a:solidFill>
                  </a:tcPr>
                </a:tc>
                <a:tc hMerge="1">
                  <a:txBody>
                    <a:bodyPr/>
                    <a:lstStyle/>
                    <a:p>
                      <a:endParaRPr lang="fr-FR" dirty="0"/>
                    </a:p>
                  </a:txBody>
                  <a:tcPr/>
                </a:tc>
                <a:tc hMerge="1">
                  <a:txBody>
                    <a:bodyPr/>
                    <a:lstStyle/>
                    <a:p>
                      <a:endParaRPr lang="fr-FR"/>
                    </a:p>
                  </a:txBody>
                  <a:tcPr/>
                </a:tc>
                <a:tc>
                  <a:txBody>
                    <a:bodyPr/>
                    <a:lstStyle/>
                    <a:p>
                      <a:pPr algn="l" fontAlgn="b"/>
                      <a:endParaRPr lang="fr-FR" sz="1050" b="0" i="0" u="none" strike="noStrike" dirty="0">
                        <a:solidFill>
                          <a:srgbClr val="000000"/>
                        </a:solidFill>
                        <a:effectLst/>
                        <a:latin typeface="Calibri" panose="020F0502020204030204" pitchFamily="34" charset="0"/>
                      </a:endParaRPr>
                    </a:p>
                  </a:txBody>
                  <a:tcPr marL="2103" marR="2103" marT="2103" marB="0" anchor="b">
                    <a:lnL>
                      <a:noFill/>
                    </a:lnL>
                    <a:lnR>
                      <a:noFill/>
                    </a:lnR>
                    <a:lnT>
                      <a:noFill/>
                    </a:lnT>
                    <a:lnB>
                      <a:noFill/>
                    </a:lnB>
                    <a:solidFill>
                      <a:schemeClr val="bg1"/>
                    </a:solidFill>
                  </a:tcPr>
                </a:tc>
                <a:tc>
                  <a:txBody>
                    <a:bodyPr/>
                    <a:lstStyle/>
                    <a:p>
                      <a:pPr algn="l" fontAlgn="b"/>
                      <a:endParaRPr lang="fr-FR" sz="1050" b="0" i="0" u="none" strike="noStrike" dirty="0">
                        <a:solidFill>
                          <a:srgbClr val="000000"/>
                        </a:solidFill>
                        <a:effectLst/>
                        <a:latin typeface="Calibri" panose="020F0502020204030204" pitchFamily="34" charset="0"/>
                      </a:endParaRPr>
                    </a:p>
                  </a:txBody>
                  <a:tcPr marL="2103" marR="2103" marT="2103" marB="0" anchor="b">
                    <a:lnL>
                      <a:noFill/>
                    </a:lnL>
                    <a:lnR>
                      <a:noFill/>
                    </a:lnR>
                    <a:lnT>
                      <a:noFill/>
                    </a:lnT>
                    <a:lnB>
                      <a:noFill/>
                    </a:lnB>
                    <a:solidFill>
                      <a:schemeClr val="bg1"/>
                    </a:solidFill>
                  </a:tcPr>
                </a:tc>
                <a:tc gridSpan="3">
                  <a:txBody>
                    <a:bodyPr/>
                    <a:lstStyle/>
                    <a:p>
                      <a:pPr algn="l" fontAlgn="b"/>
                      <a:r>
                        <a:rPr lang="fr-FR" sz="1050" b="0" i="0" u="none" strike="noStrike" dirty="0">
                          <a:solidFill>
                            <a:srgbClr val="000000"/>
                          </a:solidFill>
                          <a:effectLst/>
                          <a:latin typeface="Calibri" panose="020F0502020204030204" pitchFamily="34" charset="0"/>
                        </a:rPr>
                        <a:t>**** espèce prise en compte pour la valeur retenue </a:t>
                      </a:r>
                    </a:p>
                  </a:txBody>
                  <a:tcPr marL="2103" marR="2103" marT="2103" marB="0" anchor="b">
                    <a:lnL>
                      <a:noFill/>
                    </a:lnL>
                    <a:lnR>
                      <a:noFill/>
                    </a:lnR>
                    <a:lnT>
                      <a:noFill/>
                    </a:lnT>
                    <a:lnB>
                      <a:noFill/>
                    </a:lnB>
                    <a:solidFill>
                      <a:schemeClr val="bg1"/>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044004046"/>
                  </a:ext>
                </a:extLst>
              </a:tr>
            </a:tbl>
          </a:graphicData>
        </a:graphic>
      </p:graphicFrame>
      <p:sp>
        <p:nvSpPr>
          <p:cNvPr id="2" name="Rectangle 1">
            <a:extLst>
              <a:ext uri="{FF2B5EF4-FFF2-40B4-BE49-F238E27FC236}">
                <a16:creationId xmlns:a16="http://schemas.microsoft.com/office/drawing/2014/main" id="{B1FBCD63-709E-41EA-8512-7E40F592DBEF}"/>
              </a:ext>
            </a:extLst>
          </p:cNvPr>
          <p:cNvSpPr/>
          <p:nvPr/>
        </p:nvSpPr>
        <p:spPr>
          <a:xfrm>
            <a:off x="10617693" y="418893"/>
            <a:ext cx="1198387" cy="54670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126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6EEED56-838A-4876-91C9-E65843A87DB7}"/>
              </a:ext>
            </a:extLst>
          </p:cNvPr>
          <p:cNvSpPr>
            <a:spLocks noGrp="1"/>
          </p:cNvSpPr>
          <p:nvPr>
            <p:ph type="title"/>
          </p:nvPr>
        </p:nvSpPr>
        <p:spPr>
          <a:xfrm>
            <a:off x="1127448" y="111116"/>
            <a:ext cx="10612876" cy="246221"/>
          </a:xfrm>
        </p:spPr>
        <p:txBody>
          <a:bodyPr/>
          <a:lstStyle/>
          <a:p>
            <a:r>
              <a:rPr lang="fr-FR" sz="1600" dirty="0"/>
              <a:t>Définition de la sensibilité (MED)</a:t>
            </a:r>
          </a:p>
        </p:txBody>
      </p:sp>
      <p:pic>
        <p:nvPicPr>
          <p:cNvPr id="8" name="Image 7">
            <a:extLst>
              <a:ext uri="{FF2B5EF4-FFF2-40B4-BE49-F238E27FC236}">
                <a16:creationId xmlns:a16="http://schemas.microsoft.com/office/drawing/2014/main" id="{501F1077-45A2-4628-BEC3-A9C0BD6CE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455" y="6199327"/>
            <a:ext cx="864096" cy="625959"/>
          </a:xfrm>
          <a:prstGeom prst="rect">
            <a:avLst/>
          </a:prstGeom>
        </p:spPr>
      </p:pic>
      <p:sp>
        <p:nvSpPr>
          <p:cNvPr id="9" name="Rectangle 8">
            <a:extLst>
              <a:ext uri="{FF2B5EF4-FFF2-40B4-BE49-F238E27FC236}">
                <a16:creationId xmlns:a16="http://schemas.microsoft.com/office/drawing/2014/main" id="{0A99A4EA-5374-42EA-A017-BBA37F9B223B}"/>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pied de page 2">
            <a:extLst>
              <a:ext uri="{FF2B5EF4-FFF2-40B4-BE49-F238E27FC236}">
                <a16:creationId xmlns:a16="http://schemas.microsoft.com/office/drawing/2014/main" id="{4E823E80-B528-49D8-89F9-947F733EFB74}"/>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graphicFrame>
        <p:nvGraphicFramePr>
          <p:cNvPr id="4" name="Tableau 3">
            <a:extLst>
              <a:ext uri="{FF2B5EF4-FFF2-40B4-BE49-F238E27FC236}">
                <a16:creationId xmlns:a16="http://schemas.microsoft.com/office/drawing/2014/main" id="{07A3C43C-3A3F-1B63-4920-9647D80F2A8F}"/>
              </a:ext>
            </a:extLst>
          </p:cNvPr>
          <p:cNvGraphicFramePr>
            <a:graphicFrameLocks noGrp="1"/>
          </p:cNvGraphicFramePr>
          <p:nvPr>
            <p:extLst>
              <p:ext uri="{D42A27DB-BD31-4B8C-83A1-F6EECF244321}">
                <p14:modId xmlns:p14="http://schemas.microsoft.com/office/powerpoint/2010/main" val="2761446432"/>
              </p:ext>
            </p:extLst>
          </p:nvPr>
        </p:nvGraphicFramePr>
        <p:xfrm>
          <a:off x="375919" y="418893"/>
          <a:ext cx="11440161" cy="5322550"/>
        </p:xfrm>
        <a:graphic>
          <a:graphicData uri="http://schemas.openxmlformats.org/drawingml/2006/table">
            <a:tbl>
              <a:tblPr/>
              <a:tblGrid>
                <a:gridCol w="1259841">
                  <a:extLst>
                    <a:ext uri="{9D8B030D-6E8A-4147-A177-3AD203B41FA5}">
                      <a16:colId xmlns:a16="http://schemas.microsoft.com/office/drawing/2014/main" val="673573518"/>
                    </a:ext>
                  </a:extLst>
                </a:gridCol>
                <a:gridCol w="1297369">
                  <a:extLst>
                    <a:ext uri="{9D8B030D-6E8A-4147-A177-3AD203B41FA5}">
                      <a16:colId xmlns:a16="http://schemas.microsoft.com/office/drawing/2014/main" val="1007538976"/>
                    </a:ext>
                  </a:extLst>
                </a:gridCol>
                <a:gridCol w="1445831">
                  <a:extLst>
                    <a:ext uri="{9D8B030D-6E8A-4147-A177-3AD203B41FA5}">
                      <a16:colId xmlns:a16="http://schemas.microsoft.com/office/drawing/2014/main" val="1339858693"/>
                    </a:ext>
                  </a:extLst>
                </a:gridCol>
                <a:gridCol w="1266677">
                  <a:extLst>
                    <a:ext uri="{9D8B030D-6E8A-4147-A177-3AD203B41FA5}">
                      <a16:colId xmlns:a16="http://schemas.microsoft.com/office/drawing/2014/main" val="3900600456"/>
                    </a:ext>
                  </a:extLst>
                </a:gridCol>
                <a:gridCol w="1200780">
                  <a:extLst>
                    <a:ext uri="{9D8B030D-6E8A-4147-A177-3AD203B41FA5}">
                      <a16:colId xmlns:a16="http://schemas.microsoft.com/office/drawing/2014/main" val="4284270898"/>
                    </a:ext>
                  </a:extLst>
                </a:gridCol>
                <a:gridCol w="1088543">
                  <a:extLst>
                    <a:ext uri="{9D8B030D-6E8A-4147-A177-3AD203B41FA5}">
                      <a16:colId xmlns:a16="http://schemas.microsoft.com/office/drawing/2014/main" val="3388218079"/>
                    </a:ext>
                  </a:extLst>
                </a:gridCol>
                <a:gridCol w="1493520">
                  <a:extLst>
                    <a:ext uri="{9D8B030D-6E8A-4147-A177-3AD203B41FA5}">
                      <a16:colId xmlns:a16="http://schemas.microsoft.com/office/drawing/2014/main" val="930649425"/>
                    </a:ext>
                  </a:extLst>
                </a:gridCol>
                <a:gridCol w="1196995">
                  <a:extLst>
                    <a:ext uri="{9D8B030D-6E8A-4147-A177-3AD203B41FA5}">
                      <a16:colId xmlns:a16="http://schemas.microsoft.com/office/drawing/2014/main" val="107990041"/>
                    </a:ext>
                  </a:extLst>
                </a:gridCol>
                <a:gridCol w="1190605">
                  <a:extLst>
                    <a:ext uri="{9D8B030D-6E8A-4147-A177-3AD203B41FA5}">
                      <a16:colId xmlns:a16="http://schemas.microsoft.com/office/drawing/2014/main" val="858232200"/>
                    </a:ext>
                  </a:extLst>
                </a:gridCol>
              </a:tblGrid>
              <a:tr h="986406">
                <a:tc>
                  <a:txBody>
                    <a:bodyPr/>
                    <a:lstStyle/>
                    <a:p>
                      <a:pPr algn="ctr" fontAlgn="ctr"/>
                      <a:r>
                        <a:rPr lang="fr-FR" sz="1100" b="0" i="0" u="none" strike="noStrike" dirty="0">
                          <a:solidFill>
                            <a:srgbClr val="000000"/>
                          </a:solidFill>
                          <a:effectLst/>
                          <a:latin typeface="Calibri" panose="020F0502020204030204" pitchFamily="34" charset="0"/>
                        </a:rPr>
                        <a:t>Espèces/groupes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collision (pondérée, note sur 10) adapté de Bradbury, 2014 (OFB)*</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a:solidFill>
                            <a:srgbClr val="000000"/>
                          </a:solidFill>
                          <a:effectLst/>
                          <a:latin typeface="Calibri" panose="020F0502020204030204" pitchFamily="34" charset="0"/>
                        </a:rPr>
                        <a:t>vulnérabilité déplacement (pondérée, note sur 10) adapté de Bradbury, 2014 (OFB)*</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indice vulnérabilité (note sur 5) correspondant (Bradbury et al. 2014)**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collision (normalisée entre 0 et 1)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vulnérabilité déplacement (normalisée entre 0 et 1)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indice vulnérabilité (note sur 5) correspondant (Guilherme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0" i="0" u="none" strike="noStrike" dirty="0">
                          <a:solidFill>
                            <a:srgbClr val="000000"/>
                          </a:solidFill>
                          <a:effectLst/>
                          <a:latin typeface="Calibri" panose="020F0502020204030204" pitchFamily="34" charset="0"/>
                        </a:rPr>
                        <a:t>From </a:t>
                      </a:r>
                      <a:r>
                        <a:rPr lang="en-US" sz="1100" b="0" i="0" u="none" strike="noStrike" dirty="0" err="1">
                          <a:solidFill>
                            <a:srgbClr val="000000"/>
                          </a:solidFill>
                          <a:effectLst/>
                          <a:latin typeface="Calibri" panose="020F0502020204030204" pitchFamily="34" charset="0"/>
                        </a:rPr>
                        <a:t>Courbin</a:t>
                      </a:r>
                      <a:r>
                        <a:rPr lang="en-US" sz="1100" b="0" i="0" u="none" strike="noStrike" dirty="0">
                          <a:solidFill>
                            <a:srgbClr val="000000"/>
                          </a:solidFill>
                          <a:effectLst/>
                          <a:latin typeface="Calibri" panose="020F0502020204030204" pitchFamily="34" charset="0"/>
                        </a:rPr>
                        <a:t> et al. 2023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fr-FR" sz="1100" b="0" i="0" u="none" strike="noStrike" dirty="0">
                          <a:solidFill>
                            <a:srgbClr val="000000"/>
                          </a:solidFill>
                          <a:effectLst/>
                          <a:latin typeface="Calibri" panose="020F0502020204030204" pitchFamily="34" charset="0"/>
                        </a:rPr>
                        <a:t>Proposition d’indice retenu pour l’étude (sur 5)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234121743"/>
                  </a:ext>
                </a:extLst>
              </a:tr>
              <a:tr h="330240">
                <a:tc>
                  <a:txBody>
                    <a:bodyPr/>
                    <a:lstStyle/>
                    <a:p>
                      <a:pPr algn="ctr" fontAlgn="ctr"/>
                      <a:r>
                        <a:rPr lang="fr-FR" sz="1100" b="0" i="0" u="none" strike="noStrike" dirty="0">
                          <a:solidFill>
                            <a:srgbClr val="000000"/>
                          </a:solidFill>
                          <a:effectLst/>
                          <a:latin typeface="Calibri" panose="020F0502020204030204" pitchFamily="34" charset="0"/>
                        </a:rPr>
                        <a:t>Labbes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dirty="0">
                          <a:solidFill>
                            <a:srgbClr val="000000"/>
                          </a:solidFill>
                          <a:effectLst/>
                          <a:latin typeface="Calibri" panose="020F0502020204030204" pitchFamily="34" charset="0"/>
                        </a:rPr>
                        <a:t>2,86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1" i="0" u="none" strike="noStrike" dirty="0">
                          <a:solidFill>
                            <a:srgbClr val="000000"/>
                          </a:solidFill>
                          <a:effectLst/>
                          <a:latin typeface="Calibri" panose="020F0502020204030204" pitchFamily="34" charset="0"/>
                        </a:rPr>
                        <a:t>0,40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(C. </a:t>
                      </a:r>
                      <a:r>
                        <a:rPr lang="fr-FR" sz="1100" b="0" i="0" u="none" strike="noStrike" dirty="0" err="1">
                          <a:solidFill>
                            <a:srgbClr val="000000"/>
                          </a:solidFill>
                          <a:effectLst/>
                          <a:latin typeface="Calibri" panose="020F0502020204030204" pitchFamily="34" charset="0"/>
                        </a:rPr>
                        <a:t>pomarinus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83818920"/>
                  </a:ext>
                </a:extLst>
              </a:tr>
              <a:tr h="330240">
                <a:tc>
                  <a:txBody>
                    <a:bodyPr/>
                    <a:lstStyle/>
                    <a:p>
                      <a:pPr algn="ctr" fontAlgn="ctr"/>
                      <a:r>
                        <a:rPr lang="fr-FR" sz="1100" b="0" i="0" u="none" strike="noStrike" dirty="0">
                          <a:solidFill>
                            <a:srgbClr val="000000"/>
                          </a:solidFill>
                          <a:effectLst/>
                          <a:latin typeface="Calibri" panose="020F0502020204030204" pitchFamily="34" charset="0"/>
                        </a:rPr>
                        <a:t>Grands puffins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1" i="0" u="none" strike="noStrike" dirty="0">
                          <a:solidFill>
                            <a:srgbClr val="000000"/>
                          </a:solidFill>
                          <a:effectLst/>
                          <a:latin typeface="Calibri" panose="020F0502020204030204" pitchFamily="34" charset="0"/>
                        </a:rPr>
                        <a:t>0,26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100" b="0" i="0" u="none" strike="noStrike" dirty="0">
                          <a:solidFill>
                            <a:srgbClr val="000000"/>
                          </a:solidFill>
                          <a:effectLst/>
                          <a:latin typeface="Calibri" panose="020F0502020204030204" pitchFamily="34" charset="0"/>
                        </a:rPr>
                        <a:t>2/5 (C. borealis)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dirty="0">
                          <a:solidFill>
                            <a:srgbClr val="000000"/>
                          </a:solidFill>
                          <a:effectLst/>
                          <a:latin typeface="Calibri" panose="020F0502020204030204" pitchFamily="34" charset="0"/>
                        </a:rPr>
                        <a:t>1/5 (C. d. </a:t>
                      </a:r>
                      <a:r>
                        <a:rPr lang="fr-FR" sz="1100" b="0" i="0" u="none" strike="noStrike" dirty="0" err="1">
                          <a:solidFill>
                            <a:srgbClr val="000000"/>
                          </a:solidFill>
                          <a:effectLst/>
                          <a:latin typeface="Calibri" panose="020F0502020204030204" pitchFamily="34" charset="0"/>
                        </a:rPr>
                        <a:t>diomedea</a:t>
                      </a: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47371449"/>
                  </a:ext>
                </a:extLst>
              </a:tr>
              <a:tr h="330240">
                <a:tc>
                  <a:txBody>
                    <a:bodyPr/>
                    <a:lstStyle/>
                    <a:p>
                      <a:pPr algn="ctr" fontAlgn="ctr"/>
                      <a:r>
                        <a:rPr lang="fr-FR" sz="1100" b="0" i="0" u="none" strike="noStrike">
                          <a:solidFill>
                            <a:srgbClr val="000000"/>
                          </a:solidFill>
                          <a:effectLst/>
                          <a:latin typeface="Calibri" panose="020F0502020204030204" pitchFamily="34" charset="0"/>
                        </a:rPr>
                        <a:t>Petits puffins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a:solidFill>
                            <a:srgbClr val="000000"/>
                          </a:solidFill>
                          <a:effectLst/>
                          <a:latin typeface="Calibri" panose="020F0502020204030204" pitchFamily="34" charset="0"/>
                        </a:rPr>
                        <a:t>0,19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0,53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(P. Baléares)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69303314"/>
                  </a:ext>
                </a:extLst>
              </a:tr>
              <a:tr h="481471">
                <a:tc>
                  <a:txBody>
                    <a:bodyPr/>
                    <a:lstStyle/>
                    <a:p>
                      <a:pPr algn="ctr" fontAlgn="ctr"/>
                      <a:r>
                        <a:rPr lang="fr-FR" sz="1100" b="0" i="0" u="none" strike="noStrike" dirty="0">
                          <a:solidFill>
                            <a:srgbClr val="000000"/>
                          </a:solidFill>
                          <a:effectLst/>
                          <a:latin typeface="Calibri" panose="020F0502020204030204" pitchFamily="34" charset="0"/>
                        </a:rPr>
                        <a:t>Océanites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0,65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100" b="1" i="0" u="none" strike="noStrike">
                          <a:solidFill>
                            <a:srgbClr val="000000"/>
                          </a:solidFill>
                          <a:effectLst/>
                          <a:latin typeface="Calibri" panose="020F0502020204030204" pitchFamily="34" charset="0"/>
                        </a:rPr>
                        <a:t>0,47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0,12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(2 des 3 espèces à 3/5, H. </a:t>
                      </a:r>
                      <a:r>
                        <a:rPr lang="fr-FR" sz="1100" b="0" i="0" u="none" strike="noStrike" dirty="0" err="1">
                          <a:solidFill>
                            <a:srgbClr val="000000"/>
                          </a:solidFill>
                          <a:effectLst/>
                          <a:latin typeface="Calibri" panose="020F0502020204030204" pitchFamily="34" charset="0"/>
                        </a:rPr>
                        <a:t>pelagicus</a:t>
                      </a:r>
                      <a:r>
                        <a:rPr lang="fr-FR" sz="1100" b="0" i="0" u="none" strike="noStrike" dirty="0">
                          <a:solidFill>
                            <a:srgbClr val="000000"/>
                          </a:solidFill>
                          <a:effectLst/>
                          <a:latin typeface="Calibri" panose="020F0502020204030204" pitchFamily="34" charset="0"/>
                        </a:rPr>
                        <a:t> à 2/5)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43734292"/>
                  </a:ext>
                </a:extLst>
              </a:tr>
              <a:tr h="221153">
                <a:tc>
                  <a:txBody>
                    <a:bodyPr/>
                    <a:lstStyle/>
                    <a:p>
                      <a:pPr algn="ctr" fontAlgn="ctr"/>
                      <a:r>
                        <a:rPr lang="fr-FR" sz="1100" b="0" i="0" u="none" strike="noStrike">
                          <a:solidFill>
                            <a:srgbClr val="000000"/>
                          </a:solidFill>
                          <a:effectLst/>
                          <a:latin typeface="Calibri" panose="020F0502020204030204" pitchFamily="34" charset="0"/>
                        </a:rPr>
                        <a:t>Fou de Bassan</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3,92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dirty="0">
                          <a:solidFill>
                            <a:srgbClr val="000000"/>
                          </a:solidFill>
                          <a:effectLst/>
                          <a:latin typeface="Calibri" panose="020F0502020204030204" pitchFamily="34" charset="0"/>
                        </a:rPr>
                        <a:t>0,56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0,76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(M. </a:t>
                      </a:r>
                      <a:r>
                        <a:rPr lang="fr-FR" sz="1100" b="0" i="0" u="none" strike="noStrike" dirty="0" err="1">
                          <a:solidFill>
                            <a:srgbClr val="000000"/>
                          </a:solidFill>
                          <a:effectLst/>
                          <a:latin typeface="Calibri" panose="020F0502020204030204" pitchFamily="34" charset="0"/>
                        </a:rPr>
                        <a:t>bassanus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303976948"/>
                  </a:ext>
                </a:extLst>
              </a:tr>
              <a:tr h="221153">
                <a:tc>
                  <a:txBody>
                    <a:bodyPr/>
                    <a:lstStyle/>
                    <a:p>
                      <a:pPr algn="ctr" fontAlgn="ctr"/>
                      <a:r>
                        <a:rPr lang="fr-FR" sz="1100" b="0" i="0" u="none" strike="noStrike" dirty="0">
                          <a:solidFill>
                            <a:srgbClr val="000000"/>
                          </a:solidFill>
                          <a:effectLst/>
                          <a:latin typeface="Calibri" panose="020F0502020204030204" pitchFamily="34" charset="0"/>
                        </a:rPr>
                        <a:t>Grands goélands gris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10,00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chemeClr val="bg1"/>
                          </a:solidFill>
                          <a:effectLst/>
                          <a:latin typeface="Calibri" panose="020F0502020204030204" pitchFamily="34" charset="0"/>
                        </a:rPr>
                        <a:t>5</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0099"/>
                    </a:solidFill>
                  </a:tcPr>
                </a:tc>
                <a:tc>
                  <a:txBody>
                    <a:bodyPr/>
                    <a:lstStyle/>
                    <a:p>
                      <a:pPr algn="ctr" fontAlgn="ctr"/>
                      <a:r>
                        <a:rPr lang="fr-FR" sz="1100" b="1" i="0" u="none" strike="noStrike">
                          <a:solidFill>
                            <a:srgbClr val="000000"/>
                          </a:solidFill>
                          <a:effectLst/>
                          <a:latin typeface="Calibri" panose="020F0502020204030204" pitchFamily="34" charset="0"/>
                        </a:rPr>
                        <a:t>0,58</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0,53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(L. </a:t>
                      </a:r>
                      <a:r>
                        <a:rPr lang="fr-FR" sz="1100" b="0" i="0" u="none" strike="noStrike" dirty="0" err="1">
                          <a:solidFill>
                            <a:srgbClr val="000000"/>
                          </a:solidFill>
                          <a:effectLst/>
                          <a:latin typeface="Calibri" panose="020F0502020204030204" pitchFamily="34" charset="0"/>
                        </a:rPr>
                        <a:t>Michahellis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205638967"/>
                  </a:ext>
                </a:extLst>
              </a:tr>
              <a:tr h="221153">
                <a:tc>
                  <a:txBody>
                    <a:bodyPr/>
                    <a:lstStyle/>
                    <a:p>
                      <a:pPr algn="ctr" fontAlgn="ctr"/>
                      <a:r>
                        <a:rPr lang="fr-FR" sz="1100" b="0" i="0" u="none" strike="noStrike" dirty="0">
                          <a:solidFill>
                            <a:srgbClr val="000000"/>
                          </a:solidFill>
                          <a:effectLst/>
                          <a:latin typeface="Calibri" panose="020F0502020204030204" pitchFamily="34" charset="0"/>
                        </a:rPr>
                        <a:t>Mouette pygmée</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3,67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2</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100" b="0" i="0" u="none" strike="noStrike">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0,73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(L. </a:t>
                      </a:r>
                      <a:r>
                        <a:rPr lang="fr-FR" sz="1100" b="0" i="0" u="none" strike="noStrike" dirty="0" err="1">
                          <a:solidFill>
                            <a:srgbClr val="000000"/>
                          </a:solidFill>
                          <a:effectLst/>
                          <a:latin typeface="Calibri" panose="020F0502020204030204" pitchFamily="34" charset="0"/>
                        </a:rPr>
                        <a:t>minutus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934519318"/>
                  </a:ext>
                </a:extLst>
              </a:tr>
              <a:tr h="393988">
                <a:tc>
                  <a:txBody>
                    <a:bodyPr/>
                    <a:lstStyle/>
                    <a:p>
                      <a:pPr algn="ctr" fontAlgn="ctr"/>
                      <a:r>
                        <a:rPr lang="fr-FR" sz="1100" b="0" i="0" u="none" strike="noStrike" dirty="0">
                          <a:solidFill>
                            <a:srgbClr val="000000"/>
                          </a:solidFill>
                          <a:effectLst/>
                          <a:latin typeface="Calibri" panose="020F0502020204030204" pitchFamily="34" charset="0"/>
                        </a:rPr>
                        <a:t>Mouette rieuse/</a:t>
                      </a:r>
                      <a:r>
                        <a:rPr lang="fr-FR" sz="1100" b="0" i="0" u="none" strike="noStrike" dirty="0" err="1">
                          <a:solidFill>
                            <a:srgbClr val="000000"/>
                          </a:solidFill>
                          <a:effectLst/>
                          <a:latin typeface="Calibri" panose="020F0502020204030204" pitchFamily="34" charset="0"/>
                        </a:rPr>
                        <a:t>melano</a:t>
                      </a:r>
                      <a:endParaRPr lang="fr-FR" sz="1100" b="0" i="0" u="none" strike="noStrike" dirty="0">
                        <a:solidFill>
                          <a:srgbClr val="000000"/>
                        </a:solidFill>
                        <a:effectLst/>
                        <a:latin typeface="Calibri" panose="020F0502020204030204" pitchFamily="34" charset="0"/>
                      </a:endParaRP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5,10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1" i="0" u="none" strike="noStrike" dirty="0">
                          <a:solidFill>
                            <a:srgbClr val="000000"/>
                          </a:solidFill>
                          <a:effectLst/>
                          <a:latin typeface="Calibri" panose="020F0502020204030204" pitchFamily="34" charset="0"/>
                        </a:rPr>
                        <a:t>0,49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0,24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(L. </a:t>
                      </a:r>
                      <a:r>
                        <a:rPr lang="fr-FR" sz="1100" b="0" i="0" u="none" strike="noStrike" dirty="0" err="1">
                          <a:solidFill>
                            <a:srgbClr val="000000"/>
                          </a:solidFill>
                          <a:effectLst/>
                          <a:latin typeface="Calibri" panose="020F0502020204030204" pitchFamily="34" charset="0"/>
                        </a:rPr>
                        <a:t>melanocephalus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8871708"/>
                  </a:ext>
                </a:extLst>
              </a:tr>
              <a:tr h="221153">
                <a:tc>
                  <a:txBody>
                    <a:bodyPr/>
                    <a:lstStyle/>
                    <a:p>
                      <a:pPr algn="ctr" fontAlgn="ctr"/>
                      <a:r>
                        <a:rPr lang="fr-FR" sz="1100" b="0" i="0" u="none" strike="noStrike" dirty="0">
                          <a:solidFill>
                            <a:srgbClr val="000000"/>
                          </a:solidFill>
                          <a:effectLst/>
                          <a:latin typeface="Calibri" panose="020F0502020204030204" pitchFamily="34" charset="0"/>
                        </a:rPr>
                        <a:t>Mouette tridactyle</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1" i="0" u="none" strike="noStrike">
                          <a:solidFill>
                            <a:srgbClr val="000000"/>
                          </a:solidFill>
                          <a:effectLst/>
                          <a:latin typeface="Calibri" panose="020F0502020204030204" pitchFamily="34" charset="0"/>
                        </a:rPr>
                        <a:t>4,29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0,16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0,51</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3/5 (R. </a:t>
                      </a:r>
                      <a:r>
                        <a:rPr lang="fr-FR" sz="1100" b="0" i="0" u="none" strike="noStrike" dirty="0" err="1">
                          <a:solidFill>
                            <a:srgbClr val="000000"/>
                          </a:solidFill>
                          <a:effectLst/>
                          <a:latin typeface="Calibri" panose="020F0502020204030204" pitchFamily="34" charset="0"/>
                        </a:rPr>
                        <a:t>tridactyla</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38550490"/>
                  </a:ext>
                </a:extLst>
              </a:tr>
              <a:tr h="221153">
                <a:tc>
                  <a:txBody>
                    <a:bodyPr/>
                    <a:lstStyle/>
                    <a:p>
                      <a:pPr algn="ctr" fontAlgn="ctr"/>
                      <a:r>
                        <a:rPr lang="fr-FR" sz="1100" b="0" i="0" u="none" strike="noStrike" dirty="0">
                          <a:solidFill>
                            <a:srgbClr val="000000"/>
                          </a:solidFill>
                          <a:effectLst/>
                          <a:latin typeface="Calibri" panose="020F0502020204030204" pitchFamily="34" charset="0"/>
                        </a:rPr>
                        <a:t>Alcidés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0,29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4,50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0,14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0,63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(U. </a:t>
                      </a:r>
                      <a:r>
                        <a:rPr lang="fr-FR" sz="1100" b="0" i="0" u="none" strike="noStrike" dirty="0" err="1">
                          <a:solidFill>
                            <a:srgbClr val="000000"/>
                          </a:solidFill>
                          <a:effectLst/>
                          <a:latin typeface="Calibri" panose="020F0502020204030204" pitchFamily="34" charset="0"/>
                        </a:rPr>
                        <a:t>aalge</a:t>
                      </a:r>
                      <a:r>
                        <a:rPr lang="fr-FR" sz="1100" b="0" i="0" u="none" strike="noStrike" dirty="0">
                          <a:solidFill>
                            <a:srgbClr val="000000"/>
                          </a:solidFill>
                          <a:effectLst/>
                          <a:latin typeface="Calibri" panose="020F0502020204030204" pitchFamily="34" charset="0"/>
                        </a:rPr>
                        <a:t> retenu)</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135586595"/>
                  </a:ext>
                </a:extLst>
              </a:tr>
              <a:tr h="221153">
                <a:tc>
                  <a:txBody>
                    <a:bodyPr/>
                    <a:lstStyle/>
                    <a:p>
                      <a:pPr algn="ctr" fontAlgn="ctr"/>
                      <a:r>
                        <a:rPr lang="fr-FR" sz="1100" b="0" i="0" u="none" strike="noStrike" dirty="0">
                          <a:solidFill>
                            <a:srgbClr val="000000"/>
                          </a:solidFill>
                          <a:effectLst/>
                          <a:latin typeface="Calibri" panose="020F0502020204030204" pitchFamily="34" charset="0"/>
                        </a:rPr>
                        <a:t>Cormorans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2,29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6,00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1" i="0" u="none" strike="noStrike">
                          <a:solidFill>
                            <a:srgbClr val="000000"/>
                          </a:solidFill>
                          <a:effectLst/>
                          <a:latin typeface="Calibri" panose="020F0502020204030204" pitchFamily="34" charset="0"/>
                        </a:rPr>
                        <a:t>0,67</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0,59</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(P. </a:t>
                      </a:r>
                      <a:r>
                        <a:rPr lang="fr-FR" sz="1100" b="0" i="0" u="none" strike="noStrike" dirty="0" err="1">
                          <a:solidFill>
                            <a:srgbClr val="000000"/>
                          </a:solidFill>
                          <a:effectLst/>
                          <a:latin typeface="Calibri" panose="020F0502020204030204" pitchFamily="34" charset="0"/>
                        </a:rPr>
                        <a:t>aristotelis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08967913"/>
                  </a:ext>
                </a:extLst>
              </a:tr>
              <a:tr h="242088">
                <a:tc>
                  <a:txBody>
                    <a:bodyPr/>
                    <a:lstStyle/>
                    <a:p>
                      <a:pPr algn="ctr" fontAlgn="ctr"/>
                      <a:r>
                        <a:rPr lang="fr-FR" sz="1100" b="0" i="0" u="none" strike="noStrike" dirty="0">
                          <a:solidFill>
                            <a:srgbClr val="000000"/>
                          </a:solidFill>
                          <a:effectLst/>
                          <a:latin typeface="Calibri" panose="020F0502020204030204" pitchFamily="34" charset="0"/>
                        </a:rPr>
                        <a:t>Sternes</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fr-FR" sz="1100" b="0" i="0" u="none" strike="noStrike" dirty="0">
                          <a:solidFill>
                            <a:srgbClr val="000000"/>
                          </a:solidFill>
                          <a:effectLst/>
                          <a:latin typeface="Calibri" panose="020F0502020204030204" pitchFamily="34" charset="0"/>
                        </a:rPr>
                        <a:t>2,86</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4,00</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1" i="0" u="none" strike="noStrike">
                          <a:solidFill>
                            <a:srgbClr val="000000"/>
                          </a:solidFill>
                          <a:effectLst/>
                          <a:latin typeface="Calibri" panose="020F0502020204030204" pitchFamily="34" charset="0"/>
                        </a:rPr>
                        <a:t>0,74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0,63</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4/5 (</a:t>
                      </a:r>
                      <a:r>
                        <a:rPr lang="fr-FR" sz="1100" b="0" i="0" u="none" strike="noStrike" dirty="0" err="1">
                          <a:solidFill>
                            <a:srgbClr val="000000"/>
                          </a:solidFill>
                          <a:effectLst/>
                          <a:latin typeface="Calibri" panose="020F0502020204030204" pitchFamily="34" charset="0"/>
                        </a:rPr>
                        <a:t>T.sandvicensis</a:t>
                      </a:r>
                      <a:r>
                        <a:rPr lang="fr-FR" sz="1100" b="0" i="0" u="none" strike="noStrike" dirty="0">
                          <a:solidFill>
                            <a:srgbClr val="000000"/>
                          </a:solidFill>
                          <a:effectLst/>
                          <a:latin typeface="Calibri" panose="020F0502020204030204" pitchFamily="34" charset="0"/>
                        </a:rPr>
                        <a:t>)</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2103" marR="2103" marT="21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46491390"/>
                  </a:ext>
                </a:extLst>
              </a:tr>
              <a:tr h="221153">
                <a:tc>
                  <a:txBody>
                    <a:bodyPr/>
                    <a:lstStyle/>
                    <a:p>
                      <a:pPr algn="l" fontAlgn="b"/>
                      <a:endParaRPr lang="fr-FR" sz="30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ctr"/>
                      <a:r>
                        <a:rPr lang="fr-FR" sz="1100" b="0" i="0" u="none" strike="noStrike" dirty="0">
                          <a:solidFill>
                            <a:srgbClr val="000000"/>
                          </a:solidFill>
                          <a:effectLst/>
                          <a:latin typeface="Calibri" panose="020F0502020204030204" pitchFamily="34" charset="0"/>
                        </a:rPr>
                        <a:t>* </a:t>
                      </a:r>
                      <a:r>
                        <a:rPr lang="fr-FR" sz="1100" b="1" i="0" u="none" strike="noStrike" dirty="0">
                          <a:solidFill>
                            <a:srgbClr val="000000"/>
                          </a:solidFill>
                          <a:effectLst/>
                          <a:latin typeface="Calibri" panose="020F0502020204030204" pitchFamily="34" charset="0"/>
                        </a:rPr>
                        <a:t>valeur de vulnérabilité maximale en gras</a:t>
                      </a:r>
                      <a:endParaRPr lang="fr-FR" sz="1100" b="0" i="0" u="none" strike="noStrike" dirty="0">
                        <a:solidFill>
                          <a:srgbClr val="000000"/>
                        </a:solidFill>
                        <a:effectLst/>
                        <a:latin typeface="Calibri" panose="020F0502020204030204" pitchFamily="34" charset="0"/>
                      </a:endParaRPr>
                    </a:p>
                  </a:txBody>
                  <a:tcPr marL="2103" marR="2103" marT="2103"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300" b="0" i="0" u="none" strike="noStrike">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300" b="0" i="0" u="none" strike="noStrike" dirty="0">
                        <a:solidFill>
                          <a:srgbClr val="000000"/>
                        </a:solidFill>
                        <a:effectLst/>
                        <a:latin typeface="Calibri" panose="020F0502020204030204" pitchFamily="34" charset="0"/>
                      </a:endParaRPr>
                    </a:p>
                  </a:txBody>
                  <a:tcPr marL="2103" marR="2103" marT="21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77078663"/>
                  </a:ext>
                </a:extLst>
              </a:tr>
              <a:tr h="221153">
                <a:tc>
                  <a:txBody>
                    <a:bodyPr/>
                    <a:lstStyle/>
                    <a:p>
                      <a:pPr algn="l" fontAlgn="b"/>
                      <a:endParaRPr lang="fr-FR" sz="300" b="0" i="0" u="none" strike="noStrike">
                        <a:solidFill>
                          <a:srgbClr val="000000"/>
                        </a:solidFill>
                        <a:effectLst/>
                        <a:latin typeface="Calibri" panose="020F0502020204030204" pitchFamily="34" charset="0"/>
                      </a:endParaRPr>
                    </a:p>
                  </a:txBody>
                  <a:tcPr marL="2103" marR="2103" marT="2103" marB="0" anchor="b">
                    <a:lnL>
                      <a:noFill/>
                    </a:lnL>
                    <a:lnR>
                      <a:noFill/>
                    </a:lnR>
                    <a:lnT>
                      <a:noFill/>
                    </a:lnT>
                    <a:lnB>
                      <a:noFill/>
                    </a:lnB>
                  </a:tcPr>
                </a:tc>
                <a:tc gridSpan="3">
                  <a:txBody>
                    <a:bodyPr/>
                    <a:lstStyle/>
                    <a:p>
                      <a:pPr algn="l" fontAlgn="b"/>
                      <a:r>
                        <a:rPr lang="fr-FR" sz="1100" b="0" i="0" u="none" strike="noStrike" dirty="0">
                          <a:solidFill>
                            <a:srgbClr val="000000"/>
                          </a:solidFill>
                          <a:effectLst/>
                          <a:latin typeface="Calibri" panose="020F0502020204030204" pitchFamily="34" charset="0"/>
                        </a:rPr>
                        <a:t>** Bradbury - indice de 1 à 5 correspondant à la vulnérabilité maximale </a:t>
                      </a:r>
                    </a:p>
                  </a:txBody>
                  <a:tcPr marL="2103" marR="2103" marT="2103" marB="0" anchor="b">
                    <a:lnL>
                      <a:noFill/>
                    </a:lnL>
                    <a:lnR>
                      <a:noFill/>
                    </a:lnR>
                    <a:lnT>
                      <a:noFill/>
                    </a:lnT>
                    <a:lnB>
                      <a:noFill/>
                    </a:lnB>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2103" marR="2103" marT="2103" marB="0" anchor="b">
                    <a:lnL>
                      <a:noFill/>
                    </a:lnL>
                    <a:lnR>
                      <a:noFill/>
                    </a:lnR>
                    <a:lnT>
                      <a:noFill/>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2103" marR="2103" marT="2103" marB="0" anchor="b">
                    <a:lnL>
                      <a:noFill/>
                    </a:lnL>
                    <a:lnR>
                      <a:noFill/>
                    </a:lnR>
                    <a:lnT>
                      <a:noFill/>
                    </a:lnT>
                    <a:lnB>
                      <a:noFill/>
                    </a:lnB>
                  </a:tcPr>
                </a:tc>
                <a:tc gridSpan="3">
                  <a:txBody>
                    <a:bodyPr/>
                    <a:lstStyle/>
                    <a:p>
                      <a:pPr algn="l" fontAlgn="b"/>
                      <a:r>
                        <a:rPr lang="fr-FR" sz="1100" b="0" i="0" u="none" strike="noStrike" dirty="0">
                          <a:solidFill>
                            <a:srgbClr val="000000"/>
                          </a:solidFill>
                          <a:effectLst/>
                          <a:latin typeface="Calibri" panose="020F0502020204030204" pitchFamily="34" charset="0"/>
                        </a:rPr>
                        <a:t>*** Guilherme - indice de 1 à 5 correspondant à la vulnérabilité maximale </a:t>
                      </a:r>
                    </a:p>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 espèce prise en compte pour la valeur retenue </a:t>
                      </a:r>
                    </a:p>
                    <a:p>
                      <a:pPr algn="l" fontAlgn="b"/>
                      <a:endParaRPr lang="fr-FR" sz="1100" b="0" i="0" u="none" strike="noStrike" dirty="0">
                        <a:solidFill>
                          <a:srgbClr val="000000"/>
                        </a:solidFill>
                        <a:effectLst/>
                        <a:latin typeface="Calibri" panose="020F0502020204030204" pitchFamily="34" charset="0"/>
                      </a:endParaRPr>
                    </a:p>
                  </a:txBody>
                  <a:tcPr marL="2103" marR="2103" marT="2103" marB="0" anchor="b">
                    <a:lnL>
                      <a:noFill/>
                    </a:lnL>
                    <a:lnR>
                      <a:noFill/>
                    </a:lnR>
                    <a:lnT>
                      <a:noFill/>
                    </a:lnT>
                    <a:lnB>
                      <a:noFill/>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044004046"/>
                  </a:ext>
                </a:extLst>
              </a:tr>
            </a:tbl>
          </a:graphicData>
        </a:graphic>
      </p:graphicFrame>
      <p:sp>
        <p:nvSpPr>
          <p:cNvPr id="7" name="Rectangle 6">
            <a:extLst>
              <a:ext uri="{FF2B5EF4-FFF2-40B4-BE49-F238E27FC236}">
                <a16:creationId xmlns:a16="http://schemas.microsoft.com/office/drawing/2014/main" id="{1829BEFB-BD0A-4BE5-A81E-575E27DBCE1A}"/>
              </a:ext>
            </a:extLst>
          </p:cNvPr>
          <p:cNvSpPr/>
          <p:nvPr/>
        </p:nvSpPr>
        <p:spPr>
          <a:xfrm>
            <a:off x="10617693" y="418893"/>
            <a:ext cx="1198387" cy="4410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251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0B247C5-1119-604C-F025-EB30A5669DDC}"/>
              </a:ext>
            </a:extLst>
          </p:cNvPr>
          <p:cNvSpPr>
            <a:spLocks noGrp="1"/>
          </p:cNvSpPr>
          <p:nvPr>
            <p:ph type="title"/>
          </p:nvPr>
        </p:nvSpPr>
        <p:spPr/>
        <p:txBody>
          <a:bodyPr/>
          <a:lstStyle/>
          <a:p>
            <a:r>
              <a:rPr lang="fr-FR" dirty="0"/>
              <a:t>DISCUSSION PRISE EN COMPTE des évolutions technologiques ?</a:t>
            </a:r>
          </a:p>
        </p:txBody>
      </p:sp>
      <p:sp>
        <p:nvSpPr>
          <p:cNvPr id="5" name="ZoneTexte 4">
            <a:extLst>
              <a:ext uri="{FF2B5EF4-FFF2-40B4-BE49-F238E27FC236}">
                <a16:creationId xmlns:a16="http://schemas.microsoft.com/office/drawing/2014/main" id="{626850B9-CEE0-5327-D71D-27696FBB1069}"/>
              </a:ext>
            </a:extLst>
          </p:cNvPr>
          <p:cNvSpPr txBox="1"/>
          <p:nvPr/>
        </p:nvSpPr>
        <p:spPr>
          <a:xfrm>
            <a:off x="1124065" y="1121956"/>
            <a:ext cx="10097309" cy="954107"/>
          </a:xfrm>
          <a:prstGeom prst="rect">
            <a:avLst/>
          </a:prstGeom>
          <a:noFill/>
        </p:spPr>
        <p:txBody>
          <a:bodyPr wrap="square">
            <a:spAutoFit/>
          </a:bodyPr>
          <a:lstStyle/>
          <a:p>
            <a:r>
              <a:rPr lang="fr-FR" sz="1400" dirty="0"/>
              <a:t> </a:t>
            </a:r>
            <a:r>
              <a:rPr lang="fr-FR" sz="1400" b="1" u="sng" dirty="0"/>
              <a:t>Attraction des flotteurs</a:t>
            </a:r>
          </a:p>
          <a:p>
            <a:endParaRPr lang="fr-FR" sz="1400" b="1" u="sng" dirty="0"/>
          </a:p>
          <a:p>
            <a:r>
              <a:rPr lang="fr-FR" sz="1400" i="1" dirty="0"/>
              <a:t>« Le flotteur sert bien de reposoir pour les Laridés (c’est à dire pour les Mouettes, Goélands et Sternes ; </a:t>
            </a:r>
            <a:r>
              <a:rPr lang="fr-FR" sz="1400" i="1" dirty="0" err="1"/>
              <a:t>Larus</a:t>
            </a:r>
            <a:r>
              <a:rPr lang="fr-FR" sz="1400" i="1" dirty="0"/>
              <a:t> </a:t>
            </a:r>
            <a:r>
              <a:rPr lang="fr-FR" sz="1400" i="1" dirty="0" err="1"/>
              <a:t>marinus</a:t>
            </a:r>
            <a:r>
              <a:rPr lang="fr-FR" sz="1400" i="1" dirty="0"/>
              <a:t>, </a:t>
            </a:r>
            <a:r>
              <a:rPr lang="fr-FR" sz="1400" i="1" dirty="0" err="1"/>
              <a:t>Larus</a:t>
            </a:r>
            <a:r>
              <a:rPr lang="fr-FR" sz="1400" i="1" dirty="0"/>
              <a:t> </a:t>
            </a:r>
            <a:r>
              <a:rPr lang="fr-FR" sz="1400" i="1" dirty="0" err="1"/>
              <a:t>argentatus</a:t>
            </a:r>
            <a:r>
              <a:rPr lang="fr-FR" sz="1400" i="1" dirty="0"/>
              <a:t>, </a:t>
            </a:r>
            <a:r>
              <a:rPr lang="fr-FR" sz="1400" i="1" dirty="0" err="1"/>
              <a:t>Larus</a:t>
            </a:r>
            <a:r>
              <a:rPr lang="fr-FR" sz="1400" i="1" dirty="0"/>
              <a:t> </a:t>
            </a:r>
            <a:r>
              <a:rPr lang="fr-FR" sz="1400" i="1" dirty="0" err="1"/>
              <a:t>fuscus</a:t>
            </a:r>
            <a:r>
              <a:rPr lang="fr-FR" sz="1400" i="1" dirty="0"/>
              <a:t>, </a:t>
            </a:r>
            <a:r>
              <a:rPr lang="fr-FR" sz="1400" i="1" dirty="0" err="1"/>
              <a:t>Chroicocephalus</a:t>
            </a:r>
            <a:r>
              <a:rPr lang="fr-FR" sz="1400" i="1" dirty="0"/>
              <a:t> </a:t>
            </a:r>
            <a:r>
              <a:rPr lang="fr-FR" sz="1400" i="1" dirty="0" err="1"/>
              <a:t>ridibundus</a:t>
            </a:r>
            <a:r>
              <a:rPr lang="fr-FR" sz="1400" i="1" dirty="0"/>
              <a:t> et </a:t>
            </a:r>
            <a:r>
              <a:rPr lang="fr-FR" sz="1400" i="1" dirty="0" err="1"/>
              <a:t>Thalasseus</a:t>
            </a:r>
            <a:r>
              <a:rPr lang="fr-FR" sz="1400" i="1" dirty="0"/>
              <a:t> </a:t>
            </a:r>
            <a:r>
              <a:rPr lang="fr-FR" sz="1400" i="1" dirty="0" err="1"/>
              <a:t>sandvicensis</a:t>
            </a:r>
            <a:r>
              <a:rPr lang="fr-FR" sz="1400" i="1" dirty="0"/>
              <a:t>) » </a:t>
            </a:r>
            <a:r>
              <a:rPr lang="fr-FR" sz="1400" dirty="0"/>
              <a:t>(Rapport </a:t>
            </a:r>
            <a:r>
              <a:rPr lang="fr-FR" sz="1400" dirty="0" err="1"/>
              <a:t>Floatgen</a:t>
            </a:r>
            <a:r>
              <a:rPr lang="fr-FR" sz="1400" dirty="0"/>
              <a:t>)</a:t>
            </a:r>
            <a:endParaRPr lang="fr-FR" sz="1400" i="1" dirty="0"/>
          </a:p>
        </p:txBody>
      </p:sp>
      <p:sp>
        <p:nvSpPr>
          <p:cNvPr id="7" name="ZoneTexte 6">
            <a:extLst>
              <a:ext uri="{FF2B5EF4-FFF2-40B4-BE49-F238E27FC236}">
                <a16:creationId xmlns:a16="http://schemas.microsoft.com/office/drawing/2014/main" id="{D566DF40-F186-6F2A-0AFC-93C2C47C1935}"/>
              </a:ext>
            </a:extLst>
          </p:cNvPr>
          <p:cNvSpPr txBox="1"/>
          <p:nvPr/>
        </p:nvSpPr>
        <p:spPr>
          <a:xfrm>
            <a:off x="1124065" y="2204214"/>
            <a:ext cx="10478654" cy="738664"/>
          </a:xfrm>
          <a:prstGeom prst="rect">
            <a:avLst/>
          </a:prstGeom>
          <a:noFill/>
        </p:spPr>
        <p:txBody>
          <a:bodyPr wrap="square">
            <a:spAutoFit/>
          </a:bodyPr>
          <a:lstStyle/>
          <a:p>
            <a:r>
              <a:rPr lang="fr-FR" sz="1400" dirty="0"/>
              <a:t>Sara M. Maxwell, Francine Kershaw, Cameron C. Locke, Melinda G. </a:t>
            </a:r>
            <a:r>
              <a:rPr lang="fr-FR" sz="1400" dirty="0" err="1"/>
              <a:t>Conners</a:t>
            </a:r>
            <a:r>
              <a:rPr lang="fr-FR" sz="1400" dirty="0"/>
              <a:t>, Cyndi Dawson, Sandy </a:t>
            </a:r>
            <a:r>
              <a:rPr lang="fr-FR" sz="1400" dirty="0" err="1"/>
              <a:t>Aylesworth</a:t>
            </a:r>
            <a:r>
              <a:rPr lang="fr-FR" sz="1400" dirty="0"/>
              <a:t>, Rebecca Loomis, Andrew F. Johnson, </a:t>
            </a:r>
            <a:r>
              <a:rPr lang="fr-FR" sz="1400" dirty="0" err="1"/>
              <a:t>Potential</a:t>
            </a:r>
            <a:r>
              <a:rPr lang="fr-FR" sz="1400" dirty="0"/>
              <a:t> impacts of </a:t>
            </a:r>
            <a:r>
              <a:rPr lang="fr-FR" sz="1400" dirty="0" err="1"/>
              <a:t>floating</a:t>
            </a:r>
            <a:r>
              <a:rPr lang="fr-FR" sz="1400" dirty="0"/>
              <a:t> </a:t>
            </a:r>
            <a:r>
              <a:rPr lang="fr-FR" sz="1400" dirty="0" err="1"/>
              <a:t>wind</a:t>
            </a:r>
            <a:r>
              <a:rPr lang="fr-FR" sz="1400" dirty="0"/>
              <a:t> turbine </a:t>
            </a:r>
            <a:r>
              <a:rPr lang="fr-FR" sz="1400" dirty="0" err="1"/>
              <a:t>technology</a:t>
            </a:r>
            <a:r>
              <a:rPr lang="fr-FR" sz="1400" dirty="0"/>
              <a:t> for marine </a:t>
            </a:r>
            <a:r>
              <a:rPr lang="fr-FR" sz="1400" dirty="0" err="1"/>
              <a:t>species</a:t>
            </a:r>
            <a:r>
              <a:rPr lang="fr-FR" sz="1400" dirty="0"/>
              <a:t> and habitats, Journal of </a:t>
            </a:r>
            <a:r>
              <a:rPr lang="fr-FR" sz="1400" dirty="0" err="1"/>
              <a:t>Environmental</a:t>
            </a:r>
            <a:r>
              <a:rPr lang="fr-FR" sz="1400" dirty="0"/>
              <a:t> Management, Volume 307, 2022, 114577, ISSN 0301-4797,</a:t>
            </a:r>
          </a:p>
        </p:txBody>
      </p:sp>
      <p:sp>
        <p:nvSpPr>
          <p:cNvPr id="9" name="ZoneTexte 8">
            <a:extLst>
              <a:ext uri="{FF2B5EF4-FFF2-40B4-BE49-F238E27FC236}">
                <a16:creationId xmlns:a16="http://schemas.microsoft.com/office/drawing/2014/main" id="{7EB317D8-AC37-D421-5E99-C97FF6461E8D}"/>
              </a:ext>
            </a:extLst>
          </p:cNvPr>
          <p:cNvSpPr txBox="1"/>
          <p:nvPr/>
        </p:nvSpPr>
        <p:spPr>
          <a:xfrm>
            <a:off x="1124065" y="3071029"/>
            <a:ext cx="10612876" cy="1384995"/>
          </a:xfrm>
          <a:prstGeom prst="rect">
            <a:avLst/>
          </a:prstGeom>
          <a:noFill/>
        </p:spPr>
        <p:txBody>
          <a:bodyPr wrap="square">
            <a:spAutoFit/>
          </a:bodyPr>
          <a:lstStyle/>
          <a:p>
            <a:r>
              <a:rPr lang="fr-FR" sz="1400" dirty="0" err="1"/>
              <a:t>Fatemeh</a:t>
            </a:r>
            <a:r>
              <a:rPr lang="fr-FR" sz="1400" dirty="0"/>
              <a:t> </a:t>
            </a:r>
            <a:r>
              <a:rPr lang="fr-FR" sz="1400" dirty="0" err="1"/>
              <a:t>Rezaei</a:t>
            </a:r>
            <a:r>
              <a:rPr lang="fr-FR" sz="1400" dirty="0"/>
              <a:t>, Pasquale </a:t>
            </a:r>
            <a:r>
              <a:rPr lang="fr-FR" sz="1400" dirty="0" err="1"/>
              <a:t>Contestabile</a:t>
            </a:r>
            <a:r>
              <a:rPr lang="fr-FR" sz="1400" dirty="0"/>
              <a:t>, Diego </a:t>
            </a:r>
            <a:r>
              <a:rPr lang="fr-FR" sz="1400" dirty="0" err="1"/>
              <a:t>Vicinanza</a:t>
            </a:r>
            <a:r>
              <a:rPr lang="fr-FR" sz="1400" dirty="0"/>
              <a:t>, Arianna </a:t>
            </a:r>
            <a:r>
              <a:rPr lang="fr-FR" sz="1400" dirty="0" err="1"/>
              <a:t>Azzellino</a:t>
            </a:r>
            <a:r>
              <a:rPr lang="fr-FR" sz="1400" dirty="0"/>
              <a:t>, </a:t>
            </a:r>
            <a:r>
              <a:rPr lang="fr-FR" sz="1400" dirty="0" err="1"/>
              <a:t>Towards</a:t>
            </a:r>
            <a:r>
              <a:rPr lang="fr-FR" sz="1400" dirty="0"/>
              <a:t> </a:t>
            </a:r>
            <a:r>
              <a:rPr lang="fr-FR" sz="1400" dirty="0" err="1"/>
              <a:t>understanding</a:t>
            </a:r>
            <a:r>
              <a:rPr lang="fr-FR" sz="1400" dirty="0"/>
              <a:t> </a:t>
            </a:r>
            <a:r>
              <a:rPr lang="fr-FR" sz="1400" dirty="0" err="1"/>
              <a:t>environmental</a:t>
            </a:r>
            <a:r>
              <a:rPr lang="fr-FR" sz="1400" dirty="0"/>
              <a:t> and cumulative impacts of </a:t>
            </a:r>
            <a:r>
              <a:rPr lang="fr-FR" sz="1400" dirty="0" err="1"/>
              <a:t>floating</a:t>
            </a:r>
            <a:r>
              <a:rPr lang="fr-FR" sz="1400" dirty="0"/>
              <a:t> </a:t>
            </a:r>
            <a:r>
              <a:rPr lang="fr-FR" sz="1400" dirty="0" err="1"/>
              <a:t>wind</a:t>
            </a:r>
            <a:r>
              <a:rPr lang="fr-FR" sz="1400" dirty="0"/>
              <a:t> </a:t>
            </a:r>
            <a:r>
              <a:rPr lang="fr-FR" sz="1400" dirty="0" err="1"/>
              <a:t>farms</a:t>
            </a:r>
            <a:r>
              <a:rPr lang="fr-FR" sz="1400" dirty="0"/>
              <a:t>: </a:t>
            </a:r>
            <a:r>
              <a:rPr lang="fr-FR" sz="1400" dirty="0" err="1"/>
              <a:t>Lessons</a:t>
            </a:r>
            <a:r>
              <a:rPr lang="fr-FR" sz="1400" dirty="0"/>
              <a:t> </a:t>
            </a:r>
            <a:r>
              <a:rPr lang="fr-FR" sz="1400" dirty="0" err="1"/>
              <a:t>learned</a:t>
            </a:r>
            <a:r>
              <a:rPr lang="fr-FR" sz="1400" dirty="0"/>
              <a:t> from the </a:t>
            </a:r>
            <a:r>
              <a:rPr lang="fr-FR" sz="1400" dirty="0" err="1"/>
              <a:t>fixed-bottom</a:t>
            </a:r>
            <a:r>
              <a:rPr lang="fr-FR" sz="1400" dirty="0"/>
              <a:t> offshore </a:t>
            </a:r>
            <a:r>
              <a:rPr lang="fr-FR" sz="1400" dirty="0" err="1"/>
              <a:t>wind</a:t>
            </a:r>
            <a:r>
              <a:rPr lang="fr-FR" sz="1400" dirty="0"/>
              <a:t> </a:t>
            </a:r>
            <a:r>
              <a:rPr lang="fr-FR" sz="1400" dirty="0" err="1"/>
              <a:t>farms</a:t>
            </a:r>
            <a:r>
              <a:rPr lang="fr-FR" sz="1400" dirty="0"/>
              <a:t>, </a:t>
            </a:r>
            <a:r>
              <a:rPr lang="fr-FR" sz="1400" dirty="0" err="1"/>
              <a:t>Ocean</a:t>
            </a:r>
            <a:r>
              <a:rPr lang="fr-FR" sz="1400" dirty="0"/>
              <a:t> &amp; Coastal Management, Volume 243, 2023, 106772, ISSN 0964-5691,</a:t>
            </a:r>
          </a:p>
          <a:p>
            <a:r>
              <a:rPr lang="fr-FR" sz="1400" dirty="0">
                <a:hlinkClick r:id="rId2"/>
              </a:rPr>
              <a:t>https://doi.org/10.1016/j.ocecoaman.2023.106772</a:t>
            </a:r>
            <a:r>
              <a:rPr lang="fr-FR" sz="1400" dirty="0"/>
              <a:t>.</a:t>
            </a:r>
          </a:p>
          <a:p>
            <a:endParaRPr lang="fr-FR" sz="1400" dirty="0"/>
          </a:p>
          <a:p>
            <a:r>
              <a:rPr lang="fr-FR" sz="1400" dirty="0">
                <a:sym typeface="Wingdings" panose="05000000000000000000" pitchFamily="2" charset="2"/>
              </a:rPr>
              <a:t> Ne semble pas suffisant pour faire évoluer les indices mais à discuter (et afficher dans les limites).</a:t>
            </a:r>
            <a:endParaRPr lang="fr-FR" sz="1400" dirty="0"/>
          </a:p>
        </p:txBody>
      </p:sp>
      <p:sp>
        <p:nvSpPr>
          <p:cNvPr id="8" name="ZoneTexte 7">
            <a:extLst>
              <a:ext uri="{FF2B5EF4-FFF2-40B4-BE49-F238E27FC236}">
                <a16:creationId xmlns:a16="http://schemas.microsoft.com/office/drawing/2014/main" id="{8C7B0BEB-7966-4A12-8B14-927EA2C837C9}"/>
              </a:ext>
            </a:extLst>
          </p:cNvPr>
          <p:cNvSpPr txBox="1"/>
          <p:nvPr/>
        </p:nvSpPr>
        <p:spPr>
          <a:xfrm>
            <a:off x="1124065" y="4465641"/>
            <a:ext cx="10612876" cy="1815882"/>
          </a:xfrm>
          <a:prstGeom prst="rect">
            <a:avLst/>
          </a:prstGeom>
          <a:noFill/>
        </p:spPr>
        <p:txBody>
          <a:bodyPr wrap="square">
            <a:spAutoFit/>
          </a:bodyPr>
          <a:lstStyle/>
          <a:p>
            <a:r>
              <a:rPr lang="fr-FR" sz="1400" b="1" u="sng" dirty="0"/>
              <a:t>Augmentation des tailles des turbines</a:t>
            </a:r>
          </a:p>
          <a:p>
            <a:endParaRPr lang="fr-FR" sz="1400" b="1" u="sng" dirty="0"/>
          </a:p>
          <a:p>
            <a:r>
              <a:rPr lang="fr-FR" sz="1400" dirty="0" err="1">
                <a:effectLst/>
                <a:latin typeface="+mj-lt"/>
              </a:rPr>
              <a:t>Clairbaux</a:t>
            </a:r>
            <a:r>
              <a:rPr lang="fr-FR" sz="1400" dirty="0">
                <a:effectLst/>
                <a:latin typeface="+mj-lt"/>
              </a:rPr>
              <a:t> M, </a:t>
            </a:r>
            <a:r>
              <a:rPr lang="fr-FR" sz="1400" dirty="0" err="1">
                <a:effectLst/>
                <a:latin typeface="+mj-lt"/>
              </a:rPr>
              <a:t>Jessopp</a:t>
            </a:r>
            <a:r>
              <a:rPr lang="fr-FR" sz="1400" dirty="0">
                <a:effectLst/>
                <a:latin typeface="+mj-lt"/>
              </a:rPr>
              <a:t> M. 2021. </a:t>
            </a:r>
            <a:r>
              <a:rPr lang="fr-FR" sz="1400" dirty="0" err="1">
                <a:effectLst/>
                <a:latin typeface="+mj-lt"/>
              </a:rPr>
              <a:t>Review</a:t>
            </a:r>
            <a:r>
              <a:rPr lang="fr-FR" sz="1400" dirty="0">
                <a:effectLst/>
                <a:latin typeface="+mj-lt"/>
              </a:rPr>
              <a:t> of </a:t>
            </a:r>
            <a:r>
              <a:rPr lang="fr-FR" sz="1400" dirty="0" err="1">
                <a:effectLst/>
                <a:latin typeface="+mj-lt"/>
              </a:rPr>
              <a:t>species-specific</a:t>
            </a:r>
            <a:r>
              <a:rPr lang="fr-FR" sz="1400" dirty="0">
                <a:effectLst/>
                <a:latin typeface="+mj-lt"/>
              </a:rPr>
              <a:t> collision </a:t>
            </a:r>
            <a:r>
              <a:rPr lang="fr-FR" sz="1400" dirty="0" err="1">
                <a:effectLst/>
                <a:latin typeface="+mj-lt"/>
              </a:rPr>
              <a:t>risks</a:t>
            </a:r>
            <a:r>
              <a:rPr lang="fr-FR" sz="1400" dirty="0">
                <a:effectLst/>
                <a:latin typeface="+mj-lt"/>
              </a:rPr>
              <a:t> for </a:t>
            </a:r>
            <a:r>
              <a:rPr lang="fr-FR" sz="1400" dirty="0" err="1">
                <a:effectLst/>
                <a:latin typeface="+mj-lt"/>
              </a:rPr>
              <a:t>sea</a:t>
            </a:r>
            <a:r>
              <a:rPr lang="fr-FR" sz="1400" dirty="0">
                <a:effectLst/>
                <a:latin typeface="+mj-lt"/>
              </a:rPr>
              <a:t> </a:t>
            </a:r>
            <a:r>
              <a:rPr lang="fr-FR" sz="1400" dirty="0" err="1">
                <a:effectLst/>
                <a:latin typeface="+mj-lt"/>
              </a:rPr>
              <a:t>birds</a:t>
            </a:r>
            <a:r>
              <a:rPr lang="fr-FR" sz="1400" dirty="0">
                <a:effectLst/>
                <a:latin typeface="+mj-lt"/>
              </a:rPr>
              <a:t>. </a:t>
            </a:r>
            <a:r>
              <a:rPr lang="fr-FR" sz="1400" dirty="0" err="1">
                <a:effectLst/>
                <a:latin typeface="+mj-lt"/>
              </a:rPr>
              <a:t>Deliverable</a:t>
            </a:r>
            <a:r>
              <a:rPr lang="fr-FR" sz="1400" dirty="0">
                <a:effectLst/>
                <a:latin typeface="+mj-lt"/>
              </a:rPr>
              <a:t> D7.9 LC-SC3-</a:t>
            </a:r>
          </a:p>
          <a:p>
            <a:r>
              <a:rPr lang="fr-FR" sz="1400" dirty="0">
                <a:effectLst/>
                <a:latin typeface="+mj-lt"/>
              </a:rPr>
              <a:t>RES-1–2019, X-rotor</a:t>
            </a:r>
          </a:p>
          <a:p>
            <a:endParaRPr lang="fr-FR" sz="1400" b="1" u="sng" dirty="0"/>
          </a:p>
          <a:p>
            <a:r>
              <a:rPr lang="fr-FR" sz="1400" dirty="0">
                <a:sym typeface="Wingdings" panose="05000000000000000000" pitchFamily="2" charset="2"/>
              </a:rPr>
              <a:t> La littérature se focalisant sur la sensibilité des oiseaux marins, c’est l’air gap (espace libre entre le bas de pale et le niveau de la mer) qui est pris en compte essentiellement. Ne semble pas suffisant pour faire évoluer les indices mais à discuter (et afficher dans les limites).</a:t>
            </a:r>
            <a:endParaRPr lang="fr-FR" sz="1400" dirty="0"/>
          </a:p>
        </p:txBody>
      </p:sp>
      <p:sp>
        <p:nvSpPr>
          <p:cNvPr id="10" name="Espace réservé du pied de page 2">
            <a:extLst>
              <a:ext uri="{FF2B5EF4-FFF2-40B4-BE49-F238E27FC236}">
                <a16:creationId xmlns:a16="http://schemas.microsoft.com/office/drawing/2014/main" id="{15BA526B-30A9-4A33-A007-8CEA85ED5341}"/>
              </a:ext>
            </a:extLst>
          </p:cNvPr>
          <p:cNvSpPr>
            <a:spLocks noGrp="1"/>
          </p:cNvSpPr>
          <p:nvPr>
            <p:ph type="ftr" sz="quarter" idx="11"/>
          </p:nvPr>
        </p:nvSpPr>
        <p:spPr>
          <a:xfrm>
            <a:off x="6700324" y="6439107"/>
            <a:ext cx="5040000" cy="307777"/>
          </a:xfrm>
        </p:spPr>
        <p:txBody>
          <a:bodyPr/>
          <a:lstStyle/>
          <a:p>
            <a:r>
              <a:rPr lang="fr-FR" dirty="0"/>
              <a:t>Réunion d’expertise – Mise à jour des indices de sensibilité de l’avifaune à l’éolien en mer, 21/11/2023</a:t>
            </a:r>
          </a:p>
        </p:txBody>
      </p:sp>
      <p:sp>
        <p:nvSpPr>
          <p:cNvPr id="11" name="Rectangle 10">
            <a:extLst>
              <a:ext uri="{FF2B5EF4-FFF2-40B4-BE49-F238E27FC236}">
                <a16:creationId xmlns:a16="http://schemas.microsoft.com/office/drawing/2014/main" id="{621334C5-7692-4D8A-B645-CA3CFC7C619D}"/>
              </a:ext>
            </a:extLst>
          </p:cNvPr>
          <p:cNvSpPr/>
          <p:nvPr/>
        </p:nvSpPr>
        <p:spPr>
          <a:xfrm>
            <a:off x="1559496" y="6220440"/>
            <a:ext cx="1152128" cy="625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267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B469C14-C180-40C1-80B3-0F1E1BEABB33}"/>
              </a:ext>
            </a:extLst>
          </p:cNvPr>
          <p:cNvSpPr txBox="1"/>
          <p:nvPr/>
        </p:nvSpPr>
        <p:spPr>
          <a:xfrm>
            <a:off x="301841" y="-14999403"/>
            <a:ext cx="8837719" cy="6590009"/>
          </a:xfrm>
          <a:prstGeom prst="rect">
            <a:avLst/>
          </a:prstGeom>
          <a:noFill/>
        </p:spPr>
        <p:txBody>
          <a:bodyPr wrap="square">
            <a:spAutoFit/>
          </a:bodyPr>
          <a:lstStyle/>
          <a:p>
            <a:pPr>
              <a:lnSpc>
                <a:spcPct val="107000"/>
              </a:lnSpc>
              <a:spcAft>
                <a:spcPts val="800"/>
              </a:spcAft>
            </a:pPr>
            <a:r>
              <a:rPr lang="en-GB" sz="800" dirty="0" err="1">
                <a:effectLst/>
                <a:latin typeface="Calibri" panose="020F0502020204030204" pitchFamily="34" charset="0"/>
                <a:ea typeface="Calibri" panose="020F0502020204030204" pitchFamily="34" charset="0"/>
                <a:cs typeface="Calibri" panose="020F0502020204030204" pitchFamily="34" charset="0"/>
              </a:rPr>
              <a:t>Références</a:t>
            </a:r>
            <a:r>
              <a:rPr lang="en-GB" sz="800" dirty="0">
                <a:effectLst/>
                <a:latin typeface="Calibri" panose="020F0502020204030204" pitchFamily="34" charset="0"/>
                <a:ea typeface="Calibri" panose="020F0502020204030204" pitchFamily="34" charset="0"/>
                <a:cs typeface="Calibri" panose="020F0502020204030204" pitchFamily="34" charset="0"/>
              </a:rPr>
              <a:t>:</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800" dirty="0">
                <a:effectLst/>
                <a:latin typeface="Calibri" panose="020F0502020204030204" pitchFamily="34" charset="0"/>
                <a:ea typeface="Calibri" panose="020F0502020204030204" pitchFamily="34" charset="0"/>
                <a:cs typeface="Calibri" panose="020F0502020204030204" pitchFamily="34" charset="0"/>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800" dirty="0">
                <a:solidFill>
                  <a:srgbClr val="000000"/>
                </a:solidFill>
                <a:effectLst/>
                <a:latin typeface="Calibri" panose="020F0502020204030204" pitchFamily="34" charset="0"/>
                <a:ea typeface="MinionProRegular"/>
                <a:cs typeface="Calibri" panose="020F0502020204030204" pitchFamily="34" charset="0"/>
              </a:rPr>
              <a:t>Guilherme JL, Morais B, Alonso H, Andrade J, Almeida A, Barros N &amp; Dias MP (2023). Mapping </a:t>
            </a:r>
            <a:r>
              <a:rPr lang="fr-FR" sz="800" dirty="0" err="1">
                <a:solidFill>
                  <a:srgbClr val="000000"/>
                </a:solidFill>
                <a:effectLst/>
                <a:latin typeface="Calibri" panose="020F0502020204030204" pitchFamily="34" charset="0"/>
                <a:ea typeface="MinionProRegular"/>
                <a:cs typeface="Calibri" panose="020F0502020204030204" pitchFamily="34" charset="0"/>
              </a:rPr>
              <a:t>seabird</a:t>
            </a:r>
            <a:r>
              <a:rPr lang="fr-FR" sz="800" dirty="0">
                <a:solidFill>
                  <a:srgbClr val="000000"/>
                </a:solidFill>
                <a:effectLst/>
                <a:latin typeface="Calibri" panose="020F0502020204030204" pitchFamily="34" charset="0"/>
                <a:ea typeface="MinionProRegular"/>
                <a:cs typeface="Calibri" panose="020F0502020204030204" pitchFamily="34" charset="0"/>
              </a:rPr>
              <a:t> and marine </a:t>
            </a:r>
            <a:r>
              <a:rPr lang="fr-FR" sz="800" dirty="0" err="1">
                <a:solidFill>
                  <a:srgbClr val="000000"/>
                </a:solidFill>
                <a:effectLst/>
                <a:latin typeface="Calibri" panose="020F0502020204030204" pitchFamily="34" charset="0"/>
                <a:ea typeface="MinionProRegular"/>
                <a:cs typeface="Calibri" panose="020F0502020204030204" pitchFamily="34" charset="0"/>
              </a:rPr>
              <a:t>biodiversity</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sensitivity</a:t>
            </a:r>
            <a:r>
              <a:rPr lang="fr-FR" sz="800" dirty="0">
                <a:solidFill>
                  <a:srgbClr val="000000"/>
                </a:solidFill>
                <a:effectLst/>
                <a:latin typeface="Calibri" panose="020F0502020204030204" pitchFamily="34" charset="0"/>
                <a:ea typeface="MinionProRegular"/>
                <a:cs typeface="Calibri" panose="020F0502020204030204" pitchFamily="34" charset="0"/>
              </a:rPr>
              <a:t> to marine </a:t>
            </a:r>
            <a:r>
              <a:rPr lang="fr-FR" sz="800" dirty="0" err="1">
                <a:solidFill>
                  <a:srgbClr val="000000"/>
                </a:solidFill>
                <a:effectLst/>
                <a:latin typeface="Calibri" panose="020F0502020204030204" pitchFamily="34" charset="0"/>
                <a:ea typeface="MinionProRegular"/>
                <a:cs typeface="Calibri" panose="020F0502020204030204" pitchFamily="34" charset="0"/>
              </a:rPr>
              <a:t>wind</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farm</a:t>
            </a:r>
            <a:r>
              <a:rPr lang="fr-FR" sz="800" dirty="0">
                <a:solidFill>
                  <a:srgbClr val="000000"/>
                </a:solidFill>
                <a:effectLst/>
                <a:latin typeface="Calibri" panose="020F0502020204030204" pitchFamily="34" charset="0"/>
                <a:ea typeface="MinionProRegular"/>
                <a:cs typeface="Calibri" panose="020F0502020204030204" pitchFamily="34" charset="0"/>
              </a:rPr>
              <a:t> expansion in Portugal | </a:t>
            </a:r>
            <a:r>
              <a:rPr lang="fr-FR" sz="800" dirty="0" err="1">
                <a:solidFill>
                  <a:srgbClr val="000000"/>
                </a:solidFill>
                <a:effectLst/>
                <a:latin typeface="Calibri" panose="020F0502020204030204" pitchFamily="34" charset="0"/>
                <a:ea typeface="MinionProRegular"/>
                <a:cs typeface="Calibri" panose="020F0502020204030204" pitchFamily="34" charset="0"/>
              </a:rPr>
              <a:t>Mapeamento</a:t>
            </a:r>
            <a:r>
              <a:rPr lang="fr-FR" sz="800" dirty="0">
                <a:solidFill>
                  <a:srgbClr val="000000"/>
                </a:solidFill>
                <a:effectLst/>
                <a:latin typeface="Calibri" panose="020F0502020204030204" pitchFamily="34" charset="0"/>
                <a:ea typeface="MinionProRegular"/>
                <a:cs typeface="Calibri" panose="020F0502020204030204" pitchFamily="34" charset="0"/>
              </a:rPr>
              <a:t> da </a:t>
            </a:r>
            <a:r>
              <a:rPr lang="fr-FR" sz="800" dirty="0" err="1">
                <a:solidFill>
                  <a:srgbClr val="000000"/>
                </a:solidFill>
                <a:effectLst/>
                <a:latin typeface="Calibri" panose="020F0502020204030204" pitchFamily="34" charset="0"/>
                <a:ea typeface="MinionProRegular"/>
                <a:cs typeface="Calibri" panose="020F0502020204030204" pitchFamily="34" charset="0"/>
              </a:rPr>
              <a:t>sensibilidade</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das</a:t>
            </a:r>
            <a:r>
              <a:rPr lang="fr-FR" sz="800" dirty="0">
                <a:solidFill>
                  <a:srgbClr val="000000"/>
                </a:solidFill>
                <a:effectLst/>
                <a:latin typeface="Calibri" panose="020F0502020204030204" pitchFamily="34" charset="0"/>
                <a:ea typeface="MinionProRegular"/>
                <a:cs typeface="Calibri" panose="020F0502020204030204" pitchFamily="34" charset="0"/>
              </a:rPr>
              <a:t> aves </a:t>
            </a:r>
            <a:r>
              <a:rPr lang="fr-FR" sz="800" dirty="0" err="1">
                <a:solidFill>
                  <a:srgbClr val="000000"/>
                </a:solidFill>
                <a:effectLst/>
                <a:latin typeface="Calibri" panose="020F0502020204030204" pitchFamily="34" charset="0"/>
                <a:ea typeface="MinionProRegular"/>
                <a:cs typeface="Calibri" panose="020F0502020204030204" pitchFamily="34" charset="0"/>
              </a:rPr>
              <a:t>marinhas</a:t>
            </a:r>
            <a:r>
              <a:rPr lang="fr-FR" sz="800" dirty="0">
                <a:solidFill>
                  <a:srgbClr val="000000"/>
                </a:solidFill>
                <a:effectLst/>
                <a:latin typeface="Calibri" panose="020F0502020204030204" pitchFamily="34" charset="0"/>
                <a:ea typeface="MinionProRegular"/>
                <a:cs typeface="Calibri" panose="020F0502020204030204" pitchFamily="34" charset="0"/>
              </a:rPr>
              <a:t> a </a:t>
            </a:r>
            <a:r>
              <a:rPr lang="fr-FR" sz="800" dirty="0" err="1">
                <a:solidFill>
                  <a:srgbClr val="000000"/>
                </a:solidFill>
                <a:effectLst/>
                <a:latin typeface="Calibri" panose="020F0502020204030204" pitchFamily="34" charset="0"/>
                <a:ea typeface="MinionProRegular"/>
                <a:cs typeface="Calibri" panose="020F0502020204030204" pitchFamily="34" charset="0"/>
              </a:rPr>
              <a:t>energia</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eolica</a:t>
            </a:r>
            <a:r>
              <a:rPr lang="fr-FR" sz="800" dirty="0">
                <a:solidFill>
                  <a:srgbClr val="000000"/>
                </a:solidFill>
                <a:effectLst/>
                <a:latin typeface="Calibri" panose="020F0502020204030204" pitchFamily="34" charset="0"/>
                <a:ea typeface="MinionProRegular"/>
                <a:cs typeface="Calibri" panose="020F0502020204030204" pitchFamily="34" charset="0"/>
              </a:rPr>
              <a:t> no </a:t>
            </a:r>
            <a:r>
              <a:rPr lang="fr-FR" sz="800" dirty="0" err="1">
                <a:solidFill>
                  <a:srgbClr val="000000"/>
                </a:solidFill>
                <a:effectLst/>
                <a:latin typeface="Calibri" panose="020F0502020204030204" pitchFamily="34" charset="0"/>
                <a:ea typeface="MinionProRegular"/>
                <a:cs typeface="Calibri" panose="020F0502020204030204" pitchFamily="34" charset="0"/>
              </a:rPr>
              <a:t>mar</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em</a:t>
            </a:r>
            <a:r>
              <a:rPr lang="fr-FR" sz="800" dirty="0">
                <a:solidFill>
                  <a:srgbClr val="000000"/>
                </a:solidFill>
                <a:effectLst/>
                <a:latin typeface="Calibri" panose="020F0502020204030204" pitchFamily="34" charset="0"/>
                <a:ea typeface="MinionProRegular"/>
                <a:cs typeface="Calibri" panose="020F0502020204030204" pitchFamily="34" charset="0"/>
              </a:rPr>
              <a:t> Portugal (Version 1). </a:t>
            </a:r>
            <a:r>
              <a:rPr lang="fr-FR" sz="800" dirty="0" err="1">
                <a:solidFill>
                  <a:srgbClr val="000000"/>
                </a:solidFill>
                <a:effectLst/>
                <a:latin typeface="Calibri" panose="020F0502020204030204" pitchFamily="34" charset="0"/>
                <a:ea typeface="MinionProRegular"/>
                <a:cs typeface="Calibri" panose="020F0502020204030204" pitchFamily="34" charset="0"/>
              </a:rPr>
              <a:t>Sociedade</a:t>
            </a:r>
            <a:r>
              <a:rPr lang="fr-FR" sz="800" dirty="0">
                <a:solidFill>
                  <a:srgbClr val="000000"/>
                </a:solidFill>
                <a:effectLst/>
                <a:latin typeface="Calibri" panose="020F0502020204030204" pitchFamily="34" charset="0"/>
                <a:ea typeface="MinionProRegular"/>
                <a:cs typeface="Calibri" panose="020F0502020204030204" pitchFamily="34" charset="0"/>
              </a:rPr>
              <a:t> Portuguesa para o </a:t>
            </a:r>
            <a:r>
              <a:rPr lang="fr-FR" sz="800" dirty="0" err="1">
                <a:solidFill>
                  <a:srgbClr val="000000"/>
                </a:solidFill>
                <a:effectLst/>
                <a:latin typeface="Calibri" panose="020F0502020204030204" pitchFamily="34" charset="0"/>
                <a:ea typeface="MinionProRegular"/>
                <a:cs typeface="Calibri" panose="020F0502020204030204" pitchFamily="34" charset="0"/>
              </a:rPr>
              <a:t>Estudo</a:t>
            </a:r>
            <a:r>
              <a:rPr lang="fr-FR" sz="800" dirty="0">
                <a:solidFill>
                  <a:srgbClr val="000000"/>
                </a:solidFill>
                <a:effectLst/>
                <a:latin typeface="Calibri" panose="020F0502020204030204" pitchFamily="34" charset="0"/>
                <a:ea typeface="MinionProRegular"/>
                <a:cs typeface="Calibri" panose="020F0502020204030204" pitchFamily="34" charset="0"/>
              </a:rPr>
              <a:t> </a:t>
            </a:r>
            <a:r>
              <a:rPr lang="fr-FR" sz="800" dirty="0" err="1">
                <a:solidFill>
                  <a:srgbClr val="000000"/>
                </a:solidFill>
                <a:effectLst/>
                <a:latin typeface="Calibri" panose="020F0502020204030204" pitchFamily="34" charset="0"/>
                <a:ea typeface="MinionProRegular"/>
                <a:cs typeface="Calibri" panose="020F0502020204030204" pitchFamily="34" charset="0"/>
              </a:rPr>
              <a:t>das</a:t>
            </a:r>
            <a:r>
              <a:rPr lang="fr-FR" sz="800" dirty="0">
                <a:solidFill>
                  <a:srgbClr val="000000"/>
                </a:solidFill>
                <a:effectLst/>
                <a:latin typeface="Calibri" panose="020F0502020204030204" pitchFamily="34" charset="0"/>
                <a:ea typeface="MinionProRegular"/>
                <a:cs typeface="Calibri" panose="020F0502020204030204" pitchFamily="34" charset="0"/>
              </a:rPr>
              <a:t> Aves (SPEA). </a:t>
            </a:r>
            <a:r>
              <a:rPr lang="fr-FR" sz="800" u="sng" dirty="0">
                <a:solidFill>
                  <a:srgbClr val="0563C1"/>
                </a:solidFill>
                <a:effectLst/>
                <a:latin typeface="Calibri" panose="020F0502020204030204" pitchFamily="34" charset="0"/>
                <a:ea typeface="MinionProRegular"/>
                <a:cs typeface="Calibri" panose="020F0502020204030204" pitchFamily="34" charset="0"/>
                <a:hlinkClick r:id="rId2"/>
              </a:rPr>
              <a:t>https://doi.org/10.5281/zenodo.10045918</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Wade et al 2016 : H.M. Wade, E.A. </a:t>
            </a:r>
            <a:r>
              <a:rPr lang="fr-FR" sz="800" dirty="0" err="1">
                <a:effectLst/>
                <a:latin typeface="Calibri" panose="020F0502020204030204" pitchFamily="34" charset="0"/>
                <a:ea typeface="Times New Roman" panose="02020603050405020304" pitchFamily="18" charset="0"/>
              </a:rPr>
              <a:t>Masden</a:t>
            </a:r>
            <a:r>
              <a:rPr lang="fr-FR" sz="800" dirty="0">
                <a:effectLst/>
                <a:latin typeface="Calibri" panose="020F0502020204030204" pitchFamily="34" charset="0"/>
                <a:ea typeface="Times New Roman" panose="02020603050405020304" pitchFamily="18" charset="0"/>
              </a:rPr>
              <a:t>, A.C. Jackson, R.W. Furness, </a:t>
            </a:r>
            <a:r>
              <a:rPr lang="fr-FR" sz="800" dirty="0" err="1">
                <a:effectLst/>
                <a:latin typeface="Calibri" panose="020F0502020204030204" pitchFamily="34" charset="0"/>
                <a:ea typeface="Times New Roman" panose="02020603050405020304" pitchFamily="18" charset="0"/>
              </a:rPr>
              <a:t>Incorporating</a:t>
            </a:r>
            <a:r>
              <a:rPr lang="fr-FR" sz="800" dirty="0">
                <a:effectLst/>
                <a:latin typeface="Calibri" panose="020F0502020204030204" pitchFamily="34" charset="0"/>
                <a:ea typeface="Times New Roman" panose="02020603050405020304" pitchFamily="18" charset="0"/>
              </a:rPr>
              <a:t> data </a:t>
            </a:r>
            <a:r>
              <a:rPr lang="fr-FR" sz="800" dirty="0" err="1">
                <a:effectLst/>
                <a:latin typeface="Calibri" panose="020F0502020204030204" pitchFamily="34" charset="0"/>
                <a:ea typeface="Times New Roman" panose="02020603050405020304" pitchFamily="18" charset="0"/>
              </a:rPr>
              <a:t>uncertainty</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when</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estimating</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potential</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vulnerability</a:t>
            </a:r>
            <a:r>
              <a:rPr lang="fr-FR" sz="800" dirty="0">
                <a:effectLst/>
                <a:latin typeface="Calibri" panose="020F0502020204030204" pitchFamily="34" charset="0"/>
                <a:ea typeface="Times New Roman" panose="02020603050405020304" pitchFamily="18" charset="0"/>
              </a:rPr>
              <a:t> of Scottish </a:t>
            </a:r>
            <a:r>
              <a:rPr lang="fr-FR" sz="800" dirty="0" err="1">
                <a:effectLst/>
                <a:latin typeface="Calibri" panose="020F0502020204030204" pitchFamily="34" charset="0"/>
                <a:ea typeface="Times New Roman" panose="02020603050405020304" pitchFamily="18" charset="0"/>
              </a:rPr>
              <a:t>seabirds</a:t>
            </a:r>
            <a:r>
              <a:rPr lang="fr-FR" sz="800" dirty="0">
                <a:effectLst/>
                <a:latin typeface="Calibri" panose="020F0502020204030204" pitchFamily="34" charset="0"/>
                <a:ea typeface="Times New Roman" panose="02020603050405020304" pitchFamily="18" charset="0"/>
              </a:rPr>
              <a:t> to marine </a:t>
            </a:r>
            <a:r>
              <a:rPr lang="fr-FR" sz="800" dirty="0" err="1">
                <a:effectLst/>
                <a:latin typeface="Calibri" panose="020F0502020204030204" pitchFamily="34" charset="0"/>
                <a:ea typeface="Times New Roman" panose="02020603050405020304" pitchFamily="18" charset="0"/>
              </a:rPr>
              <a:t>renewable</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energy</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developments</a:t>
            </a:r>
            <a:r>
              <a:rPr lang="fr-FR" sz="800" dirty="0">
                <a:effectLst/>
                <a:latin typeface="Calibri" panose="020F0502020204030204" pitchFamily="34" charset="0"/>
                <a:ea typeface="Times New Roman" panose="02020603050405020304" pitchFamily="18" charset="0"/>
              </a:rPr>
              <a:t>,</a:t>
            </a:r>
            <a:br>
              <a:rPr lang="fr-FR" sz="800" dirty="0">
                <a:effectLst/>
                <a:latin typeface="Calibri" panose="020F0502020204030204" pitchFamily="34" charset="0"/>
                <a:ea typeface="Times New Roman" panose="02020603050405020304" pitchFamily="18" charset="0"/>
              </a:rPr>
            </a:br>
            <a:r>
              <a:rPr lang="fr-FR" sz="800" dirty="0">
                <a:effectLst/>
                <a:latin typeface="Calibri" panose="020F0502020204030204" pitchFamily="34" charset="0"/>
                <a:ea typeface="Times New Roman" panose="02020603050405020304" pitchFamily="18" charset="0"/>
              </a:rPr>
              <a:t>Marine Policy, Volume 70, 2016, Pages 108-113,</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Times New Roman" panose="02020603050405020304" pitchFamily="18" charset="0"/>
              </a:rPr>
              <a:t>Courbin</a:t>
            </a:r>
            <a:r>
              <a:rPr lang="fr-FR" sz="800" dirty="0">
                <a:effectLst/>
                <a:latin typeface="Calibri" panose="020F0502020204030204" pitchFamily="34" charset="0"/>
                <a:ea typeface="Times New Roman" panose="02020603050405020304" pitchFamily="18" charset="0"/>
              </a:rPr>
              <a:t> et al 2023 : </a:t>
            </a:r>
            <a:r>
              <a:rPr lang="fr-FR" sz="800" dirty="0">
                <a:solidFill>
                  <a:srgbClr val="222222"/>
                </a:solidFill>
                <a:effectLst/>
                <a:latin typeface="Calibri" panose="020F0502020204030204" pitchFamily="34" charset="0"/>
                <a:ea typeface="Times New Roman" panose="02020603050405020304" pitchFamily="18" charset="0"/>
              </a:rPr>
              <a:t>COURBIN, Nicolas, BESNARD, </a:t>
            </a:r>
            <a:r>
              <a:rPr lang="fr-FR" sz="800" dirty="0" err="1">
                <a:solidFill>
                  <a:srgbClr val="222222"/>
                </a:solidFill>
                <a:effectLst/>
                <a:latin typeface="Calibri" panose="020F0502020204030204" pitchFamily="34" charset="0"/>
                <a:ea typeface="Times New Roman" panose="02020603050405020304" pitchFamily="18" charset="0"/>
              </a:rPr>
              <a:t>Aurelien</a:t>
            </a:r>
            <a:r>
              <a:rPr lang="fr-FR" sz="800" dirty="0">
                <a:solidFill>
                  <a:srgbClr val="222222"/>
                </a:solidFill>
                <a:effectLst/>
                <a:latin typeface="Calibri" panose="020F0502020204030204" pitchFamily="34" charset="0"/>
                <a:ea typeface="Times New Roman" panose="02020603050405020304" pitchFamily="18" charset="0"/>
              </a:rPr>
              <a:t>, BONCOURT, Etienne, </a:t>
            </a:r>
            <a:r>
              <a:rPr lang="fr-FR" sz="800" i="1" dirty="0">
                <a:solidFill>
                  <a:srgbClr val="222222"/>
                </a:solidFill>
                <a:effectLst/>
                <a:latin typeface="Calibri" panose="020F0502020204030204" pitchFamily="34" charset="0"/>
                <a:ea typeface="Times New Roman" panose="02020603050405020304" pitchFamily="18" charset="0"/>
              </a:rPr>
              <a:t>et al.</a:t>
            </a:r>
            <a:r>
              <a:rPr lang="fr-FR" sz="800" dirty="0">
                <a:solidFill>
                  <a:srgbClr val="222222"/>
                </a:solidFill>
                <a:effectLst/>
                <a:latin typeface="Calibri" panose="020F0502020204030204" pitchFamily="34" charset="0"/>
                <a:ea typeface="Times New Roman" panose="02020603050405020304" pitchFamily="18" charset="0"/>
              </a:rPr>
              <a:t> Flight </a:t>
            </a:r>
            <a:r>
              <a:rPr lang="fr-FR" sz="800" dirty="0" err="1">
                <a:solidFill>
                  <a:srgbClr val="222222"/>
                </a:solidFill>
                <a:effectLst/>
                <a:latin typeface="Calibri" panose="020F0502020204030204" pitchFamily="34" charset="0"/>
                <a:ea typeface="Times New Roman" panose="02020603050405020304" pitchFamily="18" charset="0"/>
              </a:rPr>
              <a:t>heights</a:t>
            </a:r>
            <a:r>
              <a:rPr lang="fr-FR" sz="800" dirty="0">
                <a:solidFill>
                  <a:srgbClr val="222222"/>
                </a:solidFill>
                <a:effectLst/>
                <a:latin typeface="Calibri" panose="020F0502020204030204" pitchFamily="34" charset="0"/>
                <a:ea typeface="Times New Roman" panose="02020603050405020304" pitchFamily="18" charset="0"/>
              </a:rPr>
              <a:t> of </a:t>
            </a:r>
            <a:r>
              <a:rPr lang="fr-FR" sz="800" dirty="0" err="1">
                <a:solidFill>
                  <a:srgbClr val="222222"/>
                </a:solidFill>
                <a:effectLst/>
                <a:latin typeface="Calibri" panose="020F0502020204030204" pitchFamily="34" charset="0"/>
                <a:ea typeface="Times New Roman" panose="02020603050405020304" pitchFamily="18" charset="0"/>
              </a:rPr>
              <a:t>Scopoli</a:t>
            </a:r>
            <a:r>
              <a:rPr lang="fr-FR" sz="800" dirty="0">
                <a:solidFill>
                  <a:srgbClr val="222222"/>
                </a:solidFill>
                <a:effectLst/>
                <a:latin typeface="Calibri" panose="020F0502020204030204" pitchFamily="34" charset="0"/>
                <a:ea typeface="Times New Roman" panose="02020603050405020304" pitchFamily="18" charset="0"/>
              </a:rPr>
              <a:t> s </a:t>
            </a:r>
            <a:r>
              <a:rPr lang="fr-FR" sz="800" dirty="0" err="1">
                <a:solidFill>
                  <a:srgbClr val="222222"/>
                </a:solidFill>
                <a:effectLst/>
                <a:latin typeface="Calibri" panose="020F0502020204030204" pitchFamily="34" charset="0"/>
                <a:ea typeface="Times New Roman" panose="02020603050405020304" pitchFamily="18" charset="0"/>
              </a:rPr>
              <a:t>shearwaters</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Calonectris</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diomedea</a:t>
            </a:r>
            <a:r>
              <a:rPr lang="fr-FR" sz="800" dirty="0">
                <a:solidFill>
                  <a:srgbClr val="222222"/>
                </a:solidFill>
                <a:effectLst/>
                <a:latin typeface="Calibri" panose="020F0502020204030204" pitchFamily="34" charset="0"/>
                <a:ea typeface="Times New Roman" panose="02020603050405020304" pitchFamily="18" charset="0"/>
              </a:rPr>
              <a:t> in the </a:t>
            </a:r>
            <a:r>
              <a:rPr lang="fr-FR" sz="800" dirty="0" err="1">
                <a:solidFill>
                  <a:srgbClr val="222222"/>
                </a:solidFill>
                <a:effectLst/>
                <a:latin typeface="Calibri" panose="020F0502020204030204" pitchFamily="34" charset="0"/>
                <a:ea typeface="Times New Roman" panose="02020603050405020304" pitchFamily="18" charset="0"/>
              </a:rPr>
              <a:t>context</a:t>
            </a:r>
            <a:r>
              <a:rPr lang="fr-FR" sz="800" dirty="0">
                <a:solidFill>
                  <a:srgbClr val="222222"/>
                </a:solidFill>
                <a:effectLst/>
                <a:latin typeface="Calibri" panose="020F0502020204030204" pitchFamily="34" charset="0"/>
                <a:ea typeface="Times New Roman" panose="02020603050405020304" pitchFamily="18" charset="0"/>
              </a:rPr>
              <a:t> of offshore </a:t>
            </a:r>
            <a:r>
              <a:rPr lang="fr-FR" sz="800" dirty="0" err="1">
                <a:solidFill>
                  <a:srgbClr val="222222"/>
                </a:solidFill>
                <a:effectLst/>
                <a:latin typeface="Calibri" panose="020F0502020204030204" pitchFamily="34" charset="0"/>
                <a:ea typeface="Times New Roman" panose="02020603050405020304" pitchFamily="18" charset="0"/>
              </a:rPr>
              <a:t>wind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farm</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developments</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err="1">
                <a:solidFill>
                  <a:srgbClr val="222222"/>
                </a:solidFill>
                <a:effectLst/>
                <a:latin typeface="Calibri" panose="020F0502020204030204" pitchFamily="34" charset="0"/>
                <a:ea typeface="Times New Roman" panose="02020603050405020304" pitchFamily="18" charset="0"/>
              </a:rPr>
              <a:t>bioRxiv</a:t>
            </a:r>
            <a:r>
              <a:rPr lang="fr-FR" sz="800" dirty="0">
                <a:solidFill>
                  <a:srgbClr val="222222"/>
                </a:solidFill>
                <a:effectLst/>
                <a:latin typeface="Calibri" panose="020F0502020204030204" pitchFamily="34" charset="0"/>
                <a:ea typeface="Times New Roman" panose="02020603050405020304" pitchFamily="18" charset="0"/>
              </a:rPr>
              <a:t>, 2023, p. 2023.05. 14.540698.</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Serratosa</a:t>
            </a:r>
            <a:r>
              <a:rPr lang="fr-FR" sz="800" dirty="0">
                <a:effectLst/>
                <a:latin typeface="Calibri" panose="020F0502020204030204" pitchFamily="34" charset="0"/>
                <a:ea typeface="MinionProRegular"/>
              </a:rPr>
              <a:t> J, </a:t>
            </a:r>
            <a:r>
              <a:rPr lang="fr-FR" sz="800" dirty="0" err="1">
                <a:effectLst/>
                <a:latin typeface="Calibri" panose="020F0502020204030204" pitchFamily="34" charset="0"/>
                <a:ea typeface="MinionProRegular"/>
              </a:rPr>
              <a:t>Allinson</a:t>
            </a:r>
            <a:r>
              <a:rPr lang="fr-FR" sz="800" dirty="0">
                <a:effectLst/>
                <a:latin typeface="Calibri" panose="020F0502020204030204" pitchFamily="34" charset="0"/>
                <a:ea typeface="MinionProRegular"/>
              </a:rPr>
              <a:t> T. 2022. AVISTEP: the </a:t>
            </a:r>
            <a:r>
              <a:rPr lang="fr-FR" sz="800" dirty="0" err="1">
                <a:effectLst/>
                <a:latin typeface="Calibri" panose="020F0502020204030204" pitchFamily="34" charset="0"/>
                <a:ea typeface="MinionProRegular"/>
              </a:rPr>
              <a:t>Avian</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Sensitivity</a:t>
            </a:r>
            <a:r>
              <a:rPr lang="fr-FR" sz="800" dirty="0">
                <a:effectLst/>
                <a:latin typeface="Calibri" panose="020F0502020204030204" pitchFamily="34" charset="0"/>
                <a:ea typeface="MinionProRegular"/>
              </a:rPr>
              <a:t> Tool for Energy Planning. </a:t>
            </a:r>
            <a:r>
              <a:rPr lang="fr-FR" sz="800" dirty="0" err="1">
                <a:effectLst/>
                <a:latin typeface="Calibri" panose="020F0502020204030204" pitchFamily="34" charset="0"/>
                <a:ea typeface="MinionProRegular"/>
              </a:rPr>
              <a:t>Technical</a:t>
            </a:r>
            <a:r>
              <a:rPr lang="fr-FR" sz="800" dirty="0">
                <a:effectLst/>
                <a:latin typeface="Calibri" panose="020F0502020204030204" pitchFamily="34" charset="0"/>
                <a:ea typeface="MinionProRegular"/>
              </a:rPr>
              <a:t> Manual. </a:t>
            </a:r>
            <a:r>
              <a:rPr lang="fr-FR" sz="800" dirty="0" err="1">
                <a:effectLst/>
                <a:latin typeface="Calibri" panose="020F0502020204030204" pitchFamily="34" charset="0"/>
                <a:ea typeface="MinionProRegular"/>
              </a:rPr>
              <a:t>BidLife</a:t>
            </a:r>
            <a:r>
              <a:rPr lang="fr-FR" sz="800" dirty="0">
                <a:effectLst/>
                <a:latin typeface="Calibri" panose="020F0502020204030204" pitchFamily="34" charset="0"/>
                <a:ea typeface="MinionProRegular"/>
              </a:rPr>
              <a:t> International, Cambridge, UK. </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solidFill>
                  <a:srgbClr val="222222"/>
                </a:solidFill>
                <a:effectLst/>
                <a:latin typeface="Calibri" panose="020F0502020204030204" pitchFamily="34" charset="0"/>
                <a:ea typeface="Times New Roman" panose="02020603050405020304" pitchFamily="18" charset="0"/>
              </a:rPr>
              <a:t>Farr</a:t>
            </a:r>
            <a:r>
              <a:rPr lang="fr-FR" sz="800" dirty="0">
                <a:solidFill>
                  <a:srgbClr val="222222"/>
                </a:solidFill>
                <a:effectLst/>
                <a:latin typeface="Calibri" panose="020F0502020204030204" pitchFamily="34" charset="0"/>
                <a:ea typeface="Times New Roman" panose="02020603050405020304" pitchFamily="18" charset="0"/>
              </a:rPr>
              <a:t>, H., </a:t>
            </a:r>
            <a:r>
              <a:rPr lang="fr-FR" sz="800" dirty="0" err="1">
                <a:solidFill>
                  <a:srgbClr val="222222"/>
                </a:solidFill>
                <a:effectLst/>
                <a:latin typeface="Calibri" panose="020F0502020204030204" pitchFamily="34" charset="0"/>
                <a:ea typeface="Times New Roman" panose="02020603050405020304" pitchFamily="18" charset="0"/>
              </a:rPr>
              <a:t>Ruttenberg</a:t>
            </a:r>
            <a:r>
              <a:rPr lang="fr-FR" sz="800" dirty="0">
                <a:solidFill>
                  <a:srgbClr val="222222"/>
                </a:solidFill>
                <a:effectLst/>
                <a:latin typeface="Calibri" panose="020F0502020204030204" pitchFamily="34" charset="0"/>
                <a:ea typeface="Times New Roman" panose="02020603050405020304" pitchFamily="18" charset="0"/>
              </a:rPr>
              <a:t>, B., Walter, R. K., Wang, Y. H., &amp; White, C. (2021). </a:t>
            </a:r>
            <a:r>
              <a:rPr lang="fr-FR" sz="800" dirty="0" err="1">
                <a:solidFill>
                  <a:srgbClr val="222222"/>
                </a:solidFill>
                <a:effectLst/>
                <a:latin typeface="Calibri" panose="020F0502020204030204" pitchFamily="34" charset="0"/>
                <a:ea typeface="Times New Roman" panose="02020603050405020304" pitchFamily="18" charset="0"/>
              </a:rPr>
              <a:t>Potential</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environmental</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effects</a:t>
            </a:r>
            <a:r>
              <a:rPr lang="fr-FR" sz="800" dirty="0">
                <a:solidFill>
                  <a:srgbClr val="222222"/>
                </a:solidFill>
                <a:effectLst/>
                <a:latin typeface="Calibri" panose="020F0502020204030204" pitchFamily="34" charset="0"/>
                <a:ea typeface="Times New Roman" panose="02020603050405020304" pitchFamily="18" charset="0"/>
              </a:rPr>
              <a:t> of </a:t>
            </a:r>
            <a:r>
              <a:rPr lang="fr-FR" sz="800" dirty="0" err="1">
                <a:solidFill>
                  <a:srgbClr val="222222"/>
                </a:solidFill>
                <a:effectLst/>
                <a:latin typeface="Calibri" panose="020F0502020204030204" pitchFamily="34" charset="0"/>
                <a:ea typeface="Times New Roman" panose="02020603050405020304" pitchFamily="18" charset="0"/>
              </a:rPr>
              <a:t>deepwater</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floating</a:t>
            </a:r>
            <a:r>
              <a:rPr lang="fr-FR" sz="800" dirty="0">
                <a:solidFill>
                  <a:srgbClr val="222222"/>
                </a:solidFill>
                <a:effectLst/>
                <a:latin typeface="Calibri" panose="020F0502020204030204" pitchFamily="34" charset="0"/>
                <a:ea typeface="Times New Roman" panose="02020603050405020304" pitchFamily="18" charset="0"/>
              </a:rPr>
              <a:t> offshore </a:t>
            </a:r>
            <a:r>
              <a:rPr lang="fr-FR" sz="800" dirty="0" err="1">
                <a:solidFill>
                  <a:srgbClr val="222222"/>
                </a:solidFill>
                <a:effectLst/>
                <a:latin typeface="Calibri" panose="020F0502020204030204" pitchFamily="34" charset="0"/>
                <a:ea typeface="Times New Roman" panose="02020603050405020304" pitchFamily="18" charset="0"/>
              </a:rPr>
              <a:t>wind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energy</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facilities</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err="1">
                <a:solidFill>
                  <a:srgbClr val="222222"/>
                </a:solidFill>
                <a:effectLst/>
                <a:latin typeface="Calibri" panose="020F0502020204030204" pitchFamily="34" charset="0"/>
                <a:ea typeface="Times New Roman" panose="02020603050405020304" pitchFamily="18" charset="0"/>
              </a:rPr>
              <a:t>Ocean</a:t>
            </a:r>
            <a:r>
              <a:rPr lang="fr-FR" sz="800" i="1" dirty="0">
                <a:solidFill>
                  <a:srgbClr val="222222"/>
                </a:solidFill>
                <a:effectLst/>
                <a:latin typeface="Calibri" panose="020F0502020204030204" pitchFamily="34" charset="0"/>
                <a:ea typeface="Times New Roman" panose="02020603050405020304" pitchFamily="18" charset="0"/>
              </a:rPr>
              <a:t> &amp; Coastal Management</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a:solidFill>
                  <a:srgbClr val="222222"/>
                </a:solidFill>
                <a:effectLst/>
                <a:latin typeface="Calibri" panose="020F0502020204030204" pitchFamily="34" charset="0"/>
                <a:ea typeface="Times New Roman" panose="02020603050405020304" pitchFamily="18" charset="0"/>
              </a:rPr>
              <a:t>207</a:t>
            </a:r>
            <a:r>
              <a:rPr lang="fr-FR" sz="800" dirty="0">
                <a:solidFill>
                  <a:srgbClr val="222222"/>
                </a:solidFill>
                <a:effectLst/>
                <a:latin typeface="Calibri" panose="020F0502020204030204" pitchFamily="34" charset="0"/>
                <a:ea typeface="Times New Roman" panose="02020603050405020304" pitchFamily="18" charset="0"/>
              </a:rPr>
              <a:t>, 105611.</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Peschko</a:t>
            </a:r>
            <a:r>
              <a:rPr lang="fr-FR" sz="800" dirty="0">
                <a:effectLst/>
                <a:latin typeface="Calibri" panose="020F0502020204030204" pitchFamily="34" charset="0"/>
                <a:ea typeface="MinionProRegular"/>
              </a:rPr>
              <a:t> V, Mendel B, Muller S, </a:t>
            </a:r>
            <a:r>
              <a:rPr lang="fr-FR" sz="800" dirty="0" err="1">
                <a:effectLst/>
                <a:latin typeface="Calibri" panose="020F0502020204030204" pitchFamily="34" charset="0"/>
                <a:ea typeface="MinionProRegular"/>
              </a:rPr>
              <a:t>Markones</a:t>
            </a:r>
            <a:r>
              <a:rPr lang="fr-FR" sz="800" dirty="0">
                <a:effectLst/>
                <a:latin typeface="Calibri" panose="020F0502020204030204" pitchFamily="34" charset="0"/>
                <a:ea typeface="MinionProRegular"/>
              </a:rPr>
              <a:t> N, </a:t>
            </a:r>
            <a:r>
              <a:rPr lang="fr-FR" sz="800" dirty="0" err="1">
                <a:effectLst/>
                <a:latin typeface="Calibri" panose="020F0502020204030204" pitchFamily="34" charset="0"/>
                <a:ea typeface="MinionProRegular"/>
              </a:rPr>
              <a:t>Mercker</a:t>
            </a:r>
            <a:r>
              <a:rPr lang="fr-FR" sz="800" dirty="0">
                <a:effectLst/>
                <a:latin typeface="Calibri" panose="020F0502020204030204" pitchFamily="34" charset="0"/>
                <a:ea typeface="MinionProRegular"/>
              </a:rPr>
              <a:t> M, </a:t>
            </a:r>
            <a:r>
              <a:rPr lang="fr-FR" sz="800" dirty="0" err="1">
                <a:effectLst/>
                <a:latin typeface="Calibri" panose="020F0502020204030204" pitchFamily="34" charset="0"/>
                <a:ea typeface="MinionProRegular"/>
              </a:rPr>
              <a:t>Garthe</a:t>
            </a:r>
            <a:r>
              <a:rPr lang="fr-FR" sz="800" dirty="0">
                <a:effectLst/>
                <a:latin typeface="Calibri" panose="020F0502020204030204" pitchFamily="34" charset="0"/>
                <a:ea typeface="MinionProRegular"/>
              </a:rPr>
              <a:t> S. 2020. </a:t>
            </a:r>
            <a:r>
              <a:rPr lang="fr-FR" sz="800" dirty="0" err="1">
                <a:effectLst/>
                <a:latin typeface="Calibri" panose="020F0502020204030204" pitchFamily="34" charset="0"/>
                <a:ea typeface="MinionProRegular"/>
              </a:rPr>
              <a:t>Effects</a:t>
            </a:r>
            <a:r>
              <a:rPr lang="fr-FR" sz="800" dirty="0">
                <a:effectLst/>
                <a:latin typeface="Calibri" panose="020F0502020204030204" pitchFamily="34" charset="0"/>
                <a:ea typeface="MinionProRegular"/>
              </a:rPr>
              <a:t> of offshore </a:t>
            </a:r>
            <a:r>
              <a:rPr lang="fr-FR" sz="800" dirty="0" err="1">
                <a:effectLst/>
                <a:latin typeface="Calibri" panose="020F0502020204030204" pitchFamily="34" charset="0"/>
                <a:ea typeface="MinionProRegular"/>
              </a:rPr>
              <a:t>windfarms</a:t>
            </a:r>
            <a:r>
              <a:rPr lang="fr-FR" sz="800" dirty="0">
                <a:effectLst/>
                <a:latin typeface="Calibri" panose="020F0502020204030204" pitchFamily="34" charset="0"/>
                <a:ea typeface="MinionProRegular"/>
              </a:rPr>
              <a:t> on </a:t>
            </a:r>
            <a:r>
              <a:rPr lang="fr-FR" sz="800" dirty="0" err="1">
                <a:effectLst/>
                <a:latin typeface="Calibri" panose="020F0502020204030204" pitchFamily="34" charset="0"/>
                <a:ea typeface="MinionProRegular"/>
              </a:rPr>
              <a:t>seabird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abundance</a:t>
            </a:r>
            <a:r>
              <a:rPr lang="fr-FR" sz="800" dirty="0">
                <a:effectLst/>
                <a:latin typeface="Calibri" panose="020F0502020204030204" pitchFamily="34" charset="0"/>
                <a:ea typeface="MinionProRegular"/>
              </a:rPr>
              <a:t>: Strong </a:t>
            </a:r>
            <a:r>
              <a:rPr lang="fr-FR" sz="800" dirty="0" err="1">
                <a:effectLst/>
                <a:latin typeface="Calibri" panose="020F0502020204030204" pitchFamily="34" charset="0"/>
                <a:ea typeface="MinionProRegular"/>
              </a:rPr>
              <a:t>effects</a:t>
            </a:r>
            <a:r>
              <a:rPr lang="fr-FR" sz="800" dirty="0">
                <a:effectLst/>
                <a:latin typeface="Calibri" panose="020F0502020204030204" pitchFamily="34" charset="0"/>
                <a:ea typeface="MinionProRegular"/>
              </a:rPr>
              <a:t> in </a:t>
            </a:r>
            <a:r>
              <a:rPr lang="fr-FR" sz="800" dirty="0" err="1">
                <a:effectLst/>
                <a:latin typeface="Calibri" panose="020F0502020204030204" pitchFamily="34" charset="0"/>
                <a:ea typeface="MinionProRegular"/>
              </a:rPr>
              <a:t>spring</a:t>
            </a:r>
            <a:r>
              <a:rPr lang="fr-FR" sz="800" dirty="0">
                <a:effectLst/>
                <a:latin typeface="Calibri" panose="020F0502020204030204" pitchFamily="34" charset="0"/>
                <a:ea typeface="MinionProRegular"/>
              </a:rPr>
              <a:t> and in the </a:t>
            </a:r>
            <a:r>
              <a:rPr lang="fr-FR" sz="800" dirty="0" err="1">
                <a:effectLst/>
                <a:latin typeface="Calibri" panose="020F0502020204030204" pitchFamily="34" charset="0"/>
                <a:ea typeface="MinionProRegular"/>
              </a:rPr>
              <a:t>breeding</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season</a:t>
            </a:r>
            <a:r>
              <a:rPr lang="fr-FR" sz="800" dirty="0">
                <a:effectLst/>
                <a:latin typeface="Calibri" panose="020F0502020204030204" pitchFamily="34" charset="0"/>
                <a:ea typeface="MinionProRegular"/>
              </a:rPr>
              <a:t>. Marine </a:t>
            </a:r>
            <a:r>
              <a:rPr lang="fr-FR" sz="800" dirty="0" err="1">
                <a:effectLst/>
                <a:latin typeface="Calibri" panose="020F0502020204030204" pitchFamily="34" charset="0"/>
                <a:ea typeface="MinionProRegular"/>
              </a:rPr>
              <a:t>Environmental</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Research</a:t>
            </a:r>
            <a:r>
              <a:rPr lang="fr-FR" sz="800" dirty="0">
                <a:effectLst/>
                <a:latin typeface="Calibri" panose="020F0502020204030204" pitchFamily="34" charset="0"/>
                <a:ea typeface="MinionProRegular"/>
              </a:rPr>
              <a:t> </a:t>
            </a:r>
            <a:r>
              <a:rPr lang="fr-FR" sz="800" b="1" dirty="0">
                <a:effectLst/>
                <a:latin typeface="Calibri" panose="020F0502020204030204" pitchFamily="34" charset="0"/>
                <a:ea typeface="MinionProRegular"/>
              </a:rPr>
              <a:t>162</a:t>
            </a:r>
            <a:r>
              <a:rPr lang="fr-FR" sz="800" dirty="0">
                <a:effectLst/>
                <a:latin typeface="Calibri" panose="020F0502020204030204" pitchFamily="34" charset="0"/>
                <a:ea typeface="MinionProRegular"/>
              </a:rPr>
              <a:t>:105157.</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Times New Roman" panose="02020603050405020304" pitchFamily="18" charset="0"/>
              </a:rPr>
              <a:t>Masden</a:t>
            </a:r>
            <a:r>
              <a:rPr lang="fr-FR" sz="800" dirty="0">
                <a:effectLst/>
                <a:latin typeface="Calibri" panose="020F0502020204030204" pitchFamily="34" charset="0"/>
                <a:ea typeface="Times New Roman" panose="02020603050405020304" pitchFamily="18" charset="0"/>
              </a:rPr>
              <a:t> EA, </a:t>
            </a:r>
            <a:r>
              <a:rPr lang="fr-FR" sz="800" dirty="0" err="1">
                <a:effectLst/>
                <a:latin typeface="Calibri" panose="020F0502020204030204" pitchFamily="34" charset="0"/>
                <a:ea typeface="Times New Roman" panose="02020603050405020304" pitchFamily="18" charset="0"/>
              </a:rPr>
              <a:t>Haydon</a:t>
            </a:r>
            <a:r>
              <a:rPr lang="fr-FR" sz="800" dirty="0">
                <a:effectLst/>
                <a:latin typeface="Calibri" panose="020F0502020204030204" pitchFamily="34" charset="0"/>
                <a:ea typeface="Times New Roman" panose="02020603050405020304" pitchFamily="18" charset="0"/>
              </a:rPr>
              <a:t> DT, Fox AD, Furness RW, </a:t>
            </a:r>
            <a:r>
              <a:rPr lang="fr-FR" sz="800" dirty="0" err="1">
                <a:effectLst/>
                <a:latin typeface="Calibri" panose="020F0502020204030204" pitchFamily="34" charset="0"/>
                <a:ea typeface="Times New Roman" panose="02020603050405020304" pitchFamily="18" charset="0"/>
              </a:rPr>
              <a:t>Bullman</a:t>
            </a:r>
            <a:r>
              <a:rPr lang="fr-FR" sz="800" dirty="0">
                <a:effectLst/>
                <a:latin typeface="Calibri" panose="020F0502020204030204" pitchFamily="34" charset="0"/>
                <a:ea typeface="Times New Roman" panose="02020603050405020304" pitchFamily="18" charset="0"/>
              </a:rPr>
              <a:t> R, </a:t>
            </a:r>
            <a:r>
              <a:rPr lang="fr-FR" sz="800" dirty="0" err="1">
                <a:effectLst/>
                <a:latin typeface="Calibri" panose="020F0502020204030204" pitchFamily="34" charset="0"/>
                <a:ea typeface="Times New Roman" panose="02020603050405020304" pitchFamily="18" charset="0"/>
              </a:rPr>
              <a:t>Desholm</a:t>
            </a:r>
            <a:r>
              <a:rPr lang="fr-FR" sz="800" dirty="0">
                <a:effectLst/>
                <a:latin typeface="Calibri" panose="020F0502020204030204" pitchFamily="34" charset="0"/>
                <a:ea typeface="Times New Roman" panose="02020603050405020304" pitchFamily="18" charset="0"/>
              </a:rPr>
              <a:t> M. 2009. </a:t>
            </a:r>
            <a:r>
              <a:rPr lang="fr-FR" sz="800" dirty="0" err="1">
                <a:effectLst/>
                <a:latin typeface="Calibri" panose="020F0502020204030204" pitchFamily="34" charset="0"/>
                <a:ea typeface="Times New Roman" panose="02020603050405020304" pitchFamily="18" charset="0"/>
              </a:rPr>
              <a:t>Barriers</a:t>
            </a:r>
            <a:r>
              <a:rPr lang="fr-FR" sz="800" dirty="0">
                <a:effectLst/>
                <a:latin typeface="Calibri" panose="020F0502020204030204" pitchFamily="34" charset="0"/>
                <a:ea typeface="Times New Roman" panose="02020603050405020304" pitchFamily="18" charset="0"/>
              </a:rPr>
              <a:t> to </a:t>
            </a:r>
            <a:r>
              <a:rPr lang="fr-FR" sz="800" dirty="0" err="1">
                <a:effectLst/>
                <a:latin typeface="Calibri" panose="020F0502020204030204" pitchFamily="34" charset="0"/>
                <a:ea typeface="Times New Roman" panose="02020603050405020304" pitchFamily="18" charset="0"/>
              </a:rPr>
              <a:t>movement</a:t>
            </a:r>
            <a:r>
              <a:rPr lang="fr-FR" sz="800" dirty="0">
                <a:effectLst/>
                <a:latin typeface="Calibri" panose="020F0502020204030204" pitchFamily="34" charset="0"/>
                <a:ea typeface="Times New Roman" panose="02020603050405020304" pitchFamily="18" charset="0"/>
              </a:rPr>
              <a:t>: impacts of </a:t>
            </a:r>
            <a:r>
              <a:rPr lang="fr-FR" sz="800" dirty="0" err="1">
                <a:effectLst/>
                <a:latin typeface="Calibri" panose="020F0502020204030204" pitchFamily="34" charset="0"/>
                <a:ea typeface="Times New Roman" panose="02020603050405020304" pitchFamily="18" charset="0"/>
              </a:rPr>
              <a:t>wind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farms</a:t>
            </a:r>
            <a:r>
              <a:rPr lang="fr-FR" sz="800" dirty="0">
                <a:effectLst/>
                <a:latin typeface="Calibri" panose="020F0502020204030204" pitchFamily="34" charset="0"/>
                <a:ea typeface="Times New Roman" panose="02020603050405020304" pitchFamily="18" charset="0"/>
              </a:rPr>
              <a:t> on </a:t>
            </a:r>
            <a:r>
              <a:rPr lang="fr-FR" sz="800" dirty="0" err="1">
                <a:effectLst/>
                <a:latin typeface="Calibri" panose="020F0502020204030204" pitchFamily="34" charset="0"/>
                <a:ea typeface="Times New Roman" panose="02020603050405020304" pitchFamily="18" charset="0"/>
              </a:rPr>
              <a:t>migrating</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birds</a:t>
            </a:r>
            <a:r>
              <a:rPr lang="fr-FR" sz="800" dirty="0">
                <a:effectLst/>
                <a:latin typeface="Calibri" panose="020F0502020204030204" pitchFamily="34" charset="0"/>
                <a:ea typeface="Times New Roman" panose="02020603050405020304" pitchFamily="18" charset="0"/>
              </a:rPr>
              <a:t>. ICES Journal of Marine Science 66:746–753.</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Kelsey EC, </a:t>
            </a:r>
            <a:r>
              <a:rPr lang="fr-FR" sz="800" dirty="0" err="1">
                <a:effectLst/>
                <a:latin typeface="Calibri" panose="020F0502020204030204" pitchFamily="34" charset="0"/>
                <a:ea typeface="MinionProRegular"/>
              </a:rPr>
              <a:t>Felis</a:t>
            </a:r>
            <a:r>
              <a:rPr lang="fr-FR" sz="800" dirty="0">
                <a:effectLst/>
                <a:latin typeface="Calibri" panose="020F0502020204030204" pitchFamily="34" charset="0"/>
                <a:ea typeface="MinionProRegular"/>
              </a:rPr>
              <a:t> JJ, </a:t>
            </a:r>
            <a:r>
              <a:rPr lang="fr-FR" sz="800" dirty="0" err="1">
                <a:effectLst/>
                <a:latin typeface="Calibri" panose="020F0502020204030204" pitchFamily="34" charset="0"/>
                <a:ea typeface="MinionProRegular"/>
              </a:rPr>
              <a:t>Czapanskiy</a:t>
            </a:r>
            <a:r>
              <a:rPr lang="fr-FR" sz="800" dirty="0">
                <a:effectLst/>
                <a:latin typeface="Calibri" panose="020F0502020204030204" pitchFamily="34" charset="0"/>
                <a:ea typeface="MinionProRegular"/>
              </a:rPr>
              <a:t> M, </a:t>
            </a:r>
            <a:r>
              <a:rPr lang="fr-FR" sz="800" dirty="0" err="1">
                <a:effectLst/>
                <a:latin typeface="Calibri" panose="020F0502020204030204" pitchFamily="34" charset="0"/>
                <a:ea typeface="MinionProRegular"/>
              </a:rPr>
              <a:t>Pereksta</a:t>
            </a:r>
            <a:r>
              <a:rPr lang="fr-FR" sz="800" dirty="0">
                <a:effectLst/>
                <a:latin typeface="Calibri" panose="020F0502020204030204" pitchFamily="34" charset="0"/>
                <a:ea typeface="MinionProRegular"/>
              </a:rPr>
              <a:t> DM, Adams J. 2018. Collision and </a:t>
            </a:r>
            <a:r>
              <a:rPr lang="fr-FR" sz="800" dirty="0" err="1">
                <a:effectLst/>
                <a:latin typeface="Calibri" panose="020F0502020204030204" pitchFamily="34" charset="0"/>
                <a:ea typeface="MinionProRegular"/>
              </a:rPr>
              <a:t>displacement</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vulnerability</a:t>
            </a:r>
            <a:r>
              <a:rPr lang="fr-FR" sz="800" dirty="0">
                <a:effectLst/>
                <a:latin typeface="Calibri" panose="020F0502020204030204" pitchFamily="34" charset="0"/>
                <a:ea typeface="MinionProRegular"/>
              </a:rPr>
              <a:t> to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energy</a:t>
            </a:r>
            <a:r>
              <a:rPr lang="fr-FR" sz="800" dirty="0">
                <a:effectLst/>
                <a:latin typeface="Calibri" panose="020F0502020204030204" pitchFamily="34" charset="0"/>
                <a:ea typeface="MinionProRegular"/>
              </a:rPr>
              <a:t> infrastructure </a:t>
            </a:r>
            <a:r>
              <a:rPr lang="fr-FR" sz="800" dirty="0" err="1">
                <a:effectLst/>
                <a:latin typeface="Calibri" panose="020F0502020204030204" pitchFamily="34" charset="0"/>
                <a:ea typeface="MinionProRegular"/>
              </a:rPr>
              <a:t>among</a:t>
            </a:r>
            <a:r>
              <a:rPr lang="fr-FR" sz="800" dirty="0">
                <a:effectLst/>
                <a:latin typeface="Calibri" panose="020F0502020204030204" pitchFamily="34" charset="0"/>
                <a:ea typeface="MinionProRegular"/>
              </a:rPr>
              <a:t> marine </a:t>
            </a:r>
            <a:r>
              <a:rPr lang="fr-FR" sz="800" dirty="0" err="1">
                <a:effectLst/>
                <a:latin typeface="Calibri" panose="020F0502020204030204" pitchFamily="34" charset="0"/>
                <a:ea typeface="MinionProRegular"/>
              </a:rPr>
              <a:t>birds</a:t>
            </a:r>
            <a:r>
              <a:rPr lang="fr-FR" sz="800" dirty="0">
                <a:effectLst/>
                <a:latin typeface="Calibri" panose="020F0502020204030204" pitchFamily="34" charset="0"/>
                <a:ea typeface="MinionProRegular"/>
              </a:rPr>
              <a:t> of the Pacific Outer Continental Shelf. Journal of </a:t>
            </a:r>
            <a:r>
              <a:rPr lang="fr-FR" sz="800" dirty="0" err="1">
                <a:effectLst/>
                <a:latin typeface="Calibri" panose="020F0502020204030204" pitchFamily="34" charset="0"/>
                <a:ea typeface="MinionProRegular"/>
              </a:rPr>
              <a:t>Environmental</a:t>
            </a:r>
            <a:r>
              <a:rPr lang="fr-FR" sz="800" dirty="0">
                <a:effectLst/>
                <a:latin typeface="Calibri" panose="020F0502020204030204" pitchFamily="34" charset="0"/>
                <a:ea typeface="MinionProRegular"/>
              </a:rPr>
              <a:t> Management </a:t>
            </a:r>
            <a:r>
              <a:rPr lang="fr-FR" sz="800" b="1" dirty="0">
                <a:effectLst/>
                <a:latin typeface="Calibri" panose="020F0502020204030204" pitchFamily="34" charset="0"/>
                <a:ea typeface="MinionProRegular"/>
              </a:rPr>
              <a:t>227</a:t>
            </a:r>
            <a:r>
              <a:rPr lang="fr-FR" sz="800" dirty="0">
                <a:effectLst/>
                <a:latin typeface="Calibri" panose="020F0502020204030204" pitchFamily="34" charset="0"/>
                <a:ea typeface="MinionProRegular"/>
              </a:rPr>
              <a:t>:229–247. </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Furness RW, Wade HM, </a:t>
            </a:r>
            <a:r>
              <a:rPr lang="fr-FR" sz="800" dirty="0" err="1">
                <a:effectLst/>
                <a:latin typeface="Calibri" panose="020F0502020204030204" pitchFamily="34" charset="0"/>
                <a:ea typeface="MinionProRegular"/>
              </a:rPr>
              <a:t>Masden</a:t>
            </a:r>
            <a:r>
              <a:rPr lang="fr-FR" sz="800" dirty="0">
                <a:effectLst/>
                <a:latin typeface="Calibri" panose="020F0502020204030204" pitchFamily="34" charset="0"/>
                <a:ea typeface="MinionProRegular"/>
              </a:rPr>
              <a:t> EA. 2013. </a:t>
            </a:r>
            <a:r>
              <a:rPr lang="fr-FR" sz="800" dirty="0" err="1">
                <a:effectLst/>
                <a:latin typeface="Calibri" panose="020F0502020204030204" pitchFamily="34" charset="0"/>
                <a:ea typeface="MinionProRegular"/>
              </a:rPr>
              <a:t>Assessing</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vulnerability</a:t>
            </a:r>
            <a:r>
              <a:rPr lang="fr-FR" sz="800" dirty="0">
                <a:effectLst/>
                <a:latin typeface="Calibri" panose="020F0502020204030204" pitchFamily="34" charset="0"/>
                <a:ea typeface="MinionProRegular"/>
              </a:rPr>
              <a:t> of marine </a:t>
            </a:r>
            <a:r>
              <a:rPr lang="fr-FR" sz="800" dirty="0" err="1">
                <a:effectLst/>
                <a:latin typeface="Calibri" panose="020F0502020204030204" pitchFamily="34" charset="0"/>
                <a:ea typeface="MinionProRegular"/>
              </a:rPr>
              <a:t>bird</a:t>
            </a:r>
            <a:r>
              <a:rPr lang="fr-FR" sz="800" dirty="0">
                <a:effectLst/>
                <a:latin typeface="Calibri" panose="020F0502020204030204" pitchFamily="34" charset="0"/>
                <a:ea typeface="MinionProRegular"/>
              </a:rPr>
              <a:t> populations to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Journal of </a:t>
            </a:r>
            <a:r>
              <a:rPr lang="fr-FR" sz="800" dirty="0" err="1">
                <a:effectLst/>
                <a:latin typeface="Calibri" panose="020F0502020204030204" pitchFamily="34" charset="0"/>
                <a:ea typeface="MinionProRegular"/>
              </a:rPr>
              <a:t>Environmental</a:t>
            </a:r>
            <a:r>
              <a:rPr lang="fr-FR" sz="800" dirty="0">
                <a:effectLst/>
                <a:latin typeface="Calibri" panose="020F0502020204030204" pitchFamily="34" charset="0"/>
                <a:ea typeface="MinionProRegular"/>
              </a:rPr>
              <a:t> Management </a:t>
            </a:r>
            <a:r>
              <a:rPr lang="fr-FR" sz="800" b="1" dirty="0">
                <a:effectLst/>
                <a:latin typeface="Calibri" panose="020F0502020204030204" pitchFamily="34" charset="0"/>
                <a:ea typeface="MinionProRegular"/>
              </a:rPr>
              <a:t>119</a:t>
            </a:r>
            <a:r>
              <a:rPr lang="fr-FR" sz="800" dirty="0">
                <a:effectLst/>
                <a:latin typeface="Calibri" panose="020F0502020204030204" pitchFamily="34" charset="0"/>
                <a:ea typeface="MinionProRegular"/>
              </a:rPr>
              <a:t>:56–66.</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Garthe</a:t>
            </a:r>
            <a:r>
              <a:rPr lang="fr-FR" sz="800" dirty="0">
                <a:effectLst/>
                <a:latin typeface="Calibri" panose="020F0502020204030204" pitchFamily="34" charset="0"/>
                <a:ea typeface="MinionProRegular"/>
              </a:rPr>
              <a:t> S, </a:t>
            </a:r>
            <a:r>
              <a:rPr lang="fr-FR" sz="800" dirty="0" err="1">
                <a:effectLst/>
                <a:latin typeface="Calibri" panose="020F0502020204030204" pitchFamily="34" charset="0"/>
                <a:ea typeface="MinionProRegular"/>
              </a:rPr>
              <a:t>Huppop</a:t>
            </a:r>
            <a:r>
              <a:rPr lang="fr-FR" sz="800" dirty="0">
                <a:effectLst/>
                <a:latin typeface="Calibri" panose="020F0502020204030204" pitchFamily="34" charset="0"/>
                <a:ea typeface="MinionProRegular"/>
              </a:rPr>
              <a:t> O. 2004. </a:t>
            </a:r>
            <a:r>
              <a:rPr lang="fr-FR" sz="800" dirty="0" err="1">
                <a:effectLst/>
                <a:latin typeface="Calibri" panose="020F0502020204030204" pitchFamily="34" charset="0"/>
                <a:ea typeface="MinionProRegular"/>
              </a:rPr>
              <a:t>Scaling</a:t>
            </a:r>
            <a:r>
              <a:rPr lang="fr-FR" sz="800" dirty="0">
                <a:effectLst/>
                <a:latin typeface="Calibri" panose="020F0502020204030204" pitchFamily="34" charset="0"/>
                <a:ea typeface="MinionProRegular"/>
              </a:rPr>
              <a:t> possible adverse </a:t>
            </a:r>
            <a:r>
              <a:rPr lang="fr-FR" sz="800" dirty="0" err="1">
                <a:effectLst/>
                <a:latin typeface="Calibri" panose="020F0502020204030204" pitchFamily="34" charset="0"/>
                <a:ea typeface="MinionProRegular"/>
              </a:rPr>
              <a:t>effects</a:t>
            </a:r>
            <a:r>
              <a:rPr lang="fr-FR" sz="800" dirty="0">
                <a:effectLst/>
                <a:latin typeface="Calibri" panose="020F0502020204030204" pitchFamily="34" charset="0"/>
                <a:ea typeface="MinionProRegular"/>
              </a:rPr>
              <a:t> of marine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on </a:t>
            </a:r>
            <a:r>
              <a:rPr lang="fr-FR" sz="800" dirty="0" err="1">
                <a:effectLst/>
                <a:latin typeface="Calibri" panose="020F0502020204030204" pitchFamily="34" charset="0"/>
                <a:ea typeface="MinionProRegular"/>
              </a:rPr>
              <a:t>seabirds</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developing</a:t>
            </a:r>
            <a:r>
              <a:rPr lang="fr-FR" sz="800" dirty="0">
                <a:effectLst/>
                <a:latin typeface="Calibri" panose="020F0502020204030204" pitchFamily="34" charset="0"/>
                <a:ea typeface="MinionProRegular"/>
              </a:rPr>
              <a:t> and </a:t>
            </a:r>
            <a:r>
              <a:rPr lang="fr-FR" sz="800" dirty="0" err="1">
                <a:effectLst/>
                <a:latin typeface="Calibri" panose="020F0502020204030204" pitchFamily="34" charset="0"/>
                <a:ea typeface="MinionProRegular"/>
              </a:rPr>
              <a:t>applying</a:t>
            </a:r>
            <a:r>
              <a:rPr lang="fr-FR" sz="800" dirty="0">
                <a:effectLst/>
                <a:latin typeface="Calibri" panose="020F0502020204030204" pitchFamily="34" charset="0"/>
                <a:ea typeface="MinionProRegular"/>
              </a:rPr>
              <a:t> a </a:t>
            </a:r>
            <a:r>
              <a:rPr lang="fr-FR" sz="800" dirty="0" err="1">
                <a:effectLst/>
                <a:latin typeface="Calibri" panose="020F0502020204030204" pitchFamily="34" charset="0"/>
                <a:ea typeface="MinionProRegular"/>
              </a:rPr>
              <a:t>vulnerability</a:t>
            </a:r>
            <a:r>
              <a:rPr lang="fr-FR" sz="800" dirty="0">
                <a:effectLst/>
                <a:latin typeface="Calibri" panose="020F0502020204030204" pitchFamily="34" charset="0"/>
                <a:ea typeface="MinionProRegular"/>
              </a:rPr>
              <a:t> index: Marine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and </a:t>
            </a:r>
            <a:r>
              <a:rPr lang="fr-FR" sz="800" dirty="0" err="1">
                <a:effectLst/>
                <a:latin typeface="Calibri" panose="020F0502020204030204" pitchFamily="34" charset="0"/>
                <a:ea typeface="MinionProRegular"/>
              </a:rPr>
              <a:t>seabirds</a:t>
            </a:r>
            <a:r>
              <a:rPr lang="fr-FR" sz="800" dirty="0">
                <a:effectLst/>
                <a:latin typeface="Calibri" panose="020F0502020204030204" pitchFamily="34" charset="0"/>
                <a:ea typeface="MinionProRegular"/>
              </a:rPr>
              <a:t>. Journal of </a:t>
            </a:r>
            <a:r>
              <a:rPr lang="fr-FR" sz="800" dirty="0" err="1">
                <a:effectLst/>
                <a:latin typeface="Calibri" panose="020F0502020204030204" pitchFamily="34" charset="0"/>
                <a:ea typeface="MinionProRegular"/>
              </a:rPr>
              <a:t>Applied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Ecology</a:t>
            </a:r>
            <a:r>
              <a:rPr lang="fr-FR" sz="800" dirty="0">
                <a:effectLst/>
                <a:latin typeface="Calibri" panose="020F0502020204030204" pitchFamily="34" charset="0"/>
                <a:ea typeface="MinionProRegular"/>
              </a:rPr>
              <a:t> </a:t>
            </a:r>
            <a:r>
              <a:rPr lang="fr-FR" sz="800" b="1" dirty="0">
                <a:effectLst/>
                <a:latin typeface="Calibri" panose="020F0502020204030204" pitchFamily="34" charset="0"/>
                <a:ea typeface="MinionProRegular"/>
              </a:rPr>
              <a:t>41</a:t>
            </a:r>
            <a:r>
              <a:rPr lang="fr-FR" sz="800" dirty="0">
                <a:effectLst/>
                <a:latin typeface="Calibri" panose="020F0502020204030204" pitchFamily="34" charset="0"/>
                <a:ea typeface="MinionProRegular"/>
              </a:rPr>
              <a:t>:724–734.</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Garthe</a:t>
            </a:r>
            <a:r>
              <a:rPr lang="fr-FR" sz="800" dirty="0">
                <a:effectLst/>
                <a:latin typeface="Calibri" panose="020F0502020204030204" pitchFamily="34" charset="0"/>
                <a:ea typeface="MinionProRegular"/>
              </a:rPr>
              <a:t> S, </a:t>
            </a:r>
            <a:r>
              <a:rPr lang="fr-FR" sz="800" dirty="0" err="1">
                <a:effectLst/>
                <a:latin typeface="Calibri" panose="020F0502020204030204" pitchFamily="34" charset="0"/>
                <a:ea typeface="MinionProRegular"/>
              </a:rPr>
              <a:t>Markones</a:t>
            </a:r>
            <a:r>
              <a:rPr lang="fr-FR" sz="800" dirty="0">
                <a:effectLst/>
                <a:latin typeface="Calibri" panose="020F0502020204030204" pitchFamily="34" charset="0"/>
                <a:ea typeface="MinionProRegular"/>
              </a:rPr>
              <a:t> N, Corman A-M. 2017. Possible impacts of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on </a:t>
            </a:r>
            <a:r>
              <a:rPr lang="fr-FR" sz="800" dirty="0" err="1">
                <a:effectLst/>
                <a:latin typeface="Calibri" panose="020F0502020204030204" pitchFamily="34" charset="0"/>
                <a:ea typeface="MinionProRegular"/>
              </a:rPr>
              <a:t>seabirds</a:t>
            </a:r>
            <a:r>
              <a:rPr lang="fr-FR" sz="800" dirty="0">
                <a:effectLst/>
                <a:latin typeface="Calibri" panose="020F0502020204030204" pitchFamily="34" charset="0"/>
                <a:ea typeface="MinionProRegular"/>
              </a:rPr>
              <a:t>: a pilot </a:t>
            </a:r>
            <a:r>
              <a:rPr lang="fr-FR" sz="800" dirty="0" err="1">
                <a:effectLst/>
                <a:latin typeface="Calibri" panose="020F0502020204030204" pitchFamily="34" charset="0"/>
                <a:ea typeface="MinionProRegular"/>
              </a:rPr>
              <a:t>study</a:t>
            </a:r>
            <a:r>
              <a:rPr lang="fr-FR" sz="800" dirty="0">
                <a:effectLst/>
                <a:latin typeface="Calibri" panose="020F0502020204030204" pitchFamily="34" charset="0"/>
                <a:ea typeface="MinionProRegular"/>
              </a:rPr>
              <a:t> in </a:t>
            </a:r>
            <a:r>
              <a:rPr lang="fr-FR" sz="800" dirty="0" err="1">
                <a:effectLst/>
                <a:latin typeface="Calibri" panose="020F0502020204030204" pitchFamily="34" charset="0"/>
                <a:ea typeface="MinionProRegular"/>
              </a:rPr>
              <a:t>Northern</a:t>
            </a:r>
            <a:r>
              <a:rPr lang="fr-FR" sz="800" dirty="0">
                <a:effectLst/>
                <a:latin typeface="Calibri" panose="020F0502020204030204" pitchFamily="34" charset="0"/>
                <a:ea typeface="MinionProRegular"/>
              </a:rPr>
              <a:t> Gannets in the </a:t>
            </a:r>
            <a:r>
              <a:rPr lang="fr-FR" sz="800" dirty="0" err="1">
                <a:effectLst/>
                <a:latin typeface="Calibri" panose="020F0502020204030204" pitchFamily="34" charset="0"/>
                <a:ea typeface="MinionProRegular"/>
              </a:rPr>
              <a:t>southern</a:t>
            </a:r>
            <a:r>
              <a:rPr lang="fr-FR" sz="800" dirty="0">
                <a:effectLst/>
                <a:latin typeface="Calibri" panose="020F0502020204030204" pitchFamily="34" charset="0"/>
                <a:ea typeface="MinionProRegular"/>
              </a:rPr>
              <a:t> North </a:t>
            </a:r>
            <a:r>
              <a:rPr lang="fr-FR" sz="800" dirty="0" err="1">
                <a:effectLst/>
                <a:latin typeface="Calibri" panose="020F0502020204030204" pitchFamily="34" charset="0"/>
                <a:ea typeface="MinionProRegular"/>
              </a:rPr>
              <a:t>Sea</a:t>
            </a:r>
            <a:r>
              <a:rPr lang="fr-FR" sz="800" dirty="0">
                <a:effectLst/>
                <a:latin typeface="Calibri" panose="020F0502020204030204" pitchFamily="34" charset="0"/>
                <a:ea typeface="MinionProRegular"/>
              </a:rPr>
              <a:t>. Journal of </a:t>
            </a:r>
            <a:r>
              <a:rPr lang="fr-FR" sz="800" dirty="0" err="1">
                <a:effectLst/>
                <a:latin typeface="Calibri" panose="020F0502020204030204" pitchFamily="34" charset="0"/>
                <a:ea typeface="MinionProRegular"/>
              </a:rPr>
              <a:t>Ornithology</a:t>
            </a:r>
            <a:r>
              <a:rPr lang="fr-FR" sz="800" dirty="0">
                <a:effectLst/>
                <a:latin typeface="Calibri" panose="020F0502020204030204" pitchFamily="34" charset="0"/>
                <a:ea typeface="MinionProRegular"/>
              </a:rPr>
              <a:t> </a:t>
            </a:r>
            <a:r>
              <a:rPr lang="fr-FR" sz="800" b="1" dirty="0">
                <a:effectLst/>
                <a:latin typeface="Calibri" panose="020F0502020204030204" pitchFamily="34" charset="0"/>
                <a:ea typeface="MinionProRegular"/>
              </a:rPr>
              <a:t>158</a:t>
            </a:r>
            <a:r>
              <a:rPr lang="fr-FR" sz="800" dirty="0">
                <a:effectLst/>
                <a:latin typeface="Calibri" panose="020F0502020204030204" pitchFamily="34" charset="0"/>
                <a:ea typeface="MinionProRegular"/>
              </a:rPr>
              <a:t>:345–349. </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Dierschke</a:t>
            </a:r>
            <a:r>
              <a:rPr lang="fr-FR" sz="800" dirty="0">
                <a:effectLst/>
                <a:latin typeface="Calibri" panose="020F0502020204030204" pitchFamily="34" charset="0"/>
                <a:ea typeface="MinionProRegular"/>
              </a:rPr>
              <a:t> V, Furness RW, </a:t>
            </a:r>
            <a:r>
              <a:rPr lang="fr-FR" sz="800" dirty="0" err="1">
                <a:effectLst/>
                <a:latin typeface="Calibri" panose="020F0502020204030204" pitchFamily="34" charset="0"/>
                <a:ea typeface="MinionProRegular"/>
              </a:rPr>
              <a:t>Garthe</a:t>
            </a:r>
            <a:r>
              <a:rPr lang="fr-FR" sz="800" dirty="0">
                <a:effectLst/>
                <a:latin typeface="Calibri" panose="020F0502020204030204" pitchFamily="34" charset="0"/>
                <a:ea typeface="MinionProRegular"/>
              </a:rPr>
              <a:t> S. 2016. </a:t>
            </a:r>
            <a:r>
              <a:rPr lang="fr-FR" sz="800" dirty="0" err="1">
                <a:effectLst/>
                <a:latin typeface="Calibri" panose="020F0502020204030204" pitchFamily="34" charset="0"/>
                <a:ea typeface="MinionProRegular"/>
              </a:rPr>
              <a:t>Seabirds</a:t>
            </a:r>
            <a:r>
              <a:rPr lang="fr-FR" sz="800" dirty="0">
                <a:effectLst/>
                <a:latin typeface="Calibri" panose="020F0502020204030204" pitchFamily="34" charset="0"/>
                <a:ea typeface="MinionProRegular"/>
              </a:rPr>
              <a:t> and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in </a:t>
            </a:r>
            <a:r>
              <a:rPr lang="fr-FR" sz="800" dirty="0" err="1">
                <a:effectLst/>
                <a:latin typeface="Calibri" panose="020F0502020204030204" pitchFamily="34" charset="0"/>
                <a:ea typeface="MinionProRegular"/>
              </a:rPr>
              <a:t>European</a:t>
            </a:r>
            <a:r>
              <a:rPr lang="fr-FR" sz="800" dirty="0">
                <a:effectLst/>
                <a:latin typeface="Calibri" panose="020F0502020204030204" pitchFamily="34" charset="0"/>
                <a:ea typeface="MinionProRegular"/>
              </a:rPr>
              <a:t> waters: </a:t>
            </a:r>
            <a:r>
              <a:rPr lang="fr-FR" sz="800" dirty="0" err="1">
                <a:effectLst/>
                <a:latin typeface="Calibri" panose="020F0502020204030204" pitchFamily="34" charset="0"/>
                <a:ea typeface="MinionProRegular"/>
              </a:rPr>
              <a:t>Avoidance</a:t>
            </a:r>
            <a:r>
              <a:rPr lang="fr-FR" sz="800" dirty="0">
                <a:effectLst/>
                <a:latin typeface="Calibri" panose="020F0502020204030204" pitchFamily="34" charset="0"/>
                <a:ea typeface="MinionProRegular"/>
              </a:rPr>
              <a:t> and attraction. </a:t>
            </a:r>
            <a:r>
              <a:rPr lang="fr-FR" sz="800" dirty="0" err="1">
                <a:effectLst/>
                <a:latin typeface="Calibri" panose="020F0502020204030204" pitchFamily="34" charset="0"/>
                <a:ea typeface="MinionProRegular"/>
              </a:rPr>
              <a:t>Biological</a:t>
            </a:r>
            <a:r>
              <a:rPr lang="fr-FR" sz="800" dirty="0">
                <a:effectLst/>
                <a:latin typeface="Calibri" panose="020F0502020204030204" pitchFamily="34" charset="0"/>
                <a:ea typeface="MinionProRegular"/>
              </a:rPr>
              <a:t> Conservation </a:t>
            </a:r>
            <a:r>
              <a:rPr lang="fr-FR" sz="800" b="1" dirty="0">
                <a:effectLst/>
                <a:latin typeface="Calibri" panose="020F0502020204030204" pitchFamily="34" charset="0"/>
                <a:ea typeface="MinionProRegular"/>
              </a:rPr>
              <a:t>202</a:t>
            </a:r>
            <a:r>
              <a:rPr lang="fr-FR" sz="800" dirty="0">
                <a:effectLst/>
                <a:latin typeface="Calibri" panose="020F0502020204030204" pitchFamily="34" charset="0"/>
                <a:ea typeface="MinionProRegular"/>
              </a:rPr>
              <a:t>:59–68.</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Cook A, Johnston A, Wright L, Burton N. 2012. A </a:t>
            </a:r>
            <a:r>
              <a:rPr lang="fr-FR" sz="800" dirty="0" err="1">
                <a:effectLst/>
                <a:latin typeface="Calibri" panose="020F0502020204030204" pitchFamily="34" charset="0"/>
                <a:ea typeface="MinionProRegular"/>
              </a:rPr>
              <a:t>review</a:t>
            </a:r>
            <a:r>
              <a:rPr lang="fr-FR" sz="800" dirty="0">
                <a:effectLst/>
                <a:latin typeface="Calibri" panose="020F0502020204030204" pitchFamily="34" charset="0"/>
                <a:ea typeface="MinionProRegular"/>
              </a:rPr>
              <a:t> of flight </a:t>
            </a:r>
            <a:r>
              <a:rPr lang="fr-FR" sz="800" dirty="0" err="1">
                <a:effectLst/>
                <a:latin typeface="Calibri" panose="020F0502020204030204" pitchFamily="34" charset="0"/>
                <a:ea typeface="MinionProRegular"/>
              </a:rPr>
              <a:t>heights</a:t>
            </a:r>
            <a:r>
              <a:rPr lang="fr-FR" sz="800" dirty="0">
                <a:effectLst/>
                <a:latin typeface="Calibri" panose="020F0502020204030204" pitchFamily="34" charset="0"/>
                <a:ea typeface="MinionProRegular"/>
              </a:rPr>
              <a:t> and </a:t>
            </a:r>
            <a:r>
              <a:rPr lang="fr-FR" sz="800" dirty="0" err="1">
                <a:effectLst/>
                <a:latin typeface="Calibri" panose="020F0502020204030204" pitchFamily="34" charset="0"/>
                <a:ea typeface="MinionProRegular"/>
              </a:rPr>
              <a:t>avoidance</a:t>
            </a:r>
            <a:r>
              <a:rPr lang="fr-FR" sz="800" dirty="0">
                <a:effectLst/>
                <a:latin typeface="Calibri" panose="020F0502020204030204" pitchFamily="34" charset="0"/>
                <a:ea typeface="MinionProRegular"/>
              </a:rPr>
              <a:t> rates of </a:t>
            </a:r>
            <a:r>
              <a:rPr lang="fr-FR" sz="800" dirty="0" err="1">
                <a:effectLst/>
                <a:latin typeface="Calibri" panose="020F0502020204030204" pitchFamily="34" charset="0"/>
                <a:ea typeface="MinionProRegular"/>
              </a:rPr>
              <a:t>birds</a:t>
            </a:r>
            <a:r>
              <a:rPr lang="fr-FR" sz="800" dirty="0">
                <a:effectLst/>
                <a:latin typeface="Calibri" panose="020F0502020204030204" pitchFamily="34" charset="0"/>
                <a:ea typeface="MinionProRegular"/>
              </a:rPr>
              <a:t> in relation to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Strategic </a:t>
            </a:r>
            <a:r>
              <a:rPr lang="fr-FR" sz="800" dirty="0" err="1">
                <a:effectLst/>
                <a:latin typeface="Calibri" panose="020F0502020204030204" pitchFamily="34" charset="0"/>
                <a:ea typeface="MinionProRegular"/>
              </a:rPr>
              <a:t>Ornithological</a:t>
            </a:r>
            <a:r>
              <a:rPr lang="fr-FR" sz="800" dirty="0">
                <a:effectLst/>
                <a:latin typeface="Calibri" panose="020F0502020204030204" pitchFamily="34" charset="0"/>
                <a:ea typeface="MinionProRegular"/>
              </a:rPr>
              <a:t> Support Services Project SOSS-02, BTO </a:t>
            </a:r>
            <a:r>
              <a:rPr lang="fr-FR" sz="800" dirty="0" err="1">
                <a:effectLst/>
                <a:latin typeface="Calibri" panose="020F0502020204030204" pitchFamily="34" charset="0"/>
                <a:ea typeface="MinionProRegular"/>
              </a:rPr>
              <a:t>Research</a:t>
            </a:r>
            <a:r>
              <a:rPr lang="fr-FR" sz="800" dirty="0">
                <a:effectLst/>
                <a:latin typeface="Calibri" panose="020F0502020204030204" pitchFamily="34" charset="0"/>
                <a:ea typeface="MinionProRegular"/>
              </a:rPr>
              <a:t> Report No. 618. BTO, Thetford. </a:t>
            </a:r>
            <a:r>
              <a:rPr lang="fr-FR" sz="800" dirty="0" err="1">
                <a:effectLst/>
                <a:latin typeface="Calibri" panose="020F0502020204030204" pitchFamily="34" charset="0"/>
                <a:ea typeface="MinionProRegular"/>
              </a:rPr>
              <a:t>Available</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from</a:t>
            </a:r>
            <a:r>
              <a:rPr lang="fr-FR" sz="800" dirty="0">
                <a:effectLst/>
                <a:latin typeface="Calibri" panose="020F0502020204030204" pitchFamily="34" charset="0"/>
                <a:ea typeface="MinionProRegular"/>
              </a:rPr>
              <a:t> </a:t>
            </a:r>
            <a:r>
              <a:rPr lang="fr-FR" sz="800" u="sng" dirty="0">
                <a:solidFill>
                  <a:srgbClr val="0563C1"/>
                </a:solidFill>
                <a:effectLst/>
                <a:latin typeface="Calibri" panose="020F0502020204030204" pitchFamily="34" charset="0"/>
                <a:ea typeface="MinionProRegular"/>
                <a:hlinkClick r:id="rId3"/>
              </a:rPr>
              <a:t>https://tethys.pnnl.gov/sites/default/files/publications/Cook-et-al-2012.pdf</a:t>
            </a:r>
            <a:r>
              <a:rPr lang="fr-FR" sz="800" dirty="0">
                <a:effectLst/>
                <a:latin typeface="Calibri" panose="020F0502020204030204" pitchFamily="34" charset="0"/>
                <a:ea typeface="MinionProRegular"/>
              </a:rPr>
              <a:t>.</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Cook ASCP, </a:t>
            </a:r>
            <a:r>
              <a:rPr lang="fr-FR" sz="800" dirty="0" err="1">
                <a:effectLst/>
                <a:latin typeface="Calibri" panose="020F0502020204030204" pitchFamily="34" charset="0"/>
                <a:ea typeface="MinionProRegular"/>
              </a:rPr>
              <a:t>Humphreys</a:t>
            </a:r>
            <a:r>
              <a:rPr lang="fr-FR" sz="800" dirty="0">
                <a:effectLst/>
                <a:latin typeface="Calibri" panose="020F0502020204030204" pitchFamily="34" charset="0"/>
                <a:ea typeface="MinionProRegular"/>
              </a:rPr>
              <a:t> EM, Bennet F, </a:t>
            </a:r>
            <a:r>
              <a:rPr lang="fr-FR" sz="800" dirty="0" err="1">
                <a:effectLst/>
                <a:latin typeface="Calibri" panose="020F0502020204030204" pitchFamily="34" charset="0"/>
                <a:ea typeface="MinionProRegular"/>
              </a:rPr>
              <a:t>Masden</a:t>
            </a:r>
            <a:r>
              <a:rPr lang="fr-FR" sz="800" dirty="0">
                <a:effectLst/>
                <a:latin typeface="Calibri" panose="020F0502020204030204" pitchFamily="34" charset="0"/>
                <a:ea typeface="MinionProRegular"/>
              </a:rPr>
              <a:t> EA, Burton NHK. 2018. </a:t>
            </a:r>
            <a:r>
              <a:rPr lang="fr-FR" sz="800" dirty="0" err="1">
                <a:effectLst/>
                <a:latin typeface="Calibri" panose="020F0502020204030204" pitchFamily="34" charset="0"/>
                <a:ea typeface="MinionProRegular"/>
              </a:rPr>
              <a:t>Quantifying</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avian</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avoidance</a:t>
            </a:r>
            <a:r>
              <a:rPr lang="fr-FR" sz="800" dirty="0">
                <a:effectLst/>
                <a:latin typeface="Calibri" panose="020F0502020204030204" pitchFamily="34" charset="0"/>
                <a:ea typeface="MinionProRegular"/>
              </a:rPr>
              <a:t> of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turbines: </a:t>
            </a:r>
            <a:r>
              <a:rPr lang="fr-FR" sz="800" dirty="0" err="1">
                <a:effectLst/>
                <a:latin typeface="Calibri" panose="020F0502020204030204" pitchFamily="34" charset="0"/>
                <a:ea typeface="MinionProRegular"/>
              </a:rPr>
              <a:t>Current</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evidence</a:t>
            </a:r>
            <a:r>
              <a:rPr lang="fr-FR" sz="800" dirty="0">
                <a:effectLst/>
                <a:latin typeface="Calibri" panose="020F0502020204030204" pitchFamily="34" charset="0"/>
                <a:ea typeface="MinionProRegular"/>
              </a:rPr>
              <a:t> and key </a:t>
            </a:r>
            <a:r>
              <a:rPr lang="fr-FR" sz="800" dirty="0" err="1">
                <a:effectLst/>
                <a:latin typeface="Calibri" panose="020F0502020204030204" pitchFamily="34" charset="0"/>
                <a:ea typeface="MinionProRegular"/>
              </a:rPr>
              <a:t>knowledge</a:t>
            </a:r>
            <a:r>
              <a:rPr lang="fr-FR" sz="800" dirty="0">
                <a:effectLst/>
                <a:latin typeface="Calibri" panose="020F0502020204030204" pitchFamily="34" charset="0"/>
                <a:ea typeface="MinionProRegular"/>
              </a:rPr>
              <a:t> gaps. Marine </a:t>
            </a:r>
            <a:r>
              <a:rPr lang="fr-FR" sz="800" dirty="0" err="1">
                <a:effectLst/>
                <a:latin typeface="Calibri" panose="020F0502020204030204" pitchFamily="34" charset="0"/>
                <a:ea typeface="MinionProRegular"/>
              </a:rPr>
              <a:t>Environmental</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Research</a:t>
            </a:r>
            <a:r>
              <a:rPr lang="fr-FR" sz="800" dirty="0">
                <a:effectLst/>
                <a:latin typeface="Calibri" panose="020F0502020204030204" pitchFamily="34" charset="0"/>
                <a:ea typeface="MinionProRegular"/>
              </a:rPr>
              <a:t> </a:t>
            </a:r>
            <a:r>
              <a:rPr lang="fr-FR" sz="800" b="1" dirty="0">
                <a:effectLst/>
                <a:latin typeface="Calibri" panose="020F0502020204030204" pitchFamily="34" charset="0"/>
                <a:ea typeface="MinionProRegular"/>
              </a:rPr>
              <a:t>140</a:t>
            </a:r>
            <a:r>
              <a:rPr lang="fr-FR" sz="800" dirty="0">
                <a:effectLst/>
                <a:latin typeface="Calibri" panose="020F0502020204030204" pitchFamily="34" charset="0"/>
                <a:ea typeface="MinionProRegular"/>
              </a:rPr>
              <a:t>:278–288.</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Clairbaux</a:t>
            </a:r>
            <a:r>
              <a:rPr lang="fr-FR" sz="800" dirty="0">
                <a:effectLst/>
                <a:latin typeface="Calibri" panose="020F0502020204030204" pitchFamily="34" charset="0"/>
                <a:ea typeface="MinionProRegular"/>
              </a:rPr>
              <a:t> M, </a:t>
            </a:r>
            <a:r>
              <a:rPr lang="fr-FR" sz="800" dirty="0" err="1">
                <a:effectLst/>
                <a:latin typeface="Calibri" panose="020F0502020204030204" pitchFamily="34" charset="0"/>
                <a:ea typeface="MinionProRegular"/>
              </a:rPr>
              <a:t>Jessopp</a:t>
            </a:r>
            <a:r>
              <a:rPr lang="fr-FR" sz="800" dirty="0">
                <a:effectLst/>
                <a:latin typeface="Calibri" panose="020F0502020204030204" pitchFamily="34" charset="0"/>
                <a:ea typeface="MinionProRegular"/>
              </a:rPr>
              <a:t> M. 2021. </a:t>
            </a:r>
            <a:r>
              <a:rPr lang="fr-FR" sz="800" dirty="0" err="1">
                <a:effectLst/>
                <a:latin typeface="Calibri" panose="020F0502020204030204" pitchFamily="34" charset="0"/>
                <a:ea typeface="MinionProRegular"/>
              </a:rPr>
              <a:t>Review</a:t>
            </a:r>
            <a:r>
              <a:rPr lang="fr-FR" sz="800" dirty="0">
                <a:effectLst/>
                <a:latin typeface="Calibri" panose="020F0502020204030204" pitchFamily="34" charset="0"/>
                <a:ea typeface="MinionProRegular"/>
              </a:rPr>
              <a:t> of </a:t>
            </a:r>
            <a:r>
              <a:rPr lang="fr-FR" sz="800" dirty="0" err="1">
                <a:effectLst/>
                <a:latin typeface="Calibri" panose="020F0502020204030204" pitchFamily="34" charset="0"/>
                <a:ea typeface="MinionProRegular"/>
              </a:rPr>
              <a:t>species-specific</a:t>
            </a:r>
            <a:r>
              <a:rPr lang="fr-FR" sz="800" dirty="0">
                <a:effectLst/>
                <a:latin typeface="Calibri" panose="020F0502020204030204" pitchFamily="34" charset="0"/>
                <a:ea typeface="MinionProRegular"/>
              </a:rPr>
              <a:t> collision </a:t>
            </a:r>
            <a:r>
              <a:rPr lang="fr-FR" sz="800" dirty="0" err="1">
                <a:effectLst/>
                <a:latin typeface="Calibri" panose="020F0502020204030204" pitchFamily="34" charset="0"/>
                <a:ea typeface="MinionProRegular"/>
              </a:rPr>
              <a:t>risks</a:t>
            </a:r>
            <a:r>
              <a:rPr lang="fr-FR" sz="800" dirty="0">
                <a:effectLst/>
                <a:latin typeface="Calibri" panose="020F0502020204030204" pitchFamily="34" charset="0"/>
                <a:ea typeface="MinionProRegular"/>
              </a:rPr>
              <a:t> for </a:t>
            </a:r>
            <a:r>
              <a:rPr lang="fr-FR" sz="800" dirty="0" err="1">
                <a:effectLst/>
                <a:latin typeface="Calibri" panose="020F0502020204030204" pitchFamily="34" charset="0"/>
                <a:ea typeface="MinionProRegular"/>
              </a:rPr>
              <a:t>sea</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birds</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Deliverable</a:t>
            </a:r>
            <a:r>
              <a:rPr lang="fr-FR" sz="800" dirty="0">
                <a:effectLst/>
                <a:latin typeface="Calibri" panose="020F0502020204030204" pitchFamily="34" charset="0"/>
                <a:ea typeface="MinionProRegular"/>
              </a:rPr>
              <a:t> D7.9 LC-SC3-RES-1–2019, X-rotor.</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Certain G, Jorgensen LL, Christel I, Planque B, </a:t>
            </a:r>
            <a:r>
              <a:rPr lang="fr-FR" sz="800" dirty="0" err="1">
                <a:effectLst/>
                <a:latin typeface="Calibri" panose="020F0502020204030204" pitchFamily="34" charset="0"/>
                <a:ea typeface="MinionProRegular"/>
              </a:rPr>
              <a:t>Bretagnolle</a:t>
            </a:r>
            <a:r>
              <a:rPr lang="fr-FR" sz="800" dirty="0">
                <a:effectLst/>
                <a:latin typeface="Calibri" panose="020F0502020204030204" pitchFamily="34" charset="0"/>
                <a:ea typeface="MinionProRegular"/>
              </a:rPr>
              <a:t> V. 2015. Mapping the </a:t>
            </a:r>
            <a:r>
              <a:rPr lang="fr-FR" sz="800" dirty="0" err="1">
                <a:effectLst/>
                <a:latin typeface="Calibri" panose="020F0502020204030204" pitchFamily="34" charset="0"/>
                <a:ea typeface="MinionProRegular"/>
              </a:rPr>
              <a:t>vulnerability</a:t>
            </a:r>
            <a:r>
              <a:rPr lang="fr-FR" sz="800" dirty="0">
                <a:effectLst/>
                <a:latin typeface="Calibri" panose="020F0502020204030204" pitchFamily="34" charset="0"/>
                <a:ea typeface="MinionProRegular"/>
              </a:rPr>
              <a:t> of animal </a:t>
            </a:r>
            <a:r>
              <a:rPr lang="fr-FR" sz="800" dirty="0" err="1">
                <a:effectLst/>
                <a:latin typeface="Calibri" panose="020F0502020204030204" pitchFamily="34" charset="0"/>
                <a:ea typeface="MinionProRegular"/>
              </a:rPr>
              <a:t>community</a:t>
            </a:r>
            <a:r>
              <a:rPr lang="fr-FR" sz="800" dirty="0">
                <a:effectLst/>
                <a:latin typeface="Calibri" panose="020F0502020204030204" pitchFamily="34" charset="0"/>
                <a:ea typeface="MinionProRegular"/>
              </a:rPr>
              <a:t> to pressure in marine </a:t>
            </a:r>
            <a:r>
              <a:rPr lang="fr-FR" sz="800" dirty="0" err="1">
                <a:effectLst/>
                <a:latin typeface="Calibri" panose="020F0502020204030204" pitchFamily="34" charset="0"/>
                <a:ea typeface="MinionProRegular"/>
              </a:rPr>
              <a:t>systems</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disentangling</a:t>
            </a:r>
            <a:r>
              <a:rPr lang="fr-FR" sz="800" dirty="0">
                <a:effectLst/>
                <a:latin typeface="Calibri" panose="020F0502020204030204" pitchFamily="34" charset="0"/>
                <a:ea typeface="MinionProRegular"/>
              </a:rPr>
              <a:t> pressure types and </a:t>
            </a:r>
            <a:r>
              <a:rPr lang="fr-FR" sz="800" dirty="0" err="1">
                <a:effectLst/>
                <a:latin typeface="Calibri" panose="020F0502020204030204" pitchFamily="34" charset="0"/>
                <a:ea typeface="MinionProRegular"/>
              </a:rPr>
              <a:t>integrating</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their</a:t>
            </a:r>
            <a:r>
              <a:rPr lang="fr-FR" sz="800" dirty="0">
                <a:effectLst/>
                <a:latin typeface="Calibri" panose="020F0502020204030204" pitchFamily="34" charset="0"/>
                <a:ea typeface="MinionProRegular"/>
              </a:rPr>
              <a:t> impact </a:t>
            </a:r>
            <a:r>
              <a:rPr lang="fr-FR" sz="800" dirty="0" err="1">
                <a:effectLst/>
                <a:latin typeface="Calibri" panose="020F0502020204030204" pitchFamily="34" charset="0"/>
                <a:ea typeface="MinionProRegular"/>
              </a:rPr>
              <a:t>from</a:t>
            </a:r>
            <a:r>
              <a:rPr lang="fr-FR" sz="800" dirty="0">
                <a:effectLst/>
                <a:latin typeface="Calibri" panose="020F0502020204030204" pitchFamily="34" charset="0"/>
                <a:ea typeface="MinionProRegular"/>
              </a:rPr>
              <a:t> the </a:t>
            </a:r>
            <a:r>
              <a:rPr lang="fr-FR" sz="800" dirty="0" err="1">
                <a:effectLst/>
                <a:latin typeface="Calibri" panose="020F0502020204030204" pitchFamily="34" charset="0"/>
                <a:ea typeface="MinionProRegular"/>
              </a:rPr>
              <a:t>individual</a:t>
            </a:r>
            <a:r>
              <a:rPr lang="fr-FR" sz="800" dirty="0">
                <a:effectLst/>
                <a:latin typeface="Calibri" panose="020F0502020204030204" pitchFamily="34" charset="0"/>
                <a:ea typeface="MinionProRegular"/>
              </a:rPr>
              <a:t> to the </a:t>
            </a:r>
            <a:r>
              <a:rPr lang="fr-FR" sz="800" dirty="0" err="1">
                <a:effectLst/>
                <a:latin typeface="Calibri" panose="020F0502020204030204" pitchFamily="34" charset="0"/>
                <a:ea typeface="MinionProRegular"/>
              </a:rPr>
              <a:t>community</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level</a:t>
            </a:r>
            <a:r>
              <a:rPr lang="fr-FR" sz="800" dirty="0">
                <a:effectLst/>
                <a:latin typeface="Calibri" panose="020F0502020204030204" pitchFamily="34" charset="0"/>
                <a:ea typeface="MinionProRegular"/>
              </a:rPr>
              <a:t>. ICES Journal of Marine Science </a:t>
            </a:r>
            <a:r>
              <a:rPr lang="fr-FR" sz="800" b="1" dirty="0">
                <a:effectLst/>
                <a:latin typeface="Calibri" panose="020F0502020204030204" pitchFamily="34" charset="0"/>
                <a:ea typeface="MinionProRegular"/>
              </a:rPr>
              <a:t>72</a:t>
            </a:r>
            <a:r>
              <a:rPr lang="fr-FR" sz="800" dirty="0">
                <a:effectLst/>
                <a:latin typeface="Calibri" panose="020F0502020204030204" pitchFamily="34" charset="0"/>
                <a:ea typeface="MinionProRegular"/>
              </a:rPr>
              <a:t>:1470–1482.</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MinionProRegular"/>
              </a:rPr>
              <a:t>Bradbury G, </a:t>
            </a:r>
            <a:r>
              <a:rPr lang="fr-FR" sz="800" dirty="0" err="1">
                <a:effectLst/>
                <a:latin typeface="Calibri" panose="020F0502020204030204" pitchFamily="34" charset="0"/>
                <a:ea typeface="MinionProRegular"/>
              </a:rPr>
              <a:t>Trinder</a:t>
            </a:r>
            <a:r>
              <a:rPr lang="fr-FR" sz="800" dirty="0">
                <a:effectLst/>
                <a:latin typeface="Calibri" panose="020F0502020204030204" pitchFamily="34" charset="0"/>
                <a:ea typeface="MinionProRegular"/>
              </a:rPr>
              <a:t> M, Furness B, Banks AN, </a:t>
            </a:r>
            <a:r>
              <a:rPr lang="fr-FR" sz="800" dirty="0" err="1">
                <a:effectLst/>
                <a:latin typeface="Calibri" panose="020F0502020204030204" pitchFamily="34" charset="0"/>
                <a:ea typeface="MinionProRegular"/>
              </a:rPr>
              <a:t>Caldow</a:t>
            </a:r>
            <a:r>
              <a:rPr lang="fr-FR" sz="800" dirty="0">
                <a:effectLst/>
                <a:latin typeface="Calibri" panose="020F0502020204030204" pitchFamily="34" charset="0"/>
                <a:ea typeface="MinionProRegular"/>
              </a:rPr>
              <a:t> RWG, Hume D. 2014. Mapping </a:t>
            </a:r>
            <a:r>
              <a:rPr lang="fr-FR" sz="800" dirty="0" err="1">
                <a:effectLst/>
                <a:latin typeface="Calibri" panose="020F0502020204030204" pitchFamily="34" charset="0"/>
                <a:ea typeface="MinionProRegular"/>
              </a:rPr>
              <a:t>Seabird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Sensitivity</a:t>
            </a:r>
            <a:r>
              <a:rPr lang="fr-FR" sz="800" dirty="0">
                <a:effectLst/>
                <a:latin typeface="Calibri" panose="020F0502020204030204" pitchFamily="34" charset="0"/>
                <a:ea typeface="MinionProRegular"/>
              </a:rPr>
              <a:t> to Offshore Wind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PLoS</a:t>
            </a:r>
            <a:r>
              <a:rPr lang="fr-FR" sz="800" dirty="0">
                <a:effectLst/>
                <a:latin typeface="Calibri" panose="020F0502020204030204" pitchFamily="34" charset="0"/>
                <a:ea typeface="MinionProRegular"/>
              </a:rPr>
              <a:t> ONE </a:t>
            </a:r>
            <a:r>
              <a:rPr lang="fr-FR" sz="800" b="1" dirty="0">
                <a:effectLst/>
                <a:latin typeface="Calibri" panose="020F0502020204030204" pitchFamily="34" charset="0"/>
                <a:ea typeface="MinionProRegular"/>
              </a:rPr>
              <a:t>9</a:t>
            </a:r>
            <a:r>
              <a:rPr lang="fr-FR" sz="800" dirty="0">
                <a:effectLst/>
                <a:latin typeface="Calibri" panose="020F0502020204030204" pitchFamily="34" charset="0"/>
                <a:ea typeface="MinionProRegular"/>
              </a:rPr>
              <a:t>:e106366.</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Times New Roman" panose="02020603050405020304" pitchFamily="18" charset="0"/>
              </a:rPr>
              <a:t>Croll</a:t>
            </a:r>
            <a:r>
              <a:rPr lang="fr-FR" sz="800" dirty="0">
                <a:effectLst/>
                <a:latin typeface="Calibri" panose="020F0502020204030204" pitchFamily="34" charset="0"/>
                <a:ea typeface="Times New Roman" panose="02020603050405020304" pitchFamily="18" charset="0"/>
              </a:rPr>
              <a:t>, D. A., Ellis, A. A., Adams, J., Cook, A. S., </a:t>
            </a:r>
            <a:r>
              <a:rPr lang="fr-FR" sz="800" dirty="0" err="1">
                <a:effectLst/>
                <a:latin typeface="Calibri" panose="020F0502020204030204" pitchFamily="34" charset="0"/>
                <a:ea typeface="Times New Roman" panose="02020603050405020304" pitchFamily="18" charset="0"/>
              </a:rPr>
              <a:t>Garthe</a:t>
            </a:r>
            <a:r>
              <a:rPr lang="fr-FR" sz="800" dirty="0">
                <a:effectLst/>
                <a:latin typeface="Calibri" panose="020F0502020204030204" pitchFamily="34" charset="0"/>
                <a:ea typeface="Times New Roman" panose="02020603050405020304" pitchFamily="18" charset="0"/>
              </a:rPr>
              <a:t>, S., </a:t>
            </a:r>
            <a:r>
              <a:rPr lang="fr-FR" sz="800" dirty="0" err="1">
                <a:effectLst/>
                <a:latin typeface="Calibri" panose="020F0502020204030204" pitchFamily="34" charset="0"/>
                <a:ea typeface="Times New Roman" panose="02020603050405020304" pitchFamily="18" charset="0"/>
              </a:rPr>
              <a:t>Goodale</a:t>
            </a:r>
            <a:r>
              <a:rPr lang="fr-FR" sz="800" dirty="0">
                <a:effectLst/>
                <a:latin typeface="Calibri" panose="020F0502020204030204" pitchFamily="34" charset="0"/>
                <a:ea typeface="Times New Roman" panose="02020603050405020304" pitchFamily="18" charset="0"/>
              </a:rPr>
              <a:t>, M. W., ... &amp; </a:t>
            </a:r>
            <a:r>
              <a:rPr lang="fr-FR" sz="800" dirty="0" err="1">
                <a:effectLst/>
                <a:latin typeface="Calibri" panose="020F0502020204030204" pitchFamily="34" charset="0"/>
                <a:ea typeface="Times New Roman" panose="02020603050405020304" pitchFamily="18" charset="0"/>
              </a:rPr>
              <a:t>Zilliacus</a:t>
            </a:r>
            <a:r>
              <a:rPr lang="fr-FR" sz="800" dirty="0">
                <a:effectLst/>
                <a:latin typeface="Calibri" panose="020F0502020204030204" pitchFamily="34" charset="0"/>
                <a:ea typeface="Times New Roman" panose="02020603050405020304" pitchFamily="18" charset="0"/>
              </a:rPr>
              <a:t>, K. (2022). Framework for </a:t>
            </a:r>
            <a:r>
              <a:rPr lang="fr-FR" sz="800" dirty="0" err="1">
                <a:effectLst/>
                <a:latin typeface="Calibri" panose="020F0502020204030204" pitchFamily="34" charset="0"/>
                <a:ea typeface="Times New Roman" panose="02020603050405020304" pitchFamily="18" charset="0"/>
              </a:rPr>
              <a:t>assessing</a:t>
            </a:r>
            <a:r>
              <a:rPr lang="fr-FR" sz="800" dirty="0">
                <a:effectLst/>
                <a:latin typeface="Calibri" panose="020F0502020204030204" pitchFamily="34" charset="0"/>
                <a:ea typeface="Times New Roman" panose="02020603050405020304" pitchFamily="18" charset="0"/>
              </a:rPr>
              <a:t> and </a:t>
            </a:r>
            <a:r>
              <a:rPr lang="fr-FR" sz="800" dirty="0" err="1">
                <a:effectLst/>
                <a:latin typeface="Calibri" panose="020F0502020204030204" pitchFamily="34" charset="0"/>
                <a:ea typeface="Times New Roman" panose="02020603050405020304" pitchFamily="18" charset="0"/>
              </a:rPr>
              <a:t>mitigating</a:t>
            </a:r>
            <a:r>
              <a:rPr lang="fr-FR" sz="800" dirty="0">
                <a:effectLst/>
                <a:latin typeface="Calibri" panose="020F0502020204030204" pitchFamily="34" charset="0"/>
                <a:ea typeface="Times New Roman" panose="02020603050405020304" pitchFamily="18" charset="0"/>
              </a:rPr>
              <a:t> the impacts of offshore </a:t>
            </a:r>
            <a:r>
              <a:rPr lang="fr-FR" sz="800" dirty="0" err="1">
                <a:effectLst/>
                <a:latin typeface="Calibri" panose="020F0502020204030204" pitchFamily="34" charset="0"/>
                <a:ea typeface="Times New Roman" panose="02020603050405020304" pitchFamily="18" charset="0"/>
              </a:rPr>
              <a:t>wind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energy</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development</a:t>
            </a:r>
            <a:r>
              <a:rPr lang="fr-FR" sz="800" dirty="0">
                <a:effectLst/>
                <a:latin typeface="Calibri" panose="020F0502020204030204" pitchFamily="34" charset="0"/>
                <a:ea typeface="Times New Roman" panose="02020603050405020304" pitchFamily="18" charset="0"/>
              </a:rPr>
              <a:t> on marine </a:t>
            </a:r>
            <a:r>
              <a:rPr lang="fr-FR" sz="800" dirty="0" err="1">
                <a:effectLst/>
                <a:latin typeface="Calibri" panose="020F0502020204030204" pitchFamily="34" charset="0"/>
                <a:ea typeface="Times New Roman" panose="02020603050405020304" pitchFamily="18" charset="0"/>
              </a:rPr>
              <a:t>birds</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Biological</a:t>
            </a:r>
            <a:r>
              <a:rPr lang="fr-FR" sz="800" dirty="0">
                <a:effectLst/>
                <a:latin typeface="Calibri" panose="020F0502020204030204" pitchFamily="34" charset="0"/>
                <a:ea typeface="Times New Roman" panose="02020603050405020304" pitchFamily="18" charset="0"/>
              </a:rPr>
              <a:t> Conservation, 276, 109795.</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solidFill>
                  <a:srgbClr val="222222"/>
                </a:solidFill>
                <a:effectLst/>
                <a:latin typeface="Calibri" panose="020F0502020204030204" pitchFamily="34" charset="0"/>
                <a:ea typeface="Times New Roman" panose="02020603050405020304" pitchFamily="18" charset="0"/>
              </a:rPr>
              <a:t>Bray, L., </a:t>
            </a:r>
            <a:r>
              <a:rPr lang="fr-FR" sz="800" dirty="0" err="1">
                <a:solidFill>
                  <a:srgbClr val="222222"/>
                </a:solidFill>
                <a:effectLst/>
                <a:latin typeface="Calibri" panose="020F0502020204030204" pitchFamily="34" charset="0"/>
                <a:ea typeface="Times New Roman" panose="02020603050405020304" pitchFamily="18" charset="0"/>
              </a:rPr>
              <a:t>Reizopoulou</a:t>
            </a:r>
            <a:r>
              <a:rPr lang="fr-FR" sz="800" dirty="0">
                <a:solidFill>
                  <a:srgbClr val="222222"/>
                </a:solidFill>
                <a:effectLst/>
                <a:latin typeface="Calibri" panose="020F0502020204030204" pitchFamily="34" charset="0"/>
                <a:ea typeface="Times New Roman" panose="02020603050405020304" pitchFamily="18" charset="0"/>
              </a:rPr>
              <a:t>, S., </a:t>
            </a:r>
            <a:r>
              <a:rPr lang="fr-FR" sz="800" dirty="0" err="1">
                <a:solidFill>
                  <a:srgbClr val="222222"/>
                </a:solidFill>
                <a:effectLst/>
                <a:latin typeface="Calibri" panose="020F0502020204030204" pitchFamily="34" charset="0"/>
                <a:ea typeface="Times New Roman" panose="02020603050405020304" pitchFamily="18" charset="0"/>
              </a:rPr>
              <a:t>Voukouvalas</a:t>
            </a:r>
            <a:r>
              <a:rPr lang="fr-FR" sz="800" dirty="0">
                <a:solidFill>
                  <a:srgbClr val="222222"/>
                </a:solidFill>
                <a:effectLst/>
                <a:latin typeface="Calibri" panose="020F0502020204030204" pitchFamily="34" charset="0"/>
                <a:ea typeface="Times New Roman" panose="02020603050405020304" pitchFamily="18" charset="0"/>
              </a:rPr>
              <a:t>, E., </a:t>
            </a:r>
            <a:r>
              <a:rPr lang="fr-FR" sz="800" dirty="0" err="1">
                <a:solidFill>
                  <a:srgbClr val="222222"/>
                </a:solidFill>
                <a:effectLst/>
                <a:latin typeface="Calibri" panose="020F0502020204030204" pitchFamily="34" charset="0"/>
                <a:ea typeface="Times New Roman" panose="02020603050405020304" pitchFamily="18" charset="0"/>
              </a:rPr>
              <a:t>Soukissian</a:t>
            </a:r>
            <a:r>
              <a:rPr lang="fr-FR" sz="800" dirty="0">
                <a:solidFill>
                  <a:srgbClr val="222222"/>
                </a:solidFill>
                <a:effectLst/>
                <a:latin typeface="Calibri" panose="020F0502020204030204" pitchFamily="34" charset="0"/>
                <a:ea typeface="Times New Roman" panose="02020603050405020304" pitchFamily="18" charset="0"/>
              </a:rPr>
              <a:t>, T., </a:t>
            </a:r>
            <a:r>
              <a:rPr lang="fr-FR" sz="800" dirty="0" err="1">
                <a:solidFill>
                  <a:srgbClr val="222222"/>
                </a:solidFill>
                <a:effectLst/>
                <a:latin typeface="Calibri" panose="020F0502020204030204" pitchFamily="34" charset="0"/>
                <a:ea typeface="Times New Roman" panose="02020603050405020304" pitchFamily="18" charset="0"/>
              </a:rPr>
              <a:t>Alomar</a:t>
            </a:r>
            <a:r>
              <a:rPr lang="fr-FR" sz="800" dirty="0">
                <a:solidFill>
                  <a:srgbClr val="222222"/>
                </a:solidFill>
                <a:effectLst/>
                <a:latin typeface="Calibri" panose="020F0502020204030204" pitchFamily="34" charset="0"/>
                <a:ea typeface="Times New Roman" panose="02020603050405020304" pitchFamily="18" charset="0"/>
              </a:rPr>
              <a:t>, C., </a:t>
            </a:r>
            <a:r>
              <a:rPr lang="fr-FR" sz="800" dirty="0" err="1">
                <a:solidFill>
                  <a:srgbClr val="222222"/>
                </a:solidFill>
                <a:effectLst/>
                <a:latin typeface="Calibri" panose="020F0502020204030204" pitchFamily="34" charset="0"/>
                <a:ea typeface="Times New Roman" panose="02020603050405020304" pitchFamily="18" charset="0"/>
              </a:rPr>
              <a:t>Vázquez</a:t>
            </a:r>
            <a:r>
              <a:rPr lang="fr-FR" sz="800" dirty="0">
                <a:solidFill>
                  <a:srgbClr val="222222"/>
                </a:solidFill>
                <a:effectLst/>
                <a:latin typeface="Calibri" panose="020F0502020204030204" pitchFamily="34" charset="0"/>
                <a:ea typeface="Times New Roman" panose="02020603050405020304" pitchFamily="18" charset="0"/>
              </a:rPr>
              <a:t>-Luis, M., ... &amp; Hall-Spencer, J. M. (2016). </a:t>
            </a:r>
            <a:r>
              <a:rPr lang="fr-FR" sz="800" dirty="0" err="1">
                <a:solidFill>
                  <a:srgbClr val="222222"/>
                </a:solidFill>
                <a:effectLst/>
                <a:latin typeface="Calibri" panose="020F0502020204030204" pitchFamily="34" charset="0"/>
                <a:ea typeface="Times New Roman" panose="02020603050405020304" pitchFamily="18" charset="0"/>
              </a:rPr>
              <a:t>Expected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effects</a:t>
            </a:r>
            <a:r>
              <a:rPr lang="fr-FR" sz="800" dirty="0">
                <a:solidFill>
                  <a:srgbClr val="222222"/>
                </a:solidFill>
                <a:effectLst/>
                <a:latin typeface="Calibri" panose="020F0502020204030204" pitchFamily="34" charset="0"/>
                <a:ea typeface="Times New Roman" panose="02020603050405020304" pitchFamily="18" charset="0"/>
              </a:rPr>
              <a:t> of offshore </a:t>
            </a:r>
            <a:r>
              <a:rPr lang="fr-FR" sz="800" dirty="0" err="1">
                <a:solidFill>
                  <a:srgbClr val="222222"/>
                </a:solidFill>
                <a:effectLst/>
                <a:latin typeface="Calibri" panose="020F0502020204030204" pitchFamily="34" charset="0"/>
                <a:ea typeface="Times New Roman" panose="02020603050405020304" pitchFamily="18" charset="0"/>
              </a:rPr>
              <a:t>wind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farms</a:t>
            </a:r>
            <a:r>
              <a:rPr lang="fr-FR" sz="800" dirty="0">
                <a:solidFill>
                  <a:srgbClr val="222222"/>
                </a:solidFill>
                <a:effectLst/>
                <a:latin typeface="Calibri" panose="020F0502020204030204" pitchFamily="34" charset="0"/>
                <a:ea typeface="Times New Roman" panose="02020603050405020304" pitchFamily="18" charset="0"/>
              </a:rPr>
              <a:t> on </a:t>
            </a:r>
            <a:r>
              <a:rPr lang="fr-FR" sz="800" dirty="0" err="1">
                <a:solidFill>
                  <a:srgbClr val="222222"/>
                </a:solidFill>
                <a:effectLst/>
                <a:latin typeface="Calibri" panose="020F0502020204030204" pitchFamily="34" charset="0"/>
                <a:ea typeface="Times New Roman" panose="02020603050405020304" pitchFamily="18" charset="0"/>
              </a:rPr>
              <a:t>Mediterranean</a:t>
            </a:r>
            <a:r>
              <a:rPr lang="fr-FR" sz="800" dirty="0">
                <a:solidFill>
                  <a:srgbClr val="222222"/>
                </a:solidFill>
                <a:effectLst/>
                <a:latin typeface="Calibri" panose="020F0502020204030204" pitchFamily="34" charset="0"/>
                <a:ea typeface="Times New Roman" panose="02020603050405020304" pitchFamily="18" charset="0"/>
              </a:rPr>
              <a:t> marine life. </a:t>
            </a:r>
            <a:r>
              <a:rPr lang="fr-FR" sz="800" i="1" dirty="0">
                <a:solidFill>
                  <a:srgbClr val="222222"/>
                </a:solidFill>
                <a:effectLst/>
                <a:latin typeface="Calibri" panose="020F0502020204030204" pitchFamily="34" charset="0"/>
                <a:ea typeface="Times New Roman" panose="02020603050405020304" pitchFamily="18" charset="0"/>
              </a:rPr>
              <a:t>Journal of Marine Science and Engineering</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a:solidFill>
                  <a:srgbClr val="222222"/>
                </a:solidFill>
                <a:effectLst/>
                <a:latin typeface="Calibri" panose="020F0502020204030204" pitchFamily="34" charset="0"/>
                <a:ea typeface="Times New Roman" panose="02020603050405020304" pitchFamily="18" charset="0"/>
              </a:rPr>
              <a:t>4</a:t>
            </a:r>
            <a:r>
              <a:rPr lang="fr-FR" sz="800" dirty="0">
                <a:solidFill>
                  <a:srgbClr val="222222"/>
                </a:solidFill>
                <a:effectLst/>
                <a:latin typeface="Calibri" panose="020F0502020204030204" pitchFamily="34" charset="0"/>
                <a:ea typeface="Times New Roman" panose="02020603050405020304" pitchFamily="18" charset="0"/>
              </a:rPr>
              <a:t>(1), 18.</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MinionProRegular"/>
              </a:rPr>
              <a:t>Lloret</a:t>
            </a:r>
            <a:r>
              <a:rPr lang="fr-FR" sz="800" dirty="0">
                <a:effectLst/>
                <a:latin typeface="Calibri" panose="020F0502020204030204" pitchFamily="34" charset="0"/>
                <a:ea typeface="MinionProRegular"/>
              </a:rPr>
              <a:t> J, </a:t>
            </a:r>
            <a:r>
              <a:rPr lang="fr-FR" sz="800" dirty="0" err="1">
                <a:effectLst/>
                <a:latin typeface="Calibri" panose="020F0502020204030204" pitchFamily="34" charset="0"/>
                <a:ea typeface="MinionProRegular"/>
              </a:rPr>
              <a:t>Turiel</a:t>
            </a:r>
            <a:r>
              <a:rPr lang="fr-FR" sz="800" dirty="0">
                <a:effectLst/>
                <a:latin typeface="Calibri" panose="020F0502020204030204" pitchFamily="34" charset="0"/>
                <a:ea typeface="MinionProRegular"/>
              </a:rPr>
              <a:t> A, Sole J, </a:t>
            </a:r>
            <a:r>
              <a:rPr lang="fr-FR" sz="800" dirty="0" err="1">
                <a:effectLst/>
                <a:latin typeface="Calibri" panose="020F0502020204030204" pitchFamily="34" charset="0"/>
                <a:ea typeface="MinionProRegular"/>
              </a:rPr>
              <a:t>Berdalet</a:t>
            </a:r>
            <a:r>
              <a:rPr lang="fr-FR" sz="800" dirty="0">
                <a:effectLst/>
                <a:latin typeface="Calibri" panose="020F0502020204030204" pitchFamily="34" charset="0"/>
                <a:ea typeface="MinionProRegular"/>
              </a:rPr>
              <a:t> E, </a:t>
            </a:r>
            <a:r>
              <a:rPr lang="fr-FR" sz="800" dirty="0" err="1">
                <a:effectLst/>
                <a:latin typeface="Calibri" panose="020F0502020204030204" pitchFamily="34" charset="0"/>
                <a:ea typeface="MinionProRegular"/>
              </a:rPr>
              <a:t>Sabates</a:t>
            </a:r>
            <a:r>
              <a:rPr lang="fr-FR" sz="800" dirty="0">
                <a:effectLst/>
                <a:latin typeface="Calibri" panose="020F0502020204030204" pitchFamily="34" charset="0"/>
                <a:ea typeface="MinionProRegular"/>
              </a:rPr>
              <a:t> A, Olivares A, </a:t>
            </a:r>
            <a:r>
              <a:rPr lang="fr-FR" sz="800" dirty="0" err="1">
                <a:effectLst/>
                <a:latin typeface="Calibri" panose="020F0502020204030204" pitchFamily="34" charset="0"/>
                <a:ea typeface="MinionProRegular"/>
              </a:rPr>
              <a:t>Gili</a:t>
            </a:r>
            <a:r>
              <a:rPr lang="fr-FR" sz="800" dirty="0">
                <a:effectLst/>
                <a:latin typeface="Calibri" panose="020F0502020204030204" pitchFamily="34" charset="0"/>
                <a:ea typeface="MinionProRegular"/>
              </a:rPr>
              <a:t> J-M, Vila-</a:t>
            </a:r>
            <a:r>
              <a:rPr lang="fr-FR" sz="800" dirty="0" err="1">
                <a:effectLst/>
                <a:latin typeface="Calibri" panose="020F0502020204030204" pitchFamily="34" charset="0"/>
                <a:ea typeface="MinionProRegular"/>
              </a:rPr>
              <a:t>Subiros</a:t>
            </a:r>
            <a:r>
              <a:rPr lang="fr-FR" sz="800" dirty="0">
                <a:effectLst/>
                <a:latin typeface="Calibri" panose="020F0502020204030204" pitchFamily="34" charset="0"/>
                <a:ea typeface="MinionProRegular"/>
              </a:rPr>
              <a:t> J, Sarda R. 2022. </a:t>
            </a:r>
            <a:r>
              <a:rPr lang="fr-FR" sz="800" dirty="0" err="1">
                <a:effectLst/>
                <a:latin typeface="Calibri" panose="020F0502020204030204" pitchFamily="34" charset="0"/>
                <a:ea typeface="MinionProRegular"/>
              </a:rPr>
              <a:t>Unravelling</a:t>
            </a:r>
            <a:r>
              <a:rPr lang="fr-FR" sz="800" dirty="0">
                <a:effectLst/>
                <a:latin typeface="Calibri" panose="020F0502020204030204" pitchFamily="34" charset="0"/>
                <a:ea typeface="MinionProRegular"/>
              </a:rPr>
              <a:t> the </a:t>
            </a:r>
            <a:r>
              <a:rPr lang="fr-FR" sz="800" dirty="0" err="1">
                <a:effectLst/>
                <a:latin typeface="Calibri" panose="020F0502020204030204" pitchFamily="34" charset="0"/>
                <a:ea typeface="MinionProRegular"/>
              </a:rPr>
              <a:t>ecological</a:t>
            </a:r>
            <a:r>
              <a:rPr lang="fr-FR" sz="800" dirty="0">
                <a:effectLst/>
                <a:latin typeface="Calibri" panose="020F0502020204030204" pitchFamily="34" charset="0"/>
                <a:ea typeface="MinionProRegular"/>
              </a:rPr>
              <a:t> impacts of large-</a:t>
            </a:r>
            <a:r>
              <a:rPr lang="fr-FR" sz="800" dirty="0" err="1">
                <a:effectLst/>
                <a:latin typeface="Calibri" panose="020F0502020204030204" pitchFamily="34" charset="0"/>
                <a:ea typeface="MinionProRegular"/>
              </a:rPr>
              <a:t>scale</a:t>
            </a:r>
            <a:r>
              <a:rPr lang="fr-FR" sz="800" dirty="0">
                <a:effectLst/>
                <a:latin typeface="Calibri" panose="020F0502020204030204" pitchFamily="34" charset="0"/>
                <a:ea typeface="MinionProRegular"/>
              </a:rPr>
              <a:t> offshore </a:t>
            </a:r>
            <a:r>
              <a:rPr lang="fr-FR" sz="800" dirty="0" err="1">
                <a:effectLst/>
                <a:latin typeface="Calibri" panose="020F0502020204030204" pitchFamily="34" charset="0"/>
                <a:ea typeface="MinionProRegular"/>
              </a:rPr>
              <a:t>wind</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farms</a:t>
            </a:r>
            <a:r>
              <a:rPr lang="fr-FR" sz="800" dirty="0">
                <a:effectLst/>
                <a:latin typeface="Calibri" panose="020F0502020204030204" pitchFamily="34" charset="0"/>
                <a:ea typeface="MinionProRegular"/>
              </a:rPr>
              <a:t> in the </a:t>
            </a:r>
            <a:r>
              <a:rPr lang="fr-FR" sz="800" dirty="0" err="1">
                <a:effectLst/>
                <a:latin typeface="Calibri" panose="020F0502020204030204" pitchFamily="34" charset="0"/>
                <a:ea typeface="MinionProRegular"/>
              </a:rPr>
              <a:t>Mediterranean</a:t>
            </a:r>
            <a:r>
              <a:rPr lang="fr-FR" sz="800" dirty="0">
                <a:effectLst/>
                <a:latin typeface="Calibri" panose="020F0502020204030204" pitchFamily="34" charset="0"/>
                <a:ea typeface="MinionProRegular"/>
              </a:rPr>
              <a:t> </a:t>
            </a:r>
            <a:r>
              <a:rPr lang="fr-FR" sz="800" dirty="0" err="1">
                <a:effectLst/>
                <a:latin typeface="Calibri" panose="020F0502020204030204" pitchFamily="34" charset="0"/>
                <a:ea typeface="MinionProRegular"/>
              </a:rPr>
              <a:t>Sea</a:t>
            </a:r>
            <a:r>
              <a:rPr lang="fr-FR" sz="800" dirty="0">
                <a:effectLst/>
                <a:latin typeface="Calibri" panose="020F0502020204030204" pitchFamily="34" charset="0"/>
                <a:ea typeface="MinionProRegular"/>
              </a:rPr>
              <a:t>. Science of The Total </a:t>
            </a:r>
            <a:r>
              <a:rPr lang="fr-FR" sz="800" dirty="0" err="1">
                <a:effectLst/>
                <a:latin typeface="Calibri" panose="020F0502020204030204" pitchFamily="34" charset="0"/>
                <a:ea typeface="MinionProRegular"/>
              </a:rPr>
              <a:t>Environment</a:t>
            </a:r>
            <a:r>
              <a:rPr lang="fr-FR" sz="800" dirty="0">
                <a:effectLst/>
                <a:latin typeface="Calibri" panose="020F0502020204030204" pitchFamily="34" charset="0"/>
                <a:ea typeface="MinionProRegular"/>
              </a:rPr>
              <a:t> </a:t>
            </a:r>
            <a:r>
              <a:rPr lang="fr-FR" sz="800" b="1" dirty="0">
                <a:effectLst/>
                <a:latin typeface="Calibri" panose="020F0502020204030204" pitchFamily="34" charset="0"/>
                <a:ea typeface="MinionProRegular"/>
              </a:rPr>
              <a:t>824</a:t>
            </a:r>
            <a:r>
              <a:rPr lang="fr-FR" sz="800" dirty="0">
                <a:effectLst/>
                <a:latin typeface="Calibri" panose="020F0502020204030204" pitchFamily="34" charset="0"/>
                <a:ea typeface="MinionProRegular"/>
              </a:rPr>
              <a:t>:153803.</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SHAVYKIN, Anatoly et KARNATOV, Andrey. The Issue of </a:t>
            </a:r>
            <a:r>
              <a:rPr lang="fr-FR" sz="800" dirty="0" err="1">
                <a:effectLst/>
                <a:latin typeface="Calibri" panose="020F0502020204030204" pitchFamily="34" charset="0"/>
                <a:ea typeface="Times New Roman" panose="02020603050405020304" pitchFamily="18" charset="0"/>
              </a:rPr>
              <a:t>Using</a:t>
            </a:r>
            <a:r>
              <a:rPr lang="fr-FR" sz="800" dirty="0">
                <a:effectLst/>
                <a:latin typeface="Calibri" panose="020F0502020204030204" pitchFamily="34" charset="0"/>
                <a:ea typeface="Times New Roman" panose="02020603050405020304" pitchFamily="18" charset="0"/>
              </a:rPr>
              <a:t> Ordinal </a:t>
            </a:r>
            <a:r>
              <a:rPr lang="fr-FR" sz="800" dirty="0" err="1">
                <a:effectLst/>
                <a:latin typeface="Calibri" panose="020F0502020204030204" pitchFamily="34" charset="0"/>
                <a:ea typeface="Times New Roman" panose="02020603050405020304" pitchFamily="18" charset="0"/>
              </a:rPr>
              <a:t>Quantities</a:t>
            </a:r>
            <a:r>
              <a:rPr lang="fr-FR" sz="800" dirty="0">
                <a:effectLst/>
                <a:latin typeface="Calibri" panose="020F0502020204030204" pitchFamily="34" charset="0"/>
                <a:ea typeface="Times New Roman" panose="02020603050405020304" pitchFamily="18" charset="0"/>
              </a:rPr>
              <a:t> to </a:t>
            </a:r>
            <a:r>
              <a:rPr lang="fr-FR" sz="800" dirty="0" err="1">
                <a:effectLst/>
                <a:latin typeface="Calibri" panose="020F0502020204030204" pitchFamily="34" charset="0"/>
                <a:ea typeface="Times New Roman" panose="02020603050405020304" pitchFamily="18" charset="0"/>
              </a:rPr>
              <a:t>Estimate</a:t>
            </a:r>
            <a:r>
              <a:rPr lang="fr-FR" sz="800" dirty="0">
                <a:effectLst/>
                <a:latin typeface="Calibri" panose="020F0502020204030204" pitchFamily="34" charset="0"/>
                <a:ea typeface="Times New Roman" panose="02020603050405020304" pitchFamily="18" charset="0"/>
              </a:rPr>
              <a:t> the </a:t>
            </a:r>
            <a:r>
              <a:rPr lang="fr-FR" sz="800" dirty="0" err="1">
                <a:effectLst/>
                <a:latin typeface="Calibri" panose="020F0502020204030204" pitchFamily="34" charset="0"/>
                <a:ea typeface="Times New Roman" panose="02020603050405020304" pitchFamily="18" charset="0"/>
              </a:rPr>
              <a:t>Vulnerability</a:t>
            </a:r>
            <a:r>
              <a:rPr lang="fr-FR" sz="800" dirty="0">
                <a:effectLst/>
                <a:latin typeface="Calibri" panose="020F0502020204030204" pitchFamily="34" charset="0"/>
                <a:ea typeface="Times New Roman" panose="02020603050405020304" pitchFamily="18" charset="0"/>
              </a:rPr>
              <a:t> of </a:t>
            </a:r>
            <a:r>
              <a:rPr lang="fr-FR" sz="800" dirty="0" err="1">
                <a:effectLst/>
                <a:latin typeface="Calibri" panose="020F0502020204030204" pitchFamily="34" charset="0"/>
                <a:ea typeface="Times New Roman" panose="02020603050405020304" pitchFamily="18" charset="0"/>
              </a:rPr>
              <a:t>Seabirds</a:t>
            </a:r>
            <a:r>
              <a:rPr lang="fr-FR" sz="800" dirty="0">
                <a:effectLst/>
                <a:latin typeface="Calibri" panose="020F0502020204030204" pitchFamily="34" charset="0"/>
                <a:ea typeface="Times New Roman" panose="02020603050405020304" pitchFamily="18" charset="0"/>
              </a:rPr>
              <a:t> to Wind </a:t>
            </a:r>
            <a:r>
              <a:rPr lang="fr-FR" sz="800" dirty="0" err="1">
                <a:effectLst/>
                <a:latin typeface="Calibri" panose="020F0502020204030204" pitchFamily="34" charset="0"/>
                <a:ea typeface="Times New Roman" panose="02020603050405020304" pitchFamily="18" charset="0"/>
              </a:rPr>
              <a:t>Farms</a:t>
            </a:r>
            <a:r>
              <a:rPr lang="fr-FR" sz="800" dirty="0">
                <a:effectLst/>
                <a:latin typeface="Calibri" panose="020F0502020204030204" pitchFamily="34" charset="0"/>
                <a:ea typeface="Times New Roman" panose="02020603050405020304" pitchFamily="18" charset="0"/>
              </a:rPr>
              <a:t>. Journal of Marine Science and Engineering, 2022, vol. 10, no 11, p. 1584.</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effectLst/>
                <a:latin typeface="Calibri" panose="020F0502020204030204" pitchFamily="34" charset="0"/>
                <a:ea typeface="Times New Roman" panose="02020603050405020304" pitchFamily="18" charset="0"/>
              </a:rPr>
              <a:t>Skov</a:t>
            </a:r>
            <a:r>
              <a:rPr lang="fr-FR" sz="800" dirty="0">
                <a:effectLst/>
                <a:latin typeface="Calibri" panose="020F0502020204030204" pitchFamily="34" charset="0"/>
                <a:ea typeface="Times New Roman" panose="02020603050405020304" pitchFamily="18" charset="0"/>
              </a:rPr>
              <a:t>, H., </a:t>
            </a:r>
            <a:r>
              <a:rPr lang="fr-FR" sz="800" dirty="0" err="1">
                <a:effectLst/>
                <a:latin typeface="Calibri" panose="020F0502020204030204" pitchFamily="34" charset="0"/>
                <a:ea typeface="Times New Roman" panose="02020603050405020304" pitchFamily="18" charset="0"/>
              </a:rPr>
              <a:t>Heinänen</a:t>
            </a:r>
            <a:r>
              <a:rPr lang="fr-FR" sz="800" dirty="0">
                <a:effectLst/>
                <a:latin typeface="Calibri" panose="020F0502020204030204" pitchFamily="34" charset="0"/>
                <a:ea typeface="Times New Roman" panose="02020603050405020304" pitchFamily="18" charset="0"/>
              </a:rPr>
              <a:t>, S., Norman, T., Ward, R., Méndez-</a:t>
            </a:r>
            <a:r>
              <a:rPr lang="fr-FR" sz="800" dirty="0" err="1">
                <a:effectLst/>
                <a:latin typeface="Calibri" panose="020F0502020204030204" pitchFamily="34" charset="0"/>
                <a:ea typeface="Times New Roman" panose="02020603050405020304" pitchFamily="18" charset="0"/>
              </a:rPr>
              <a:t>Roldán</a:t>
            </a:r>
            <a:r>
              <a:rPr lang="fr-FR" sz="800" dirty="0">
                <a:effectLst/>
                <a:latin typeface="Calibri" panose="020F0502020204030204" pitchFamily="34" charset="0"/>
                <a:ea typeface="Times New Roman" panose="02020603050405020304" pitchFamily="18" charset="0"/>
              </a:rPr>
              <a:t>, S., and Ellis, I. 2018. ORJIP </a:t>
            </a:r>
            <a:r>
              <a:rPr lang="fr-FR" sz="800" dirty="0" err="1">
                <a:effectLst/>
                <a:latin typeface="Calibri" panose="020F0502020204030204" pitchFamily="34" charset="0"/>
                <a:ea typeface="Times New Roman" panose="02020603050405020304" pitchFamily="18" charset="0"/>
              </a:rPr>
              <a:t>bird</a:t>
            </a:r>
            <a:r>
              <a:rPr lang="fr-FR" sz="800" dirty="0">
                <a:effectLst/>
                <a:latin typeface="Calibri" panose="020F0502020204030204" pitchFamily="34" charset="0"/>
                <a:ea typeface="Times New Roman" panose="02020603050405020304" pitchFamily="18" charset="0"/>
              </a:rPr>
              <a:t> collision and </a:t>
            </a:r>
            <a:r>
              <a:rPr lang="fr-FR" sz="800" dirty="0" err="1">
                <a:effectLst/>
                <a:latin typeface="Calibri" panose="020F0502020204030204" pitchFamily="34" charset="0"/>
                <a:ea typeface="Times New Roman" panose="02020603050405020304" pitchFamily="18" charset="0"/>
              </a:rPr>
              <a:t>avoidance</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study</a:t>
            </a:r>
            <a:r>
              <a:rPr lang="fr-FR" sz="800" dirty="0">
                <a:effectLst/>
                <a:latin typeface="Calibri" panose="020F0502020204030204" pitchFamily="34" charset="0"/>
                <a:ea typeface="Times New Roman" panose="02020603050405020304" pitchFamily="18" charset="0"/>
              </a:rPr>
              <a:t>. Final report—April 2018. The Carbon Trust, 248pp.</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solidFill>
                  <a:srgbClr val="222222"/>
                </a:solidFill>
                <a:effectLst/>
                <a:latin typeface="Calibri" panose="020F0502020204030204" pitchFamily="34" charset="0"/>
                <a:ea typeface="Times New Roman" panose="02020603050405020304" pitchFamily="18" charset="0"/>
              </a:rPr>
              <a:t>Searle, K. R., O'Brien, S. H., Jones, E. L., Cook, A. S. C. P., </a:t>
            </a:r>
            <a:r>
              <a:rPr lang="fr-FR" sz="800" dirty="0" err="1">
                <a:solidFill>
                  <a:srgbClr val="222222"/>
                </a:solidFill>
                <a:effectLst/>
                <a:latin typeface="Calibri" panose="020F0502020204030204" pitchFamily="34" charset="0"/>
                <a:ea typeface="Times New Roman" panose="02020603050405020304" pitchFamily="18" charset="0"/>
              </a:rPr>
              <a:t>Trinder</a:t>
            </a:r>
            <a:r>
              <a:rPr lang="fr-FR" sz="800" dirty="0">
                <a:solidFill>
                  <a:srgbClr val="222222"/>
                </a:solidFill>
                <a:effectLst/>
                <a:latin typeface="Calibri" panose="020F0502020204030204" pitchFamily="34" charset="0"/>
                <a:ea typeface="Times New Roman" panose="02020603050405020304" pitchFamily="18" charset="0"/>
              </a:rPr>
              <a:t>, M. N., McGregor, R. M., ... &amp; Butler, A. (2023). A </a:t>
            </a:r>
            <a:r>
              <a:rPr lang="fr-FR" sz="800" dirty="0" err="1">
                <a:solidFill>
                  <a:srgbClr val="222222"/>
                </a:solidFill>
                <a:effectLst/>
                <a:latin typeface="Calibri" panose="020F0502020204030204" pitchFamily="34" charset="0"/>
                <a:ea typeface="Times New Roman" panose="02020603050405020304" pitchFamily="18" charset="0"/>
              </a:rPr>
              <a:t>framework</a:t>
            </a:r>
            <a:r>
              <a:rPr lang="fr-FR" sz="800" dirty="0">
                <a:solidFill>
                  <a:srgbClr val="222222"/>
                </a:solidFill>
                <a:effectLst/>
                <a:latin typeface="Calibri" panose="020F0502020204030204" pitchFamily="34" charset="0"/>
                <a:ea typeface="Times New Roman" panose="02020603050405020304" pitchFamily="18" charset="0"/>
              </a:rPr>
              <a:t> for </a:t>
            </a:r>
            <a:r>
              <a:rPr lang="fr-FR" sz="800" dirty="0" err="1">
                <a:solidFill>
                  <a:srgbClr val="222222"/>
                </a:solidFill>
                <a:effectLst/>
                <a:latin typeface="Calibri" panose="020F0502020204030204" pitchFamily="34" charset="0"/>
                <a:ea typeface="Times New Roman" panose="02020603050405020304" pitchFamily="18" charset="0"/>
              </a:rPr>
              <a:t>improving</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treatment</a:t>
            </a:r>
            <a:r>
              <a:rPr lang="fr-FR" sz="800" dirty="0">
                <a:solidFill>
                  <a:srgbClr val="222222"/>
                </a:solidFill>
                <a:effectLst/>
                <a:latin typeface="Calibri" panose="020F0502020204030204" pitchFamily="34" charset="0"/>
                <a:ea typeface="Times New Roman" panose="02020603050405020304" pitchFamily="18" charset="0"/>
              </a:rPr>
              <a:t> of </a:t>
            </a:r>
            <a:r>
              <a:rPr lang="fr-FR" sz="800" dirty="0" err="1">
                <a:solidFill>
                  <a:srgbClr val="222222"/>
                </a:solidFill>
                <a:effectLst/>
                <a:latin typeface="Calibri" panose="020F0502020204030204" pitchFamily="34" charset="0"/>
                <a:ea typeface="Times New Roman" panose="02020603050405020304" pitchFamily="18" charset="0"/>
              </a:rPr>
              <a:t>uncertainty</a:t>
            </a:r>
            <a:r>
              <a:rPr lang="fr-FR" sz="800" dirty="0">
                <a:solidFill>
                  <a:srgbClr val="222222"/>
                </a:solidFill>
                <a:effectLst/>
                <a:latin typeface="Calibri" panose="020F0502020204030204" pitchFamily="34" charset="0"/>
                <a:ea typeface="Times New Roman" panose="02020603050405020304" pitchFamily="18" charset="0"/>
              </a:rPr>
              <a:t> in offshore </a:t>
            </a:r>
            <a:r>
              <a:rPr lang="fr-FR" sz="800" dirty="0" err="1">
                <a:solidFill>
                  <a:srgbClr val="222222"/>
                </a:solidFill>
                <a:effectLst/>
                <a:latin typeface="Calibri" panose="020F0502020204030204" pitchFamily="34" charset="0"/>
                <a:ea typeface="Times New Roman" panose="02020603050405020304" pitchFamily="18" charset="0"/>
              </a:rPr>
              <a:t>wind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assessments</a:t>
            </a:r>
            <a:r>
              <a:rPr lang="fr-FR" sz="800" dirty="0">
                <a:solidFill>
                  <a:srgbClr val="222222"/>
                </a:solidFill>
                <a:effectLst/>
                <a:latin typeface="Calibri" panose="020F0502020204030204" pitchFamily="34" charset="0"/>
                <a:ea typeface="Times New Roman" panose="02020603050405020304" pitchFamily="18" charset="0"/>
              </a:rPr>
              <a:t> for </a:t>
            </a:r>
            <a:r>
              <a:rPr lang="fr-FR" sz="800" dirty="0" err="1">
                <a:solidFill>
                  <a:srgbClr val="222222"/>
                </a:solidFill>
                <a:effectLst/>
                <a:latin typeface="Calibri" panose="020F0502020204030204" pitchFamily="34" charset="0"/>
                <a:ea typeface="Times New Roman" panose="02020603050405020304" pitchFamily="18" charset="0"/>
              </a:rPr>
              <a:t>protected</a:t>
            </a:r>
            <a:r>
              <a:rPr lang="fr-FR" sz="800" dirty="0">
                <a:solidFill>
                  <a:srgbClr val="222222"/>
                </a:solidFill>
                <a:effectLst/>
                <a:latin typeface="Calibri" panose="020F0502020204030204" pitchFamily="34" charset="0"/>
                <a:ea typeface="Times New Roman" panose="02020603050405020304" pitchFamily="18" charset="0"/>
              </a:rPr>
              <a:t> marine </a:t>
            </a:r>
            <a:r>
              <a:rPr lang="fr-FR" sz="800" dirty="0" err="1">
                <a:solidFill>
                  <a:srgbClr val="222222"/>
                </a:solidFill>
                <a:effectLst/>
                <a:latin typeface="Calibri" panose="020F0502020204030204" pitchFamily="34" charset="0"/>
                <a:ea typeface="Times New Roman" panose="02020603050405020304" pitchFamily="18" charset="0"/>
              </a:rPr>
              <a:t>birds</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a:solidFill>
                  <a:srgbClr val="222222"/>
                </a:solidFill>
                <a:effectLst/>
                <a:latin typeface="Calibri" panose="020F0502020204030204" pitchFamily="34" charset="0"/>
                <a:ea typeface="Times New Roman" panose="02020603050405020304" pitchFamily="18" charset="0"/>
              </a:rPr>
              <a:t>ICES Journal of Marine Science</a:t>
            </a:r>
            <a:r>
              <a:rPr lang="fr-FR" sz="800" dirty="0">
                <a:solidFill>
                  <a:srgbClr val="222222"/>
                </a:solidFill>
                <a:effectLst/>
                <a:latin typeface="Calibri" panose="020F0502020204030204" pitchFamily="34" charset="0"/>
                <a:ea typeface="Times New Roman" panose="02020603050405020304" pitchFamily="18" charset="0"/>
              </a:rPr>
              <a:t>, fsad025.</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err="1">
                <a:solidFill>
                  <a:srgbClr val="222222"/>
                </a:solidFill>
                <a:effectLst/>
                <a:latin typeface="Calibri" panose="020F0502020204030204" pitchFamily="34" charset="0"/>
                <a:ea typeface="Times New Roman" panose="02020603050405020304" pitchFamily="18" charset="0"/>
              </a:rPr>
              <a:t>Garthe</a:t>
            </a:r>
            <a:r>
              <a:rPr lang="fr-FR" sz="800" dirty="0">
                <a:solidFill>
                  <a:srgbClr val="222222"/>
                </a:solidFill>
                <a:effectLst/>
                <a:latin typeface="Calibri" panose="020F0502020204030204" pitchFamily="34" charset="0"/>
                <a:ea typeface="Times New Roman" panose="02020603050405020304" pitchFamily="18" charset="0"/>
              </a:rPr>
              <a:t>, S., </a:t>
            </a:r>
            <a:r>
              <a:rPr lang="fr-FR" sz="800" dirty="0" err="1">
                <a:solidFill>
                  <a:srgbClr val="222222"/>
                </a:solidFill>
                <a:effectLst/>
                <a:latin typeface="Calibri" panose="020F0502020204030204" pitchFamily="34" charset="0"/>
                <a:ea typeface="Times New Roman" panose="02020603050405020304" pitchFamily="18" charset="0"/>
              </a:rPr>
              <a:t>Schwemmer</a:t>
            </a:r>
            <a:r>
              <a:rPr lang="fr-FR" sz="800" dirty="0">
                <a:solidFill>
                  <a:srgbClr val="222222"/>
                </a:solidFill>
                <a:effectLst/>
                <a:latin typeface="Calibri" panose="020F0502020204030204" pitchFamily="34" charset="0"/>
                <a:ea typeface="Times New Roman" panose="02020603050405020304" pitchFamily="18" charset="0"/>
              </a:rPr>
              <a:t>, H., </a:t>
            </a:r>
            <a:r>
              <a:rPr lang="fr-FR" sz="800" dirty="0" err="1">
                <a:solidFill>
                  <a:srgbClr val="222222"/>
                </a:solidFill>
                <a:effectLst/>
                <a:latin typeface="Calibri" panose="020F0502020204030204" pitchFamily="34" charset="0"/>
                <a:ea typeface="Times New Roman" panose="02020603050405020304" pitchFamily="18" charset="0"/>
              </a:rPr>
              <a:t>Peschko</a:t>
            </a:r>
            <a:r>
              <a:rPr lang="fr-FR" sz="800" dirty="0">
                <a:solidFill>
                  <a:srgbClr val="222222"/>
                </a:solidFill>
                <a:effectLst/>
                <a:latin typeface="Calibri" panose="020F0502020204030204" pitchFamily="34" charset="0"/>
                <a:ea typeface="Times New Roman" panose="02020603050405020304" pitchFamily="18" charset="0"/>
              </a:rPr>
              <a:t>, V., </a:t>
            </a:r>
            <a:r>
              <a:rPr lang="fr-FR" sz="800" dirty="0" err="1">
                <a:solidFill>
                  <a:srgbClr val="222222"/>
                </a:solidFill>
                <a:effectLst/>
                <a:latin typeface="Calibri" panose="020F0502020204030204" pitchFamily="34" charset="0"/>
                <a:ea typeface="Times New Roman" panose="02020603050405020304" pitchFamily="18" charset="0"/>
              </a:rPr>
              <a:t>Markones</a:t>
            </a:r>
            <a:r>
              <a:rPr lang="fr-FR" sz="800" dirty="0">
                <a:solidFill>
                  <a:srgbClr val="222222"/>
                </a:solidFill>
                <a:effectLst/>
                <a:latin typeface="Calibri" panose="020F0502020204030204" pitchFamily="34" charset="0"/>
                <a:ea typeface="Times New Roman" panose="02020603050405020304" pitchFamily="18" charset="0"/>
              </a:rPr>
              <a:t>, N., Müller, S., </a:t>
            </a:r>
            <a:r>
              <a:rPr lang="fr-FR" sz="800" dirty="0" err="1">
                <a:solidFill>
                  <a:srgbClr val="222222"/>
                </a:solidFill>
                <a:effectLst/>
                <a:latin typeface="Calibri" panose="020F0502020204030204" pitchFamily="34" charset="0"/>
                <a:ea typeface="Times New Roman" panose="02020603050405020304" pitchFamily="18" charset="0"/>
              </a:rPr>
              <a:t>Schwemmer</a:t>
            </a:r>
            <a:r>
              <a:rPr lang="fr-FR" sz="800" dirty="0">
                <a:solidFill>
                  <a:srgbClr val="222222"/>
                </a:solidFill>
                <a:effectLst/>
                <a:latin typeface="Calibri" panose="020F0502020204030204" pitchFamily="34" charset="0"/>
                <a:ea typeface="Times New Roman" panose="02020603050405020304" pitchFamily="18" charset="0"/>
              </a:rPr>
              <a:t>, P., &amp; </a:t>
            </a:r>
            <a:r>
              <a:rPr lang="fr-FR" sz="800" dirty="0" err="1">
                <a:solidFill>
                  <a:srgbClr val="222222"/>
                </a:solidFill>
                <a:effectLst/>
                <a:latin typeface="Calibri" panose="020F0502020204030204" pitchFamily="34" charset="0"/>
                <a:ea typeface="Times New Roman" panose="02020603050405020304" pitchFamily="18" charset="0"/>
              </a:rPr>
              <a:t>Mercker</a:t>
            </a:r>
            <a:r>
              <a:rPr lang="fr-FR" sz="800" dirty="0">
                <a:solidFill>
                  <a:srgbClr val="222222"/>
                </a:solidFill>
                <a:effectLst/>
                <a:latin typeface="Calibri" panose="020F0502020204030204" pitchFamily="34" charset="0"/>
                <a:ea typeface="Times New Roman" panose="02020603050405020304" pitchFamily="18" charset="0"/>
              </a:rPr>
              <a:t>, M. (2023). Large-</a:t>
            </a:r>
            <a:r>
              <a:rPr lang="fr-FR" sz="800" dirty="0" err="1">
                <a:solidFill>
                  <a:srgbClr val="222222"/>
                </a:solidFill>
                <a:effectLst/>
                <a:latin typeface="Calibri" panose="020F0502020204030204" pitchFamily="34" charset="0"/>
                <a:ea typeface="Times New Roman" panose="02020603050405020304" pitchFamily="18" charset="0"/>
              </a:rPr>
              <a:t>scale</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effects</a:t>
            </a:r>
            <a:r>
              <a:rPr lang="fr-FR" sz="800" dirty="0">
                <a:solidFill>
                  <a:srgbClr val="222222"/>
                </a:solidFill>
                <a:effectLst/>
                <a:latin typeface="Calibri" panose="020F0502020204030204" pitchFamily="34" charset="0"/>
                <a:ea typeface="Times New Roman" panose="02020603050405020304" pitchFamily="18" charset="0"/>
              </a:rPr>
              <a:t> of offshore </a:t>
            </a:r>
            <a:r>
              <a:rPr lang="fr-FR" sz="800" dirty="0" err="1">
                <a:solidFill>
                  <a:srgbClr val="222222"/>
                </a:solidFill>
                <a:effectLst/>
                <a:latin typeface="Calibri" panose="020F0502020204030204" pitchFamily="34" charset="0"/>
                <a:ea typeface="Times New Roman" panose="02020603050405020304" pitchFamily="18" charset="0"/>
              </a:rPr>
              <a:t>wind</a:t>
            </a:r>
            <a:r>
              <a:rPr lang="fr-FR" sz="800" dirty="0">
                <a:solidFill>
                  <a:srgbClr val="222222"/>
                </a:solidFill>
                <a:effectLst/>
                <a:latin typeface="Calibri" panose="020F0502020204030204" pitchFamily="34" charset="0"/>
                <a:ea typeface="Times New Roman" panose="02020603050405020304" pitchFamily="18" charset="0"/>
              </a:rPr>
              <a:t> </a:t>
            </a:r>
            <a:r>
              <a:rPr lang="fr-FR" sz="800" dirty="0" err="1">
                <a:solidFill>
                  <a:srgbClr val="222222"/>
                </a:solidFill>
                <a:effectLst/>
                <a:latin typeface="Calibri" panose="020F0502020204030204" pitchFamily="34" charset="0"/>
                <a:ea typeface="Times New Roman" panose="02020603050405020304" pitchFamily="18" charset="0"/>
              </a:rPr>
              <a:t>farms</a:t>
            </a:r>
            <a:r>
              <a:rPr lang="fr-FR" sz="800" dirty="0">
                <a:solidFill>
                  <a:srgbClr val="222222"/>
                </a:solidFill>
                <a:effectLst/>
                <a:latin typeface="Calibri" panose="020F0502020204030204" pitchFamily="34" charset="0"/>
                <a:ea typeface="Times New Roman" panose="02020603050405020304" pitchFamily="18" charset="0"/>
              </a:rPr>
              <a:t> on </a:t>
            </a:r>
            <a:r>
              <a:rPr lang="fr-FR" sz="800" dirty="0" err="1">
                <a:solidFill>
                  <a:srgbClr val="222222"/>
                </a:solidFill>
                <a:effectLst/>
                <a:latin typeface="Calibri" panose="020F0502020204030204" pitchFamily="34" charset="0"/>
                <a:ea typeface="Times New Roman" panose="02020603050405020304" pitchFamily="18" charset="0"/>
              </a:rPr>
              <a:t>seabirds</a:t>
            </a:r>
            <a:r>
              <a:rPr lang="fr-FR" sz="800" dirty="0">
                <a:solidFill>
                  <a:srgbClr val="222222"/>
                </a:solidFill>
                <a:effectLst/>
                <a:latin typeface="Calibri" panose="020F0502020204030204" pitchFamily="34" charset="0"/>
                <a:ea typeface="Times New Roman" panose="02020603050405020304" pitchFamily="18" charset="0"/>
              </a:rPr>
              <a:t> of high conservation </a:t>
            </a:r>
            <a:r>
              <a:rPr lang="fr-FR" sz="800" dirty="0" err="1">
                <a:solidFill>
                  <a:srgbClr val="222222"/>
                </a:solidFill>
                <a:effectLst/>
                <a:latin typeface="Calibri" panose="020F0502020204030204" pitchFamily="34" charset="0"/>
                <a:ea typeface="Times New Roman" panose="02020603050405020304" pitchFamily="18" charset="0"/>
              </a:rPr>
              <a:t>concern</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a:solidFill>
                  <a:srgbClr val="222222"/>
                </a:solidFill>
                <a:effectLst/>
                <a:latin typeface="Calibri" panose="020F0502020204030204" pitchFamily="34" charset="0"/>
                <a:ea typeface="Times New Roman" panose="02020603050405020304" pitchFamily="18" charset="0"/>
              </a:rPr>
              <a:t>Scientific Reports</a:t>
            </a:r>
            <a:r>
              <a:rPr lang="fr-FR" sz="800" dirty="0">
                <a:solidFill>
                  <a:srgbClr val="222222"/>
                </a:solidFill>
                <a:effectLst/>
                <a:latin typeface="Calibri" panose="020F0502020204030204" pitchFamily="34" charset="0"/>
                <a:ea typeface="Times New Roman" panose="02020603050405020304" pitchFamily="18" charset="0"/>
              </a:rPr>
              <a:t>, </a:t>
            </a:r>
            <a:r>
              <a:rPr lang="fr-FR" sz="800" i="1" dirty="0">
                <a:solidFill>
                  <a:srgbClr val="222222"/>
                </a:solidFill>
                <a:effectLst/>
                <a:latin typeface="Calibri" panose="020F0502020204030204" pitchFamily="34" charset="0"/>
                <a:ea typeface="Times New Roman" panose="02020603050405020304" pitchFamily="18" charset="0"/>
              </a:rPr>
              <a:t>13</a:t>
            </a:r>
            <a:r>
              <a:rPr lang="fr-FR" sz="800" dirty="0">
                <a:solidFill>
                  <a:srgbClr val="222222"/>
                </a:solidFill>
                <a:effectLst/>
                <a:latin typeface="Calibri" panose="020F0502020204030204" pitchFamily="34" charset="0"/>
                <a:ea typeface="Times New Roman" panose="02020603050405020304" pitchFamily="18" charset="0"/>
              </a:rPr>
              <a:t>(1), 4779.</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Critchley</a:t>
            </a:r>
            <a:r>
              <a:rPr lang="fr-FR" sz="800" dirty="0">
                <a:effectLst/>
                <a:latin typeface="Calibri" panose="020F0502020204030204" pitchFamily="34" charset="0"/>
                <a:ea typeface="Times New Roman" panose="02020603050405020304" pitchFamily="18" charset="0"/>
              </a:rPr>
              <a:t>, E. and </a:t>
            </a:r>
            <a:r>
              <a:rPr lang="fr-FR" sz="800" dirty="0" err="1">
                <a:effectLst/>
                <a:latin typeface="Calibri" panose="020F0502020204030204" pitchFamily="34" charset="0"/>
                <a:ea typeface="Times New Roman" panose="02020603050405020304" pitchFamily="18" charset="0"/>
              </a:rPr>
              <a:t>Jessopp</a:t>
            </a:r>
            <a:r>
              <a:rPr lang="fr-FR" sz="800" dirty="0">
                <a:effectLst/>
                <a:latin typeface="Calibri" panose="020F0502020204030204" pitchFamily="34" charset="0"/>
                <a:ea typeface="Times New Roman" panose="02020603050405020304" pitchFamily="18" charset="0"/>
              </a:rPr>
              <a:t>, M. (2019) Final report on the </a:t>
            </a:r>
            <a:r>
              <a:rPr lang="fr-FR" sz="800" dirty="0" err="1">
                <a:effectLst/>
                <a:latin typeface="Calibri" panose="020F0502020204030204" pitchFamily="34" charset="0"/>
                <a:ea typeface="Times New Roman" panose="02020603050405020304" pitchFamily="18" charset="0"/>
              </a:rPr>
              <a:t>assessment</a:t>
            </a:r>
            <a:r>
              <a:rPr lang="fr-FR" sz="800" dirty="0">
                <a:effectLst/>
                <a:latin typeface="Calibri" panose="020F0502020204030204" pitchFamily="34" charset="0"/>
                <a:ea typeface="Times New Roman" panose="02020603050405020304" pitchFamily="18" charset="0"/>
              </a:rPr>
              <a:t> of </a:t>
            </a:r>
            <a:r>
              <a:rPr lang="fr-FR" sz="800" dirty="0" err="1">
                <a:effectLst/>
                <a:latin typeface="Calibri" panose="020F0502020204030204" pitchFamily="34" charset="0"/>
                <a:ea typeface="Times New Roman" panose="02020603050405020304" pitchFamily="18" charset="0"/>
              </a:rPr>
              <a:t>seabird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vulnerability</a:t>
            </a:r>
            <a:r>
              <a:rPr lang="fr-FR" sz="800" dirty="0">
                <a:effectLst/>
                <a:latin typeface="Calibri" panose="020F0502020204030204" pitchFamily="34" charset="0"/>
                <a:ea typeface="Times New Roman" panose="02020603050405020304" pitchFamily="18" charset="0"/>
              </a:rPr>
              <a:t> to offshore </a:t>
            </a:r>
            <a:r>
              <a:rPr lang="fr-FR" sz="800" dirty="0" err="1">
                <a:effectLst/>
                <a:latin typeface="Calibri" panose="020F0502020204030204" pitchFamily="34" charset="0"/>
                <a:ea typeface="Times New Roman" panose="02020603050405020304" pitchFamily="18" charset="0"/>
              </a:rPr>
              <a:t>windfarms</a:t>
            </a:r>
            <a:r>
              <a:rPr lang="fr-FR" sz="800" dirty="0">
                <a:effectLst/>
                <a:latin typeface="Calibri" panose="020F0502020204030204" pitchFamily="34" charset="0"/>
                <a:ea typeface="Times New Roman" panose="02020603050405020304" pitchFamily="18" charset="0"/>
              </a:rPr>
              <a:t> in Ireland, </a:t>
            </a:r>
            <a:r>
              <a:rPr lang="fr-FR" sz="800" dirty="0" err="1">
                <a:effectLst/>
                <a:latin typeface="Calibri" panose="020F0502020204030204" pitchFamily="34" charset="0"/>
                <a:ea typeface="Times New Roman" panose="02020603050405020304" pitchFamily="18" charset="0"/>
              </a:rPr>
              <a:t>EirWind</a:t>
            </a:r>
            <a:r>
              <a:rPr lang="fr-FR" sz="800" dirty="0">
                <a:effectLst/>
                <a:latin typeface="Calibri" panose="020F0502020204030204" pitchFamily="34" charset="0"/>
                <a:ea typeface="Times New Roman" panose="02020603050405020304" pitchFamily="18" charset="0"/>
              </a:rPr>
              <a:t> Project </a:t>
            </a:r>
            <a:r>
              <a:rPr lang="fr-FR" sz="800" dirty="0" err="1">
                <a:effectLst/>
                <a:latin typeface="Calibri" panose="020F0502020204030204" pitchFamily="34" charset="0"/>
                <a:ea typeface="Times New Roman" panose="02020603050405020304" pitchFamily="18" charset="0"/>
              </a:rPr>
              <a:t>Deliverable</a:t>
            </a:r>
            <a:r>
              <a:rPr lang="fr-FR" sz="800" dirty="0">
                <a:effectLst/>
                <a:latin typeface="Calibri" panose="020F0502020204030204" pitchFamily="34" charset="0"/>
                <a:ea typeface="Times New Roman" panose="02020603050405020304" pitchFamily="18" charset="0"/>
              </a:rPr>
              <a:t> D4.14 Report, </a:t>
            </a:r>
            <a:r>
              <a:rPr lang="fr-FR" sz="800" dirty="0" err="1">
                <a:effectLst/>
                <a:latin typeface="Calibri" panose="020F0502020204030204" pitchFamily="34" charset="0"/>
                <a:ea typeface="Times New Roman" panose="02020603050405020304" pitchFamily="18" charset="0"/>
              </a:rPr>
              <a:t>MaREI</a:t>
            </a:r>
            <a:r>
              <a:rPr lang="fr-FR" sz="800" dirty="0">
                <a:effectLst/>
                <a:latin typeface="Calibri" panose="020F0502020204030204" pitchFamily="34" charset="0"/>
                <a:ea typeface="Times New Roman" panose="02020603050405020304" pitchFamily="18" charset="0"/>
              </a:rPr>
              <a:t> Centre, ERI, </a:t>
            </a:r>
            <a:r>
              <a:rPr lang="fr-FR" sz="800" dirty="0" err="1">
                <a:effectLst/>
                <a:latin typeface="Calibri" panose="020F0502020204030204" pitchFamily="34" charset="0"/>
                <a:ea typeface="Times New Roman" panose="02020603050405020304" pitchFamily="18" charset="0"/>
              </a:rPr>
              <a:t>University</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College</a:t>
            </a:r>
            <a:r>
              <a:rPr lang="fr-FR" sz="800" dirty="0">
                <a:effectLst/>
                <a:latin typeface="Calibri" panose="020F0502020204030204" pitchFamily="34" charset="0"/>
                <a:ea typeface="Times New Roman" panose="02020603050405020304" pitchFamily="18" charset="0"/>
              </a:rPr>
              <a:t> Cork, Ireland. </a:t>
            </a:r>
            <a:r>
              <a:rPr lang="fr-FR" sz="800" dirty="0" err="1">
                <a:effectLst/>
                <a:latin typeface="Calibri" panose="020F0502020204030204" pitchFamily="34" charset="0"/>
                <a:ea typeface="Times New Roman" panose="02020603050405020304" pitchFamily="18" charset="0"/>
              </a:rPr>
              <a:t>doi</a:t>
            </a:r>
            <a:r>
              <a:rPr lang="fr-FR" sz="800" dirty="0">
                <a:effectLst/>
                <a:latin typeface="Calibri" panose="020F0502020204030204" pitchFamily="34" charset="0"/>
                <a:ea typeface="Times New Roman" panose="02020603050405020304" pitchFamily="18" charset="0"/>
              </a:rPr>
              <a:t>: 10.5281/ zenodo.3948474</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AOWFL </a:t>
            </a:r>
            <a:r>
              <a:rPr lang="fr-FR" sz="800" dirty="0" err="1">
                <a:effectLst/>
                <a:latin typeface="Calibri" panose="020F0502020204030204" pitchFamily="34" charset="0"/>
                <a:ea typeface="Times New Roman" panose="02020603050405020304" pitchFamily="18" charset="0"/>
              </a:rPr>
              <a:t>Resolving</a:t>
            </a:r>
            <a:r>
              <a:rPr lang="fr-FR" sz="800" dirty="0">
                <a:effectLst/>
                <a:latin typeface="Calibri" panose="020F0502020204030204" pitchFamily="34" charset="0"/>
                <a:ea typeface="Times New Roman" panose="02020603050405020304" pitchFamily="18" charset="0"/>
              </a:rPr>
              <a:t> Key </a:t>
            </a:r>
            <a:r>
              <a:rPr lang="fr-FR" sz="800" dirty="0" err="1">
                <a:effectLst/>
                <a:latin typeface="Calibri" panose="020F0502020204030204" pitchFamily="34" charset="0"/>
                <a:ea typeface="Times New Roman" panose="02020603050405020304" pitchFamily="18" charset="0"/>
              </a:rPr>
              <a:t>Uncertainties</a:t>
            </a:r>
            <a:r>
              <a:rPr lang="fr-FR" sz="800" dirty="0">
                <a:effectLst/>
                <a:latin typeface="Calibri" panose="020F0502020204030204" pitchFamily="34" charset="0"/>
                <a:ea typeface="Times New Roman" panose="02020603050405020304" pitchFamily="18" charset="0"/>
              </a:rPr>
              <a:t> of </a:t>
            </a:r>
            <a:r>
              <a:rPr lang="fr-FR" sz="800" dirty="0" err="1">
                <a:effectLst/>
                <a:latin typeface="Calibri" panose="020F0502020204030204" pitchFamily="34" charset="0"/>
                <a:ea typeface="Times New Roman" panose="02020603050405020304" pitchFamily="18" charset="0"/>
              </a:rPr>
              <a:t>Seabird</a:t>
            </a:r>
            <a:r>
              <a:rPr lang="fr-FR" sz="800" dirty="0">
                <a:effectLst/>
                <a:latin typeface="Calibri" panose="020F0502020204030204" pitchFamily="34" charset="0"/>
                <a:ea typeface="Times New Roman" panose="02020603050405020304" pitchFamily="18" charset="0"/>
              </a:rPr>
              <a:t> Flight and </a:t>
            </a:r>
            <a:r>
              <a:rPr lang="fr-FR" sz="800" dirty="0" err="1">
                <a:effectLst/>
                <a:latin typeface="Calibri" panose="020F0502020204030204" pitchFamily="34" charset="0"/>
                <a:ea typeface="Times New Roman" panose="02020603050405020304" pitchFamily="18" charset="0"/>
              </a:rPr>
              <a:t>Avoidance</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Behaviours</a:t>
            </a:r>
            <a:r>
              <a:rPr lang="fr-FR" sz="800" dirty="0">
                <a:effectLst/>
                <a:latin typeface="Calibri" panose="020F0502020204030204" pitchFamily="34" charset="0"/>
                <a:ea typeface="Times New Roman" panose="02020603050405020304" pitchFamily="18" charset="0"/>
              </a:rPr>
              <a:t> at Offshore Wind </a:t>
            </a:r>
            <a:r>
              <a:rPr lang="fr-FR" sz="800" dirty="0" err="1">
                <a:effectLst/>
                <a:latin typeface="Calibri" panose="020F0502020204030204" pitchFamily="34" charset="0"/>
                <a:ea typeface="Times New Roman" panose="02020603050405020304" pitchFamily="18" charset="0"/>
              </a:rPr>
              <a:t>Farms</a:t>
            </a:r>
            <a:r>
              <a:rPr lang="fr-FR" sz="800" dirty="0">
                <a:effectLst/>
                <a:latin typeface="Calibri" panose="020F0502020204030204" pitchFamily="34" charset="0"/>
                <a:ea typeface="Times New Roman" panose="02020603050405020304" pitchFamily="18" charset="0"/>
              </a:rPr>
              <a:t>, Final Report for the </a:t>
            </a:r>
            <a:r>
              <a:rPr lang="fr-FR" sz="800" dirty="0" err="1">
                <a:effectLst/>
                <a:latin typeface="Calibri" panose="020F0502020204030204" pitchFamily="34" charset="0"/>
                <a:ea typeface="Times New Roman" panose="02020603050405020304" pitchFamily="18" charset="0"/>
              </a:rPr>
              <a:t>study</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period</a:t>
            </a:r>
            <a:r>
              <a:rPr lang="fr-FR" sz="800" dirty="0">
                <a:effectLst/>
                <a:latin typeface="Calibri" panose="020F0502020204030204" pitchFamily="34" charset="0"/>
                <a:ea typeface="Times New Roman" panose="02020603050405020304" pitchFamily="18" charset="0"/>
              </a:rPr>
              <a:t> 2020-2021, Report </a:t>
            </a:r>
            <a:r>
              <a:rPr lang="fr-FR" sz="800" dirty="0" err="1">
                <a:effectLst/>
                <a:latin typeface="Calibri" panose="020F0502020204030204" pitchFamily="34" charset="0"/>
                <a:ea typeface="Times New Roman" panose="02020603050405020304" pitchFamily="18" charset="0"/>
              </a:rPr>
              <a:t>Vattenfall</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Mapping </a:t>
            </a:r>
            <a:r>
              <a:rPr lang="fr-FR" sz="800" dirty="0" err="1">
                <a:effectLst/>
                <a:latin typeface="Calibri" panose="020F0502020204030204" pitchFamily="34" charset="0"/>
                <a:ea typeface="Times New Roman" panose="02020603050405020304" pitchFamily="18" charset="0"/>
              </a:rPr>
              <a:t>seabird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vulnerability</a:t>
            </a:r>
            <a:r>
              <a:rPr lang="fr-FR" sz="800" dirty="0">
                <a:effectLst/>
                <a:latin typeface="Calibri" panose="020F0502020204030204" pitchFamily="34" charset="0"/>
                <a:ea typeface="Times New Roman" panose="02020603050405020304" pitchFamily="18" charset="0"/>
              </a:rPr>
              <a:t> to offshore </a:t>
            </a:r>
            <a:r>
              <a:rPr lang="fr-FR" sz="800" dirty="0" err="1">
                <a:effectLst/>
                <a:latin typeface="Calibri" panose="020F0502020204030204" pitchFamily="34" charset="0"/>
                <a:ea typeface="Times New Roman" panose="02020603050405020304" pitchFamily="18" charset="0"/>
              </a:rPr>
              <a:t>wind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farms</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from</a:t>
            </a:r>
            <a:r>
              <a:rPr lang="fr-FR" sz="800" dirty="0">
                <a:effectLst/>
                <a:latin typeface="Calibri" panose="020F0502020204030204" pitchFamily="34" charset="0"/>
                <a:ea typeface="Times New Roman" panose="02020603050405020304" pitchFamily="18" charset="0"/>
              </a:rPr>
              <a:t> multiple data sources (</a:t>
            </a:r>
            <a:r>
              <a:rPr lang="fr-FR" sz="800" dirty="0" err="1">
                <a:effectLst/>
                <a:latin typeface="Calibri" panose="020F0502020204030204" pitchFamily="34" charset="0"/>
                <a:ea typeface="Times New Roman" panose="02020603050405020304" pitchFamily="18" charset="0"/>
              </a:rPr>
              <a:t>under</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review</a:t>
            </a:r>
            <a:r>
              <a:rPr lang="fr-FR" sz="800" dirty="0">
                <a:effectLst/>
                <a:latin typeface="Calibri" panose="020F0502020204030204" pitchFamily="34" charset="0"/>
                <a:ea typeface="Times New Roman" panose="02020603050405020304" pitchFamily="18" charset="0"/>
              </a:rPr>
              <a:t>) Per </a:t>
            </a:r>
            <a:r>
              <a:rPr lang="fr-FR" sz="800" dirty="0" err="1">
                <a:effectLst/>
                <a:latin typeface="Calibri" panose="020F0502020204030204" pitchFamily="34" charset="0"/>
                <a:ea typeface="Times New Roman" panose="02020603050405020304" pitchFamily="18" charset="0"/>
              </a:rPr>
              <a:t>Fauchald</a:t>
            </a:r>
            <a:r>
              <a:rPr lang="fr-FR" sz="800" dirty="0">
                <a:effectLst/>
                <a:latin typeface="Calibri" panose="020F0502020204030204" pitchFamily="34" charset="0"/>
                <a:ea typeface="Times New Roman" panose="02020603050405020304" pitchFamily="18" charset="0"/>
              </a:rPr>
              <a:t>, Victoria </a:t>
            </a:r>
            <a:r>
              <a:rPr lang="fr-FR" sz="800" dirty="0" err="1">
                <a:effectLst/>
                <a:latin typeface="Calibri" panose="020F0502020204030204" pitchFamily="34" charset="0"/>
                <a:ea typeface="Times New Roman" panose="02020603050405020304" pitchFamily="18" charset="0"/>
              </a:rPr>
              <a:t>Marja</a:t>
            </a:r>
            <a:r>
              <a:rPr lang="fr-FR" sz="800" dirty="0">
                <a:effectLst/>
                <a:latin typeface="Calibri" panose="020F0502020204030204" pitchFamily="34" charset="0"/>
                <a:ea typeface="Times New Roman" panose="02020603050405020304" pitchFamily="18" charset="0"/>
              </a:rPr>
              <a:t> Sofia </a:t>
            </a:r>
            <a:r>
              <a:rPr lang="fr-FR" sz="800" dirty="0" err="1">
                <a:effectLst/>
                <a:latin typeface="Calibri" panose="020F0502020204030204" pitchFamily="34" charset="0"/>
                <a:ea typeface="Times New Roman" panose="02020603050405020304" pitchFamily="18" charset="0"/>
              </a:rPr>
              <a:t>Ollus</a:t>
            </a:r>
            <a:r>
              <a:rPr lang="fr-FR" sz="800" dirty="0">
                <a:effectLst/>
                <a:latin typeface="Calibri" panose="020F0502020204030204" pitchFamily="34" charset="0"/>
                <a:ea typeface="Times New Roman" panose="02020603050405020304" pitchFamily="18" charset="0"/>
              </a:rPr>
              <a:t>, Manuel Ballesteros, </a:t>
            </a:r>
            <a:r>
              <a:rPr lang="fr-FR" sz="800" dirty="0" err="1">
                <a:effectLst/>
                <a:latin typeface="Calibri" panose="020F0502020204030204" pitchFamily="34" charset="0"/>
                <a:ea typeface="Times New Roman" panose="02020603050405020304" pitchFamily="18" charset="0"/>
              </a:rPr>
              <a:t>Arild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Breistøl</a:t>
            </a:r>
            <a:r>
              <a:rPr lang="fr-FR" sz="800" dirty="0">
                <a:effectLst/>
                <a:latin typeface="Calibri" panose="020F0502020204030204" pitchFamily="34" charset="0"/>
                <a:ea typeface="Times New Roman" panose="02020603050405020304" pitchFamily="18" charset="0"/>
              </a:rPr>
              <a:t>, Signe Christensen-</a:t>
            </a:r>
            <a:r>
              <a:rPr lang="fr-FR" sz="800" dirty="0" err="1">
                <a:effectLst/>
                <a:latin typeface="Calibri" panose="020F0502020204030204" pitchFamily="34" charset="0"/>
                <a:ea typeface="Times New Roman" panose="02020603050405020304" pitchFamily="18" charset="0"/>
              </a:rPr>
              <a:t>Dalsgaard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Sindre</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Molværsmyr</a:t>
            </a:r>
            <a:r>
              <a:rPr lang="fr-FR" sz="800" dirty="0">
                <a:effectLst/>
                <a:latin typeface="Calibri" panose="020F0502020204030204" pitchFamily="34" charset="0"/>
                <a:ea typeface="Times New Roman" panose="02020603050405020304" pitchFamily="18" charset="0"/>
              </a:rPr>
              <a:t>, Arnaud </a:t>
            </a:r>
            <a:r>
              <a:rPr lang="fr-FR" sz="800" dirty="0" err="1">
                <a:effectLst/>
                <a:latin typeface="Calibri" panose="020F0502020204030204" pitchFamily="34" charset="0"/>
                <a:ea typeface="Times New Roman" panose="02020603050405020304" pitchFamily="18" charset="0"/>
              </a:rPr>
              <a:t>Tarroux</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Geir</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Helge</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Systad</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Børge</a:t>
            </a:r>
            <a:r>
              <a:rPr lang="fr-FR" sz="800" dirty="0">
                <a:effectLst/>
                <a:latin typeface="Calibri" panose="020F0502020204030204" pitchFamily="34" charset="0"/>
                <a:ea typeface="Times New Roman" panose="02020603050405020304" pitchFamily="18" charset="0"/>
              </a:rPr>
              <a:t> Moe </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A Framework for </a:t>
            </a:r>
            <a:r>
              <a:rPr lang="fr-FR" sz="800" dirty="0" err="1">
                <a:effectLst/>
                <a:latin typeface="Calibri" panose="020F0502020204030204" pitchFamily="34" charset="0"/>
                <a:ea typeface="Times New Roman" panose="02020603050405020304" pitchFamily="18" charset="0"/>
              </a:rPr>
              <a:t>Studying</a:t>
            </a:r>
            <a:r>
              <a:rPr lang="fr-FR" sz="800" dirty="0">
                <a:effectLst/>
                <a:latin typeface="Calibri" panose="020F0502020204030204" pitchFamily="34" charset="0"/>
                <a:ea typeface="Times New Roman" panose="02020603050405020304" pitchFamily="18" charset="0"/>
              </a:rPr>
              <a:t> the </a:t>
            </a:r>
            <a:r>
              <a:rPr lang="fr-FR" sz="800" dirty="0" err="1">
                <a:effectLst/>
                <a:latin typeface="Calibri" panose="020F0502020204030204" pitchFamily="34" charset="0"/>
                <a:ea typeface="Times New Roman" panose="02020603050405020304" pitchFamily="18" charset="0"/>
              </a:rPr>
              <a:t>Effects</a:t>
            </a:r>
            <a:r>
              <a:rPr lang="fr-FR" sz="800" dirty="0">
                <a:effectLst/>
                <a:latin typeface="Calibri" panose="020F0502020204030204" pitchFamily="34" charset="0"/>
                <a:ea typeface="Times New Roman" panose="02020603050405020304" pitchFamily="18" charset="0"/>
              </a:rPr>
              <a:t> of Offshore Wind Energy </a:t>
            </a:r>
            <a:r>
              <a:rPr lang="fr-FR" sz="800" dirty="0" err="1">
                <a:effectLst/>
                <a:latin typeface="Calibri" panose="020F0502020204030204" pitchFamily="34" charset="0"/>
                <a:ea typeface="Times New Roman" panose="02020603050405020304" pitchFamily="18" charset="0"/>
              </a:rPr>
              <a:t>Development</a:t>
            </a:r>
            <a:r>
              <a:rPr lang="fr-FR" sz="800" dirty="0">
                <a:effectLst/>
                <a:latin typeface="Calibri" panose="020F0502020204030204" pitchFamily="34" charset="0"/>
                <a:ea typeface="Times New Roman" panose="02020603050405020304" pitchFamily="18" charset="0"/>
              </a:rPr>
              <a:t> on </a:t>
            </a:r>
            <a:r>
              <a:rPr lang="fr-FR" sz="800" dirty="0" err="1">
                <a:effectLst/>
                <a:latin typeface="Calibri" panose="020F0502020204030204" pitchFamily="34" charset="0"/>
                <a:ea typeface="Times New Roman" panose="02020603050405020304" pitchFamily="18" charset="0"/>
              </a:rPr>
              <a:t>Birds</a:t>
            </a:r>
            <a:r>
              <a:rPr lang="fr-FR" sz="800" dirty="0">
                <a:effectLst/>
                <a:latin typeface="Calibri" panose="020F0502020204030204" pitchFamily="34" charset="0"/>
                <a:ea typeface="Times New Roman" panose="02020603050405020304" pitchFamily="18" charset="0"/>
              </a:rPr>
              <a:t> and Bats in the </a:t>
            </a:r>
            <a:r>
              <a:rPr lang="fr-FR" sz="800" dirty="0" err="1">
                <a:effectLst/>
                <a:latin typeface="Calibri" panose="020F0502020204030204" pitchFamily="34" charset="0"/>
                <a:ea typeface="Times New Roman" panose="02020603050405020304" pitchFamily="18" charset="0"/>
              </a:rPr>
              <a:t>Eastern</a:t>
            </a:r>
            <a:r>
              <a:rPr lang="fr-FR" sz="800" dirty="0">
                <a:effectLst/>
                <a:latin typeface="Calibri" panose="020F0502020204030204" pitchFamily="34" charset="0"/>
                <a:ea typeface="Times New Roman" panose="02020603050405020304" pitchFamily="18" charset="0"/>
              </a:rPr>
              <a:t> United States (</a:t>
            </a:r>
            <a:r>
              <a:rPr lang="fr-FR" sz="800" dirty="0" err="1">
                <a:effectLst/>
                <a:latin typeface="Calibri" panose="020F0502020204030204" pitchFamily="34" charset="0"/>
                <a:ea typeface="Times New Roman" panose="02020603050405020304" pitchFamily="18" charset="0"/>
              </a:rPr>
              <a:t>under</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review</a:t>
            </a:r>
            <a:r>
              <a:rPr lang="fr-FR" sz="800" dirty="0">
                <a:effectLst/>
                <a:latin typeface="Calibri" panose="020F0502020204030204" pitchFamily="34" charset="0"/>
                <a:ea typeface="Times New Roman" panose="02020603050405020304" pitchFamily="18" charset="0"/>
              </a:rPr>
              <a:t>) Kathryn A. Williams, Julia </a:t>
            </a:r>
            <a:r>
              <a:rPr lang="fr-FR" sz="800" dirty="0" err="1">
                <a:effectLst/>
                <a:latin typeface="Calibri" panose="020F0502020204030204" pitchFamily="34" charset="0"/>
                <a:ea typeface="Times New Roman" panose="02020603050405020304" pitchFamily="18" charset="0"/>
              </a:rPr>
              <a:t>Gulka</a:t>
            </a:r>
            <a:r>
              <a:rPr lang="fr-FR" sz="800" dirty="0">
                <a:effectLst/>
                <a:latin typeface="Calibri" panose="020F0502020204030204" pitchFamily="34" charset="0"/>
                <a:ea typeface="Times New Roman" panose="02020603050405020304" pitchFamily="18" charset="0"/>
              </a:rPr>
              <a:t>, </a:t>
            </a:r>
            <a:r>
              <a:rPr lang="fr-FR" sz="800" dirty="0" err="1">
                <a:effectLst/>
                <a:latin typeface="Calibri" panose="020F0502020204030204" pitchFamily="34" charset="0"/>
                <a:ea typeface="Times New Roman" panose="02020603050405020304" pitchFamily="18" charset="0"/>
              </a:rPr>
              <a:t>Aonghais</a:t>
            </a:r>
            <a:r>
              <a:rPr lang="fr-FR" sz="800" dirty="0">
                <a:effectLst/>
                <a:latin typeface="Calibri" panose="020F0502020204030204" pitchFamily="34" charset="0"/>
                <a:ea typeface="Times New Roman" panose="02020603050405020304" pitchFamily="18" charset="0"/>
              </a:rPr>
              <a:t> S. Cook, Robert Diehl, Andrew </a:t>
            </a:r>
            <a:r>
              <a:rPr lang="fr-FR" sz="800" dirty="0" err="1">
                <a:effectLst/>
                <a:latin typeface="Calibri" panose="020F0502020204030204" pitchFamily="34" charset="0"/>
                <a:ea typeface="Times New Roman" panose="02020603050405020304" pitchFamily="18" charset="0"/>
              </a:rPr>
              <a:t>Farnsworth</a:t>
            </a:r>
            <a:r>
              <a:rPr lang="fr-FR" sz="800" dirty="0">
                <a:effectLst/>
                <a:latin typeface="Calibri" panose="020F0502020204030204" pitchFamily="34" charset="0"/>
                <a:ea typeface="Times New Roman" panose="02020603050405020304" pitchFamily="18" charset="0"/>
              </a:rPr>
              <a:t>, Holly </a:t>
            </a:r>
            <a:r>
              <a:rPr lang="fr-FR" sz="800" dirty="0" err="1">
                <a:effectLst/>
                <a:latin typeface="Calibri" panose="020F0502020204030204" pitchFamily="34" charset="0"/>
                <a:ea typeface="Times New Roman" panose="02020603050405020304" pitchFamily="18" charset="0"/>
              </a:rPr>
              <a:t>Goyert</a:t>
            </a:r>
            <a:r>
              <a:rPr lang="fr-FR" sz="800" dirty="0">
                <a:effectLst/>
                <a:latin typeface="Calibri" panose="020F0502020204030204" pitchFamily="34" charset="0"/>
                <a:ea typeface="Times New Roman" panose="02020603050405020304" pitchFamily="18" charset="0"/>
              </a:rPr>
              <a:t>, Cris Hein, Pamela </a:t>
            </a:r>
            <a:r>
              <a:rPr lang="fr-FR" sz="800" dirty="0" err="1">
                <a:effectLst/>
                <a:latin typeface="Calibri" panose="020F0502020204030204" pitchFamily="34" charset="0"/>
                <a:ea typeface="Times New Roman" panose="02020603050405020304" pitchFamily="18" charset="0"/>
              </a:rPr>
              <a:t>Loring</a:t>
            </a:r>
            <a:r>
              <a:rPr lang="fr-FR" sz="800" dirty="0">
                <a:effectLst/>
                <a:latin typeface="Calibri" panose="020F0502020204030204" pitchFamily="34" charset="0"/>
                <a:ea typeface="Times New Roman" panose="02020603050405020304" pitchFamily="18" charset="0"/>
              </a:rPr>
              <a:t>, David Mizrahi, </a:t>
            </a:r>
            <a:r>
              <a:rPr lang="fr-FR" sz="800" dirty="0" err="1">
                <a:effectLst/>
                <a:latin typeface="Calibri" panose="020F0502020204030204" pitchFamily="34" charset="0"/>
                <a:ea typeface="Times New Roman" panose="02020603050405020304" pitchFamily="18" charset="0"/>
              </a:rPr>
              <a:t>Ib</a:t>
            </a:r>
            <a:r>
              <a:rPr lang="fr-FR" sz="800" dirty="0">
                <a:effectLst/>
                <a:latin typeface="Calibri" panose="020F0502020204030204" pitchFamily="34" charset="0"/>
                <a:ea typeface="Times New Roman" panose="02020603050405020304" pitchFamily="18" charset="0"/>
              </a:rPr>
              <a:t> K. Petersen, Trevor Peterson, Kate McClellan </a:t>
            </a:r>
            <a:r>
              <a:rPr lang="fr-FR" sz="800" dirty="0" err="1">
                <a:effectLst/>
                <a:latin typeface="Calibri" panose="020F0502020204030204" pitchFamily="34" charset="0"/>
                <a:ea typeface="Times New Roman" panose="02020603050405020304" pitchFamily="18" charset="0"/>
              </a:rPr>
              <a:t>Press</a:t>
            </a:r>
            <a:r>
              <a:rPr lang="fr-FR" sz="800" dirty="0">
                <a:effectLst/>
                <a:latin typeface="Calibri" panose="020F0502020204030204" pitchFamily="34" charset="0"/>
                <a:ea typeface="Times New Roman" panose="02020603050405020304" pitchFamily="18" charset="0"/>
              </a:rPr>
              <a:t>, Iain J. Stenhouse</a:t>
            </a:r>
            <a:endParaRPr lang="fr-FR" sz="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800" dirty="0">
                <a:effectLst/>
                <a:latin typeface="Calibri" panose="020F0502020204030204" pitchFamily="34" charset="0"/>
                <a:ea typeface="Times New Roman" panose="02020603050405020304" pitchFamily="18" charset="0"/>
              </a:rPr>
              <a:t>Rapport de suivi environnemental de l’éolienne flottante FLOATGEN, site d’essais SEM-REV (2021) M. Reynaud, E. Le Bourhis, T. Soulard &amp; Y. </a:t>
            </a:r>
            <a:r>
              <a:rPr lang="fr-FR" sz="800" dirty="0" err="1">
                <a:effectLst/>
                <a:latin typeface="Calibri" panose="020F0502020204030204" pitchFamily="34" charset="0"/>
                <a:ea typeface="Times New Roman" panose="02020603050405020304" pitchFamily="18" charset="0"/>
              </a:rPr>
              <a:t>Perignon</a:t>
            </a:r>
            <a:endParaRPr lang="fr-FR" sz="800" dirty="0">
              <a:effectLst/>
              <a:latin typeface="Times New Roman" panose="02020603050405020304" pitchFamily="18" charset="0"/>
              <a:ea typeface="Times New Roman" panose="02020603050405020304" pitchFamily="18" charset="0"/>
            </a:endParaRPr>
          </a:p>
        </p:txBody>
      </p:sp>
      <p:sp>
        <p:nvSpPr>
          <p:cNvPr id="7" name="Titre 2">
            <a:extLst>
              <a:ext uri="{FF2B5EF4-FFF2-40B4-BE49-F238E27FC236}">
                <a16:creationId xmlns:a16="http://schemas.microsoft.com/office/drawing/2014/main" id="{8681B3D9-7EC4-4BF4-94EB-85C1F755523A}"/>
              </a:ext>
            </a:extLst>
          </p:cNvPr>
          <p:cNvSpPr>
            <a:spLocks noGrp="1"/>
          </p:cNvSpPr>
          <p:nvPr>
            <p:ph type="title"/>
          </p:nvPr>
        </p:nvSpPr>
        <p:spPr>
          <a:xfrm>
            <a:off x="1124066" y="404664"/>
            <a:ext cx="10612876" cy="307777"/>
          </a:xfrm>
        </p:spPr>
        <p:txBody>
          <a:bodyPr/>
          <a:lstStyle/>
          <a:p>
            <a:r>
              <a:rPr lang="fr-FR" dirty="0" err="1"/>
              <a:t>rEFERENCES</a:t>
            </a:r>
            <a:endParaRPr lang="fr-FR" dirty="0"/>
          </a:p>
        </p:txBody>
      </p:sp>
      <p:sp>
        <p:nvSpPr>
          <p:cNvPr id="8" name="Rectangle 7">
            <a:extLst>
              <a:ext uri="{FF2B5EF4-FFF2-40B4-BE49-F238E27FC236}">
                <a16:creationId xmlns:a16="http://schemas.microsoft.com/office/drawing/2014/main" id="{6F1BCAFE-08B7-4587-9949-75ABA7D395AB}"/>
              </a:ext>
            </a:extLst>
          </p:cNvPr>
          <p:cNvSpPr/>
          <p:nvPr/>
        </p:nvSpPr>
        <p:spPr>
          <a:xfrm>
            <a:off x="230909" y="6022109"/>
            <a:ext cx="2678546" cy="748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8912524E-A95F-4FE0-AB47-B0023316BF25}"/>
              </a:ext>
            </a:extLst>
          </p:cNvPr>
          <p:cNvSpPr txBox="1"/>
          <p:nvPr/>
        </p:nvSpPr>
        <p:spPr>
          <a:xfrm>
            <a:off x="147783" y="774114"/>
            <a:ext cx="11711708" cy="5955476"/>
          </a:xfrm>
          <a:prstGeom prst="rect">
            <a:avLst/>
          </a:prstGeom>
          <a:noFill/>
        </p:spPr>
        <p:txBody>
          <a:bodyPr wrap="square" lIns="36000" tIns="0" rIns="36000" bIns="0" rtlCol="0">
            <a:spAutoFit/>
          </a:bodyPr>
          <a:lstStyle/>
          <a:p>
            <a:pPr marL="171450" indent="-171450">
              <a:buFont typeface="Arial" panose="020B0604020202020204" pitchFamily="34" charset="0"/>
              <a:buChar char="•"/>
            </a:pPr>
            <a:r>
              <a:rPr lang="fr-FR" sz="900" dirty="0"/>
              <a:t>Guilherme, J. L., Morais, B., Alonso, H., Andrade, J., Almeida, A., Barros, N., &amp; Dias, M. P. (2023). Mapping </a:t>
            </a:r>
            <a:r>
              <a:rPr lang="fr-FR" sz="900" dirty="0" err="1"/>
              <a:t>seabird</a:t>
            </a:r>
            <a:r>
              <a:rPr lang="fr-FR" sz="900" dirty="0"/>
              <a:t> and marine </a:t>
            </a:r>
            <a:r>
              <a:rPr lang="fr-FR" sz="900" dirty="0" err="1"/>
              <a:t>biodiversity</a:t>
            </a:r>
            <a:r>
              <a:rPr lang="fr-FR" sz="900" dirty="0"/>
              <a:t> </a:t>
            </a:r>
            <a:r>
              <a:rPr lang="fr-FR" sz="900" dirty="0" err="1"/>
              <a:t>sensitivity</a:t>
            </a:r>
            <a:r>
              <a:rPr lang="fr-FR" sz="900" dirty="0"/>
              <a:t> to marine </a:t>
            </a:r>
            <a:r>
              <a:rPr lang="fr-FR" sz="900" dirty="0" err="1"/>
              <a:t>wind</a:t>
            </a:r>
            <a:r>
              <a:rPr lang="fr-FR" sz="900" dirty="0"/>
              <a:t> </a:t>
            </a:r>
            <a:r>
              <a:rPr lang="fr-FR" sz="900" dirty="0" err="1"/>
              <a:t>farm</a:t>
            </a:r>
            <a:r>
              <a:rPr lang="fr-FR" sz="900" dirty="0"/>
              <a:t> expansion in Portugal | </a:t>
            </a:r>
            <a:r>
              <a:rPr lang="fr-FR" sz="900" dirty="0" err="1"/>
              <a:t>Mapeamento</a:t>
            </a:r>
            <a:r>
              <a:rPr lang="fr-FR" sz="900" dirty="0"/>
              <a:t> da </a:t>
            </a:r>
            <a:r>
              <a:rPr lang="fr-FR" sz="900" dirty="0" err="1"/>
              <a:t>sensibilidade</a:t>
            </a:r>
            <a:r>
              <a:rPr lang="fr-FR" sz="900" dirty="0"/>
              <a:t> </a:t>
            </a:r>
            <a:r>
              <a:rPr lang="fr-FR" sz="900" dirty="0" err="1"/>
              <a:t>das</a:t>
            </a:r>
            <a:r>
              <a:rPr lang="fr-FR" sz="900" dirty="0"/>
              <a:t> aves </a:t>
            </a:r>
            <a:r>
              <a:rPr lang="fr-FR" sz="900" dirty="0" err="1"/>
              <a:t>marinhas</a:t>
            </a:r>
            <a:r>
              <a:rPr lang="fr-FR" sz="900" dirty="0"/>
              <a:t> a </a:t>
            </a:r>
            <a:r>
              <a:rPr lang="fr-FR" sz="900" dirty="0" err="1"/>
              <a:t>energia</a:t>
            </a:r>
            <a:r>
              <a:rPr lang="fr-FR" sz="900" dirty="0"/>
              <a:t> </a:t>
            </a:r>
            <a:r>
              <a:rPr lang="fr-FR" sz="900" dirty="0" err="1"/>
              <a:t>eolica</a:t>
            </a:r>
            <a:r>
              <a:rPr lang="fr-FR" sz="900" dirty="0"/>
              <a:t> no </a:t>
            </a:r>
            <a:r>
              <a:rPr lang="fr-FR" sz="900" dirty="0" err="1"/>
              <a:t>mar</a:t>
            </a:r>
            <a:r>
              <a:rPr lang="fr-FR" sz="900" dirty="0"/>
              <a:t> </a:t>
            </a:r>
            <a:r>
              <a:rPr lang="fr-FR" sz="900" dirty="0" err="1"/>
              <a:t>em</a:t>
            </a:r>
            <a:r>
              <a:rPr lang="fr-FR" sz="900" dirty="0"/>
              <a:t> Portugal (Version 1). </a:t>
            </a:r>
            <a:r>
              <a:rPr lang="fr-FR" sz="900" dirty="0" err="1"/>
              <a:t>Sociedade</a:t>
            </a:r>
            <a:r>
              <a:rPr lang="fr-FR" sz="900" dirty="0"/>
              <a:t> Portuguesa para o </a:t>
            </a:r>
            <a:r>
              <a:rPr lang="fr-FR" sz="900" dirty="0" err="1"/>
              <a:t>Estudo</a:t>
            </a:r>
            <a:r>
              <a:rPr lang="fr-FR" sz="900" dirty="0"/>
              <a:t> </a:t>
            </a:r>
            <a:r>
              <a:rPr lang="fr-FR" sz="900" dirty="0" err="1"/>
              <a:t>das</a:t>
            </a:r>
            <a:r>
              <a:rPr lang="fr-FR" sz="900" dirty="0"/>
              <a:t> Aves (SPEA). Wade, H. M., </a:t>
            </a:r>
            <a:r>
              <a:rPr lang="fr-FR" sz="900" dirty="0" err="1"/>
              <a:t>Masden</a:t>
            </a:r>
            <a:r>
              <a:rPr lang="fr-FR" sz="900" dirty="0"/>
              <a:t>, E. A., Jackson, A. C., &amp; Furness, R. W. (2016). </a:t>
            </a:r>
            <a:r>
              <a:rPr lang="fr-FR" sz="900" dirty="0" err="1"/>
              <a:t>Incorporating</a:t>
            </a:r>
            <a:r>
              <a:rPr lang="fr-FR" sz="900" dirty="0"/>
              <a:t> data </a:t>
            </a:r>
            <a:r>
              <a:rPr lang="fr-FR" sz="900" dirty="0" err="1"/>
              <a:t>uncertainty</a:t>
            </a:r>
            <a:r>
              <a:rPr lang="fr-FR" sz="900" dirty="0"/>
              <a:t> </a:t>
            </a:r>
            <a:r>
              <a:rPr lang="fr-FR" sz="900" dirty="0" err="1"/>
              <a:t>when</a:t>
            </a:r>
            <a:r>
              <a:rPr lang="fr-FR" sz="900" dirty="0"/>
              <a:t> </a:t>
            </a:r>
            <a:r>
              <a:rPr lang="fr-FR" sz="900" dirty="0" err="1"/>
              <a:t>estimating</a:t>
            </a:r>
            <a:r>
              <a:rPr lang="fr-FR" sz="900" dirty="0"/>
              <a:t> </a:t>
            </a:r>
            <a:r>
              <a:rPr lang="fr-FR" sz="900" dirty="0" err="1"/>
              <a:t>potential</a:t>
            </a:r>
            <a:r>
              <a:rPr lang="fr-FR" sz="900" dirty="0"/>
              <a:t> </a:t>
            </a:r>
            <a:r>
              <a:rPr lang="fr-FR" sz="900" dirty="0" err="1"/>
              <a:t>vulnerability</a:t>
            </a:r>
            <a:r>
              <a:rPr lang="fr-FR" sz="900" dirty="0"/>
              <a:t> of Scottish </a:t>
            </a:r>
            <a:r>
              <a:rPr lang="fr-FR" sz="900" dirty="0" err="1"/>
              <a:t>seabirds</a:t>
            </a:r>
            <a:r>
              <a:rPr lang="fr-FR" sz="900" dirty="0"/>
              <a:t> to marine </a:t>
            </a:r>
            <a:r>
              <a:rPr lang="fr-FR" sz="900" dirty="0" err="1"/>
              <a:t>renewable</a:t>
            </a:r>
            <a:r>
              <a:rPr lang="fr-FR" sz="900" dirty="0"/>
              <a:t> </a:t>
            </a:r>
            <a:r>
              <a:rPr lang="fr-FR" sz="900" dirty="0" err="1"/>
              <a:t>energy</a:t>
            </a:r>
            <a:r>
              <a:rPr lang="fr-FR" sz="900" dirty="0"/>
              <a:t> </a:t>
            </a:r>
            <a:r>
              <a:rPr lang="fr-FR" sz="900" dirty="0" err="1"/>
              <a:t>developments</a:t>
            </a:r>
            <a:r>
              <a:rPr lang="fr-FR" sz="900" dirty="0"/>
              <a:t>. Marine Policy, 70, 108-113.</a:t>
            </a:r>
          </a:p>
          <a:p>
            <a:pPr marL="171450" indent="-171450">
              <a:buFont typeface="Arial" panose="020B0604020202020204" pitchFamily="34" charset="0"/>
              <a:buChar char="•"/>
            </a:pPr>
            <a:r>
              <a:rPr lang="en-US" sz="900" dirty="0" err="1"/>
              <a:t>Courbin</a:t>
            </a:r>
            <a:r>
              <a:rPr lang="en-US" sz="900" dirty="0"/>
              <a:t>, N., </a:t>
            </a:r>
            <a:r>
              <a:rPr lang="en-US" sz="900" dirty="0" err="1"/>
              <a:t>Besnard</a:t>
            </a:r>
            <a:r>
              <a:rPr lang="en-US" sz="900" dirty="0"/>
              <a:t>, A., </a:t>
            </a:r>
            <a:r>
              <a:rPr lang="en-US" sz="900" dirty="0" err="1"/>
              <a:t>Boncourt</a:t>
            </a:r>
            <a:r>
              <a:rPr lang="en-US" sz="900" dirty="0"/>
              <a:t>, E., et al. (2023). Flight heights of </a:t>
            </a:r>
            <a:r>
              <a:rPr lang="en-US" sz="900" dirty="0" err="1"/>
              <a:t>Scopoli’s</a:t>
            </a:r>
            <a:r>
              <a:rPr lang="en-US" sz="900" dirty="0"/>
              <a:t> shearwaters </a:t>
            </a:r>
            <a:r>
              <a:rPr lang="en-US" sz="900" dirty="0" err="1"/>
              <a:t>Calonectris</a:t>
            </a:r>
            <a:r>
              <a:rPr lang="en-US" sz="900" dirty="0"/>
              <a:t> </a:t>
            </a:r>
            <a:r>
              <a:rPr lang="en-US" sz="900" dirty="0" err="1"/>
              <a:t>diomedea</a:t>
            </a:r>
            <a:r>
              <a:rPr lang="en-US" sz="900" dirty="0"/>
              <a:t> in the context of offshore wind farm developments. </a:t>
            </a:r>
            <a:r>
              <a:rPr lang="en-US" sz="900" dirty="0" err="1"/>
              <a:t>bioRxiv</a:t>
            </a:r>
            <a:r>
              <a:rPr lang="en-US" sz="900" dirty="0"/>
              <a:t>, 2023, p. 2023.05.14.540698. </a:t>
            </a:r>
            <a:r>
              <a:rPr lang="fr-FR" sz="900" dirty="0" err="1"/>
              <a:t>Serratosa</a:t>
            </a:r>
            <a:r>
              <a:rPr lang="fr-FR" sz="900" dirty="0"/>
              <a:t>, J., &amp; </a:t>
            </a:r>
            <a:r>
              <a:rPr lang="fr-FR" sz="900" dirty="0" err="1"/>
              <a:t>Allinson</a:t>
            </a:r>
            <a:r>
              <a:rPr lang="fr-FR" sz="900" dirty="0"/>
              <a:t>, T. (2022). AVISTEP: the </a:t>
            </a:r>
            <a:r>
              <a:rPr lang="fr-FR" sz="900" dirty="0" err="1"/>
              <a:t>Avian</a:t>
            </a:r>
            <a:r>
              <a:rPr lang="fr-FR" sz="900" dirty="0"/>
              <a:t> </a:t>
            </a:r>
            <a:r>
              <a:rPr lang="fr-FR" sz="900" dirty="0" err="1"/>
              <a:t>Sensitivity</a:t>
            </a:r>
            <a:r>
              <a:rPr lang="fr-FR" sz="900" dirty="0"/>
              <a:t> Tool for Energy Planning. </a:t>
            </a:r>
            <a:r>
              <a:rPr lang="fr-FR" sz="900" dirty="0" err="1"/>
              <a:t>Technical</a:t>
            </a:r>
            <a:r>
              <a:rPr lang="fr-FR" sz="900" dirty="0"/>
              <a:t> Manual. </a:t>
            </a:r>
            <a:r>
              <a:rPr lang="fr-FR" sz="900" dirty="0" err="1"/>
              <a:t>BidLife</a:t>
            </a:r>
            <a:r>
              <a:rPr lang="fr-FR" sz="900" dirty="0"/>
              <a:t> International, Cambridge, UK.</a:t>
            </a:r>
          </a:p>
          <a:p>
            <a:pPr marL="171450" indent="-171450">
              <a:buFont typeface="Arial" panose="020B0604020202020204" pitchFamily="34" charset="0"/>
              <a:buChar char="•"/>
            </a:pPr>
            <a:r>
              <a:rPr lang="fr-FR" sz="900" dirty="0" err="1"/>
              <a:t>Farr</a:t>
            </a:r>
            <a:r>
              <a:rPr lang="fr-FR" sz="900" dirty="0"/>
              <a:t>, H., </a:t>
            </a:r>
            <a:r>
              <a:rPr lang="fr-FR" sz="900" dirty="0" err="1"/>
              <a:t>Ruttenberg</a:t>
            </a:r>
            <a:r>
              <a:rPr lang="fr-FR" sz="900" dirty="0"/>
              <a:t>, B., Walter, R. K., Wang, Y. H., &amp; White, C. (2021). </a:t>
            </a:r>
            <a:r>
              <a:rPr lang="fr-FR" sz="900" dirty="0" err="1"/>
              <a:t>Potential</a:t>
            </a:r>
            <a:r>
              <a:rPr lang="fr-FR" sz="900" dirty="0"/>
              <a:t> </a:t>
            </a:r>
            <a:r>
              <a:rPr lang="fr-FR" sz="900" dirty="0" err="1"/>
              <a:t>environmental</a:t>
            </a:r>
            <a:r>
              <a:rPr lang="fr-FR" sz="900" dirty="0"/>
              <a:t> </a:t>
            </a:r>
            <a:r>
              <a:rPr lang="fr-FR" sz="900" dirty="0" err="1"/>
              <a:t>effects</a:t>
            </a:r>
            <a:r>
              <a:rPr lang="fr-FR" sz="900" dirty="0"/>
              <a:t> of </a:t>
            </a:r>
            <a:r>
              <a:rPr lang="fr-FR" sz="900" dirty="0" err="1"/>
              <a:t>deepwater</a:t>
            </a:r>
            <a:r>
              <a:rPr lang="fr-FR" sz="900" dirty="0"/>
              <a:t> </a:t>
            </a:r>
            <a:r>
              <a:rPr lang="fr-FR" sz="900" dirty="0" err="1"/>
              <a:t>floating</a:t>
            </a:r>
            <a:r>
              <a:rPr lang="fr-FR" sz="900" dirty="0"/>
              <a:t> offshore </a:t>
            </a:r>
            <a:r>
              <a:rPr lang="fr-FR" sz="900" dirty="0" err="1"/>
              <a:t>wind</a:t>
            </a:r>
            <a:r>
              <a:rPr lang="fr-FR" sz="900" dirty="0"/>
              <a:t> </a:t>
            </a:r>
            <a:r>
              <a:rPr lang="fr-FR" sz="900" dirty="0" err="1"/>
              <a:t>energy</a:t>
            </a:r>
            <a:r>
              <a:rPr lang="fr-FR" sz="900" dirty="0"/>
              <a:t> </a:t>
            </a:r>
            <a:r>
              <a:rPr lang="fr-FR" sz="900" dirty="0" err="1"/>
              <a:t>facilities</a:t>
            </a:r>
            <a:r>
              <a:rPr lang="fr-FR" sz="900" dirty="0"/>
              <a:t>. </a:t>
            </a:r>
            <a:r>
              <a:rPr lang="fr-FR" sz="900" dirty="0" err="1"/>
              <a:t>Ocean</a:t>
            </a:r>
            <a:r>
              <a:rPr lang="fr-FR" sz="900" dirty="0"/>
              <a:t> &amp; Coastal Management, 207, 105611.</a:t>
            </a:r>
          </a:p>
          <a:p>
            <a:pPr marL="171450" indent="-171450">
              <a:buFont typeface="Arial" panose="020B0604020202020204" pitchFamily="34" charset="0"/>
              <a:buChar char="•"/>
            </a:pPr>
            <a:r>
              <a:rPr lang="fr-FR" sz="900" dirty="0" err="1"/>
              <a:t>Peschko</a:t>
            </a:r>
            <a:r>
              <a:rPr lang="fr-FR" sz="900" dirty="0"/>
              <a:t>, V., Mendel, B., Muller, S., </a:t>
            </a:r>
            <a:r>
              <a:rPr lang="fr-FR" sz="900" dirty="0" err="1"/>
              <a:t>Markones</a:t>
            </a:r>
            <a:r>
              <a:rPr lang="fr-FR" sz="900" dirty="0"/>
              <a:t>, N., </a:t>
            </a:r>
            <a:r>
              <a:rPr lang="fr-FR" sz="900" dirty="0" err="1"/>
              <a:t>Mercker</a:t>
            </a:r>
            <a:r>
              <a:rPr lang="fr-FR" sz="900" dirty="0"/>
              <a:t>, M., &amp; </a:t>
            </a:r>
            <a:r>
              <a:rPr lang="fr-FR" sz="900" dirty="0" err="1"/>
              <a:t>Garthe</a:t>
            </a:r>
            <a:r>
              <a:rPr lang="fr-FR" sz="900" dirty="0"/>
              <a:t>, S. (2020). </a:t>
            </a:r>
            <a:r>
              <a:rPr lang="fr-FR" sz="900" dirty="0" err="1"/>
              <a:t>Effects</a:t>
            </a:r>
            <a:r>
              <a:rPr lang="fr-FR" sz="900" dirty="0"/>
              <a:t> of offshore </a:t>
            </a:r>
            <a:r>
              <a:rPr lang="fr-FR" sz="900" dirty="0" err="1"/>
              <a:t>windfarms</a:t>
            </a:r>
            <a:r>
              <a:rPr lang="fr-FR" sz="900" dirty="0"/>
              <a:t> on </a:t>
            </a:r>
            <a:r>
              <a:rPr lang="fr-FR" sz="900" dirty="0" err="1"/>
              <a:t>seabird</a:t>
            </a:r>
            <a:r>
              <a:rPr lang="fr-FR" sz="900" dirty="0"/>
              <a:t> </a:t>
            </a:r>
            <a:r>
              <a:rPr lang="fr-FR" sz="900" dirty="0" err="1"/>
              <a:t>abundance</a:t>
            </a:r>
            <a:r>
              <a:rPr lang="fr-FR" sz="900" dirty="0"/>
              <a:t>: Strong </a:t>
            </a:r>
            <a:r>
              <a:rPr lang="fr-FR" sz="900" dirty="0" err="1"/>
              <a:t>effects</a:t>
            </a:r>
            <a:r>
              <a:rPr lang="fr-FR" sz="900" dirty="0"/>
              <a:t> in </a:t>
            </a:r>
            <a:r>
              <a:rPr lang="fr-FR" sz="900" dirty="0" err="1"/>
              <a:t>spring</a:t>
            </a:r>
            <a:r>
              <a:rPr lang="fr-FR" sz="900" dirty="0"/>
              <a:t> and in the </a:t>
            </a:r>
            <a:r>
              <a:rPr lang="fr-FR" sz="900" dirty="0" err="1"/>
              <a:t>breeding</a:t>
            </a:r>
            <a:r>
              <a:rPr lang="fr-FR" sz="900" dirty="0"/>
              <a:t> </a:t>
            </a:r>
            <a:r>
              <a:rPr lang="fr-FR" sz="900" dirty="0" err="1"/>
              <a:t>season</a:t>
            </a:r>
            <a:r>
              <a:rPr lang="fr-FR" sz="900" dirty="0"/>
              <a:t>. Marine </a:t>
            </a:r>
            <a:r>
              <a:rPr lang="fr-FR" sz="900" dirty="0" err="1"/>
              <a:t>Environmental</a:t>
            </a:r>
            <a:r>
              <a:rPr lang="fr-FR" sz="900" dirty="0"/>
              <a:t> </a:t>
            </a:r>
            <a:r>
              <a:rPr lang="fr-FR" sz="900" dirty="0" err="1"/>
              <a:t>Research</a:t>
            </a:r>
            <a:r>
              <a:rPr lang="fr-FR" sz="900" dirty="0"/>
              <a:t>, 162, 105157.</a:t>
            </a:r>
          </a:p>
          <a:p>
            <a:pPr marL="171450" indent="-171450">
              <a:buFont typeface="Arial" panose="020B0604020202020204" pitchFamily="34" charset="0"/>
              <a:buChar char="•"/>
            </a:pPr>
            <a:r>
              <a:rPr lang="fr-FR" sz="900" dirty="0" err="1"/>
              <a:t>Masden</a:t>
            </a:r>
            <a:r>
              <a:rPr lang="fr-FR" sz="900" dirty="0"/>
              <a:t>, E. A., </a:t>
            </a:r>
            <a:r>
              <a:rPr lang="fr-FR" sz="900" dirty="0" err="1"/>
              <a:t>Haydon</a:t>
            </a:r>
            <a:r>
              <a:rPr lang="fr-FR" sz="900" dirty="0"/>
              <a:t>, D. T., Fox, A. D., Furness, R. W., </a:t>
            </a:r>
            <a:r>
              <a:rPr lang="fr-FR" sz="900" dirty="0" err="1"/>
              <a:t>Bullman</a:t>
            </a:r>
            <a:r>
              <a:rPr lang="fr-FR" sz="900" dirty="0"/>
              <a:t>, R., &amp; </a:t>
            </a:r>
            <a:r>
              <a:rPr lang="fr-FR" sz="900" dirty="0" err="1"/>
              <a:t>Desholm</a:t>
            </a:r>
            <a:r>
              <a:rPr lang="fr-FR" sz="900" dirty="0"/>
              <a:t>, M. (2009). </a:t>
            </a:r>
            <a:r>
              <a:rPr lang="fr-FR" sz="900" dirty="0" err="1"/>
              <a:t>Barriers</a:t>
            </a:r>
            <a:r>
              <a:rPr lang="fr-FR" sz="900" dirty="0"/>
              <a:t> to </a:t>
            </a:r>
            <a:r>
              <a:rPr lang="fr-FR" sz="900" dirty="0" err="1"/>
              <a:t>movement</a:t>
            </a:r>
            <a:r>
              <a:rPr lang="fr-FR" sz="900" dirty="0"/>
              <a:t>: impacts of </a:t>
            </a:r>
            <a:r>
              <a:rPr lang="fr-FR" sz="900" dirty="0" err="1"/>
              <a:t>wind</a:t>
            </a:r>
            <a:r>
              <a:rPr lang="fr-FR" sz="900" dirty="0"/>
              <a:t> </a:t>
            </a:r>
            <a:r>
              <a:rPr lang="fr-FR" sz="900" dirty="0" err="1"/>
              <a:t>farms</a:t>
            </a:r>
            <a:r>
              <a:rPr lang="fr-FR" sz="900" dirty="0"/>
              <a:t> on </a:t>
            </a:r>
            <a:r>
              <a:rPr lang="fr-FR" sz="900" dirty="0" err="1"/>
              <a:t>migrating</a:t>
            </a:r>
            <a:r>
              <a:rPr lang="fr-FR" sz="900" dirty="0"/>
              <a:t> </a:t>
            </a:r>
            <a:r>
              <a:rPr lang="fr-FR" sz="900" dirty="0" err="1"/>
              <a:t>birds</a:t>
            </a:r>
            <a:r>
              <a:rPr lang="fr-FR" sz="900" dirty="0"/>
              <a:t>. ICES Journal of Marine Science, 66, 746–753.</a:t>
            </a:r>
          </a:p>
          <a:p>
            <a:pPr marL="171450" indent="-171450">
              <a:buFont typeface="Arial" panose="020B0604020202020204" pitchFamily="34" charset="0"/>
              <a:buChar char="•"/>
            </a:pPr>
            <a:r>
              <a:rPr lang="fr-FR" sz="900" dirty="0"/>
              <a:t>Kelsey, E. C., </a:t>
            </a:r>
            <a:r>
              <a:rPr lang="fr-FR" sz="900" dirty="0" err="1"/>
              <a:t>Felis</a:t>
            </a:r>
            <a:r>
              <a:rPr lang="fr-FR" sz="900" dirty="0"/>
              <a:t>, J. J., </a:t>
            </a:r>
            <a:r>
              <a:rPr lang="fr-FR" sz="900" dirty="0" err="1"/>
              <a:t>Czapanskiy</a:t>
            </a:r>
            <a:r>
              <a:rPr lang="fr-FR" sz="900" dirty="0"/>
              <a:t>, M., </a:t>
            </a:r>
            <a:r>
              <a:rPr lang="fr-FR" sz="900" dirty="0" err="1"/>
              <a:t>Pereksta</a:t>
            </a:r>
            <a:r>
              <a:rPr lang="fr-FR" sz="900" dirty="0"/>
              <a:t>, D. M., &amp; Adams, J. (2018). Collision and </a:t>
            </a:r>
            <a:r>
              <a:rPr lang="fr-FR" sz="900" dirty="0" err="1"/>
              <a:t>displacement</a:t>
            </a:r>
            <a:r>
              <a:rPr lang="fr-FR" sz="900" dirty="0"/>
              <a:t> </a:t>
            </a:r>
            <a:r>
              <a:rPr lang="fr-FR" sz="900" dirty="0" err="1"/>
              <a:t>vulnerability</a:t>
            </a:r>
            <a:r>
              <a:rPr lang="fr-FR" sz="900" dirty="0"/>
              <a:t> to offshore </a:t>
            </a:r>
            <a:r>
              <a:rPr lang="fr-FR" sz="900" dirty="0" err="1"/>
              <a:t>wind</a:t>
            </a:r>
            <a:r>
              <a:rPr lang="fr-FR" sz="900" dirty="0"/>
              <a:t> </a:t>
            </a:r>
            <a:r>
              <a:rPr lang="fr-FR" sz="900" dirty="0" err="1"/>
              <a:t>energy</a:t>
            </a:r>
            <a:r>
              <a:rPr lang="fr-FR" sz="900" dirty="0"/>
              <a:t> infrastructure </a:t>
            </a:r>
            <a:r>
              <a:rPr lang="fr-FR" sz="900" dirty="0" err="1"/>
              <a:t>among</a:t>
            </a:r>
            <a:r>
              <a:rPr lang="fr-FR" sz="900" dirty="0"/>
              <a:t> marine </a:t>
            </a:r>
            <a:r>
              <a:rPr lang="fr-FR" sz="900" dirty="0" err="1"/>
              <a:t>birds</a:t>
            </a:r>
            <a:r>
              <a:rPr lang="fr-FR" sz="900" dirty="0"/>
              <a:t> of the Pacific Outer Continental Shelf. Journal of </a:t>
            </a:r>
            <a:r>
              <a:rPr lang="fr-FR" sz="900" dirty="0" err="1"/>
              <a:t>Environmental</a:t>
            </a:r>
            <a:r>
              <a:rPr lang="fr-FR" sz="900" dirty="0"/>
              <a:t> Management, 227, 229–247.</a:t>
            </a:r>
          </a:p>
          <a:p>
            <a:pPr marL="171450" indent="-171450">
              <a:buFont typeface="Arial" panose="020B0604020202020204" pitchFamily="34" charset="0"/>
              <a:buChar char="•"/>
            </a:pPr>
            <a:r>
              <a:rPr lang="fr-FR" sz="900" dirty="0"/>
              <a:t>Furness, R. W., Wade, H. M., &amp; </a:t>
            </a:r>
            <a:r>
              <a:rPr lang="fr-FR" sz="900" dirty="0" err="1"/>
              <a:t>Masden</a:t>
            </a:r>
            <a:r>
              <a:rPr lang="fr-FR" sz="900" dirty="0"/>
              <a:t>, E. A. (2013). </a:t>
            </a:r>
            <a:r>
              <a:rPr lang="fr-FR" sz="900" dirty="0" err="1"/>
              <a:t>Assessing</a:t>
            </a:r>
            <a:r>
              <a:rPr lang="fr-FR" sz="900" dirty="0"/>
              <a:t> </a:t>
            </a:r>
            <a:r>
              <a:rPr lang="fr-FR" sz="900" dirty="0" err="1"/>
              <a:t>vulnerability</a:t>
            </a:r>
            <a:r>
              <a:rPr lang="fr-FR" sz="900" dirty="0"/>
              <a:t> of marine </a:t>
            </a:r>
            <a:r>
              <a:rPr lang="fr-FR" sz="900" dirty="0" err="1"/>
              <a:t>bird</a:t>
            </a:r>
            <a:r>
              <a:rPr lang="fr-FR" sz="900" dirty="0"/>
              <a:t> populations to offshore </a:t>
            </a:r>
            <a:r>
              <a:rPr lang="fr-FR" sz="900" dirty="0" err="1"/>
              <a:t>wind</a:t>
            </a:r>
            <a:r>
              <a:rPr lang="fr-FR" sz="900" dirty="0"/>
              <a:t> </a:t>
            </a:r>
            <a:r>
              <a:rPr lang="fr-FR" sz="900" dirty="0" err="1"/>
              <a:t>farms</a:t>
            </a:r>
            <a:r>
              <a:rPr lang="fr-FR" sz="900" dirty="0"/>
              <a:t>. Journal of </a:t>
            </a:r>
            <a:r>
              <a:rPr lang="fr-FR" sz="900" dirty="0" err="1"/>
              <a:t>Environmental</a:t>
            </a:r>
            <a:r>
              <a:rPr lang="fr-FR" sz="900" dirty="0"/>
              <a:t> Management, 119, 56–66.</a:t>
            </a:r>
          </a:p>
          <a:p>
            <a:pPr marL="171450" indent="-171450">
              <a:buFont typeface="Arial" panose="020B0604020202020204" pitchFamily="34" charset="0"/>
              <a:buChar char="•"/>
            </a:pPr>
            <a:r>
              <a:rPr lang="fr-FR" sz="900" dirty="0" err="1"/>
              <a:t>Garthe</a:t>
            </a:r>
            <a:r>
              <a:rPr lang="fr-FR" sz="900" dirty="0"/>
              <a:t>, S., </a:t>
            </a:r>
            <a:r>
              <a:rPr lang="fr-FR" sz="900" dirty="0" err="1"/>
              <a:t>Huppop</a:t>
            </a:r>
            <a:r>
              <a:rPr lang="fr-FR" sz="900" dirty="0"/>
              <a:t>, O. (2004). </a:t>
            </a:r>
            <a:r>
              <a:rPr lang="fr-FR" sz="900" dirty="0" err="1"/>
              <a:t>Scaling</a:t>
            </a:r>
            <a:r>
              <a:rPr lang="fr-FR" sz="900" dirty="0"/>
              <a:t> possible adverse </a:t>
            </a:r>
            <a:r>
              <a:rPr lang="fr-FR" sz="900" dirty="0" err="1"/>
              <a:t>effects</a:t>
            </a:r>
            <a:r>
              <a:rPr lang="fr-FR" sz="900" dirty="0"/>
              <a:t> of marine </a:t>
            </a:r>
            <a:r>
              <a:rPr lang="fr-FR" sz="900" dirty="0" err="1"/>
              <a:t>wind</a:t>
            </a:r>
            <a:r>
              <a:rPr lang="fr-FR" sz="900" dirty="0"/>
              <a:t> </a:t>
            </a:r>
            <a:r>
              <a:rPr lang="fr-FR" sz="900" dirty="0" err="1"/>
              <a:t>farms</a:t>
            </a:r>
            <a:r>
              <a:rPr lang="fr-FR" sz="900" dirty="0"/>
              <a:t> on </a:t>
            </a:r>
            <a:r>
              <a:rPr lang="fr-FR" sz="900" dirty="0" err="1"/>
              <a:t>seabirds</a:t>
            </a:r>
            <a:r>
              <a:rPr lang="fr-FR" sz="900" dirty="0"/>
              <a:t>: </a:t>
            </a:r>
            <a:r>
              <a:rPr lang="fr-FR" sz="900" dirty="0" err="1"/>
              <a:t>developing</a:t>
            </a:r>
            <a:r>
              <a:rPr lang="fr-FR" sz="900" dirty="0"/>
              <a:t> and </a:t>
            </a:r>
            <a:r>
              <a:rPr lang="fr-FR" sz="900" dirty="0" err="1"/>
              <a:t>applying</a:t>
            </a:r>
            <a:r>
              <a:rPr lang="fr-FR" sz="900" dirty="0"/>
              <a:t> a </a:t>
            </a:r>
            <a:r>
              <a:rPr lang="fr-FR" sz="900" dirty="0" err="1"/>
              <a:t>vulnerability</a:t>
            </a:r>
            <a:r>
              <a:rPr lang="fr-FR" sz="900" dirty="0"/>
              <a:t> index: Marine </a:t>
            </a:r>
            <a:r>
              <a:rPr lang="fr-FR" sz="900" dirty="0" err="1"/>
              <a:t>wind</a:t>
            </a:r>
            <a:r>
              <a:rPr lang="fr-FR" sz="900" dirty="0"/>
              <a:t> </a:t>
            </a:r>
            <a:r>
              <a:rPr lang="fr-FR" sz="900" dirty="0" err="1"/>
              <a:t>farms</a:t>
            </a:r>
            <a:r>
              <a:rPr lang="fr-FR" sz="900" dirty="0"/>
              <a:t> and </a:t>
            </a:r>
            <a:r>
              <a:rPr lang="fr-FR" sz="900" dirty="0" err="1"/>
              <a:t>seabirds</a:t>
            </a:r>
            <a:r>
              <a:rPr lang="fr-FR" sz="900" dirty="0"/>
              <a:t>. Journal of </a:t>
            </a:r>
            <a:r>
              <a:rPr lang="fr-FR" sz="900" dirty="0" err="1"/>
              <a:t>Applied</a:t>
            </a:r>
            <a:r>
              <a:rPr lang="fr-FR" sz="900" dirty="0"/>
              <a:t> </a:t>
            </a:r>
            <a:r>
              <a:rPr lang="fr-FR" sz="900" dirty="0" err="1"/>
              <a:t>Ecology</a:t>
            </a:r>
            <a:r>
              <a:rPr lang="fr-FR" sz="900" dirty="0"/>
              <a:t>, 41, 724–734.</a:t>
            </a:r>
          </a:p>
          <a:p>
            <a:pPr marL="171450" indent="-171450">
              <a:buFont typeface="Arial" panose="020B0604020202020204" pitchFamily="34" charset="0"/>
              <a:buChar char="•"/>
            </a:pPr>
            <a:r>
              <a:rPr lang="fr-FR" sz="900" dirty="0" err="1"/>
              <a:t>Garthe</a:t>
            </a:r>
            <a:r>
              <a:rPr lang="fr-FR" sz="900" dirty="0"/>
              <a:t>, S., </a:t>
            </a:r>
            <a:r>
              <a:rPr lang="fr-FR" sz="900" dirty="0" err="1"/>
              <a:t>Markones</a:t>
            </a:r>
            <a:r>
              <a:rPr lang="fr-FR" sz="900" dirty="0"/>
              <a:t>, N., &amp; Corman, A-M. (2017). Possible impacts of offshore </a:t>
            </a:r>
            <a:r>
              <a:rPr lang="fr-FR" sz="900" dirty="0" err="1"/>
              <a:t>wind</a:t>
            </a:r>
            <a:r>
              <a:rPr lang="fr-FR" sz="900" dirty="0"/>
              <a:t> </a:t>
            </a:r>
            <a:r>
              <a:rPr lang="fr-FR" sz="900" dirty="0" err="1"/>
              <a:t>farms</a:t>
            </a:r>
            <a:r>
              <a:rPr lang="fr-FR" sz="900" dirty="0"/>
              <a:t> on </a:t>
            </a:r>
            <a:r>
              <a:rPr lang="fr-FR" sz="900" dirty="0" err="1"/>
              <a:t>seabirds</a:t>
            </a:r>
            <a:r>
              <a:rPr lang="fr-FR" sz="900" dirty="0"/>
              <a:t>: a pilot </a:t>
            </a:r>
            <a:r>
              <a:rPr lang="fr-FR" sz="900" dirty="0" err="1"/>
              <a:t>study</a:t>
            </a:r>
            <a:r>
              <a:rPr lang="fr-FR" sz="900" dirty="0"/>
              <a:t> in </a:t>
            </a:r>
            <a:r>
              <a:rPr lang="fr-FR" sz="900" dirty="0" err="1"/>
              <a:t>Northern</a:t>
            </a:r>
            <a:r>
              <a:rPr lang="fr-FR" sz="900" dirty="0"/>
              <a:t> Gannets in the </a:t>
            </a:r>
            <a:r>
              <a:rPr lang="fr-FR" sz="900" dirty="0" err="1"/>
              <a:t>southern</a:t>
            </a:r>
            <a:r>
              <a:rPr lang="fr-FR" sz="900" dirty="0"/>
              <a:t> North </a:t>
            </a:r>
            <a:r>
              <a:rPr lang="fr-FR" sz="900" dirty="0" err="1"/>
              <a:t>Sea</a:t>
            </a:r>
            <a:r>
              <a:rPr lang="fr-FR" sz="900" dirty="0"/>
              <a:t>. Journal of </a:t>
            </a:r>
            <a:r>
              <a:rPr lang="fr-FR" sz="900" dirty="0" err="1"/>
              <a:t>Ornithology</a:t>
            </a:r>
            <a:r>
              <a:rPr lang="fr-FR" sz="900" dirty="0"/>
              <a:t>, 158, 345–349.</a:t>
            </a:r>
          </a:p>
          <a:p>
            <a:pPr marL="171450" indent="-171450">
              <a:buFont typeface="Arial" panose="020B0604020202020204" pitchFamily="34" charset="0"/>
              <a:buChar char="•"/>
            </a:pPr>
            <a:r>
              <a:rPr lang="fr-FR" sz="900" dirty="0" err="1"/>
              <a:t>Dierschke</a:t>
            </a:r>
            <a:r>
              <a:rPr lang="fr-FR" sz="900" dirty="0"/>
              <a:t>, V., Furness, R. W., &amp; </a:t>
            </a:r>
            <a:r>
              <a:rPr lang="fr-FR" sz="900" dirty="0" err="1"/>
              <a:t>Garthe</a:t>
            </a:r>
            <a:r>
              <a:rPr lang="fr-FR" sz="900" dirty="0"/>
              <a:t>, S. (2016). </a:t>
            </a:r>
            <a:r>
              <a:rPr lang="fr-FR" sz="900" dirty="0" err="1"/>
              <a:t>Seabirds</a:t>
            </a:r>
            <a:r>
              <a:rPr lang="fr-FR" sz="900" dirty="0"/>
              <a:t> and offshore </a:t>
            </a:r>
            <a:r>
              <a:rPr lang="fr-FR" sz="900" dirty="0" err="1"/>
              <a:t>wind</a:t>
            </a:r>
            <a:r>
              <a:rPr lang="fr-FR" sz="900" dirty="0"/>
              <a:t> </a:t>
            </a:r>
            <a:r>
              <a:rPr lang="fr-FR" sz="900" dirty="0" err="1"/>
              <a:t>farms</a:t>
            </a:r>
            <a:r>
              <a:rPr lang="fr-FR" sz="900" dirty="0"/>
              <a:t> in </a:t>
            </a:r>
            <a:r>
              <a:rPr lang="fr-FR" sz="900" dirty="0" err="1"/>
              <a:t>European</a:t>
            </a:r>
            <a:r>
              <a:rPr lang="fr-FR" sz="900" dirty="0"/>
              <a:t> waters: </a:t>
            </a:r>
            <a:r>
              <a:rPr lang="fr-FR" sz="900" dirty="0" err="1"/>
              <a:t>Avoidance</a:t>
            </a:r>
            <a:r>
              <a:rPr lang="fr-FR" sz="900" dirty="0"/>
              <a:t> and attraction. </a:t>
            </a:r>
            <a:r>
              <a:rPr lang="fr-FR" sz="900" dirty="0" err="1"/>
              <a:t>Biological</a:t>
            </a:r>
            <a:r>
              <a:rPr lang="fr-FR" sz="900" dirty="0"/>
              <a:t> Conservation, 202, 59–68.</a:t>
            </a:r>
          </a:p>
          <a:p>
            <a:pPr marL="171450" indent="-171450">
              <a:buFont typeface="Arial" panose="020B0604020202020204" pitchFamily="34" charset="0"/>
              <a:buChar char="•"/>
            </a:pPr>
            <a:r>
              <a:rPr lang="fr-FR" sz="900" dirty="0"/>
              <a:t>Cook, A., Johnston, A., Wright, L., &amp; Burton, N. (2012). A </a:t>
            </a:r>
            <a:r>
              <a:rPr lang="fr-FR" sz="900" dirty="0" err="1"/>
              <a:t>review</a:t>
            </a:r>
            <a:r>
              <a:rPr lang="fr-FR" sz="900" dirty="0"/>
              <a:t> of flight </a:t>
            </a:r>
            <a:r>
              <a:rPr lang="fr-FR" sz="900" dirty="0" err="1"/>
              <a:t>heights</a:t>
            </a:r>
            <a:r>
              <a:rPr lang="fr-FR" sz="900" dirty="0"/>
              <a:t> and </a:t>
            </a:r>
            <a:r>
              <a:rPr lang="fr-FR" sz="900" dirty="0" err="1"/>
              <a:t>avoidance</a:t>
            </a:r>
            <a:r>
              <a:rPr lang="fr-FR" sz="900" dirty="0"/>
              <a:t> rates of </a:t>
            </a:r>
            <a:r>
              <a:rPr lang="fr-FR" sz="900" dirty="0" err="1"/>
              <a:t>birds</a:t>
            </a:r>
            <a:r>
              <a:rPr lang="fr-FR" sz="900" dirty="0"/>
              <a:t> in relation to offshore </a:t>
            </a:r>
            <a:r>
              <a:rPr lang="fr-FR" sz="900" dirty="0" err="1"/>
              <a:t>wind</a:t>
            </a:r>
            <a:r>
              <a:rPr lang="fr-FR" sz="900" dirty="0"/>
              <a:t> </a:t>
            </a:r>
            <a:r>
              <a:rPr lang="fr-FR" sz="900" dirty="0" err="1"/>
              <a:t>farms</a:t>
            </a:r>
            <a:r>
              <a:rPr lang="fr-FR" sz="900" dirty="0"/>
              <a:t>. Strategic </a:t>
            </a:r>
            <a:r>
              <a:rPr lang="fr-FR" sz="900" dirty="0" err="1"/>
              <a:t>Ornithological</a:t>
            </a:r>
            <a:r>
              <a:rPr lang="fr-FR" sz="900" dirty="0"/>
              <a:t> Support Services Project SOSS-02, BTO </a:t>
            </a:r>
            <a:r>
              <a:rPr lang="fr-FR" sz="900" dirty="0" err="1"/>
              <a:t>Research</a:t>
            </a:r>
            <a:r>
              <a:rPr lang="fr-FR" sz="900" dirty="0"/>
              <a:t> Report No. 618. </a:t>
            </a:r>
            <a:r>
              <a:rPr lang="fr-FR" sz="900" dirty="0" err="1"/>
              <a:t>Available</a:t>
            </a:r>
            <a:r>
              <a:rPr lang="fr-FR" sz="900" dirty="0"/>
              <a:t> </a:t>
            </a:r>
            <a:r>
              <a:rPr lang="fr-FR" sz="900" dirty="0" err="1"/>
              <a:t>from</a:t>
            </a:r>
            <a:r>
              <a:rPr lang="fr-FR" sz="900" dirty="0"/>
              <a:t> https://tethys.pnnl.gov/sites/default/files/publications/Cook-et-al-2012.pdf</a:t>
            </a:r>
          </a:p>
          <a:p>
            <a:pPr marL="171450" indent="-171450">
              <a:buFont typeface="Arial" panose="020B0604020202020204" pitchFamily="34" charset="0"/>
              <a:buChar char="•"/>
            </a:pPr>
            <a:r>
              <a:rPr lang="fr-FR" sz="900" dirty="0"/>
              <a:t>Cook, A. S. C. P., </a:t>
            </a:r>
            <a:r>
              <a:rPr lang="fr-FR" sz="900" dirty="0" err="1"/>
              <a:t>Humphreys</a:t>
            </a:r>
            <a:r>
              <a:rPr lang="fr-FR" sz="900" dirty="0"/>
              <a:t>, E. M., Bennet, F., </a:t>
            </a:r>
            <a:r>
              <a:rPr lang="fr-FR" sz="900" dirty="0" err="1"/>
              <a:t>Masden</a:t>
            </a:r>
            <a:r>
              <a:rPr lang="fr-FR" sz="900" dirty="0"/>
              <a:t>, E. A., &amp; Burton, N. H. K. (2018). </a:t>
            </a:r>
            <a:r>
              <a:rPr lang="fr-FR" sz="900" dirty="0" err="1"/>
              <a:t>Quantifying</a:t>
            </a:r>
            <a:r>
              <a:rPr lang="fr-FR" sz="900" dirty="0"/>
              <a:t> </a:t>
            </a:r>
            <a:r>
              <a:rPr lang="fr-FR" sz="900" dirty="0" err="1"/>
              <a:t>avian</a:t>
            </a:r>
            <a:r>
              <a:rPr lang="fr-FR" sz="900" dirty="0"/>
              <a:t> </a:t>
            </a:r>
            <a:r>
              <a:rPr lang="fr-FR" sz="900" dirty="0" err="1"/>
              <a:t>avoidance</a:t>
            </a:r>
            <a:r>
              <a:rPr lang="fr-FR" sz="900" dirty="0"/>
              <a:t> of offshore </a:t>
            </a:r>
            <a:r>
              <a:rPr lang="fr-FR" sz="900" dirty="0" err="1"/>
              <a:t>wind</a:t>
            </a:r>
            <a:r>
              <a:rPr lang="fr-FR" sz="900" dirty="0"/>
              <a:t> turbines: </a:t>
            </a:r>
            <a:r>
              <a:rPr lang="fr-FR" sz="900" dirty="0" err="1"/>
              <a:t>Current</a:t>
            </a:r>
            <a:r>
              <a:rPr lang="fr-FR" sz="900" dirty="0"/>
              <a:t> </a:t>
            </a:r>
            <a:r>
              <a:rPr lang="fr-FR" sz="900" dirty="0" err="1"/>
              <a:t>evidence</a:t>
            </a:r>
            <a:r>
              <a:rPr lang="fr-FR" sz="900" dirty="0"/>
              <a:t> and key </a:t>
            </a:r>
            <a:r>
              <a:rPr lang="fr-FR" sz="900" dirty="0" err="1"/>
              <a:t>knowledge</a:t>
            </a:r>
            <a:r>
              <a:rPr lang="fr-FR" sz="900" dirty="0"/>
              <a:t> gaps. Marine </a:t>
            </a:r>
            <a:r>
              <a:rPr lang="fr-FR" sz="900" dirty="0" err="1"/>
              <a:t>Environmental</a:t>
            </a:r>
            <a:r>
              <a:rPr lang="fr-FR" sz="900" dirty="0"/>
              <a:t> </a:t>
            </a:r>
            <a:r>
              <a:rPr lang="fr-FR" sz="900" dirty="0" err="1"/>
              <a:t>Research</a:t>
            </a:r>
            <a:r>
              <a:rPr lang="fr-FR" sz="900" dirty="0"/>
              <a:t>, 140, 278–288.</a:t>
            </a:r>
          </a:p>
          <a:p>
            <a:pPr marL="171450" indent="-171450">
              <a:buFont typeface="Arial" panose="020B0604020202020204" pitchFamily="34" charset="0"/>
              <a:buChar char="•"/>
            </a:pPr>
            <a:r>
              <a:rPr lang="fr-FR" sz="900" dirty="0" err="1"/>
              <a:t>Clairbaux</a:t>
            </a:r>
            <a:r>
              <a:rPr lang="fr-FR" sz="900" dirty="0"/>
              <a:t>, M., &amp; </a:t>
            </a:r>
            <a:r>
              <a:rPr lang="fr-FR" sz="900" dirty="0" err="1"/>
              <a:t>Jessopp</a:t>
            </a:r>
            <a:r>
              <a:rPr lang="fr-FR" sz="900" dirty="0"/>
              <a:t>, M. (2021). </a:t>
            </a:r>
            <a:r>
              <a:rPr lang="fr-FR" sz="900" dirty="0" err="1"/>
              <a:t>Review</a:t>
            </a:r>
            <a:r>
              <a:rPr lang="fr-FR" sz="900" dirty="0"/>
              <a:t> of </a:t>
            </a:r>
            <a:r>
              <a:rPr lang="fr-FR" sz="900" dirty="0" err="1"/>
              <a:t>species-specific</a:t>
            </a:r>
            <a:r>
              <a:rPr lang="fr-FR" sz="900" dirty="0"/>
              <a:t> collision </a:t>
            </a:r>
            <a:r>
              <a:rPr lang="fr-FR" sz="900" dirty="0" err="1"/>
              <a:t>risks</a:t>
            </a:r>
            <a:r>
              <a:rPr lang="fr-FR" sz="900" dirty="0"/>
              <a:t> for </a:t>
            </a:r>
            <a:r>
              <a:rPr lang="fr-FR" sz="900" dirty="0" err="1"/>
              <a:t>sea</a:t>
            </a:r>
            <a:r>
              <a:rPr lang="fr-FR" sz="900" dirty="0"/>
              <a:t> </a:t>
            </a:r>
            <a:r>
              <a:rPr lang="fr-FR" sz="900" dirty="0" err="1"/>
              <a:t>birds</a:t>
            </a:r>
            <a:r>
              <a:rPr lang="fr-FR" sz="900" dirty="0"/>
              <a:t>. </a:t>
            </a:r>
            <a:r>
              <a:rPr lang="fr-FR" sz="900" dirty="0" err="1"/>
              <a:t>Deliverable</a:t>
            </a:r>
            <a:r>
              <a:rPr lang="fr-FR" sz="900" dirty="0"/>
              <a:t> D7.9 LC-SC3-RES-1–2019, X-rotor.</a:t>
            </a:r>
          </a:p>
          <a:p>
            <a:pPr marL="171450" indent="-171450">
              <a:buFont typeface="Arial" panose="020B0604020202020204" pitchFamily="34" charset="0"/>
              <a:buChar char="•"/>
            </a:pPr>
            <a:r>
              <a:rPr lang="fr-FR" sz="900" dirty="0"/>
              <a:t>Certain, G., Jorgensen, L. L., Christel, I., Planque, B., &amp; </a:t>
            </a:r>
            <a:r>
              <a:rPr lang="fr-FR" sz="900" dirty="0" err="1"/>
              <a:t>Bretagnolle</a:t>
            </a:r>
            <a:r>
              <a:rPr lang="fr-FR" sz="900" dirty="0"/>
              <a:t>, V. (2015). Mapping the </a:t>
            </a:r>
            <a:r>
              <a:rPr lang="fr-FR" sz="900" dirty="0" err="1"/>
              <a:t>vulnerability</a:t>
            </a:r>
            <a:r>
              <a:rPr lang="fr-FR" sz="900" dirty="0"/>
              <a:t> of animal </a:t>
            </a:r>
            <a:r>
              <a:rPr lang="fr-FR" sz="900" dirty="0" err="1"/>
              <a:t>community</a:t>
            </a:r>
            <a:r>
              <a:rPr lang="fr-FR" sz="900" dirty="0"/>
              <a:t> to pressure in marine </a:t>
            </a:r>
            <a:r>
              <a:rPr lang="fr-FR" sz="900" dirty="0" err="1"/>
              <a:t>systems</a:t>
            </a:r>
            <a:r>
              <a:rPr lang="fr-FR" sz="900" dirty="0"/>
              <a:t>: </a:t>
            </a:r>
            <a:r>
              <a:rPr lang="fr-FR" sz="900" dirty="0" err="1"/>
              <a:t>disentangling</a:t>
            </a:r>
            <a:r>
              <a:rPr lang="fr-FR" sz="900" dirty="0"/>
              <a:t> pressure types and </a:t>
            </a:r>
            <a:r>
              <a:rPr lang="fr-FR" sz="900" dirty="0" err="1"/>
              <a:t>integrating</a:t>
            </a:r>
            <a:r>
              <a:rPr lang="fr-FR" sz="900" dirty="0"/>
              <a:t> </a:t>
            </a:r>
            <a:r>
              <a:rPr lang="fr-FR" sz="900" dirty="0" err="1"/>
              <a:t>their</a:t>
            </a:r>
            <a:r>
              <a:rPr lang="fr-FR" sz="900" dirty="0"/>
              <a:t> impact </a:t>
            </a:r>
            <a:r>
              <a:rPr lang="fr-FR" sz="900" dirty="0" err="1"/>
              <a:t>from</a:t>
            </a:r>
            <a:r>
              <a:rPr lang="fr-FR" sz="900" dirty="0"/>
              <a:t> the </a:t>
            </a:r>
            <a:r>
              <a:rPr lang="fr-FR" sz="900" dirty="0" err="1"/>
              <a:t>individual</a:t>
            </a:r>
            <a:r>
              <a:rPr lang="fr-FR" sz="900" dirty="0"/>
              <a:t> to the </a:t>
            </a:r>
            <a:r>
              <a:rPr lang="fr-FR" sz="900" dirty="0" err="1"/>
              <a:t>community</a:t>
            </a:r>
            <a:r>
              <a:rPr lang="fr-FR" sz="900" dirty="0"/>
              <a:t> </a:t>
            </a:r>
            <a:r>
              <a:rPr lang="fr-FR" sz="900" dirty="0" err="1"/>
              <a:t>level</a:t>
            </a:r>
            <a:r>
              <a:rPr lang="fr-FR" sz="900" dirty="0"/>
              <a:t>. ICES Journal of Marine Science, 72, 1470–1482.</a:t>
            </a:r>
          </a:p>
          <a:p>
            <a:pPr marL="171450" indent="-171450">
              <a:buFont typeface="Arial" panose="020B0604020202020204" pitchFamily="34" charset="0"/>
              <a:buChar char="•"/>
            </a:pPr>
            <a:r>
              <a:rPr lang="fr-FR" sz="900" dirty="0"/>
              <a:t>Bradbury, G., </a:t>
            </a:r>
            <a:r>
              <a:rPr lang="fr-FR" sz="900" dirty="0" err="1"/>
              <a:t>Trinder</a:t>
            </a:r>
            <a:r>
              <a:rPr lang="fr-FR" sz="900" dirty="0"/>
              <a:t>, M., Furness, B., Banks, A. N., </a:t>
            </a:r>
            <a:r>
              <a:rPr lang="fr-FR" sz="900" dirty="0" err="1"/>
              <a:t>Caldow</a:t>
            </a:r>
            <a:r>
              <a:rPr lang="fr-FR" sz="900" dirty="0"/>
              <a:t>, R. W. G., &amp; Hume, D. (2014). Mapping </a:t>
            </a:r>
            <a:r>
              <a:rPr lang="fr-FR" sz="900" dirty="0" err="1"/>
              <a:t>Seabird</a:t>
            </a:r>
            <a:r>
              <a:rPr lang="fr-FR" sz="900" dirty="0"/>
              <a:t> </a:t>
            </a:r>
            <a:r>
              <a:rPr lang="fr-FR" sz="900" dirty="0" err="1"/>
              <a:t>Sensitivity</a:t>
            </a:r>
            <a:r>
              <a:rPr lang="fr-FR" sz="900" dirty="0"/>
              <a:t> to Offshore Wind </a:t>
            </a:r>
            <a:r>
              <a:rPr lang="fr-FR" sz="900" dirty="0" err="1"/>
              <a:t>Farms</a:t>
            </a:r>
            <a:r>
              <a:rPr lang="fr-FR" sz="900" dirty="0"/>
              <a:t>. </a:t>
            </a:r>
            <a:r>
              <a:rPr lang="fr-FR" sz="900" dirty="0" err="1"/>
              <a:t>PLoS</a:t>
            </a:r>
            <a:r>
              <a:rPr lang="fr-FR" sz="900" dirty="0"/>
              <a:t> ONE, 9, e106366.</a:t>
            </a:r>
          </a:p>
          <a:p>
            <a:pPr marL="171450" indent="-171450">
              <a:buFont typeface="Arial" panose="020B0604020202020204" pitchFamily="34" charset="0"/>
              <a:buChar char="•"/>
            </a:pPr>
            <a:r>
              <a:rPr lang="fr-FR" sz="900" dirty="0" err="1"/>
              <a:t>Croll</a:t>
            </a:r>
            <a:r>
              <a:rPr lang="fr-FR" sz="900" dirty="0"/>
              <a:t>, D. A., Ellis, A. A., Adams, J., Cook, A. S., </a:t>
            </a:r>
            <a:r>
              <a:rPr lang="fr-FR" sz="900" dirty="0" err="1"/>
              <a:t>Garthe</a:t>
            </a:r>
            <a:r>
              <a:rPr lang="fr-FR" sz="900" dirty="0"/>
              <a:t>, S., </a:t>
            </a:r>
            <a:r>
              <a:rPr lang="fr-FR" sz="900" dirty="0" err="1"/>
              <a:t>Goodale</a:t>
            </a:r>
            <a:r>
              <a:rPr lang="fr-FR" sz="900" dirty="0"/>
              <a:t>, M. W., ... &amp; </a:t>
            </a:r>
            <a:r>
              <a:rPr lang="fr-FR" sz="900" dirty="0" err="1"/>
              <a:t>Zilliacus</a:t>
            </a:r>
            <a:r>
              <a:rPr lang="fr-FR" sz="900" dirty="0"/>
              <a:t>, K. (2022). Framework for </a:t>
            </a:r>
            <a:r>
              <a:rPr lang="fr-FR" sz="900" dirty="0" err="1"/>
              <a:t>assessing</a:t>
            </a:r>
            <a:r>
              <a:rPr lang="fr-FR" sz="900" dirty="0"/>
              <a:t> and </a:t>
            </a:r>
            <a:r>
              <a:rPr lang="fr-FR" sz="900" dirty="0" err="1"/>
              <a:t>mitigating</a:t>
            </a:r>
            <a:r>
              <a:rPr lang="fr-FR" sz="900" dirty="0"/>
              <a:t> the impacts of offshore </a:t>
            </a:r>
            <a:r>
              <a:rPr lang="fr-FR" sz="900" dirty="0" err="1"/>
              <a:t>wind</a:t>
            </a:r>
            <a:r>
              <a:rPr lang="fr-FR" sz="900" dirty="0"/>
              <a:t> </a:t>
            </a:r>
            <a:r>
              <a:rPr lang="fr-FR" sz="900" dirty="0" err="1"/>
              <a:t>energy</a:t>
            </a:r>
            <a:r>
              <a:rPr lang="fr-FR" sz="900" dirty="0"/>
              <a:t> </a:t>
            </a:r>
            <a:r>
              <a:rPr lang="fr-FR" sz="900" dirty="0" err="1"/>
              <a:t>development</a:t>
            </a:r>
            <a:r>
              <a:rPr lang="fr-FR" sz="900" dirty="0"/>
              <a:t> on marine </a:t>
            </a:r>
            <a:r>
              <a:rPr lang="fr-FR" sz="900" dirty="0" err="1"/>
              <a:t>birds</a:t>
            </a:r>
            <a:r>
              <a:rPr lang="fr-FR" sz="900" dirty="0"/>
              <a:t>. </a:t>
            </a:r>
            <a:r>
              <a:rPr lang="fr-FR" sz="900" dirty="0" err="1"/>
              <a:t>Biological</a:t>
            </a:r>
            <a:r>
              <a:rPr lang="fr-FR" sz="900" dirty="0"/>
              <a:t> Conservation, 276, 109795.</a:t>
            </a:r>
          </a:p>
          <a:p>
            <a:pPr marL="171450" indent="-171450">
              <a:buFont typeface="Arial" panose="020B0604020202020204" pitchFamily="34" charset="0"/>
              <a:buChar char="•"/>
            </a:pPr>
            <a:r>
              <a:rPr lang="fr-FR" sz="900" dirty="0"/>
              <a:t>Bray, L., </a:t>
            </a:r>
            <a:r>
              <a:rPr lang="fr-FR" sz="900" dirty="0" err="1"/>
              <a:t>Reizopoulou</a:t>
            </a:r>
            <a:r>
              <a:rPr lang="fr-FR" sz="900" dirty="0"/>
              <a:t>, S., </a:t>
            </a:r>
            <a:r>
              <a:rPr lang="fr-FR" sz="900" dirty="0" err="1"/>
              <a:t>Voukouvalas</a:t>
            </a:r>
            <a:r>
              <a:rPr lang="fr-FR" sz="900" dirty="0"/>
              <a:t>, E., </a:t>
            </a:r>
            <a:r>
              <a:rPr lang="fr-FR" sz="900" dirty="0" err="1"/>
              <a:t>Soukissian</a:t>
            </a:r>
            <a:r>
              <a:rPr lang="fr-FR" sz="900" dirty="0"/>
              <a:t>, T., </a:t>
            </a:r>
            <a:r>
              <a:rPr lang="fr-FR" sz="900" dirty="0" err="1"/>
              <a:t>Alomar</a:t>
            </a:r>
            <a:r>
              <a:rPr lang="fr-FR" sz="900" dirty="0"/>
              <a:t>, C., </a:t>
            </a:r>
            <a:r>
              <a:rPr lang="fr-FR" sz="900" dirty="0" err="1"/>
              <a:t>Vázquez</a:t>
            </a:r>
            <a:r>
              <a:rPr lang="fr-FR" sz="900" dirty="0"/>
              <a:t>-Luis, M., ... &amp; Hall-Spencer, J. M. (2016). </a:t>
            </a:r>
            <a:r>
              <a:rPr lang="fr-FR" sz="900" dirty="0" err="1"/>
              <a:t>Expected</a:t>
            </a:r>
            <a:r>
              <a:rPr lang="fr-FR" sz="900" dirty="0"/>
              <a:t> </a:t>
            </a:r>
            <a:r>
              <a:rPr lang="fr-FR" sz="900" dirty="0" err="1"/>
              <a:t>effects</a:t>
            </a:r>
            <a:r>
              <a:rPr lang="fr-FR" sz="900" dirty="0"/>
              <a:t> of offshore </a:t>
            </a:r>
            <a:r>
              <a:rPr lang="fr-FR" sz="900" dirty="0" err="1"/>
              <a:t>wind</a:t>
            </a:r>
            <a:r>
              <a:rPr lang="fr-FR" sz="900" dirty="0"/>
              <a:t> </a:t>
            </a:r>
            <a:r>
              <a:rPr lang="fr-FR" sz="900" dirty="0" err="1"/>
              <a:t>farms</a:t>
            </a:r>
            <a:r>
              <a:rPr lang="fr-FR" sz="900" dirty="0"/>
              <a:t> on </a:t>
            </a:r>
            <a:r>
              <a:rPr lang="fr-FR" sz="900" dirty="0" err="1"/>
              <a:t>Mediterranean</a:t>
            </a:r>
            <a:r>
              <a:rPr lang="fr-FR" sz="900" dirty="0"/>
              <a:t> marine life. Journal of Marine Science and Engineering, 4(1), 18.</a:t>
            </a:r>
          </a:p>
          <a:p>
            <a:pPr marL="171450" indent="-171450">
              <a:buFont typeface="Arial" panose="020B0604020202020204" pitchFamily="34" charset="0"/>
              <a:buChar char="•"/>
            </a:pPr>
            <a:r>
              <a:rPr lang="fr-FR" sz="900" dirty="0" err="1"/>
              <a:t>Lloret</a:t>
            </a:r>
            <a:r>
              <a:rPr lang="fr-FR" sz="900" dirty="0"/>
              <a:t>, J., </a:t>
            </a:r>
            <a:r>
              <a:rPr lang="fr-FR" sz="900" dirty="0" err="1"/>
              <a:t>Turiel</a:t>
            </a:r>
            <a:r>
              <a:rPr lang="fr-FR" sz="900" dirty="0"/>
              <a:t>, A., Sole, J., </a:t>
            </a:r>
            <a:r>
              <a:rPr lang="fr-FR" sz="900" dirty="0" err="1"/>
              <a:t>Berdalet</a:t>
            </a:r>
            <a:r>
              <a:rPr lang="fr-FR" sz="900" dirty="0"/>
              <a:t>, E., </a:t>
            </a:r>
            <a:r>
              <a:rPr lang="fr-FR" sz="900" dirty="0" err="1"/>
              <a:t>Sabates</a:t>
            </a:r>
            <a:r>
              <a:rPr lang="fr-FR" sz="900" dirty="0"/>
              <a:t>, A., Olivares, A., ... &amp; Sarda, R. (2022). </a:t>
            </a:r>
            <a:r>
              <a:rPr lang="fr-FR" sz="900" dirty="0" err="1"/>
              <a:t>Unravelling</a:t>
            </a:r>
            <a:r>
              <a:rPr lang="fr-FR" sz="900" dirty="0"/>
              <a:t> the </a:t>
            </a:r>
            <a:r>
              <a:rPr lang="fr-FR" sz="900" dirty="0" err="1"/>
              <a:t>ecological</a:t>
            </a:r>
            <a:r>
              <a:rPr lang="fr-FR" sz="900" dirty="0"/>
              <a:t> impacts of large-</a:t>
            </a:r>
            <a:r>
              <a:rPr lang="fr-FR" sz="900" dirty="0" err="1"/>
              <a:t>scale</a:t>
            </a:r>
            <a:r>
              <a:rPr lang="fr-FR" sz="900" dirty="0"/>
              <a:t> offshore </a:t>
            </a:r>
            <a:r>
              <a:rPr lang="fr-FR" sz="900" dirty="0" err="1"/>
              <a:t>wind</a:t>
            </a:r>
            <a:r>
              <a:rPr lang="fr-FR" sz="900" dirty="0"/>
              <a:t> </a:t>
            </a:r>
            <a:r>
              <a:rPr lang="fr-FR" sz="900" dirty="0" err="1"/>
              <a:t>farms</a:t>
            </a:r>
            <a:r>
              <a:rPr lang="fr-FR" sz="900" dirty="0"/>
              <a:t> in the </a:t>
            </a:r>
            <a:r>
              <a:rPr lang="fr-FR" sz="900" dirty="0" err="1"/>
              <a:t>Mediterranean</a:t>
            </a:r>
            <a:r>
              <a:rPr lang="fr-FR" sz="900" dirty="0"/>
              <a:t> </a:t>
            </a:r>
            <a:r>
              <a:rPr lang="fr-FR" sz="900" dirty="0" err="1"/>
              <a:t>Sea</a:t>
            </a:r>
            <a:r>
              <a:rPr lang="fr-FR" sz="900" dirty="0"/>
              <a:t>. Science of The Total </a:t>
            </a:r>
            <a:r>
              <a:rPr lang="fr-FR" sz="900" dirty="0" err="1"/>
              <a:t>Environment</a:t>
            </a:r>
            <a:r>
              <a:rPr lang="fr-FR" sz="900" dirty="0"/>
              <a:t>, 824, 153803.</a:t>
            </a:r>
          </a:p>
          <a:p>
            <a:pPr marL="171450" indent="-171450">
              <a:buFont typeface="Arial" panose="020B0604020202020204" pitchFamily="34" charset="0"/>
              <a:buChar char="•"/>
            </a:pPr>
            <a:r>
              <a:rPr lang="fr-FR" sz="900" dirty="0"/>
              <a:t>SHAVYKIN, Anatoly et KARNATOV, Andrey. (2022). The Issue of </a:t>
            </a:r>
            <a:r>
              <a:rPr lang="fr-FR" sz="900" dirty="0" err="1"/>
              <a:t>Using</a:t>
            </a:r>
            <a:r>
              <a:rPr lang="fr-FR" sz="900" dirty="0"/>
              <a:t> Ordinal </a:t>
            </a:r>
            <a:r>
              <a:rPr lang="fr-FR" sz="900" dirty="0" err="1"/>
              <a:t>Quantities</a:t>
            </a:r>
            <a:r>
              <a:rPr lang="fr-FR" sz="900" dirty="0"/>
              <a:t> to </a:t>
            </a:r>
            <a:r>
              <a:rPr lang="fr-FR" sz="900" dirty="0" err="1"/>
              <a:t>Estimate</a:t>
            </a:r>
            <a:r>
              <a:rPr lang="fr-FR" sz="900" dirty="0"/>
              <a:t> the </a:t>
            </a:r>
            <a:r>
              <a:rPr lang="fr-FR" sz="900" dirty="0" err="1"/>
              <a:t>Vulnerability</a:t>
            </a:r>
            <a:r>
              <a:rPr lang="fr-FR" sz="900" dirty="0"/>
              <a:t> of </a:t>
            </a:r>
            <a:r>
              <a:rPr lang="fr-FR" sz="900" dirty="0" err="1"/>
              <a:t>Seabirds</a:t>
            </a:r>
            <a:r>
              <a:rPr lang="fr-FR" sz="900" dirty="0"/>
              <a:t> to Wind </a:t>
            </a:r>
            <a:r>
              <a:rPr lang="fr-FR" sz="900" dirty="0" err="1"/>
              <a:t>Farms</a:t>
            </a:r>
            <a:r>
              <a:rPr lang="fr-FR" sz="900" dirty="0"/>
              <a:t>. Journal of Marine Science and Engineering, 10(11), 1584.</a:t>
            </a:r>
          </a:p>
          <a:p>
            <a:pPr marL="171450" indent="-171450">
              <a:buFont typeface="Arial" panose="020B0604020202020204" pitchFamily="34" charset="0"/>
              <a:buChar char="•"/>
            </a:pPr>
            <a:r>
              <a:rPr lang="fr-FR" sz="900" dirty="0" err="1"/>
              <a:t>Skov</a:t>
            </a:r>
            <a:r>
              <a:rPr lang="fr-FR" sz="900" dirty="0"/>
              <a:t>, H., </a:t>
            </a:r>
            <a:r>
              <a:rPr lang="fr-FR" sz="900" dirty="0" err="1"/>
              <a:t>Heinänen</a:t>
            </a:r>
            <a:r>
              <a:rPr lang="fr-FR" sz="900" dirty="0"/>
              <a:t>, S., Norman, T., Ward, R., Méndez-</a:t>
            </a:r>
            <a:r>
              <a:rPr lang="fr-FR" sz="900" dirty="0" err="1"/>
              <a:t>Roldán</a:t>
            </a:r>
            <a:r>
              <a:rPr lang="fr-FR" sz="900" dirty="0"/>
              <a:t>, S., &amp; Ellis, I. (2018). ORJIP </a:t>
            </a:r>
            <a:r>
              <a:rPr lang="fr-FR" sz="900" dirty="0" err="1"/>
              <a:t>bird</a:t>
            </a:r>
            <a:r>
              <a:rPr lang="fr-FR" sz="900" dirty="0"/>
              <a:t> collision and </a:t>
            </a:r>
            <a:r>
              <a:rPr lang="fr-FR" sz="900" dirty="0" err="1"/>
              <a:t>avoidance</a:t>
            </a:r>
            <a:r>
              <a:rPr lang="fr-FR" sz="900" dirty="0"/>
              <a:t> </a:t>
            </a:r>
            <a:r>
              <a:rPr lang="fr-FR" sz="900" dirty="0" err="1"/>
              <a:t>study</a:t>
            </a:r>
            <a:r>
              <a:rPr lang="fr-FR" sz="900" dirty="0"/>
              <a:t>. Final report—April 2018. The Carbon Trust, 248pp.</a:t>
            </a:r>
          </a:p>
          <a:p>
            <a:pPr marL="171450" indent="-171450">
              <a:buFont typeface="Arial" panose="020B0604020202020204" pitchFamily="34" charset="0"/>
              <a:buChar char="•"/>
            </a:pPr>
            <a:r>
              <a:rPr lang="fr-FR" sz="900" dirty="0"/>
              <a:t>Searle, K. R., O'Brien, S. H., Jones, E. L., Cook, A. S. C. P., </a:t>
            </a:r>
            <a:r>
              <a:rPr lang="fr-FR" sz="900" dirty="0" err="1"/>
              <a:t>Trinder</a:t>
            </a:r>
            <a:r>
              <a:rPr lang="fr-FR" sz="900" dirty="0"/>
              <a:t>, M. N., McGregor, R. M., ... &amp; Butler, A. (2023). A </a:t>
            </a:r>
            <a:r>
              <a:rPr lang="fr-FR" sz="900" dirty="0" err="1"/>
              <a:t>framework</a:t>
            </a:r>
            <a:r>
              <a:rPr lang="fr-FR" sz="900" dirty="0"/>
              <a:t> for </a:t>
            </a:r>
            <a:r>
              <a:rPr lang="fr-FR" sz="900" dirty="0" err="1"/>
              <a:t>improving</a:t>
            </a:r>
            <a:r>
              <a:rPr lang="fr-FR" sz="900" dirty="0"/>
              <a:t> </a:t>
            </a:r>
            <a:r>
              <a:rPr lang="fr-FR" sz="900" dirty="0" err="1"/>
              <a:t>treatment</a:t>
            </a:r>
            <a:r>
              <a:rPr lang="fr-FR" sz="900" dirty="0"/>
              <a:t> of </a:t>
            </a:r>
            <a:r>
              <a:rPr lang="fr-FR" sz="900" dirty="0" err="1"/>
              <a:t>uncertainty</a:t>
            </a:r>
            <a:r>
              <a:rPr lang="fr-FR" sz="900" dirty="0"/>
              <a:t> in offshore </a:t>
            </a:r>
            <a:r>
              <a:rPr lang="fr-FR" sz="900" dirty="0" err="1"/>
              <a:t>wind</a:t>
            </a:r>
            <a:r>
              <a:rPr lang="fr-FR" sz="900" dirty="0"/>
              <a:t> </a:t>
            </a:r>
            <a:r>
              <a:rPr lang="fr-FR" sz="900" dirty="0" err="1"/>
              <a:t>assessments</a:t>
            </a:r>
            <a:r>
              <a:rPr lang="fr-FR" sz="900" dirty="0"/>
              <a:t> for </a:t>
            </a:r>
            <a:r>
              <a:rPr lang="fr-FR" sz="900" dirty="0" err="1"/>
              <a:t>protected</a:t>
            </a:r>
            <a:r>
              <a:rPr lang="fr-FR" sz="900" dirty="0"/>
              <a:t> marine </a:t>
            </a:r>
            <a:r>
              <a:rPr lang="fr-FR" sz="900" dirty="0" err="1"/>
              <a:t>birds</a:t>
            </a:r>
            <a:r>
              <a:rPr lang="fr-FR" sz="900" dirty="0"/>
              <a:t>. ICES Journal of Marine Science, fsad025.</a:t>
            </a:r>
          </a:p>
          <a:p>
            <a:pPr marL="171450" indent="-171450">
              <a:buFont typeface="Arial" panose="020B0604020202020204" pitchFamily="34" charset="0"/>
              <a:buChar char="•"/>
            </a:pPr>
            <a:r>
              <a:rPr lang="fr-FR" sz="900" dirty="0" err="1"/>
              <a:t>Garthe</a:t>
            </a:r>
            <a:r>
              <a:rPr lang="fr-FR" sz="900" dirty="0"/>
              <a:t>, S., </a:t>
            </a:r>
            <a:r>
              <a:rPr lang="fr-FR" sz="900" dirty="0" err="1"/>
              <a:t>Schwemmer</a:t>
            </a:r>
            <a:r>
              <a:rPr lang="fr-FR" sz="900" dirty="0"/>
              <a:t>, H., </a:t>
            </a:r>
            <a:r>
              <a:rPr lang="fr-FR" sz="900" dirty="0" err="1"/>
              <a:t>Peschko</a:t>
            </a:r>
            <a:r>
              <a:rPr lang="fr-FR" sz="900" dirty="0"/>
              <a:t>, V., </a:t>
            </a:r>
            <a:r>
              <a:rPr lang="fr-FR" sz="900" dirty="0" err="1"/>
              <a:t>Markones</a:t>
            </a:r>
            <a:r>
              <a:rPr lang="fr-FR" sz="900" dirty="0"/>
              <a:t>, N., Müller, S., </a:t>
            </a:r>
            <a:r>
              <a:rPr lang="fr-FR" sz="900" dirty="0" err="1"/>
              <a:t>Schwemmer</a:t>
            </a:r>
            <a:r>
              <a:rPr lang="fr-FR" sz="900" dirty="0"/>
              <a:t>, P., &amp; </a:t>
            </a:r>
            <a:r>
              <a:rPr lang="fr-FR" sz="900" dirty="0" err="1"/>
              <a:t>Mercker</a:t>
            </a:r>
            <a:r>
              <a:rPr lang="fr-FR" sz="900" dirty="0"/>
              <a:t>, M. (2023). Large-</a:t>
            </a:r>
            <a:r>
              <a:rPr lang="fr-FR" sz="900" dirty="0" err="1"/>
              <a:t>scale</a:t>
            </a:r>
            <a:r>
              <a:rPr lang="fr-FR" sz="900" dirty="0"/>
              <a:t> </a:t>
            </a:r>
            <a:r>
              <a:rPr lang="fr-FR" sz="900" dirty="0" err="1"/>
              <a:t>effects</a:t>
            </a:r>
            <a:r>
              <a:rPr lang="fr-FR" sz="900" dirty="0"/>
              <a:t> of offshore </a:t>
            </a:r>
            <a:r>
              <a:rPr lang="fr-FR" sz="900" dirty="0" err="1"/>
              <a:t>wind</a:t>
            </a:r>
            <a:r>
              <a:rPr lang="fr-FR" sz="900" dirty="0"/>
              <a:t> </a:t>
            </a:r>
            <a:r>
              <a:rPr lang="fr-FR" sz="900" dirty="0" err="1"/>
              <a:t>farms</a:t>
            </a:r>
            <a:r>
              <a:rPr lang="fr-FR" sz="900" dirty="0"/>
              <a:t> on </a:t>
            </a:r>
            <a:r>
              <a:rPr lang="fr-FR" sz="900" dirty="0" err="1"/>
              <a:t>seabirds</a:t>
            </a:r>
            <a:r>
              <a:rPr lang="fr-FR" sz="900" dirty="0"/>
              <a:t> of high conservation </a:t>
            </a:r>
            <a:r>
              <a:rPr lang="fr-FR" sz="900" dirty="0" err="1"/>
              <a:t>concern</a:t>
            </a:r>
            <a:r>
              <a:rPr lang="fr-FR" sz="900" dirty="0"/>
              <a:t>. Scientific Reports, 13(1), 4779.</a:t>
            </a:r>
          </a:p>
          <a:p>
            <a:pPr marL="171450" indent="-171450">
              <a:buFont typeface="Arial" panose="020B0604020202020204" pitchFamily="34" charset="0"/>
              <a:buChar char="•"/>
            </a:pPr>
            <a:r>
              <a:rPr lang="fr-FR" sz="900" dirty="0" err="1"/>
              <a:t>Critchley</a:t>
            </a:r>
            <a:r>
              <a:rPr lang="fr-FR" sz="900" dirty="0"/>
              <a:t>, E., &amp; </a:t>
            </a:r>
            <a:r>
              <a:rPr lang="fr-FR" sz="900" dirty="0" err="1"/>
              <a:t>Jessopp</a:t>
            </a:r>
            <a:r>
              <a:rPr lang="fr-FR" sz="900" dirty="0"/>
              <a:t>, M. (2019). Final report on the </a:t>
            </a:r>
            <a:r>
              <a:rPr lang="fr-FR" sz="900" dirty="0" err="1"/>
              <a:t>assessment</a:t>
            </a:r>
            <a:r>
              <a:rPr lang="fr-FR" sz="900" dirty="0"/>
              <a:t> of </a:t>
            </a:r>
            <a:r>
              <a:rPr lang="fr-FR" sz="900" dirty="0" err="1"/>
              <a:t>seabird</a:t>
            </a:r>
            <a:r>
              <a:rPr lang="fr-FR" sz="900" dirty="0"/>
              <a:t> </a:t>
            </a:r>
            <a:r>
              <a:rPr lang="fr-FR" sz="900" dirty="0" err="1"/>
              <a:t>vulnerability</a:t>
            </a:r>
            <a:r>
              <a:rPr lang="fr-FR" sz="900" dirty="0"/>
              <a:t> to offshore </a:t>
            </a:r>
            <a:r>
              <a:rPr lang="fr-FR" sz="900" dirty="0" err="1"/>
              <a:t>windfarms</a:t>
            </a:r>
            <a:r>
              <a:rPr lang="fr-FR" sz="900" dirty="0"/>
              <a:t> in Ireland, </a:t>
            </a:r>
            <a:r>
              <a:rPr lang="fr-FR" sz="900" dirty="0" err="1"/>
              <a:t>EirWind</a:t>
            </a:r>
            <a:r>
              <a:rPr lang="fr-FR" sz="900" dirty="0"/>
              <a:t> Project </a:t>
            </a:r>
            <a:r>
              <a:rPr lang="fr-FR" sz="900" dirty="0" err="1"/>
              <a:t>Deliverable</a:t>
            </a:r>
            <a:r>
              <a:rPr lang="fr-FR" sz="900" dirty="0"/>
              <a:t> D4.14 Report, </a:t>
            </a:r>
            <a:r>
              <a:rPr lang="fr-FR" sz="900" dirty="0" err="1"/>
              <a:t>MaREI</a:t>
            </a:r>
            <a:r>
              <a:rPr lang="fr-FR" sz="900" dirty="0"/>
              <a:t> Centre, ERI, </a:t>
            </a:r>
            <a:r>
              <a:rPr lang="fr-FR" sz="900" dirty="0" err="1"/>
              <a:t>University</a:t>
            </a:r>
            <a:r>
              <a:rPr lang="fr-FR" sz="900" dirty="0"/>
              <a:t> </a:t>
            </a:r>
            <a:r>
              <a:rPr lang="fr-FR" sz="900" dirty="0" err="1"/>
              <a:t>College</a:t>
            </a:r>
            <a:r>
              <a:rPr lang="fr-FR" sz="900" dirty="0"/>
              <a:t> Cork, Ireland. </a:t>
            </a:r>
            <a:r>
              <a:rPr lang="fr-FR" sz="900" dirty="0" err="1"/>
              <a:t>doi</a:t>
            </a:r>
            <a:r>
              <a:rPr lang="fr-FR" sz="900" dirty="0"/>
              <a:t>: 10.5281/ zenodo.3948474</a:t>
            </a:r>
          </a:p>
          <a:p>
            <a:pPr marL="171450" indent="-171450">
              <a:buFont typeface="Arial" panose="020B0604020202020204" pitchFamily="34" charset="0"/>
              <a:buChar char="•"/>
            </a:pPr>
            <a:r>
              <a:rPr lang="fr-FR" sz="900" dirty="0"/>
              <a:t>AOWFL </a:t>
            </a:r>
            <a:r>
              <a:rPr lang="fr-FR" sz="900" dirty="0" err="1"/>
              <a:t>Resolving</a:t>
            </a:r>
            <a:r>
              <a:rPr lang="fr-FR" sz="900" dirty="0"/>
              <a:t> Key </a:t>
            </a:r>
            <a:r>
              <a:rPr lang="fr-FR" sz="900" dirty="0" err="1"/>
              <a:t>Uncertainties</a:t>
            </a:r>
            <a:r>
              <a:rPr lang="fr-FR" sz="900" dirty="0"/>
              <a:t> of </a:t>
            </a:r>
            <a:r>
              <a:rPr lang="fr-FR" sz="900" dirty="0" err="1"/>
              <a:t>Seabird</a:t>
            </a:r>
            <a:r>
              <a:rPr lang="fr-FR" sz="900" dirty="0"/>
              <a:t> Flight and </a:t>
            </a:r>
            <a:r>
              <a:rPr lang="fr-FR" sz="900" dirty="0" err="1"/>
              <a:t>Avoidance</a:t>
            </a:r>
            <a:r>
              <a:rPr lang="fr-FR" sz="900" dirty="0"/>
              <a:t> </a:t>
            </a:r>
            <a:r>
              <a:rPr lang="fr-FR" sz="900" dirty="0" err="1"/>
              <a:t>Behaviours</a:t>
            </a:r>
            <a:r>
              <a:rPr lang="fr-FR" sz="900" dirty="0"/>
              <a:t> at Offshore Wind </a:t>
            </a:r>
            <a:r>
              <a:rPr lang="fr-FR" sz="900" dirty="0" err="1"/>
              <a:t>Farms</a:t>
            </a:r>
            <a:r>
              <a:rPr lang="fr-FR" sz="900" dirty="0"/>
              <a:t>. (2021). Final Report for the </a:t>
            </a:r>
            <a:r>
              <a:rPr lang="fr-FR" sz="900" dirty="0" err="1"/>
              <a:t>study</a:t>
            </a:r>
            <a:r>
              <a:rPr lang="fr-FR" sz="900" dirty="0"/>
              <a:t> </a:t>
            </a:r>
            <a:r>
              <a:rPr lang="fr-FR" sz="900" dirty="0" err="1"/>
              <a:t>period</a:t>
            </a:r>
            <a:r>
              <a:rPr lang="fr-FR" sz="900" dirty="0"/>
              <a:t> 2020-2021, Report </a:t>
            </a:r>
            <a:r>
              <a:rPr lang="fr-FR" sz="900" dirty="0" err="1"/>
              <a:t>Vattenfall</a:t>
            </a:r>
            <a:r>
              <a:rPr lang="fr-FR" sz="900" dirty="0"/>
              <a:t>.</a:t>
            </a:r>
          </a:p>
          <a:p>
            <a:pPr marL="171450" indent="-171450">
              <a:buFont typeface="Arial" panose="020B0604020202020204" pitchFamily="34" charset="0"/>
              <a:buChar char="•"/>
            </a:pPr>
            <a:r>
              <a:rPr lang="fr-FR" sz="900" dirty="0" err="1"/>
              <a:t>Fauchald</a:t>
            </a:r>
            <a:r>
              <a:rPr lang="fr-FR" sz="900" dirty="0"/>
              <a:t>, P., </a:t>
            </a:r>
            <a:r>
              <a:rPr lang="fr-FR" sz="900" dirty="0" err="1"/>
              <a:t>Ollus</a:t>
            </a:r>
            <a:r>
              <a:rPr lang="fr-FR" sz="900" dirty="0"/>
              <a:t>, V. M. S., Ballesteros, M., </a:t>
            </a:r>
            <a:r>
              <a:rPr lang="fr-FR" sz="900" dirty="0" err="1"/>
              <a:t>Breistøl</a:t>
            </a:r>
            <a:r>
              <a:rPr lang="fr-FR" sz="900" dirty="0"/>
              <a:t>, A., Christensen-</a:t>
            </a:r>
            <a:r>
              <a:rPr lang="fr-FR" sz="900" dirty="0" err="1"/>
              <a:t>Dalsgaard</a:t>
            </a:r>
            <a:r>
              <a:rPr lang="fr-FR" sz="900" dirty="0"/>
              <a:t>, S., </a:t>
            </a:r>
            <a:r>
              <a:rPr lang="fr-FR" sz="900" dirty="0" err="1"/>
              <a:t>Molværsmyr</a:t>
            </a:r>
            <a:r>
              <a:rPr lang="fr-FR" sz="900" dirty="0"/>
              <a:t>, S., ... &amp; Moe, B. (Under </a:t>
            </a:r>
            <a:r>
              <a:rPr lang="fr-FR" sz="900" dirty="0" err="1"/>
              <a:t>review</a:t>
            </a:r>
            <a:r>
              <a:rPr lang="fr-FR" sz="900" dirty="0"/>
              <a:t>). Mapping </a:t>
            </a:r>
            <a:r>
              <a:rPr lang="fr-FR" sz="900" dirty="0" err="1"/>
              <a:t>seabird</a:t>
            </a:r>
            <a:r>
              <a:rPr lang="fr-FR" sz="900" dirty="0"/>
              <a:t> </a:t>
            </a:r>
            <a:r>
              <a:rPr lang="fr-FR" sz="900" dirty="0" err="1"/>
              <a:t>vulnerability</a:t>
            </a:r>
            <a:r>
              <a:rPr lang="fr-FR" sz="900" dirty="0"/>
              <a:t> to offshore </a:t>
            </a:r>
            <a:r>
              <a:rPr lang="fr-FR" sz="900" dirty="0" err="1"/>
              <a:t>wind</a:t>
            </a:r>
            <a:r>
              <a:rPr lang="fr-FR" sz="900" dirty="0"/>
              <a:t> </a:t>
            </a:r>
            <a:r>
              <a:rPr lang="fr-FR" sz="900" dirty="0" err="1"/>
              <a:t>farms</a:t>
            </a:r>
            <a:r>
              <a:rPr lang="fr-FR" sz="900" dirty="0"/>
              <a:t> </a:t>
            </a:r>
            <a:r>
              <a:rPr lang="fr-FR" sz="900" dirty="0" err="1"/>
              <a:t>from</a:t>
            </a:r>
            <a:r>
              <a:rPr lang="fr-FR" sz="900" dirty="0"/>
              <a:t> multiple data sources.</a:t>
            </a:r>
          </a:p>
          <a:p>
            <a:pPr marL="171450" indent="-171450">
              <a:buFont typeface="Arial" panose="020B0604020202020204" pitchFamily="34" charset="0"/>
              <a:buChar char="•"/>
            </a:pPr>
            <a:r>
              <a:rPr lang="fr-FR" sz="900" dirty="0"/>
              <a:t>Williams, K. A., </a:t>
            </a:r>
            <a:r>
              <a:rPr lang="fr-FR" sz="900" dirty="0" err="1"/>
              <a:t>Gulka</a:t>
            </a:r>
            <a:r>
              <a:rPr lang="fr-FR" sz="900" dirty="0"/>
              <a:t>, J., Cook, A. S., Diehl, R., </a:t>
            </a:r>
            <a:r>
              <a:rPr lang="fr-FR" sz="900" dirty="0" err="1"/>
              <a:t>Farnsworth</a:t>
            </a:r>
            <a:r>
              <a:rPr lang="fr-FR" sz="900" dirty="0"/>
              <a:t>, A., </a:t>
            </a:r>
            <a:r>
              <a:rPr lang="fr-FR" sz="900" dirty="0" err="1"/>
              <a:t>Goyert</a:t>
            </a:r>
            <a:r>
              <a:rPr lang="fr-FR" sz="900" dirty="0"/>
              <a:t>, H., ... &amp; Stenhouse, I. J. (Under </a:t>
            </a:r>
            <a:r>
              <a:rPr lang="fr-FR" sz="900" dirty="0" err="1"/>
              <a:t>review</a:t>
            </a:r>
            <a:r>
              <a:rPr lang="fr-FR" sz="900" dirty="0"/>
              <a:t>). A Framework for </a:t>
            </a:r>
            <a:r>
              <a:rPr lang="fr-FR" sz="900" dirty="0" err="1"/>
              <a:t>Studying</a:t>
            </a:r>
            <a:r>
              <a:rPr lang="fr-FR" sz="900" dirty="0"/>
              <a:t> the </a:t>
            </a:r>
            <a:r>
              <a:rPr lang="fr-FR" sz="900" dirty="0" err="1"/>
              <a:t>Effects</a:t>
            </a:r>
            <a:r>
              <a:rPr lang="fr-FR" sz="900" dirty="0"/>
              <a:t> of Offshore Wind Energy </a:t>
            </a:r>
            <a:r>
              <a:rPr lang="fr-FR" sz="900" dirty="0" err="1"/>
              <a:t>Development</a:t>
            </a:r>
            <a:r>
              <a:rPr lang="fr-FR" sz="900" dirty="0"/>
              <a:t> on </a:t>
            </a:r>
            <a:r>
              <a:rPr lang="fr-FR" sz="900" dirty="0" err="1"/>
              <a:t>Birds</a:t>
            </a:r>
            <a:r>
              <a:rPr lang="fr-FR" sz="900" dirty="0"/>
              <a:t> and Bats in the </a:t>
            </a:r>
            <a:r>
              <a:rPr lang="fr-FR" sz="900" dirty="0" err="1"/>
              <a:t>Eastern</a:t>
            </a:r>
            <a:r>
              <a:rPr lang="fr-FR" sz="900" dirty="0"/>
              <a:t> United States.</a:t>
            </a:r>
          </a:p>
          <a:p>
            <a:pPr marL="171450" indent="-171450">
              <a:buFont typeface="Arial" panose="020B0604020202020204" pitchFamily="34" charset="0"/>
              <a:buChar char="•"/>
            </a:pPr>
            <a:r>
              <a:rPr lang="fr-FR" sz="900" dirty="0"/>
              <a:t>Reynaud, M., Le Bourhis, E., Soulard, T., &amp; </a:t>
            </a:r>
            <a:r>
              <a:rPr lang="fr-FR" sz="900" dirty="0" err="1"/>
              <a:t>Perignon</a:t>
            </a:r>
            <a:r>
              <a:rPr lang="fr-FR" sz="900" dirty="0"/>
              <a:t>, Y. (2021). Rapport de suivi environnemental de l’éolienne flottante FLOATGEN, site d’essais SEM-REV</a:t>
            </a:r>
          </a:p>
        </p:txBody>
      </p:sp>
    </p:spTree>
    <p:extLst>
      <p:ext uri="{BB962C8B-B14F-4D97-AF65-F5344CB8AC3E}">
        <p14:creationId xmlns:p14="http://schemas.microsoft.com/office/powerpoint/2010/main" val="365868196"/>
      </p:ext>
    </p:extLst>
  </p:cSld>
  <p:clrMapOvr>
    <a:masterClrMapping/>
  </p:clrMapOvr>
</p:sld>
</file>

<file path=ppt/theme/theme1.xml><?xml version="1.0" encoding="utf-8"?>
<a:theme xmlns:a="http://schemas.openxmlformats.org/drawingml/2006/main" name="MTE RTE">
  <a:themeElements>
    <a:clrScheme name="MTE RTE_Couleurs">
      <a:dk1>
        <a:srgbClr val="000000"/>
      </a:dk1>
      <a:lt1>
        <a:sysClr val="window" lastClr="FFFFFF"/>
      </a:lt1>
      <a:dk2>
        <a:srgbClr val="263A76"/>
      </a:dk2>
      <a:lt2>
        <a:srgbClr val="D8D8D8"/>
      </a:lt2>
      <a:accent1>
        <a:srgbClr val="F0804E"/>
      </a:accent1>
      <a:accent2>
        <a:srgbClr val="00ACA8"/>
      </a:accent2>
      <a:accent3>
        <a:srgbClr val="00B4CD"/>
      </a:accent3>
      <a:accent4>
        <a:srgbClr val="00B5E5"/>
      </a:accent4>
      <a:accent5>
        <a:srgbClr val="73CAEB"/>
      </a:accent5>
      <a:accent6>
        <a:srgbClr val="82929B"/>
      </a:accent6>
      <a:hlink>
        <a:srgbClr val="263A76"/>
      </a:hlink>
      <a:folHlink>
        <a:srgbClr val="263A76"/>
      </a:folHlink>
    </a:clrScheme>
    <a:fontScheme name="MTE RTE_Polices">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36000" tIns="0" rIns="36000" bIns="0" rtlCol="0">
        <a:spAutoFit/>
      </a:bodyPr>
      <a:lstStyle>
        <a:defPPr>
          <a:defRPr sz="1400" dirty="0" err="1" smtClean="0"/>
        </a:defPPr>
      </a:lstStyle>
    </a:txDef>
  </a:objectDefaults>
  <a:extraClrSchemeLst/>
  <a:extLst>
    <a:ext uri="{05A4C25C-085E-4340-85A3-A5531E510DB2}">
      <thm15:themeFamily xmlns:thm15="http://schemas.microsoft.com/office/thememl/2012/main" name="DGEC DP-Facade_Masque PPT-COMMUN_V2" id="{ED97C337-369B-4E3B-A8F2-5CDD7B5BF017}" vid="{F357713D-E5CD-4351-9611-3E194575F5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31ea5e3-c9b5-476f-b9e6-0271d60eed8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390A7E52BBA74789029FC8F91E6266" ma:contentTypeVersion="8" ma:contentTypeDescription="Crée un document." ma:contentTypeScope="" ma:versionID="f81a1715ac8c85e278f9e1643ae16f9a">
  <xsd:schema xmlns:xsd="http://www.w3.org/2001/XMLSchema" xmlns:xs="http://www.w3.org/2001/XMLSchema" xmlns:p="http://schemas.microsoft.com/office/2006/metadata/properties" xmlns:ns3="f31ea5e3-c9b5-476f-b9e6-0271d60eed89" xmlns:ns4="97eb80a8-59b3-423d-852d-7d41f2604bb1" targetNamespace="http://schemas.microsoft.com/office/2006/metadata/properties" ma:root="true" ma:fieldsID="ce579bf2fd32c766914ab5f0e41d1f7f" ns3:_="" ns4:_="">
    <xsd:import namespace="f31ea5e3-c9b5-476f-b9e6-0271d60eed89"/>
    <xsd:import namespace="97eb80a8-59b3-423d-852d-7d41f2604bb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1ea5e3-c9b5-476f-b9e6-0271d60ee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eb80a8-59b3-423d-852d-7d41f2604bb1"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38254A-9F85-4746-A91A-B4248A932026}">
  <ds:schemaRefs>
    <ds:schemaRef ds:uri="http://purl.org/dc/dcmitype/"/>
    <ds:schemaRef ds:uri="97eb80a8-59b3-423d-852d-7d41f2604bb1"/>
    <ds:schemaRef ds:uri="http://www.w3.org/XML/1998/namespace"/>
    <ds:schemaRef ds:uri="http://purl.org/dc/elements/1.1/"/>
    <ds:schemaRef ds:uri="http://schemas.microsoft.com/office/2006/metadata/properties"/>
    <ds:schemaRef ds:uri="http://schemas.microsoft.com/office/2006/documentManagement/types"/>
    <ds:schemaRef ds:uri="f31ea5e3-c9b5-476f-b9e6-0271d60eed89"/>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CB111A4-CFCA-442C-82C3-CB9E100E45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1ea5e3-c9b5-476f-b9e6-0271d60eed89"/>
    <ds:schemaRef ds:uri="97eb80a8-59b3-423d-852d-7d41f2604b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E295DE-812B-4B5E-A103-C0FF170A69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DGEC DP-Facade_Masque PPT-COMMUN</Template>
  <TotalTime>3393</TotalTime>
  <Words>4682</Words>
  <Application>Microsoft Office PowerPoint</Application>
  <PresentationFormat>Grand écran</PresentationFormat>
  <Paragraphs>414</Paragraphs>
  <Slides>10</Slides>
  <Notes>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10</vt:i4>
      </vt:variant>
    </vt:vector>
  </HeadingPairs>
  <TitlesOfParts>
    <vt:vector size="20" baseType="lpstr">
      <vt:lpstr>Arial</vt:lpstr>
      <vt:lpstr>Calibri</vt:lpstr>
      <vt:lpstr>Calibri Light</vt:lpstr>
      <vt:lpstr>DIN Pro </vt:lpstr>
      <vt:lpstr>DIN Pro Bold</vt:lpstr>
      <vt:lpstr>Marianne</vt:lpstr>
      <vt:lpstr>Symbol</vt:lpstr>
      <vt:lpstr>Times New Roman</vt:lpstr>
      <vt:lpstr>MTE RTE</vt:lpstr>
      <vt:lpstr>Thème Office</vt:lpstr>
      <vt:lpstr>Réunion d’expertise Mise à jour des indices de sensibilité de l’avifaune à l’éolien en mer</vt:lpstr>
      <vt:lpstr>LES Débats publics mutualisés</vt:lpstr>
      <vt:lpstr>Mise à jour de la méthodologie</vt:lpstr>
      <vt:lpstr>OISEAUX MARINs – Méthodologie générale</vt:lpstr>
      <vt:lpstr>Définition de la sensibilité </vt:lpstr>
      <vt:lpstr>Définition de la sensibilité (MANCHE / ATL)</vt:lpstr>
      <vt:lpstr>Définition de la sensibilité (MED)</vt:lpstr>
      <vt:lpstr>DISCUSSION PRISE EN COMPTE des évolutions technologiques ?</vt:lpstr>
      <vt:lpstr>rEFERENCES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études environnementales pour la planification de l’éolien en mer Conseils scientifiques de façade</dc:title>
  <dc:creator>PIDOUX Julie</dc:creator>
  <cp:lastModifiedBy>PIDOUX Julie</cp:lastModifiedBy>
  <cp:revision>29</cp:revision>
  <dcterms:created xsi:type="dcterms:W3CDTF">2023-10-03T08:55:25Z</dcterms:created>
  <dcterms:modified xsi:type="dcterms:W3CDTF">2023-12-01T15:16:57Z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0x01010095390A7E52BBA74789029FC8F91E6266</vt:lpwstr>
  </property>
  <property fmtid="{D5CDD505-2E9C-101B-9397-08002B2CF9AE}" pid="3" name="MediaServiceImageTags">
    <vt:lpwstr/>
  </property>
</Properties>
</file>