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2"/>
  </p:notesMasterIdLst>
  <p:sldIdLst>
    <p:sldId id="256" r:id="rId2"/>
    <p:sldId id="257" r:id="rId3"/>
    <p:sldId id="275" r:id="rId4"/>
    <p:sldId id="261" r:id="rId5"/>
    <p:sldId id="258" r:id="rId6"/>
    <p:sldId id="262" r:id="rId7"/>
    <p:sldId id="273" r:id="rId8"/>
    <p:sldId id="264" r:id="rId9"/>
    <p:sldId id="272" r:id="rId10"/>
    <p:sldId id="274" r:id="rId11"/>
    <p:sldId id="265" r:id="rId12"/>
    <p:sldId id="267" r:id="rId13"/>
    <p:sldId id="266" r:id="rId14"/>
    <p:sldId id="260" r:id="rId15"/>
    <p:sldId id="268" r:id="rId16"/>
    <p:sldId id="269" r:id="rId17"/>
    <p:sldId id="270" r:id="rId18"/>
    <p:sldId id="271" r:id="rId19"/>
    <p:sldId id="26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66EDF-E639-4CE4-B8C1-F343E922D97D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A5E33-6A48-4035-8D66-4B1103008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2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89EA-CF90-4D0E-B081-3B9B792D6E27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is from Google Analytics (1/1/17 - 6/30/17)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CB4-A1E7-4BBA-BF9E-5A7A827C04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537F-47C3-428E-BB35-E7909AE613E9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is from Google Analytics (1/1/17 - 6/30/17)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CB4-A1E7-4BBA-BF9E-5A7A827C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5BE7-4E1A-41AA-8B5B-F07A9FA8A26A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is from Google Analytics (1/1/17 - 6/30/17)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CB4-A1E7-4BBA-BF9E-5A7A827C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1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ECF9-F7C1-45B7-A5AD-4BFC39C36391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is from Google Analytics (1/1/17 - 6/30/17)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CB4-A1E7-4BBA-BF9E-5A7A827C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9E62-79F4-418B-A876-F1DCF53B4D09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is from Google Analytics (1/1/17 - 6/30/17)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CB4-A1E7-4BBA-BF9E-5A7A827C04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0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656F-A541-4CCB-8A5A-674DEE4818E2}" type="datetime1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is from Google Analytics (1/1/17 - 6/30/17)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CB4-A1E7-4BBA-BF9E-5A7A827C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EF6B-F0D9-4A97-B16F-2567D52F005E}" type="datetime1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is from Google Analytics (1/1/17 - 6/30/17)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CB4-A1E7-4BBA-BF9E-5A7A827C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2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94B3-8749-49EB-B844-9BCC6380B440}" type="datetime1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is from Google Analytics (1/1/17 - 6/30/17)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CB4-A1E7-4BBA-BF9E-5A7A827C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319C-D9C2-42F6-85DB-B822B7422619}" type="datetime1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Data is from Google Analytics (1/1/17 - 6/30/17)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CB4-A1E7-4BBA-BF9E-5A7A827C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3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22AAB-01D4-4F64-B1CE-6F3B6DABFCDE}" type="datetime1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Data is from Google Analytics (1/1/17 - 6/30/17)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3C5CB4-A1E7-4BBA-BF9E-5A7A827C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0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C2EE-EBE3-4390-B6A1-541463A60009}" type="datetime1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is from Google Analytics (1/1/17 - 6/30/17)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5CB4-A1E7-4BBA-BF9E-5A7A827C0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0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B77773-8B0A-4389-AB5D-95380E322BE4}" type="datetime1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Data is from Google Analytics (1/1/17 - 6/30/17)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3C5CB4-A1E7-4BBA-BF9E-5A7A827C04E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D5EF-9F5C-4B40-9355-567B921B2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Merchandise Store:</a:t>
            </a:r>
            <a:br>
              <a:rPr lang="en-US" dirty="0"/>
            </a:br>
            <a:r>
              <a:rPr lang="en-US" dirty="0"/>
              <a:t>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4118F-E605-4BD8-9177-A2CEDA8BD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Louis Sherman</a:t>
            </a:r>
          </a:p>
        </p:txBody>
      </p:sp>
    </p:spTree>
    <p:extLst>
      <p:ext uri="{BB962C8B-B14F-4D97-AF65-F5344CB8AC3E}">
        <p14:creationId xmlns:p14="http://schemas.microsoft.com/office/powerpoint/2010/main" val="343691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75E-40C3-4AEE-8713-EB92E3D8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Behavior: Which geographical areas should we target? (Cities)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42D6C59-17C8-4CF2-AD0C-5BEB7738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A2378-BC25-456D-B7AA-E1C5E3A0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71" y="1789614"/>
            <a:ext cx="9172031" cy="39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2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75E-40C3-4AEE-8713-EB92E3D8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Behavior: Which mobile devices and browsers are our most profitable customers using?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C3DC1A-F7A9-426D-A09C-873AC68D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8465"/>
            <a:ext cx="10515600" cy="15562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Desktop has the most pageviews, lowest bounce rate, highest conversion rate, and highest revenue per 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Mobile has 6x pageviews as tablets but similar revenue per user and conversion rate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/>
          </a:p>
          <a:p>
            <a:pPr>
              <a:buFont typeface="Wingdings" panose="05000000000000000000" pitchFamily="2" charset="2"/>
              <a:buChar char="§"/>
            </a:pPr>
            <a:endParaRPr lang="en-US" sz="21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42D6C59-17C8-4CF2-AD0C-5BEB7738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7D998-E154-43EB-80C8-C5D48C40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72196"/>
            <a:ext cx="5492118" cy="1204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E1B75C-E241-4144-A16C-363BA785DE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7"/>
          <a:stretch/>
        </p:blipFill>
        <p:spPr>
          <a:xfrm>
            <a:off x="7100071" y="1787634"/>
            <a:ext cx="4055609" cy="30891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59E0E8-01E7-497B-810C-456674300AFC}"/>
              </a:ext>
            </a:extLst>
          </p:cNvPr>
          <p:cNvSpPr/>
          <p:nvPr/>
        </p:nvSpPr>
        <p:spPr>
          <a:xfrm>
            <a:off x="3526971" y="2501306"/>
            <a:ext cx="1538650" cy="215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268E2-882A-4C19-841F-96A0218BB212}"/>
              </a:ext>
            </a:extLst>
          </p:cNvPr>
          <p:cNvSpPr/>
          <p:nvPr/>
        </p:nvSpPr>
        <p:spPr>
          <a:xfrm>
            <a:off x="3435531" y="2274479"/>
            <a:ext cx="1630090" cy="1919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3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75E-40C3-4AEE-8713-EB92E3D8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Behavior: Which mobile devices and browsers are our most profitable customers using?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C3DC1A-F7A9-426D-A09C-873AC68D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3629"/>
            <a:ext cx="10515600" cy="15562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Apple has the most pageviews and shortest load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Google has the highest page value and conversion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Google has the lowest bounce rate, Huawei has the highest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/>
          </a:p>
          <a:p>
            <a:pPr>
              <a:buFont typeface="Wingdings" panose="05000000000000000000" pitchFamily="2" charset="2"/>
              <a:buChar char="§"/>
            </a:pPr>
            <a:endParaRPr lang="en-US" sz="21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42D6C59-17C8-4CF2-AD0C-5BEB7738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CE2FC-D5DC-4B76-80F9-E65A3B4A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43" y="1793805"/>
            <a:ext cx="3796937" cy="29898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484B2F-1550-4D09-97A9-2B2F3EFAA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793805"/>
            <a:ext cx="6205585" cy="19334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34DFAD-A4D7-48C2-BCBA-F70D533E32DD}"/>
              </a:ext>
            </a:extLst>
          </p:cNvPr>
          <p:cNvSpPr/>
          <p:nvPr/>
        </p:nvSpPr>
        <p:spPr>
          <a:xfrm>
            <a:off x="3352289" y="2438400"/>
            <a:ext cx="66779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6757B-C966-4CEA-9C98-BDC221D2B4A9}"/>
              </a:ext>
            </a:extLst>
          </p:cNvPr>
          <p:cNvSpPr/>
          <p:nvPr/>
        </p:nvSpPr>
        <p:spPr>
          <a:xfrm>
            <a:off x="5414666" y="2438400"/>
            <a:ext cx="66779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6D5B16-AE11-403D-BE9C-1A8C386BC8FE}"/>
              </a:ext>
            </a:extLst>
          </p:cNvPr>
          <p:cNvSpPr/>
          <p:nvPr/>
        </p:nvSpPr>
        <p:spPr>
          <a:xfrm>
            <a:off x="5414666" y="2658495"/>
            <a:ext cx="667792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C42FFF-0F84-4437-BF03-DDD73AF356DE}"/>
              </a:ext>
            </a:extLst>
          </p:cNvPr>
          <p:cNvSpPr/>
          <p:nvPr/>
        </p:nvSpPr>
        <p:spPr>
          <a:xfrm>
            <a:off x="3352289" y="2648597"/>
            <a:ext cx="667792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75E-40C3-4AEE-8713-EB92E3D8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Behavior: Which mobile devices and browsers are our most profitable customers using?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C3DC1A-F7A9-426D-A09C-873AC68D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7781"/>
            <a:ext cx="10515600" cy="1242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Chrome is the most used browser, has the lowest bounce rate, and the highest conversion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With a low sample size, Firefox has the highest page value of all </a:t>
            </a:r>
            <a:r>
              <a:rPr lang="en-US" sz="2100" dirty="0" err="1"/>
              <a:t>broswers</a:t>
            </a:r>
            <a:endParaRPr lang="en-US" sz="2100" dirty="0"/>
          </a:p>
          <a:p>
            <a:pPr>
              <a:buFont typeface="Wingdings" panose="05000000000000000000" pitchFamily="2" charset="2"/>
              <a:buChar char="§"/>
            </a:pPr>
            <a:endParaRPr lang="en-US" sz="2100" dirty="0"/>
          </a:p>
          <a:p>
            <a:pPr>
              <a:buFont typeface="Wingdings" panose="05000000000000000000" pitchFamily="2" charset="2"/>
              <a:buChar char="§"/>
            </a:pPr>
            <a:endParaRPr lang="en-US" sz="21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42D6C59-17C8-4CF2-AD0C-5BEB7738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F3D33-A1B4-49B5-A03C-99B072FC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552" y="1763487"/>
            <a:ext cx="4075248" cy="3334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C24626-BE25-466F-AD59-F7F56E2F7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763487"/>
            <a:ext cx="6051333" cy="18854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23F450-2304-4C42-8DBC-21ABD14946CB}"/>
              </a:ext>
            </a:extLst>
          </p:cNvPr>
          <p:cNvSpPr/>
          <p:nvPr/>
        </p:nvSpPr>
        <p:spPr>
          <a:xfrm>
            <a:off x="5259977" y="2832463"/>
            <a:ext cx="66779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B21A4-82E6-4A75-B834-A17C76F3A6C9}"/>
              </a:ext>
            </a:extLst>
          </p:cNvPr>
          <p:cNvSpPr/>
          <p:nvPr/>
        </p:nvSpPr>
        <p:spPr>
          <a:xfrm>
            <a:off x="3226525" y="2832463"/>
            <a:ext cx="667792" cy="18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CA928-5232-4E36-88B9-6B8B9463E45C}"/>
              </a:ext>
            </a:extLst>
          </p:cNvPr>
          <p:cNvSpPr/>
          <p:nvPr/>
        </p:nvSpPr>
        <p:spPr>
          <a:xfrm>
            <a:off x="3226525" y="2198915"/>
            <a:ext cx="667792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074A3E-B581-425F-9D22-1E92BDC181BE}"/>
              </a:ext>
            </a:extLst>
          </p:cNvPr>
          <p:cNvSpPr/>
          <p:nvPr/>
        </p:nvSpPr>
        <p:spPr>
          <a:xfrm>
            <a:off x="5238206" y="2206738"/>
            <a:ext cx="667792" cy="1828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1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CA4B-D130-4517-9C4B-0EF8DF0D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Conversion: What are Our Most Profitable Campaigns?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8125-659A-449A-A4F8-9B16159D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81162"/>
            <a:ext cx="7802880" cy="16867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Accessories is the most clicked &amp; profitable campaign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Electronics has the highest cost-per-click (CPC)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Apparel has a low CPC and our highest conversion rate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CB8460-4AB4-4C7A-B44E-8C0C23AC1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63487"/>
            <a:ext cx="5882773" cy="13568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076516-5E88-49FB-8C4E-294C2CD36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50"/>
          <a:stretch/>
        </p:blipFill>
        <p:spPr>
          <a:xfrm>
            <a:off x="7017169" y="1763487"/>
            <a:ext cx="4138511" cy="3034935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F1620C3-D31E-4542-A898-5DE3FA98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551F36-C7C2-4094-A1E9-3E634480C9E6}"/>
              </a:ext>
            </a:extLst>
          </p:cNvPr>
          <p:cNvSpPr/>
          <p:nvPr/>
        </p:nvSpPr>
        <p:spPr>
          <a:xfrm>
            <a:off x="4330928" y="2689445"/>
            <a:ext cx="1199016" cy="175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E0AB4-51F7-4A69-98D0-E67B4B2855A4}"/>
              </a:ext>
            </a:extLst>
          </p:cNvPr>
          <p:cNvSpPr/>
          <p:nvPr/>
        </p:nvSpPr>
        <p:spPr>
          <a:xfrm>
            <a:off x="4330927" y="2259041"/>
            <a:ext cx="1199016" cy="1925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0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CA4B-D130-4517-9C4B-0EF8DF0D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Conversion: Where are customers leaving the site before making purchases?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F1620C3-D31E-4542-A898-5DE3FA98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497B1-18DE-448D-AD76-3485ADF5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56" y="2316482"/>
            <a:ext cx="9200648" cy="398086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E64D5D-CB85-4113-BC42-5F62B2C7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2037806" cy="40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Landing Pages</a:t>
            </a:r>
          </a:p>
        </p:txBody>
      </p:sp>
    </p:spTree>
    <p:extLst>
      <p:ext uri="{BB962C8B-B14F-4D97-AF65-F5344CB8AC3E}">
        <p14:creationId xmlns:p14="http://schemas.microsoft.com/office/powerpoint/2010/main" val="304020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CA4B-D130-4517-9C4B-0EF8DF0D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Conversion: Where are customers leaving the site before making purchases?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F1620C3-D31E-4542-A898-5DE3FA98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DFF08D-7F62-468B-98C0-B4050334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2037806" cy="40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Exit Pages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FE50B-71D0-4EE0-B0B5-0E43D39D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145318"/>
            <a:ext cx="10060709" cy="25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3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CA4B-D130-4517-9C4B-0EF8DF0D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Conversion: Where are customers leaving the site before making purchases?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F1620C3-D31E-4542-A898-5DE3FA98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DFF08D-7F62-468B-98C0-B4050334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7843"/>
            <a:ext cx="2037806" cy="40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Abandonments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82DD0-7334-4580-BC0E-1FC7A278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642" y="2114836"/>
            <a:ext cx="7461890" cy="421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6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CA4B-D130-4517-9C4B-0EF8DF0D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Conversion: Where are customers leaving the site before making purchases?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F1620C3-D31E-4542-A898-5DE3FA98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DFF08D-7F62-468B-98C0-B4050334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2037806" cy="40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Abandonments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EB640E-9B52-4197-9928-5FEABED6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6" y="3467436"/>
            <a:ext cx="5153470" cy="1616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28ED09-0B54-4934-818C-96557636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26" y="2145318"/>
            <a:ext cx="5153256" cy="1013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ABAFCC-E37E-47F9-ACF4-1245D8C3D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536" y="2145318"/>
            <a:ext cx="5191179" cy="22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1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3A43-F34C-4B6B-BC01-DF8A6A45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34B4-E2F1-4A41-A3F7-914858DE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An increase in weekend deals and advertising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Marketing expansion should be increased in Canada due to its close vicinity to the 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Add more to the Apparel AdWords budget, remove investing in Electronics campaign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Advertising on Chrome and on Apple devices will reach the largest audience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YouTube landing page is showing a high bounce rate and may need a re-evaluation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Abandonment rates are high in our international markets. London, Sydney and Chennai all have abandonment rates above 75% at the Billing and Shipping page</a:t>
            </a:r>
          </a:p>
        </p:txBody>
      </p:sp>
    </p:spTree>
    <p:extLst>
      <p:ext uri="{BB962C8B-B14F-4D97-AF65-F5344CB8AC3E}">
        <p14:creationId xmlns:p14="http://schemas.microsoft.com/office/powerpoint/2010/main" val="227455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CD0E-A4CA-45B4-BBB5-4310D33B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BD1FB-068B-4008-ACFB-DD57AC5AF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Where do our customers originate?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geographical areas should we be targeting future marketing towards?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mobile devices and browsers are our most profitable customers using?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our most profitable campaigns?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are customers leaving the site before making purchases?</a:t>
            </a:r>
          </a:p>
        </p:txBody>
      </p:sp>
    </p:spTree>
    <p:extLst>
      <p:ext uri="{BB962C8B-B14F-4D97-AF65-F5344CB8AC3E}">
        <p14:creationId xmlns:p14="http://schemas.microsoft.com/office/powerpoint/2010/main" val="293245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3A43-F34C-4B6B-BC01-DF8A6A45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34B4-E2F1-4A41-A3F7-914858DE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“Google Merchandising Store Demo Account.” Google Analytics. 24 March 2017. Retrieved 	</a:t>
            </a:r>
            <a:r>
              <a:rPr lang="en-US" dirty="0" err="1"/>
              <a:t>from:https</a:t>
            </a:r>
            <a:r>
              <a:rPr lang="en-US" dirty="0"/>
              <a:t>://analytics.google.com/analytics/web/?</a:t>
            </a:r>
            <a:r>
              <a:rPr lang="en-US" dirty="0" err="1"/>
              <a:t>utm_source</a:t>
            </a:r>
            <a:r>
              <a:rPr lang="en-US" dirty="0"/>
              <a:t>=</a:t>
            </a:r>
            <a:r>
              <a:rPr lang="en-US" dirty="0" err="1"/>
              <a:t>demoaccount&amp;ut</a:t>
            </a:r>
            <a:r>
              <a:rPr lang="en-US" dirty="0"/>
              <a:t>	</a:t>
            </a:r>
            <a:r>
              <a:rPr lang="en-US" dirty="0" err="1"/>
              <a:t>m_medium</a:t>
            </a:r>
            <a:r>
              <a:rPr lang="en-US" dirty="0"/>
              <a:t>=</a:t>
            </a:r>
            <a:r>
              <a:rPr lang="en-US" dirty="0" err="1"/>
              <a:t>demoaccount&amp;utm_campaign</a:t>
            </a:r>
            <a:r>
              <a:rPr lang="en-US" dirty="0"/>
              <a:t>=</a:t>
            </a:r>
            <a:r>
              <a:rPr lang="en-US" dirty="0" err="1"/>
              <a:t>demoaccount#report</a:t>
            </a:r>
            <a:r>
              <a:rPr lang="en-US" dirty="0"/>
              <a:t>/visitors-	overview/a54516992w87479473p92320289/%3Foverview-	graphOptions.selected%3Danalytics.nthMonth/</a:t>
            </a:r>
          </a:p>
        </p:txBody>
      </p:sp>
    </p:spTree>
    <p:extLst>
      <p:ext uri="{BB962C8B-B14F-4D97-AF65-F5344CB8AC3E}">
        <p14:creationId xmlns:p14="http://schemas.microsoft.com/office/powerpoint/2010/main" val="209706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CD0E-A4CA-45B4-BBB5-4310D33B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Terms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CC4DA23-9692-47AA-B960-02FF3081F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447331"/>
              </p:ext>
            </p:extLst>
          </p:nvPr>
        </p:nvGraphicFramePr>
        <p:xfrm>
          <a:off x="1097280" y="2017059"/>
          <a:ext cx="10058400" cy="3924883"/>
        </p:xfrm>
        <a:graphic>
          <a:graphicData uri="http://schemas.openxmlformats.org/drawingml/2006/table">
            <a:tbl>
              <a:tblPr/>
              <a:tblGrid>
                <a:gridCol w="2138979">
                  <a:extLst>
                    <a:ext uri="{9D8B030D-6E8A-4147-A177-3AD203B41FA5}">
                      <a16:colId xmlns:a16="http://schemas.microsoft.com/office/drawing/2014/main" val="3728868029"/>
                    </a:ext>
                  </a:extLst>
                </a:gridCol>
                <a:gridCol w="7919421">
                  <a:extLst>
                    <a:ext uri="{9D8B030D-6E8A-4147-A177-3AD203B41FA5}">
                      <a16:colId xmlns:a16="http://schemas.microsoft.com/office/drawing/2014/main" val="3219040989"/>
                    </a:ext>
                  </a:extLst>
                </a:gridCol>
              </a:tblGrid>
              <a:tr h="2261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23571"/>
                  </a:ext>
                </a:extLst>
              </a:tr>
              <a:tr h="3986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Abandoned Cart Rate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rate at which customers add products to their cart but choose not to complete the purchase.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25181"/>
                  </a:ext>
                </a:extLst>
              </a:tr>
              <a:tr h="2261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Bounce Rate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rate at which customers leave the website after only viewing one page.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44515"/>
                  </a:ext>
                </a:extLst>
              </a:tr>
              <a:tr h="2261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Channel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Collection of referrers (organic search, paid search, etc.).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260743"/>
                  </a:ext>
                </a:extLst>
              </a:tr>
              <a:tr h="2261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Cost-per-click (CPC)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average cost you paid for each click on your search ad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61120"/>
                  </a:ext>
                </a:extLst>
              </a:tr>
              <a:tr h="2261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Ecommerce conversion rate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rate at which customers choose to make a purchase on the ecommerce site.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54416"/>
                  </a:ext>
                </a:extLst>
              </a:tr>
              <a:tr h="2261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Exit Page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last page users viewed before they exited the site.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481931"/>
                  </a:ext>
                </a:extLst>
              </a:tr>
              <a:tr h="2261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Landing Page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page where users first landed when they came to the site.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47784"/>
                  </a:ext>
                </a:extLst>
              </a:tr>
              <a:tr h="3986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Page value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average value of this page or set of pages. (Transaction Revenue + Total Goal Value)/Unique Pageviews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27539"/>
                  </a:ext>
                </a:extLst>
              </a:tr>
              <a:tr h="39863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 per user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money generated from customers by purchasing goods or services within a given period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816"/>
                  </a:ext>
                </a:extLst>
              </a:tr>
              <a:tr h="2261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specific referrer that brought a user to the site.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55944"/>
                  </a:ext>
                </a:extLst>
              </a:tr>
              <a:tr h="57507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Unique Pageviews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Pageviews that are generated by the same user during the same session. Represents the number of sessions during which that page was viewed one or more times.</a:t>
                      </a:r>
                    </a:p>
                  </a:txBody>
                  <a:tcPr marL="6350" marR="6350" marT="635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895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2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2ABE-D934-4972-9DE6-98C1AC2B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Acquisition: Where Do Our Customers Originate?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E14048-A8ED-4F74-9965-7E11383F5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4086"/>
            <a:ext cx="10515600" cy="16257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Organic Searches provide us with most of our new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Social and Affiliate Channels have above average bounce rates with low revenue per 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Referrals provide us with our most profitable users, who have the lowest bounce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7CCEF-79D4-4B46-B3D0-F021D2FE9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77"/>
          <a:stretch/>
        </p:blipFill>
        <p:spPr>
          <a:xfrm>
            <a:off x="7088777" y="1779269"/>
            <a:ext cx="4066903" cy="3068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FF932-54F3-4797-9DD6-3C1C2FC3C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1779269"/>
            <a:ext cx="5451565" cy="187509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8213895-F1D7-437E-B513-B10897E2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630DC-1EB1-42B3-8149-821F1CBCD3C2}"/>
              </a:ext>
            </a:extLst>
          </p:cNvPr>
          <p:cNvSpPr/>
          <p:nvPr/>
        </p:nvSpPr>
        <p:spPr>
          <a:xfrm>
            <a:off x="3823062" y="2838993"/>
            <a:ext cx="2725783" cy="1763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93B877-0FD3-451A-B3BC-4F3D75CFD823}"/>
              </a:ext>
            </a:extLst>
          </p:cNvPr>
          <p:cNvSpPr/>
          <p:nvPr/>
        </p:nvSpPr>
        <p:spPr>
          <a:xfrm>
            <a:off x="3823061" y="2628642"/>
            <a:ext cx="2725783" cy="1763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8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87B8-B5C1-4010-B3DB-86DC2E14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Acquisition: Where Do Our Customers Originate?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B4C2-A7E3-4918-BB70-558B0200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3308"/>
            <a:ext cx="10515600" cy="16304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Weekly seasonality of new users to the store exists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Weekends (Friday – Sunday) </a:t>
            </a:r>
            <a:r>
              <a:rPr lang="en-US" sz="2200" dirty="0"/>
              <a:t>- Bounce rates are high and the number of new users are 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Average Bounce Rate – 46.7%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5B790-DF08-4E88-A6AF-22C1714B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6069"/>
            <a:ext cx="4964382" cy="2937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9E01F-3777-4BED-B0A5-6E989BC5C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418" y="1746069"/>
            <a:ext cx="4964382" cy="293723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43268F-4B84-46D8-A903-04E437E8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</p:spTree>
    <p:extLst>
      <p:ext uri="{BB962C8B-B14F-4D97-AF65-F5344CB8AC3E}">
        <p14:creationId xmlns:p14="http://schemas.microsoft.com/office/powerpoint/2010/main" val="414549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75E-40C3-4AEE-8713-EB92E3D8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Behavior: Which geographical areas should we target? (International)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DAEF31-4181-422B-A0C2-DF1921FF3B9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096000" y="1737360"/>
            <a:ext cx="30480" cy="383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BFB014-BD9C-4302-A752-68E4170B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79314"/>
            <a:ext cx="4928017" cy="36670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55BC8E-4E04-450B-89F0-CD62890A0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864" y="1814150"/>
            <a:ext cx="4889816" cy="3680959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C3DC1A-F7A9-426D-A09C-873AC68D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1899"/>
            <a:ext cx="10515600" cy="76794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India has been the most popular Country for new users. Canada has been the most profitable per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London, UK has been the most popular city for new users. Toronto, CA has been the most profitable per user.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42D6C59-17C8-4CF2-AD0C-5BEB7738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19F64-C056-413F-8440-7780062DEF97}"/>
              </a:ext>
            </a:extLst>
          </p:cNvPr>
          <p:cNvSpPr/>
          <p:nvPr/>
        </p:nvSpPr>
        <p:spPr>
          <a:xfrm>
            <a:off x="1158241" y="3099942"/>
            <a:ext cx="4968240" cy="2180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CCC445-DF4C-414F-B878-A078C79613AC}"/>
              </a:ext>
            </a:extLst>
          </p:cNvPr>
          <p:cNvSpPr/>
          <p:nvPr/>
        </p:nvSpPr>
        <p:spPr>
          <a:xfrm>
            <a:off x="6296390" y="4335921"/>
            <a:ext cx="4968240" cy="2180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8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75E-40C3-4AEE-8713-EB92E3D8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Behavior: Which geographical areas should we target? (Countries)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42D6C59-17C8-4CF2-AD0C-5BEB7738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08F5B-FDBA-4929-B7C8-5787FAE4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63796"/>
            <a:ext cx="10058400" cy="388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75E-40C3-4AEE-8713-EB92E3D8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Behavior: Which geographical areas should we target? (Domestic)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DAEF31-4181-422B-A0C2-DF1921FF3B9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095817" y="1857306"/>
            <a:ext cx="30480" cy="3313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C3DC1A-F7A9-426D-A09C-873AC68D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17" y="5170917"/>
            <a:ext cx="10515600" cy="128886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Mountain View, CA has been the most popular city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Los Angeles, CA has room for improvement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Sunnyvale, CA and Santa Clara, CA have been the most profitable per new user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1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42D6C59-17C8-4CF2-AD0C-5BEB7738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A69E6-9DD8-4F09-99C7-29875A15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463" y="1770217"/>
            <a:ext cx="5092337" cy="4199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0C894-BD8C-4AB8-B155-4028429CC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70217"/>
            <a:ext cx="4872380" cy="3097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C31A7E-45A8-495A-AF92-118821EB2BA5}"/>
              </a:ext>
            </a:extLst>
          </p:cNvPr>
          <p:cNvSpPr/>
          <p:nvPr/>
        </p:nvSpPr>
        <p:spPr>
          <a:xfrm>
            <a:off x="6278880" y="4293326"/>
            <a:ext cx="5074737" cy="233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7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075E-40C3-4AEE-8713-EB92E3D8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Behavior: Which geographical areas should we target? (Cities)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42D6C59-17C8-4CF2-AD0C-5BEB7738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Data is from Google Analytics (1/1/17 - 6/30/17)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AAA0C-B264-4CB9-995D-DD2952D70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6575"/>
            <a:ext cx="10060154" cy="366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04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4909</TotalTime>
  <Words>963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</vt:lpstr>
      <vt:lpstr>Google Merchandise Store: Final Assignment</vt:lpstr>
      <vt:lpstr>Business Questions</vt:lpstr>
      <vt:lpstr>Summary of Terms</vt:lpstr>
      <vt:lpstr>Acquisition: Where Do Our Customers Originate?</vt:lpstr>
      <vt:lpstr>Acquisition: Where Do Our Customers Originate?</vt:lpstr>
      <vt:lpstr>Behavior: Which geographical areas should we target? (International)</vt:lpstr>
      <vt:lpstr>Behavior: Which geographical areas should we target? (Countries)</vt:lpstr>
      <vt:lpstr>Behavior: Which geographical areas should we target? (Domestic)</vt:lpstr>
      <vt:lpstr>Behavior: Which geographical areas should we target? (Cities)</vt:lpstr>
      <vt:lpstr>Behavior: Which geographical areas should we target? (Cities)</vt:lpstr>
      <vt:lpstr>Behavior: Which mobile devices and browsers are our most profitable customers using?</vt:lpstr>
      <vt:lpstr>Behavior: Which mobile devices and browsers are our most profitable customers using?</vt:lpstr>
      <vt:lpstr>Behavior: Which mobile devices and browsers are our most profitable customers using?</vt:lpstr>
      <vt:lpstr>Conversion: What are Our Most Profitable Campaigns?</vt:lpstr>
      <vt:lpstr>Conversion: Where are customers leaving the site before making purchases?</vt:lpstr>
      <vt:lpstr>Conversion: Where are customers leaving the site before making purchases?</vt:lpstr>
      <vt:lpstr>Conversion: Where are customers leaving the site before making purchases?</vt:lpstr>
      <vt:lpstr>Conversion: Where are customers leaving the site before making purchases?</vt:lpstr>
      <vt:lpstr>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Sherman</dc:creator>
  <cp:lastModifiedBy>Louis Sherman</cp:lastModifiedBy>
  <cp:revision>48</cp:revision>
  <dcterms:created xsi:type="dcterms:W3CDTF">2017-07-14T18:19:15Z</dcterms:created>
  <dcterms:modified xsi:type="dcterms:W3CDTF">2017-07-25T02:56:27Z</dcterms:modified>
</cp:coreProperties>
</file>