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6"/>
  </p:notesMasterIdLst>
  <p:sldIdLst>
    <p:sldId id="256" r:id="rId2"/>
    <p:sldId id="269" r:id="rId3"/>
    <p:sldId id="270" r:id="rId4"/>
    <p:sldId id="271" r:id="rId5"/>
    <p:sldId id="272" r:id="rId6"/>
    <p:sldId id="257" r:id="rId7"/>
    <p:sldId id="258" r:id="rId8"/>
    <p:sldId id="259" r:id="rId9"/>
    <p:sldId id="260" r:id="rId10"/>
    <p:sldId id="261" r:id="rId11"/>
    <p:sldId id="262" r:id="rId12"/>
    <p:sldId id="273"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9DE6"/>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27"/>
  </p:normalViewPr>
  <p:slideViewPr>
    <p:cSldViewPr snapToGrid="0">
      <p:cViewPr>
        <p:scale>
          <a:sx n="104" d="100"/>
          <a:sy n="104" d="100"/>
        </p:scale>
        <p:origin x="144"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1880B8A-7E0A-4AF6-A2CC-DCD5ACC442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2D039-6336-4D77-B73F-3D481D05641C}">
      <dgm:prSet/>
      <dgm:spPr/>
      <dgm:t>
        <a:bodyPr/>
        <a:lstStyle/>
        <a:p>
          <a:r>
            <a:rPr lang="en-US" b="0" i="0"/>
            <a:t>XYZ, a private company based in the US, intends to invest in the Cab industry due to its notable expansion over the past few years and the presence of numerous significant competitors in the market.</a:t>
          </a:r>
          <a:endParaRPr lang="en-US"/>
        </a:p>
      </dgm:t>
    </dgm:pt>
    <dgm:pt modelId="{CA43859E-951A-4D41-9D28-B50DF78DEB37}" type="parTrans" cxnId="{9E4697D3-5237-4D51-B351-9A80DBAF1E0B}">
      <dgm:prSet/>
      <dgm:spPr/>
      <dgm:t>
        <a:bodyPr/>
        <a:lstStyle/>
        <a:p>
          <a:endParaRPr lang="en-US"/>
        </a:p>
      </dgm:t>
    </dgm:pt>
    <dgm:pt modelId="{DB35F31A-383D-42AF-83A9-AC6B1F37D854}" type="sibTrans" cxnId="{9E4697D3-5237-4D51-B351-9A80DBAF1E0B}">
      <dgm:prSet/>
      <dgm:spPr/>
      <dgm:t>
        <a:bodyPr/>
        <a:lstStyle/>
        <a:p>
          <a:endParaRPr lang="en-US"/>
        </a:p>
      </dgm:t>
    </dgm:pt>
    <dgm:pt modelId="{E6CB798B-B41B-4AD3-98AB-803D898DF90A}">
      <dgm:prSet/>
      <dgm:spPr/>
      <dgm:t>
        <a:bodyPr/>
        <a:lstStyle/>
        <a:p>
          <a:r>
            <a:rPr lang="en-US"/>
            <a:t>Objective: Identify the right company for making investment.</a:t>
          </a:r>
        </a:p>
      </dgm:t>
    </dgm:pt>
    <dgm:pt modelId="{5C9261F2-43CD-4F3F-851E-D63695DC9C30}" type="parTrans" cxnId="{8D547FD2-A69C-43B6-8DAF-272B8BD6FEB6}">
      <dgm:prSet/>
      <dgm:spPr/>
      <dgm:t>
        <a:bodyPr/>
        <a:lstStyle/>
        <a:p>
          <a:endParaRPr lang="en-US"/>
        </a:p>
      </dgm:t>
    </dgm:pt>
    <dgm:pt modelId="{F2040BC1-A06F-4B4F-B305-32B4B2C0BD94}" type="sibTrans" cxnId="{8D547FD2-A69C-43B6-8DAF-272B8BD6FEB6}">
      <dgm:prSet/>
      <dgm:spPr/>
      <dgm:t>
        <a:bodyPr/>
        <a:lstStyle/>
        <a:p>
          <a:endParaRPr lang="en-US"/>
        </a:p>
      </dgm:t>
    </dgm:pt>
    <dgm:pt modelId="{29F8D902-FAB6-4D27-865B-E5552C3BE475}" type="pres">
      <dgm:prSet presAssocID="{01880B8A-7E0A-4AF6-A2CC-DCD5ACC4428A}" presName="root" presStyleCnt="0">
        <dgm:presLayoutVars>
          <dgm:dir/>
          <dgm:resizeHandles val="exact"/>
        </dgm:presLayoutVars>
      </dgm:prSet>
      <dgm:spPr/>
    </dgm:pt>
    <dgm:pt modelId="{92112BD3-D6D9-49CF-A287-EBB3C9A28A02}" type="pres">
      <dgm:prSet presAssocID="{34D2D039-6336-4D77-B73F-3D481D05641C}" presName="compNode" presStyleCnt="0"/>
      <dgm:spPr/>
    </dgm:pt>
    <dgm:pt modelId="{41EFE5C8-00E5-43DE-913B-8469D8721FFD}" type="pres">
      <dgm:prSet presAssocID="{34D2D039-6336-4D77-B73F-3D481D05641C}" presName="bgRect" presStyleLbl="bgShp" presStyleIdx="0" presStyleCnt="2"/>
      <dgm:spPr/>
    </dgm:pt>
    <dgm:pt modelId="{392E86AE-2717-4D9F-958C-87E5EBB32F22}" type="pres">
      <dgm:prSet presAssocID="{34D2D039-6336-4D77-B73F-3D481D0564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E121B879-5C98-4FC1-9374-951046596179}" type="pres">
      <dgm:prSet presAssocID="{34D2D039-6336-4D77-B73F-3D481D05641C}" presName="spaceRect" presStyleCnt="0"/>
      <dgm:spPr/>
    </dgm:pt>
    <dgm:pt modelId="{D871B066-A4CA-4F03-B45E-98202226037B}" type="pres">
      <dgm:prSet presAssocID="{34D2D039-6336-4D77-B73F-3D481D05641C}" presName="parTx" presStyleLbl="revTx" presStyleIdx="0" presStyleCnt="2">
        <dgm:presLayoutVars>
          <dgm:chMax val="0"/>
          <dgm:chPref val="0"/>
        </dgm:presLayoutVars>
      </dgm:prSet>
      <dgm:spPr/>
    </dgm:pt>
    <dgm:pt modelId="{38FAFD44-2810-4384-A29E-22F18D3D35FF}" type="pres">
      <dgm:prSet presAssocID="{DB35F31A-383D-42AF-83A9-AC6B1F37D854}" presName="sibTrans" presStyleCnt="0"/>
      <dgm:spPr/>
    </dgm:pt>
    <dgm:pt modelId="{ECB9126A-7013-44F0-84A8-ACD121B66934}" type="pres">
      <dgm:prSet presAssocID="{E6CB798B-B41B-4AD3-98AB-803D898DF90A}" presName="compNode" presStyleCnt="0"/>
      <dgm:spPr/>
    </dgm:pt>
    <dgm:pt modelId="{046722FA-9C71-4D4D-9E98-8D29F23274CD}" type="pres">
      <dgm:prSet presAssocID="{E6CB798B-B41B-4AD3-98AB-803D898DF90A}" presName="bgRect" presStyleLbl="bgShp" presStyleIdx="1" presStyleCnt="2"/>
      <dgm:spPr/>
    </dgm:pt>
    <dgm:pt modelId="{5A144C52-C559-491B-9E62-6E46C44CF36C}" type="pres">
      <dgm:prSet presAssocID="{E6CB798B-B41B-4AD3-98AB-803D898DF9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01EB4391-B81B-4537-9D40-5B737318522A}" type="pres">
      <dgm:prSet presAssocID="{E6CB798B-B41B-4AD3-98AB-803D898DF90A}" presName="spaceRect" presStyleCnt="0"/>
      <dgm:spPr/>
    </dgm:pt>
    <dgm:pt modelId="{EAFD7ECE-1B98-4275-80BA-DDCDD6897E4E}" type="pres">
      <dgm:prSet presAssocID="{E6CB798B-B41B-4AD3-98AB-803D898DF90A}" presName="parTx" presStyleLbl="revTx" presStyleIdx="1" presStyleCnt="2">
        <dgm:presLayoutVars>
          <dgm:chMax val="0"/>
          <dgm:chPref val="0"/>
        </dgm:presLayoutVars>
      </dgm:prSet>
      <dgm:spPr/>
    </dgm:pt>
  </dgm:ptLst>
  <dgm:cxnLst>
    <dgm:cxn modelId="{5E483633-79AB-419B-BAB3-9BC96D17E343}" type="presOf" srcId="{E6CB798B-B41B-4AD3-98AB-803D898DF90A}" destId="{EAFD7ECE-1B98-4275-80BA-DDCDD6897E4E}" srcOrd="0" destOrd="0" presId="urn:microsoft.com/office/officeart/2018/2/layout/IconVerticalSolidList"/>
    <dgm:cxn modelId="{7BA3B543-0932-4F02-AD79-F25C755F81B1}" type="presOf" srcId="{34D2D039-6336-4D77-B73F-3D481D05641C}" destId="{D871B066-A4CA-4F03-B45E-98202226037B}" srcOrd="0" destOrd="0" presId="urn:microsoft.com/office/officeart/2018/2/layout/IconVerticalSolidList"/>
    <dgm:cxn modelId="{57AB30C8-B406-44BC-AF86-32BE9B13D9BA}" type="presOf" srcId="{01880B8A-7E0A-4AF6-A2CC-DCD5ACC4428A}" destId="{29F8D902-FAB6-4D27-865B-E5552C3BE475}" srcOrd="0" destOrd="0" presId="urn:microsoft.com/office/officeart/2018/2/layout/IconVerticalSolidList"/>
    <dgm:cxn modelId="{8D547FD2-A69C-43B6-8DAF-272B8BD6FEB6}" srcId="{01880B8A-7E0A-4AF6-A2CC-DCD5ACC4428A}" destId="{E6CB798B-B41B-4AD3-98AB-803D898DF90A}" srcOrd="1" destOrd="0" parTransId="{5C9261F2-43CD-4F3F-851E-D63695DC9C30}" sibTransId="{F2040BC1-A06F-4B4F-B305-32B4B2C0BD94}"/>
    <dgm:cxn modelId="{9E4697D3-5237-4D51-B351-9A80DBAF1E0B}" srcId="{01880B8A-7E0A-4AF6-A2CC-DCD5ACC4428A}" destId="{34D2D039-6336-4D77-B73F-3D481D05641C}" srcOrd="0" destOrd="0" parTransId="{CA43859E-951A-4D41-9D28-B50DF78DEB37}" sibTransId="{DB35F31A-383D-42AF-83A9-AC6B1F37D854}"/>
    <dgm:cxn modelId="{45DEAFF4-A0D7-42E1-AF47-F980E7DF6FC0}" type="presParOf" srcId="{29F8D902-FAB6-4D27-865B-E5552C3BE475}" destId="{92112BD3-D6D9-49CF-A287-EBB3C9A28A02}" srcOrd="0" destOrd="0" presId="urn:microsoft.com/office/officeart/2018/2/layout/IconVerticalSolidList"/>
    <dgm:cxn modelId="{7275F0E3-0441-40D9-B1A4-6327019FCE53}" type="presParOf" srcId="{92112BD3-D6D9-49CF-A287-EBB3C9A28A02}" destId="{41EFE5C8-00E5-43DE-913B-8469D8721FFD}" srcOrd="0" destOrd="0" presId="urn:microsoft.com/office/officeart/2018/2/layout/IconVerticalSolidList"/>
    <dgm:cxn modelId="{494165BF-2F79-4A6B-814F-3E33FA8E0502}" type="presParOf" srcId="{92112BD3-D6D9-49CF-A287-EBB3C9A28A02}" destId="{392E86AE-2717-4D9F-958C-87E5EBB32F22}" srcOrd="1" destOrd="0" presId="urn:microsoft.com/office/officeart/2018/2/layout/IconVerticalSolidList"/>
    <dgm:cxn modelId="{BD50B7BE-87D8-4470-96DE-E0FBE2DE95BE}" type="presParOf" srcId="{92112BD3-D6D9-49CF-A287-EBB3C9A28A02}" destId="{E121B879-5C98-4FC1-9374-951046596179}" srcOrd="2" destOrd="0" presId="urn:microsoft.com/office/officeart/2018/2/layout/IconVerticalSolidList"/>
    <dgm:cxn modelId="{1FEE558F-FE2A-4F34-9764-8FC01AAE674C}" type="presParOf" srcId="{92112BD3-D6D9-49CF-A287-EBB3C9A28A02}" destId="{D871B066-A4CA-4F03-B45E-98202226037B}" srcOrd="3" destOrd="0" presId="urn:microsoft.com/office/officeart/2018/2/layout/IconVerticalSolidList"/>
    <dgm:cxn modelId="{9B09A1D9-AC71-4BEE-8C37-E2EE69FD7453}" type="presParOf" srcId="{29F8D902-FAB6-4D27-865B-E5552C3BE475}" destId="{38FAFD44-2810-4384-A29E-22F18D3D35FF}" srcOrd="1" destOrd="0" presId="urn:microsoft.com/office/officeart/2018/2/layout/IconVerticalSolidList"/>
    <dgm:cxn modelId="{6E32CF01-9E36-4CE5-AE06-A280418623BB}" type="presParOf" srcId="{29F8D902-FAB6-4D27-865B-E5552C3BE475}" destId="{ECB9126A-7013-44F0-84A8-ACD121B66934}" srcOrd="2" destOrd="0" presId="urn:microsoft.com/office/officeart/2018/2/layout/IconVerticalSolidList"/>
    <dgm:cxn modelId="{10C42E59-3D75-4FB2-A788-3ABA9C5244ED}" type="presParOf" srcId="{ECB9126A-7013-44F0-84A8-ACD121B66934}" destId="{046722FA-9C71-4D4D-9E98-8D29F23274CD}" srcOrd="0" destOrd="0" presId="urn:microsoft.com/office/officeart/2018/2/layout/IconVerticalSolidList"/>
    <dgm:cxn modelId="{5CF6DD08-F3AD-49E1-9F81-F6DE9805859A}" type="presParOf" srcId="{ECB9126A-7013-44F0-84A8-ACD121B66934}" destId="{5A144C52-C559-491B-9E62-6E46C44CF36C}" srcOrd="1" destOrd="0" presId="urn:microsoft.com/office/officeart/2018/2/layout/IconVerticalSolidList"/>
    <dgm:cxn modelId="{6E13CD73-BFB5-4CF0-83E1-B0144120E342}" type="presParOf" srcId="{ECB9126A-7013-44F0-84A8-ACD121B66934}" destId="{01EB4391-B81B-4537-9D40-5B737318522A}" srcOrd="2" destOrd="0" presId="urn:microsoft.com/office/officeart/2018/2/layout/IconVerticalSolidList"/>
    <dgm:cxn modelId="{78FCAD2F-D8A2-4ECE-9917-30B7EDEC2149}" type="presParOf" srcId="{ECB9126A-7013-44F0-84A8-ACD121B66934}" destId="{EAFD7ECE-1B98-4275-80BA-DDCDD6897E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4A33-E125-4359-A206-E150B2A4DA9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F16E8AC-48F1-4496-BAB8-7F9DD07AC8AB}">
      <dgm:prSet/>
      <dgm:spPr/>
      <dgm:t>
        <a:bodyPr/>
        <a:lstStyle/>
        <a:p>
          <a:r>
            <a:rPr lang="en-US"/>
            <a:t>Profits are calculated strictly by finding the difference between Price_charged and Cost_of_Trip.</a:t>
          </a:r>
        </a:p>
      </dgm:t>
    </dgm:pt>
    <dgm:pt modelId="{9246F993-0451-4DD9-B40E-EDDFE2AFC4C5}" type="parTrans" cxnId="{490A4DEF-A1FE-4D34-BC07-43DDEB3FFB95}">
      <dgm:prSet/>
      <dgm:spPr/>
      <dgm:t>
        <a:bodyPr/>
        <a:lstStyle/>
        <a:p>
          <a:endParaRPr lang="en-US"/>
        </a:p>
      </dgm:t>
    </dgm:pt>
    <dgm:pt modelId="{3A2410F9-EF5F-4991-9AE3-2719F7F5FECF}" type="sibTrans" cxnId="{490A4DEF-A1FE-4D34-BC07-43DDEB3FFB95}">
      <dgm:prSet/>
      <dgm:spPr/>
      <dgm:t>
        <a:bodyPr/>
        <a:lstStyle/>
        <a:p>
          <a:endParaRPr lang="en-US"/>
        </a:p>
      </dgm:t>
    </dgm:pt>
    <dgm:pt modelId="{810FF185-3413-490B-9B3B-272A6C374328}">
      <dgm:prSet/>
      <dgm:spPr/>
      <dgm:t>
        <a:bodyPr/>
        <a:lstStyle/>
        <a:p>
          <a:r>
            <a:rPr lang="en-US"/>
            <a:t>Rows with n/a values are dropped. The resulting data has no outliers. Every ride has a Customer ID and Transaction ID.</a:t>
          </a:r>
        </a:p>
      </dgm:t>
    </dgm:pt>
    <dgm:pt modelId="{DA1D5150-FAB8-4FA7-8F2C-DBD3098FA184}" type="parTrans" cxnId="{43E342E9-B1AE-44E9-AD13-715290DA5E90}">
      <dgm:prSet/>
      <dgm:spPr/>
      <dgm:t>
        <a:bodyPr/>
        <a:lstStyle/>
        <a:p>
          <a:endParaRPr lang="en-US"/>
        </a:p>
      </dgm:t>
    </dgm:pt>
    <dgm:pt modelId="{21F97CEE-2CAA-414B-9190-3FF0C2192728}" type="sibTrans" cxnId="{43E342E9-B1AE-44E9-AD13-715290DA5E90}">
      <dgm:prSet/>
      <dgm:spPr/>
      <dgm:t>
        <a:bodyPr/>
        <a:lstStyle/>
        <a:p>
          <a:endParaRPr lang="en-US"/>
        </a:p>
      </dgm:t>
    </dgm:pt>
    <dgm:pt modelId="{35CCA5E7-2933-3341-9D07-4F5BB4872A04}" type="pres">
      <dgm:prSet presAssocID="{88DF4A33-E125-4359-A206-E150B2A4DA94}" presName="diagram" presStyleCnt="0">
        <dgm:presLayoutVars>
          <dgm:dir/>
          <dgm:resizeHandles val="exact"/>
        </dgm:presLayoutVars>
      </dgm:prSet>
      <dgm:spPr/>
    </dgm:pt>
    <dgm:pt modelId="{1C985CA3-81CE-8D4C-A955-3AB9BCCCF663}" type="pres">
      <dgm:prSet presAssocID="{3F16E8AC-48F1-4496-BAB8-7F9DD07AC8AB}" presName="node" presStyleLbl="node1" presStyleIdx="0" presStyleCnt="2">
        <dgm:presLayoutVars>
          <dgm:bulletEnabled val="1"/>
        </dgm:presLayoutVars>
      </dgm:prSet>
      <dgm:spPr/>
    </dgm:pt>
    <dgm:pt modelId="{C05AB87D-0D87-504A-9140-E5FF655A12D2}" type="pres">
      <dgm:prSet presAssocID="{3A2410F9-EF5F-4991-9AE3-2719F7F5FECF}" presName="sibTrans" presStyleCnt="0"/>
      <dgm:spPr/>
    </dgm:pt>
    <dgm:pt modelId="{11F0E6AB-AB03-124C-9251-ABE454FEBDAB}" type="pres">
      <dgm:prSet presAssocID="{810FF185-3413-490B-9B3B-272A6C374328}" presName="node" presStyleLbl="node1" presStyleIdx="1" presStyleCnt="2">
        <dgm:presLayoutVars>
          <dgm:bulletEnabled val="1"/>
        </dgm:presLayoutVars>
      </dgm:prSet>
      <dgm:spPr/>
    </dgm:pt>
  </dgm:ptLst>
  <dgm:cxnLst>
    <dgm:cxn modelId="{526ED70B-3D13-E943-9FD2-89D3776E8EDA}" type="presOf" srcId="{88DF4A33-E125-4359-A206-E150B2A4DA94}" destId="{35CCA5E7-2933-3341-9D07-4F5BB4872A04}" srcOrd="0" destOrd="0" presId="urn:microsoft.com/office/officeart/2005/8/layout/default"/>
    <dgm:cxn modelId="{4D3B7085-B8AF-5344-97B5-E93B7716B8BB}" type="presOf" srcId="{3F16E8AC-48F1-4496-BAB8-7F9DD07AC8AB}" destId="{1C985CA3-81CE-8D4C-A955-3AB9BCCCF663}" srcOrd="0" destOrd="0" presId="urn:microsoft.com/office/officeart/2005/8/layout/default"/>
    <dgm:cxn modelId="{43E342E9-B1AE-44E9-AD13-715290DA5E90}" srcId="{88DF4A33-E125-4359-A206-E150B2A4DA94}" destId="{810FF185-3413-490B-9B3B-272A6C374328}" srcOrd="1" destOrd="0" parTransId="{DA1D5150-FAB8-4FA7-8F2C-DBD3098FA184}" sibTransId="{21F97CEE-2CAA-414B-9190-3FF0C2192728}"/>
    <dgm:cxn modelId="{490A4DEF-A1FE-4D34-BC07-43DDEB3FFB95}" srcId="{88DF4A33-E125-4359-A206-E150B2A4DA94}" destId="{3F16E8AC-48F1-4496-BAB8-7F9DD07AC8AB}" srcOrd="0" destOrd="0" parTransId="{9246F993-0451-4DD9-B40E-EDDFE2AFC4C5}" sibTransId="{3A2410F9-EF5F-4991-9AE3-2719F7F5FECF}"/>
    <dgm:cxn modelId="{96A7E5F0-376F-024F-8F42-A121BA4E590A}" type="presOf" srcId="{810FF185-3413-490B-9B3B-272A6C374328}" destId="{11F0E6AB-AB03-124C-9251-ABE454FEBDAB}" srcOrd="0" destOrd="0" presId="urn:microsoft.com/office/officeart/2005/8/layout/default"/>
    <dgm:cxn modelId="{C3DB8DBD-BC1C-0D44-9B89-3B7336090A66}" type="presParOf" srcId="{35CCA5E7-2933-3341-9D07-4F5BB4872A04}" destId="{1C985CA3-81CE-8D4C-A955-3AB9BCCCF663}" srcOrd="0" destOrd="0" presId="urn:microsoft.com/office/officeart/2005/8/layout/default"/>
    <dgm:cxn modelId="{EE53A33B-44A8-354C-B0EB-B01A08502C94}" type="presParOf" srcId="{35CCA5E7-2933-3341-9D07-4F5BB4872A04}" destId="{C05AB87D-0D87-504A-9140-E5FF655A12D2}" srcOrd="1" destOrd="0" presId="urn:microsoft.com/office/officeart/2005/8/layout/default"/>
    <dgm:cxn modelId="{B084ECEA-DFF2-9247-8BD2-882CC1C82A7D}" type="presParOf" srcId="{35CCA5E7-2933-3341-9D07-4F5BB4872A04}" destId="{11F0E6AB-AB03-124C-9251-ABE454FEBDA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116E1C-079F-46AE-8F7F-6D4F4C3B328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0F9070D-DAD3-4F0C-A3DB-9F586DCDB0AC}">
      <dgm:prSet/>
      <dgm:spPr/>
      <dgm:t>
        <a:bodyPr/>
        <a:lstStyle/>
        <a:p>
          <a:r>
            <a:rPr lang="en-US"/>
            <a:t>Profit: Yellow Cab is a larger company compared to Pink Cab. Yellow Cab is more profitable per KM travelled and its annual profit is nearly 7 times more than pink cab. </a:t>
          </a:r>
        </a:p>
      </dgm:t>
    </dgm:pt>
    <dgm:pt modelId="{A02F22F5-E45C-41B7-8DFC-3DE9AFC078B5}" type="parTrans" cxnId="{F2C44914-4CB2-42E7-B39B-76F6F3269EB0}">
      <dgm:prSet/>
      <dgm:spPr/>
      <dgm:t>
        <a:bodyPr/>
        <a:lstStyle/>
        <a:p>
          <a:endParaRPr lang="en-US"/>
        </a:p>
      </dgm:t>
    </dgm:pt>
    <dgm:pt modelId="{787E50B3-899A-4A71-9218-70EB5EDF53CB}" type="sibTrans" cxnId="{F2C44914-4CB2-42E7-B39B-76F6F3269EB0}">
      <dgm:prSet/>
      <dgm:spPr/>
      <dgm:t>
        <a:bodyPr/>
        <a:lstStyle/>
        <a:p>
          <a:endParaRPr lang="en-US"/>
        </a:p>
      </dgm:t>
    </dgm:pt>
    <dgm:pt modelId="{21B75ABB-B934-40EC-85B9-714BCB980ABF}">
      <dgm:prSet/>
      <dgm:spPr/>
      <dgm:t>
        <a:bodyPr/>
        <a:lstStyle/>
        <a:p>
          <a:r>
            <a:rPr lang="en-US"/>
            <a:t>Seasonality:  The number of Yellow Cab and Pink Cab rides experience the same trend throughout the months. </a:t>
          </a:r>
        </a:p>
      </dgm:t>
    </dgm:pt>
    <dgm:pt modelId="{E60BBAF3-B8BC-45E7-8D54-DFB163CEAA1B}" type="parTrans" cxnId="{7920B854-8F7F-4A4A-A77A-D9E9636E1319}">
      <dgm:prSet/>
      <dgm:spPr/>
      <dgm:t>
        <a:bodyPr/>
        <a:lstStyle/>
        <a:p>
          <a:endParaRPr lang="en-US"/>
        </a:p>
      </dgm:t>
    </dgm:pt>
    <dgm:pt modelId="{BAB0154B-E694-403F-89E4-0D0E95A0BBBE}" type="sibTrans" cxnId="{7920B854-8F7F-4A4A-A77A-D9E9636E1319}">
      <dgm:prSet/>
      <dgm:spPr/>
      <dgm:t>
        <a:bodyPr/>
        <a:lstStyle/>
        <a:p>
          <a:endParaRPr lang="en-US"/>
        </a:p>
      </dgm:t>
    </dgm:pt>
    <dgm:pt modelId="{C4E2A665-FA4B-46F2-91E3-8A113F1E6669}">
      <dgm:prSet/>
      <dgm:spPr/>
      <dgm:t>
        <a:bodyPr/>
        <a:lstStyle/>
        <a:p>
          <a:r>
            <a:rPr lang="en-US" dirty="0"/>
            <a:t>Customer retention: If we considered at least 3 rides as loyal customer. Yellow Cab can retain customers better than Pink Cab.</a:t>
          </a:r>
        </a:p>
      </dgm:t>
    </dgm:pt>
    <dgm:pt modelId="{58BF54EA-D568-4878-8A56-ECF0D68F6A83}" type="parTrans" cxnId="{1145B6AA-AED5-4A3F-BBCA-37B5A2A5E954}">
      <dgm:prSet/>
      <dgm:spPr/>
      <dgm:t>
        <a:bodyPr/>
        <a:lstStyle/>
        <a:p>
          <a:endParaRPr lang="en-US"/>
        </a:p>
      </dgm:t>
    </dgm:pt>
    <dgm:pt modelId="{6386C3B2-7C2B-4863-A09F-76223B1A8D27}" type="sibTrans" cxnId="{1145B6AA-AED5-4A3F-BBCA-37B5A2A5E954}">
      <dgm:prSet/>
      <dgm:spPr/>
      <dgm:t>
        <a:bodyPr/>
        <a:lstStyle/>
        <a:p>
          <a:endParaRPr lang="en-US"/>
        </a:p>
      </dgm:t>
    </dgm:pt>
    <dgm:pt modelId="{2362591C-57CA-4EC5-82DC-1DBF27612722}">
      <dgm:prSet/>
      <dgm:spPr/>
      <dgm:t>
        <a:bodyPr/>
        <a:lstStyle/>
        <a:p>
          <a:r>
            <a:rPr lang="en-US"/>
            <a:t>Income Demographic: Both cab companies have approximately the same  demographic oh customers in terms of income.  </a:t>
          </a:r>
        </a:p>
      </dgm:t>
    </dgm:pt>
    <dgm:pt modelId="{ACCD53AB-B452-4E36-9B59-294E8BFBC857}" type="parTrans" cxnId="{9E93FFA2-84C3-4AB0-874D-4D7560A4F207}">
      <dgm:prSet/>
      <dgm:spPr/>
      <dgm:t>
        <a:bodyPr/>
        <a:lstStyle/>
        <a:p>
          <a:endParaRPr lang="en-US"/>
        </a:p>
      </dgm:t>
    </dgm:pt>
    <dgm:pt modelId="{7B78846D-19E7-401F-A1A4-F1DFB693D79F}" type="sibTrans" cxnId="{9E93FFA2-84C3-4AB0-874D-4D7560A4F207}">
      <dgm:prSet/>
      <dgm:spPr/>
      <dgm:t>
        <a:bodyPr/>
        <a:lstStyle/>
        <a:p>
          <a:endParaRPr lang="en-US"/>
        </a:p>
      </dgm:t>
    </dgm:pt>
    <dgm:pt modelId="{BDBB0E52-2E13-494E-B323-E6465DB957D2}">
      <dgm:prSet/>
      <dgm:spPr/>
      <dgm:t>
        <a:bodyPr/>
        <a:lstStyle/>
        <a:p>
          <a:r>
            <a:rPr lang="en-US"/>
            <a:t>Gender Demographic: Pink Cab has a larger portion of rides that are female compared to Yellow Cab. </a:t>
          </a:r>
        </a:p>
      </dgm:t>
    </dgm:pt>
    <dgm:pt modelId="{665B9F92-E32C-46E7-8B6A-05D17D8DFB89}" type="parTrans" cxnId="{EDDFA653-B74E-45A5-B8F9-0D2E7FF270CB}">
      <dgm:prSet/>
      <dgm:spPr/>
      <dgm:t>
        <a:bodyPr/>
        <a:lstStyle/>
        <a:p>
          <a:endParaRPr lang="en-US"/>
        </a:p>
      </dgm:t>
    </dgm:pt>
    <dgm:pt modelId="{741CB2CD-3DF3-4559-BE7D-EEB144A64E75}" type="sibTrans" cxnId="{EDDFA653-B74E-45A5-B8F9-0D2E7FF270CB}">
      <dgm:prSet/>
      <dgm:spPr/>
      <dgm:t>
        <a:bodyPr/>
        <a:lstStyle/>
        <a:p>
          <a:endParaRPr lang="en-US"/>
        </a:p>
      </dgm:t>
    </dgm:pt>
    <dgm:pt modelId="{5FA90C01-A243-C247-BF1F-D6A96CEB3ED2}" type="pres">
      <dgm:prSet presAssocID="{42116E1C-079F-46AE-8F7F-6D4F4C3B3283}" presName="vert0" presStyleCnt="0">
        <dgm:presLayoutVars>
          <dgm:dir/>
          <dgm:animOne val="branch"/>
          <dgm:animLvl val="lvl"/>
        </dgm:presLayoutVars>
      </dgm:prSet>
      <dgm:spPr/>
    </dgm:pt>
    <dgm:pt modelId="{89401077-441C-244B-9072-3C9488A4EFDD}" type="pres">
      <dgm:prSet presAssocID="{00F9070D-DAD3-4F0C-A3DB-9F586DCDB0AC}" presName="thickLine" presStyleLbl="alignNode1" presStyleIdx="0" presStyleCnt="5"/>
      <dgm:spPr/>
    </dgm:pt>
    <dgm:pt modelId="{3E0EDF89-3A0B-8244-9AA0-84DD67FA6CFF}" type="pres">
      <dgm:prSet presAssocID="{00F9070D-DAD3-4F0C-A3DB-9F586DCDB0AC}" presName="horz1" presStyleCnt="0"/>
      <dgm:spPr/>
    </dgm:pt>
    <dgm:pt modelId="{A832F3C6-DA8A-C447-8B7A-27FFE435065A}" type="pres">
      <dgm:prSet presAssocID="{00F9070D-DAD3-4F0C-A3DB-9F586DCDB0AC}" presName="tx1" presStyleLbl="revTx" presStyleIdx="0" presStyleCnt="5"/>
      <dgm:spPr/>
    </dgm:pt>
    <dgm:pt modelId="{8AECDC82-6758-3E4B-952D-E4A663851CBC}" type="pres">
      <dgm:prSet presAssocID="{00F9070D-DAD3-4F0C-A3DB-9F586DCDB0AC}" presName="vert1" presStyleCnt="0"/>
      <dgm:spPr/>
    </dgm:pt>
    <dgm:pt modelId="{5DBD2123-B848-814F-B8CD-7EB4C05C1C6B}" type="pres">
      <dgm:prSet presAssocID="{21B75ABB-B934-40EC-85B9-714BCB980ABF}" presName="thickLine" presStyleLbl="alignNode1" presStyleIdx="1" presStyleCnt="5"/>
      <dgm:spPr/>
    </dgm:pt>
    <dgm:pt modelId="{FCD1734B-DEFC-D74B-862D-F25F4358D4F7}" type="pres">
      <dgm:prSet presAssocID="{21B75ABB-B934-40EC-85B9-714BCB980ABF}" presName="horz1" presStyleCnt="0"/>
      <dgm:spPr/>
    </dgm:pt>
    <dgm:pt modelId="{D9089654-B7D9-064C-B469-463C3657CEBA}" type="pres">
      <dgm:prSet presAssocID="{21B75ABB-B934-40EC-85B9-714BCB980ABF}" presName="tx1" presStyleLbl="revTx" presStyleIdx="1" presStyleCnt="5"/>
      <dgm:spPr/>
    </dgm:pt>
    <dgm:pt modelId="{C898C4DB-F7E7-8041-BD66-F765CD0272AD}" type="pres">
      <dgm:prSet presAssocID="{21B75ABB-B934-40EC-85B9-714BCB980ABF}" presName="vert1" presStyleCnt="0"/>
      <dgm:spPr/>
    </dgm:pt>
    <dgm:pt modelId="{556A4E37-85AF-8049-BFBA-9B73E7B0ACFF}" type="pres">
      <dgm:prSet presAssocID="{C4E2A665-FA4B-46F2-91E3-8A113F1E6669}" presName="thickLine" presStyleLbl="alignNode1" presStyleIdx="2" presStyleCnt="5"/>
      <dgm:spPr/>
    </dgm:pt>
    <dgm:pt modelId="{BD849A33-5D6B-2C46-B35A-C7B1FDE57E94}" type="pres">
      <dgm:prSet presAssocID="{C4E2A665-FA4B-46F2-91E3-8A113F1E6669}" presName="horz1" presStyleCnt="0"/>
      <dgm:spPr/>
    </dgm:pt>
    <dgm:pt modelId="{0650C147-5EAC-9E43-A335-6288570D2654}" type="pres">
      <dgm:prSet presAssocID="{C4E2A665-FA4B-46F2-91E3-8A113F1E6669}" presName="tx1" presStyleLbl="revTx" presStyleIdx="2" presStyleCnt="5"/>
      <dgm:spPr/>
    </dgm:pt>
    <dgm:pt modelId="{7CAE6841-9F6D-7146-A34F-E04EE56B531D}" type="pres">
      <dgm:prSet presAssocID="{C4E2A665-FA4B-46F2-91E3-8A113F1E6669}" presName="vert1" presStyleCnt="0"/>
      <dgm:spPr/>
    </dgm:pt>
    <dgm:pt modelId="{F96BCB70-F8AC-AA4B-AE28-ADD7AF608F46}" type="pres">
      <dgm:prSet presAssocID="{2362591C-57CA-4EC5-82DC-1DBF27612722}" presName="thickLine" presStyleLbl="alignNode1" presStyleIdx="3" presStyleCnt="5"/>
      <dgm:spPr/>
    </dgm:pt>
    <dgm:pt modelId="{ED8C5149-5512-3040-970D-BBBBE5329013}" type="pres">
      <dgm:prSet presAssocID="{2362591C-57CA-4EC5-82DC-1DBF27612722}" presName="horz1" presStyleCnt="0"/>
      <dgm:spPr/>
    </dgm:pt>
    <dgm:pt modelId="{02485999-2947-3A4F-81A9-BFB337C0DB86}" type="pres">
      <dgm:prSet presAssocID="{2362591C-57CA-4EC5-82DC-1DBF27612722}" presName="tx1" presStyleLbl="revTx" presStyleIdx="3" presStyleCnt="5"/>
      <dgm:spPr/>
    </dgm:pt>
    <dgm:pt modelId="{1EF461F2-6532-314A-9510-FBCD43532970}" type="pres">
      <dgm:prSet presAssocID="{2362591C-57CA-4EC5-82DC-1DBF27612722}" presName="vert1" presStyleCnt="0"/>
      <dgm:spPr/>
    </dgm:pt>
    <dgm:pt modelId="{7D65FDCE-BA4F-F642-BF30-75DF189ED543}" type="pres">
      <dgm:prSet presAssocID="{BDBB0E52-2E13-494E-B323-E6465DB957D2}" presName="thickLine" presStyleLbl="alignNode1" presStyleIdx="4" presStyleCnt="5"/>
      <dgm:spPr/>
    </dgm:pt>
    <dgm:pt modelId="{87570AC0-EB80-D349-9C97-8012C33BC18A}" type="pres">
      <dgm:prSet presAssocID="{BDBB0E52-2E13-494E-B323-E6465DB957D2}" presName="horz1" presStyleCnt="0"/>
      <dgm:spPr/>
    </dgm:pt>
    <dgm:pt modelId="{7AE859EA-1849-F745-A825-3318B419EB55}" type="pres">
      <dgm:prSet presAssocID="{BDBB0E52-2E13-494E-B323-E6465DB957D2}" presName="tx1" presStyleLbl="revTx" presStyleIdx="4" presStyleCnt="5"/>
      <dgm:spPr/>
    </dgm:pt>
    <dgm:pt modelId="{9BFA77CF-5737-8240-A507-1B0D7B20056D}" type="pres">
      <dgm:prSet presAssocID="{BDBB0E52-2E13-494E-B323-E6465DB957D2}" presName="vert1" presStyleCnt="0"/>
      <dgm:spPr/>
    </dgm:pt>
  </dgm:ptLst>
  <dgm:cxnLst>
    <dgm:cxn modelId="{F2C44914-4CB2-42E7-B39B-76F6F3269EB0}" srcId="{42116E1C-079F-46AE-8F7F-6D4F4C3B3283}" destId="{00F9070D-DAD3-4F0C-A3DB-9F586DCDB0AC}" srcOrd="0" destOrd="0" parTransId="{A02F22F5-E45C-41B7-8DFC-3DE9AFC078B5}" sibTransId="{787E50B3-899A-4A71-9218-70EB5EDF53CB}"/>
    <dgm:cxn modelId="{2B7AD528-6185-0540-A53C-F3570AB4AB5D}" type="presOf" srcId="{00F9070D-DAD3-4F0C-A3DB-9F586DCDB0AC}" destId="{A832F3C6-DA8A-C447-8B7A-27FFE435065A}" srcOrd="0" destOrd="0" presId="urn:microsoft.com/office/officeart/2008/layout/LinedList"/>
    <dgm:cxn modelId="{3D6C5C39-CC9F-284A-B3C3-900536386457}" type="presOf" srcId="{42116E1C-079F-46AE-8F7F-6D4F4C3B3283}" destId="{5FA90C01-A243-C247-BF1F-D6A96CEB3ED2}" srcOrd="0" destOrd="0" presId="urn:microsoft.com/office/officeart/2008/layout/LinedList"/>
    <dgm:cxn modelId="{EDDFA653-B74E-45A5-B8F9-0D2E7FF270CB}" srcId="{42116E1C-079F-46AE-8F7F-6D4F4C3B3283}" destId="{BDBB0E52-2E13-494E-B323-E6465DB957D2}" srcOrd="4" destOrd="0" parTransId="{665B9F92-E32C-46E7-8B6A-05D17D8DFB89}" sibTransId="{741CB2CD-3DF3-4559-BE7D-EEB144A64E75}"/>
    <dgm:cxn modelId="{7920B854-8F7F-4A4A-A77A-D9E9636E1319}" srcId="{42116E1C-079F-46AE-8F7F-6D4F4C3B3283}" destId="{21B75ABB-B934-40EC-85B9-714BCB980ABF}" srcOrd="1" destOrd="0" parTransId="{E60BBAF3-B8BC-45E7-8D54-DFB163CEAA1B}" sibTransId="{BAB0154B-E694-403F-89E4-0D0E95A0BBBE}"/>
    <dgm:cxn modelId="{C6590F69-EBCD-804C-A4EA-6679101CA689}" type="presOf" srcId="{21B75ABB-B934-40EC-85B9-714BCB980ABF}" destId="{D9089654-B7D9-064C-B469-463C3657CEBA}" srcOrd="0" destOrd="0" presId="urn:microsoft.com/office/officeart/2008/layout/LinedList"/>
    <dgm:cxn modelId="{71AE997D-A937-6F4F-BC62-05B0D10FC4AD}" type="presOf" srcId="{BDBB0E52-2E13-494E-B323-E6465DB957D2}" destId="{7AE859EA-1849-F745-A825-3318B419EB55}" srcOrd="0" destOrd="0" presId="urn:microsoft.com/office/officeart/2008/layout/LinedList"/>
    <dgm:cxn modelId="{6E82119C-E0BE-6642-BC2E-A4E15D469B23}" type="presOf" srcId="{2362591C-57CA-4EC5-82DC-1DBF27612722}" destId="{02485999-2947-3A4F-81A9-BFB337C0DB86}" srcOrd="0" destOrd="0" presId="urn:microsoft.com/office/officeart/2008/layout/LinedList"/>
    <dgm:cxn modelId="{9E93FFA2-84C3-4AB0-874D-4D7560A4F207}" srcId="{42116E1C-079F-46AE-8F7F-6D4F4C3B3283}" destId="{2362591C-57CA-4EC5-82DC-1DBF27612722}" srcOrd="3" destOrd="0" parTransId="{ACCD53AB-B452-4E36-9B59-294E8BFBC857}" sibTransId="{7B78846D-19E7-401F-A1A4-F1DFB693D79F}"/>
    <dgm:cxn modelId="{1145B6AA-AED5-4A3F-BBCA-37B5A2A5E954}" srcId="{42116E1C-079F-46AE-8F7F-6D4F4C3B3283}" destId="{C4E2A665-FA4B-46F2-91E3-8A113F1E6669}" srcOrd="2" destOrd="0" parTransId="{58BF54EA-D568-4878-8A56-ECF0D68F6A83}" sibTransId="{6386C3B2-7C2B-4863-A09F-76223B1A8D27}"/>
    <dgm:cxn modelId="{415662CA-453F-634B-AC30-68B70E0CF51F}" type="presOf" srcId="{C4E2A665-FA4B-46F2-91E3-8A113F1E6669}" destId="{0650C147-5EAC-9E43-A335-6288570D2654}" srcOrd="0" destOrd="0" presId="urn:microsoft.com/office/officeart/2008/layout/LinedList"/>
    <dgm:cxn modelId="{CEBB1D8F-F3B9-6648-9AA3-54F5848D181F}" type="presParOf" srcId="{5FA90C01-A243-C247-BF1F-D6A96CEB3ED2}" destId="{89401077-441C-244B-9072-3C9488A4EFDD}" srcOrd="0" destOrd="0" presId="urn:microsoft.com/office/officeart/2008/layout/LinedList"/>
    <dgm:cxn modelId="{0E835D70-6BBA-1446-8B1C-33771570BF6D}" type="presParOf" srcId="{5FA90C01-A243-C247-BF1F-D6A96CEB3ED2}" destId="{3E0EDF89-3A0B-8244-9AA0-84DD67FA6CFF}" srcOrd="1" destOrd="0" presId="urn:microsoft.com/office/officeart/2008/layout/LinedList"/>
    <dgm:cxn modelId="{3F4B0CCF-49CE-5944-A67D-DA970399B2FB}" type="presParOf" srcId="{3E0EDF89-3A0B-8244-9AA0-84DD67FA6CFF}" destId="{A832F3C6-DA8A-C447-8B7A-27FFE435065A}" srcOrd="0" destOrd="0" presId="urn:microsoft.com/office/officeart/2008/layout/LinedList"/>
    <dgm:cxn modelId="{6E5BBAF2-54B5-BB4D-A158-00CBE0A16466}" type="presParOf" srcId="{3E0EDF89-3A0B-8244-9AA0-84DD67FA6CFF}" destId="{8AECDC82-6758-3E4B-952D-E4A663851CBC}" srcOrd="1" destOrd="0" presId="urn:microsoft.com/office/officeart/2008/layout/LinedList"/>
    <dgm:cxn modelId="{EFD53D66-C99E-8C43-8EAA-F8AA3C5A57F6}" type="presParOf" srcId="{5FA90C01-A243-C247-BF1F-D6A96CEB3ED2}" destId="{5DBD2123-B848-814F-B8CD-7EB4C05C1C6B}" srcOrd="2" destOrd="0" presId="urn:microsoft.com/office/officeart/2008/layout/LinedList"/>
    <dgm:cxn modelId="{4350D818-33ED-E04F-8220-379C43E5639A}" type="presParOf" srcId="{5FA90C01-A243-C247-BF1F-D6A96CEB3ED2}" destId="{FCD1734B-DEFC-D74B-862D-F25F4358D4F7}" srcOrd="3" destOrd="0" presId="urn:microsoft.com/office/officeart/2008/layout/LinedList"/>
    <dgm:cxn modelId="{9ABABCB7-9583-F144-9506-81032335FA17}" type="presParOf" srcId="{FCD1734B-DEFC-D74B-862D-F25F4358D4F7}" destId="{D9089654-B7D9-064C-B469-463C3657CEBA}" srcOrd="0" destOrd="0" presId="urn:microsoft.com/office/officeart/2008/layout/LinedList"/>
    <dgm:cxn modelId="{C8AC0FA7-EF87-8343-B3AA-971874F578EF}" type="presParOf" srcId="{FCD1734B-DEFC-D74B-862D-F25F4358D4F7}" destId="{C898C4DB-F7E7-8041-BD66-F765CD0272AD}" srcOrd="1" destOrd="0" presId="urn:microsoft.com/office/officeart/2008/layout/LinedList"/>
    <dgm:cxn modelId="{E585FA18-5A1B-4649-8A08-CAA7F3D542BC}" type="presParOf" srcId="{5FA90C01-A243-C247-BF1F-D6A96CEB3ED2}" destId="{556A4E37-85AF-8049-BFBA-9B73E7B0ACFF}" srcOrd="4" destOrd="0" presId="urn:microsoft.com/office/officeart/2008/layout/LinedList"/>
    <dgm:cxn modelId="{84D8A597-A148-BF41-8ED7-F034C3B24663}" type="presParOf" srcId="{5FA90C01-A243-C247-BF1F-D6A96CEB3ED2}" destId="{BD849A33-5D6B-2C46-B35A-C7B1FDE57E94}" srcOrd="5" destOrd="0" presId="urn:microsoft.com/office/officeart/2008/layout/LinedList"/>
    <dgm:cxn modelId="{976966C5-FAA1-3B40-B54A-563B0976EA36}" type="presParOf" srcId="{BD849A33-5D6B-2C46-B35A-C7B1FDE57E94}" destId="{0650C147-5EAC-9E43-A335-6288570D2654}" srcOrd="0" destOrd="0" presId="urn:microsoft.com/office/officeart/2008/layout/LinedList"/>
    <dgm:cxn modelId="{CE1ACBAA-5277-074D-BB7B-7B8B8F29B1FA}" type="presParOf" srcId="{BD849A33-5D6B-2C46-B35A-C7B1FDE57E94}" destId="{7CAE6841-9F6D-7146-A34F-E04EE56B531D}" srcOrd="1" destOrd="0" presId="urn:microsoft.com/office/officeart/2008/layout/LinedList"/>
    <dgm:cxn modelId="{98E0236E-5402-A340-9062-FA38E37BB9C0}" type="presParOf" srcId="{5FA90C01-A243-C247-BF1F-D6A96CEB3ED2}" destId="{F96BCB70-F8AC-AA4B-AE28-ADD7AF608F46}" srcOrd="6" destOrd="0" presId="urn:microsoft.com/office/officeart/2008/layout/LinedList"/>
    <dgm:cxn modelId="{088428E2-0FE1-FD4D-AEC7-DF345DD90887}" type="presParOf" srcId="{5FA90C01-A243-C247-BF1F-D6A96CEB3ED2}" destId="{ED8C5149-5512-3040-970D-BBBBE5329013}" srcOrd="7" destOrd="0" presId="urn:microsoft.com/office/officeart/2008/layout/LinedList"/>
    <dgm:cxn modelId="{EA08ACFB-AE22-7244-8FFE-D28049D1304B}" type="presParOf" srcId="{ED8C5149-5512-3040-970D-BBBBE5329013}" destId="{02485999-2947-3A4F-81A9-BFB337C0DB86}" srcOrd="0" destOrd="0" presId="urn:microsoft.com/office/officeart/2008/layout/LinedList"/>
    <dgm:cxn modelId="{3B052B5E-EEE8-0544-BE45-A96342C094B5}" type="presParOf" srcId="{ED8C5149-5512-3040-970D-BBBBE5329013}" destId="{1EF461F2-6532-314A-9510-FBCD43532970}" srcOrd="1" destOrd="0" presId="urn:microsoft.com/office/officeart/2008/layout/LinedList"/>
    <dgm:cxn modelId="{FC821B24-F584-1C48-94DD-9043BC65B9D1}" type="presParOf" srcId="{5FA90C01-A243-C247-BF1F-D6A96CEB3ED2}" destId="{7D65FDCE-BA4F-F642-BF30-75DF189ED543}" srcOrd="8" destOrd="0" presId="urn:microsoft.com/office/officeart/2008/layout/LinedList"/>
    <dgm:cxn modelId="{1FDF6414-C36F-F641-8E6C-854FAF19D29F}" type="presParOf" srcId="{5FA90C01-A243-C247-BF1F-D6A96CEB3ED2}" destId="{87570AC0-EB80-D349-9C97-8012C33BC18A}" srcOrd="9" destOrd="0" presId="urn:microsoft.com/office/officeart/2008/layout/LinedList"/>
    <dgm:cxn modelId="{490D9FD8-4949-5045-B431-DDA0BA610D33}" type="presParOf" srcId="{87570AC0-EB80-D349-9C97-8012C33BC18A}" destId="{7AE859EA-1849-F745-A825-3318B419EB55}" srcOrd="0" destOrd="0" presId="urn:microsoft.com/office/officeart/2008/layout/LinedList"/>
    <dgm:cxn modelId="{D2C63E56-097F-DE49-AFBB-ED83B4766CD0}" type="presParOf" srcId="{87570AC0-EB80-D349-9C97-8012C33BC18A}" destId="{9BFA77CF-5737-8240-A507-1B0D7B2005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AF7F8E-F9E5-44B7-845F-4538C2C2D96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52E3E60-6907-4F2A-9760-151076895860}">
      <dgm:prSet/>
      <dgm:spPr/>
      <dgm:t>
        <a:bodyPr/>
        <a:lstStyle/>
        <a:p>
          <a:pPr>
            <a:defRPr cap="all"/>
          </a:pPr>
          <a:r>
            <a:rPr lang="en-US"/>
            <a:t>Yellow Cab is recommended for investment if the goal of investment is to generate more profit. </a:t>
          </a:r>
        </a:p>
      </dgm:t>
    </dgm:pt>
    <dgm:pt modelId="{B81F541B-0861-42D5-8742-0C67755D28F8}" type="parTrans" cxnId="{BB639828-3725-4915-8FFC-79FF4EB0C477}">
      <dgm:prSet/>
      <dgm:spPr/>
      <dgm:t>
        <a:bodyPr/>
        <a:lstStyle/>
        <a:p>
          <a:endParaRPr lang="en-US"/>
        </a:p>
      </dgm:t>
    </dgm:pt>
    <dgm:pt modelId="{BE68955E-2982-4C41-9F0F-C610AB2A7902}" type="sibTrans" cxnId="{BB639828-3725-4915-8FFC-79FF4EB0C477}">
      <dgm:prSet/>
      <dgm:spPr/>
      <dgm:t>
        <a:bodyPr/>
        <a:lstStyle/>
        <a:p>
          <a:endParaRPr lang="en-US"/>
        </a:p>
      </dgm:t>
    </dgm:pt>
    <dgm:pt modelId="{A958C665-F4D2-494C-B0A3-7CED2020B60C}">
      <dgm:prSet/>
      <dgm:spPr/>
      <dgm:t>
        <a:bodyPr/>
        <a:lstStyle/>
        <a:p>
          <a:pPr>
            <a:defRPr cap="all"/>
          </a:pPr>
          <a:r>
            <a:rPr lang="en-US"/>
            <a:t>Pink Cab is recommended for investment if the goal is to expand female market. </a:t>
          </a:r>
        </a:p>
      </dgm:t>
    </dgm:pt>
    <dgm:pt modelId="{6AD8C09A-2150-479B-8589-3392D1D49AA8}" type="parTrans" cxnId="{EEA2AD78-90FC-4A13-922B-38ADF2B8FB86}">
      <dgm:prSet/>
      <dgm:spPr/>
      <dgm:t>
        <a:bodyPr/>
        <a:lstStyle/>
        <a:p>
          <a:endParaRPr lang="en-US"/>
        </a:p>
      </dgm:t>
    </dgm:pt>
    <dgm:pt modelId="{8770D3CF-5EC1-4F6F-9DCF-9C70AD378B46}" type="sibTrans" cxnId="{EEA2AD78-90FC-4A13-922B-38ADF2B8FB86}">
      <dgm:prSet/>
      <dgm:spPr/>
      <dgm:t>
        <a:bodyPr/>
        <a:lstStyle/>
        <a:p>
          <a:endParaRPr lang="en-US"/>
        </a:p>
      </dgm:t>
    </dgm:pt>
    <dgm:pt modelId="{3CEF8CA3-D4EA-4A79-88FF-26A0929270D6}" type="pres">
      <dgm:prSet presAssocID="{1CAF7F8E-F9E5-44B7-845F-4538C2C2D961}" presName="root" presStyleCnt="0">
        <dgm:presLayoutVars>
          <dgm:dir/>
          <dgm:resizeHandles val="exact"/>
        </dgm:presLayoutVars>
      </dgm:prSet>
      <dgm:spPr/>
    </dgm:pt>
    <dgm:pt modelId="{FC87530C-54F4-4377-82A5-F6CEA0A1F79E}" type="pres">
      <dgm:prSet presAssocID="{252E3E60-6907-4F2A-9760-151076895860}" presName="compNode" presStyleCnt="0"/>
      <dgm:spPr/>
    </dgm:pt>
    <dgm:pt modelId="{57BEAC45-49AF-4447-90B8-9301C6D70D8D}" type="pres">
      <dgm:prSet presAssocID="{252E3E60-6907-4F2A-9760-151076895860}" presName="iconBgRect" presStyleLbl="bgShp" presStyleIdx="0" presStyleCnt="2"/>
      <dgm:spPr>
        <a:solidFill>
          <a:srgbClr val="FFC000"/>
        </a:solidFill>
      </dgm:spPr>
    </dgm:pt>
    <dgm:pt modelId="{541B3A74-5AA9-42C9-81FE-B53FCBAC9132}" type="pres">
      <dgm:prSet presAssocID="{252E3E60-6907-4F2A-9760-1510768958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B8227F46-92E1-4F54-A056-904BE13A786D}" type="pres">
      <dgm:prSet presAssocID="{252E3E60-6907-4F2A-9760-151076895860}" presName="spaceRect" presStyleCnt="0"/>
      <dgm:spPr/>
    </dgm:pt>
    <dgm:pt modelId="{67AB59D8-E4A7-4A38-9398-A6E5806F77DB}" type="pres">
      <dgm:prSet presAssocID="{252E3E60-6907-4F2A-9760-151076895860}" presName="textRect" presStyleLbl="revTx" presStyleIdx="0" presStyleCnt="2">
        <dgm:presLayoutVars>
          <dgm:chMax val="1"/>
          <dgm:chPref val="1"/>
        </dgm:presLayoutVars>
      </dgm:prSet>
      <dgm:spPr/>
    </dgm:pt>
    <dgm:pt modelId="{CCF4647F-86BB-4C3F-A1D9-5733215CAC98}" type="pres">
      <dgm:prSet presAssocID="{BE68955E-2982-4C41-9F0F-C610AB2A7902}" presName="sibTrans" presStyleCnt="0"/>
      <dgm:spPr/>
    </dgm:pt>
    <dgm:pt modelId="{50595FDF-A893-4DBB-95C8-5E829D22B176}" type="pres">
      <dgm:prSet presAssocID="{A958C665-F4D2-494C-B0A3-7CED2020B60C}" presName="compNode" presStyleCnt="0"/>
      <dgm:spPr/>
    </dgm:pt>
    <dgm:pt modelId="{0C2D780B-B95D-4C42-8AD1-1A95BEADDE6C}" type="pres">
      <dgm:prSet presAssocID="{A958C665-F4D2-494C-B0A3-7CED2020B60C}" presName="iconBgRect" presStyleLbl="bgShp" presStyleIdx="1" presStyleCnt="2"/>
      <dgm:spPr>
        <a:solidFill>
          <a:srgbClr val="EE9DE6"/>
        </a:solidFill>
      </dgm:spPr>
    </dgm:pt>
    <dgm:pt modelId="{8C4B4547-C170-41AD-A2D7-01EAB5D51A0D}" type="pres">
      <dgm:prSet presAssocID="{A958C665-F4D2-494C-B0A3-7CED2020B6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384EACC9-2943-4008-B3EE-52A43A40734B}" type="pres">
      <dgm:prSet presAssocID="{A958C665-F4D2-494C-B0A3-7CED2020B60C}" presName="spaceRect" presStyleCnt="0"/>
      <dgm:spPr/>
    </dgm:pt>
    <dgm:pt modelId="{8FE0606E-68D6-4B80-B2D7-54C37155D0CD}" type="pres">
      <dgm:prSet presAssocID="{A958C665-F4D2-494C-B0A3-7CED2020B60C}" presName="textRect" presStyleLbl="revTx" presStyleIdx="1" presStyleCnt="2">
        <dgm:presLayoutVars>
          <dgm:chMax val="1"/>
          <dgm:chPref val="1"/>
        </dgm:presLayoutVars>
      </dgm:prSet>
      <dgm:spPr/>
    </dgm:pt>
  </dgm:ptLst>
  <dgm:cxnLst>
    <dgm:cxn modelId="{BB639828-3725-4915-8FFC-79FF4EB0C477}" srcId="{1CAF7F8E-F9E5-44B7-845F-4538C2C2D961}" destId="{252E3E60-6907-4F2A-9760-151076895860}" srcOrd="0" destOrd="0" parTransId="{B81F541B-0861-42D5-8742-0C67755D28F8}" sibTransId="{BE68955E-2982-4C41-9F0F-C610AB2A7902}"/>
    <dgm:cxn modelId="{79482861-1351-48C6-9C19-AEE058EE29BB}" type="presOf" srcId="{A958C665-F4D2-494C-B0A3-7CED2020B60C}" destId="{8FE0606E-68D6-4B80-B2D7-54C37155D0CD}" srcOrd="0" destOrd="0" presId="urn:microsoft.com/office/officeart/2018/5/layout/IconCircleLabelList"/>
    <dgm:cxn modelId="{EEA2AD78-90FC-4A13-922B-38ADF2B8FB86}" srcId="{1CAF7F8E-F9E5-44B7-845F-4538C2C2D961}" destId="{A958C665-F4D2-494C-B0A3-7CED2020B60C}" srcOrd="1" destOrd="0" parTransId="{6AD8C09A-2150-479B-8589-3392D1D49AA8}" sibTransId="{8770D3CF-5EC1-4F6F-9DCF-9C70AD378B46}"/>
    <dgm:cxn modelId="{DB25F58D-B8DC-4184-9811-0674FF806604}" type="presOf" srcId="{1CAF7F8E-F9E5-44B7-845F-4538C2C2D961}" destId="{3CEF8CA3-D4EA-4A79-88FF-26A0929270D6}" srcOrd="0" destOrd="0" presId="urn:microsoft.com/office/officeart/2018/5/layout/IconCircleLabelList"/>
    <dgm:cxn modelId="{9E0E0D90-0DDA-45E5-8B50-56AA5D90B426}" type="presOf" srcId="{252E3E60-6907-4F2A-9760-151076895860}" destId="{67AB59D8-E4A7-4A38-9398-A6E5806F77DB}" srcOrd="0" destOrd="0" presId="urn:microsoft.com/office/officeart/2018/5/layout/IconCircleLabelList"/>
    <dgm:cxn modelId="{5864639B-CFFF-4203-AC03-B463D0DF89E4}" type="presParOf" srcId="{3CEF8CA3-D4EA-4A79-88FF-26A0929270D6}" destId="{FC87530C-54F4-4377-82A5-F6CEA0A1F79E}" srcOrd="0" destOrd="0" presId="urn:microsoft.com/office/officeart/2018/5/layout/IconCircleLabelList"/>
    <dgm:cxn modelId="{DEF6C7F7-692F-4AEA-BDDE-D30A015A201A}" type="presParOf" srcId="{FC87530C-54F4-4377-82A5-F6CEA0A1F79E}" destId="{57BEAC45-49AF-4447-90B8-9301C6D70D8D}" srcOrd="0" destOrd="0" presId="urn:microsoft.com/office/officeart/2018/5/layout/IconCircleLabelList"/>
    <dgm:cxn modelId="{DEE2B05A-2A7A-4428-88BF-0B0B4BFD829D}" type="presParOf" srcId="{FC87530C-54F4-4377-82A5-F6CEA0A1F79E}" destId="{541B3A74-5AA9-42C9-81FE-B53FCBAC9132}" srcOrd="1" destOrd="0" presId="urn:microsoft.com/office/officeart/2018/5/layout/IconCircleLabelList"/>
    <dgm:cxn modelId="{9DF468BD-9FAF-4AD8-BAD8-ACB5935B16BC}" type="presParOf" srcId="{FC87530C-54F4-4377-82A5-F6CEA0A1F79E}" destId="{B8227F46-92E1-4F54-A056-904BE13A786D}" srcOrd="2" destOrd="0" presId="urn:microsoft.com/office/officeart/2018/5/layout/IconCircleLabelList"/>
    <dgm:cxn modelId="{24D47324-3320-48E3-969F-F9008E865D31}" type="presParOf" srcId="{FC87530C-54F4-4377-82A5-F6CEA0A1F79E}" destId="{67AB59D8-E4A7-4A38-9398-A6E5806F77DB}" srcOrd="3" destOrd="0" presId="urn:microsoft.com/office/officeart/2018/5/layout/IconCircleLabelList"/>
    <dgm:cxn modelId="{94F90AE1-335A-47E8-8C20-6FFD36CF3D64}" type="presParOf" srcId="{3CEF8CA3-D4EA-4A79-88FF-26A0929270D6}" destId="{CCF4647F-86BB-4C3F-A1D9-5733215CAC98}" srcOrd="1" destOrd="0" presId="urn:microsoft.com/office/officeart/2018/5/layout/IconCircleLabelList"/>
    <dgm:cxn modelId="{62A48A90-FBFE-420E-BF1D-4E2598DEB27D}" type="presParOf" srcId="{3CEF8CA3-D4EA-4A79-88FF-26A0929270D6}" destId="{50595FDF-A893-4DBB-95C8-5E829D22B176}" srcOrd="2" destOrd="0" presId="urn:microsoft.com/office/officeart/2018/5/layout/IconCircleLabelList"/>
    <dgm:cxn modelId="{E9873795-95A5-46D9-9C87-B2C207975442}" type="presParOf" srcId="{50595FDF-A893-4DBB-95C8-5E829D22B176}" destId="{0C2D780B-B95D-4C42-8AD1-1A95BEADDE6C}" srcOrd="0" destOrd="0" presId="urn:microsoft.com/office/officeart/2018/5/layout/IconCircleLabelList"/>
    <dgm:cxn modelId="{1F71C1F3-3786-411A-8715-6ECF6C877D63}" type="presParOf" srcId="{50595FDF-A893-4DBB-95C8-5E829D22B176}" destId="{8C4B4547-C170-41AD-A2D7-01EAB5D51A0D}" srcOrd="1" destOrd="0" presId="urn:microsoft.com/office/officeart/2018/5/layout/IconCircleLabelList"/>
    <dgm:cxn modelId="{62E420B9-8669-4793-85B0-68DB616811CD}" type="presParOf" srcId="{50595FDF-A893-4DBB-95C8-5E829D22B176}" destId="{384EACC9-2943-4008-B3EE-52A43A40734B}" srcOrd="2" destOrd="0" presId="urn:microsoft.com/office/officeart/2018/5/layout/IconCircleLabelList"/>
    <dgm:cxn modelId="{0C2AF673-1E4D-49B3-9FBF-B459C9AA0819}" type="presParOf" srcId="{50595FDF-A893-4DBB-95C8-5E829D22B176}" destId="{8FE0606E-68D6-4B80-B2D7-54C37155D0C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FE5C8-00E5-43DE-913B-8469D8721FF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E86AE-2717-4D9F-958C-87E5EBB32F22}">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71B066-A4CA-4F03-B45E-98202226037B}">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b="0" i="0" kern="1200"/>
            <a:t>XYZ, a private company based in the US, intends to invest in the Cab industry due to its notable expansion over the past few years and the presence of numerous significant competitors in the market.</a:t>
          </a:r>
          <a:endParaRPr lang="en-US" sz="2400" kern="1200"/>
        </a:p>
      </dsp:txBody>
      <dsp:txXfrm>
        <a:off x="1509882" y="708097"/>
        <a:ext cx="9005717" cy="1307257"/>
      </dsp:txXfrm>
    </dsp:sp>
    <dsp:sp modelId="{046722FA-9C71-4D4D-9E98-8D29F23274CD}">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44C52-C559-491B-9E62-6E46C44CF36C}">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D7ECE-1B98-4275-80BA-DDCDD6897E4E}">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Objective: Identify the right company for making investment.</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85CA3-81CE-8D4C-A955-3AB9BCCCF663}">
      <dsp:nvSpPr>
        <dsp:cNvPr id="0" name=""/>
        <dsp:cNvSpPr/>
      </dsp:nvSpPr>
      <dsp:spPr>
        <a:xfrm>
          <a:off x="1333" y="283965"/>
          <a:ext cx="5202457" cy="31214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Profits are calculated strictly by finding the difference between Price_charged and Cost_of_Trip.</a:t>
          </a:r>
        </a:p>
      </dsp:txBody>
      <dsp:txXfrm>
        <a:off x="1333" y="283965"/>
        <a:ext cx="5202457" cy="3121474"/>
      </dsp:txXfrm>
    </dsp:sp>
    <dsp:sp modelId="{11F0E6AB-AB03-124C-9251-ABE454FEBDAB}">
      <dsp:nvSpPr>
        <dsp:cNvPr id="0" name=""/>
        <dsp:cNvSpPr/>
      </dsp:nvSpPr>
      <dsp:spPr>
        <a:xfrm>
          <a:off x="5724037" y="283965"/>
          <a:ext cx="5202457" cy="312147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Rows with n/a values are dropped. The resulting data has no outliers. Every ride has a Customer ID and Transaction ID.</a:t>
          </a:r>
        </a:p>
      </dsp:txBody>
      <dsp:txXfrm>
        <a:off x="5724037" y="283965"/>
        <a:ext cx="5202457" cy="3121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01077-441C-244B-9072-3C9488A4EFDD}">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32F3C6-DA8A-C447-8B7A-27FFE435065A}">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Profit: Yellow Cab is a larger company compared to Pink Cab. Yellow Cab is more profitable per KM travelled and its annual profit is nearly 7 times more than pink cab. </a:t>
          </a:r>
        </a:p>
      </dsp:txBody>
      <dsp:txXfrm>
        <a:off x="0" y="675"/>
        <a:ext cx="6900512" cy="1106957"/>
      </dsp:txXfrm>
    </dsp:sp>
    <dsp:sp modelId="{5DBD2123-B848-814F-B8CD-7EB4C05C1C6B}">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89654-B7D9-064C-B469-463C3657CEBA}">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Seasonality:  The number of Yellow Cab and Pink Cab rides experience the same trend throughout the months. </a:t>
          </a:r>
        </a:p>
      </dsp:txBody>
      <dsp:txXfrm>
        <a:off x="0" y="1107633"/>
        <a:ext cx="6900512" cy="1106957"/>
      </dsp:txXfrm>
    </dsp:sp>
    <dsp:sp modelId="{556A4E37-85AF-8049-BFBA-9B73E7B0ACFF}">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50C147-5EAC-9E43-A335-6288570D2654}">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Customer retention: If we considered at least 3 rides as loyal customer. Yellow Cab can retain customers better than Pink Cab.</a:t>
          </a:r>
        </a:p>
      </dsp:txBody>
      <dsp:txXfrm>
        <a:off x="0" y="2214591"/>
        <a:ext cx="6900512" cy="1106957"/>
      </dsp:txXfrm>
    </dsp:sp>
    <dsp:sp modelId="{F96BCB70-F8AC-AA4B-AE28-ADD7AF608F46}">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85999-2947-3A4F-81A9-BFB337C0DB8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Income Demographic: Both cab companies have approximately the same  demographic oh customers in terms of income.  </a:t>
          </a:r>
        </a:p>
      </dsp:txBody>
      <dsp:txXfrm>
        <a:off x="0" y="3321549"/>
        <a:ext cx="6900512" cy="1106957"/>
      </dsp:txXfrm>
    </dsp:sp>
    <dsp:sp modelId="{7D65FDCE-BA4F-F642-BF30-75DF189ED543}">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859EA-1849-F745-A825-3318B419EB55}">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Gender Demographic: Pink Cab has a larger portion of rides that are female compared to Yellow Cab. </a:t>
          </a:r>
        </a:p>
      </dsp:txBody>
      <dsp:txXfrm>
        <a:off x="0" y="4428507"/>
        <a:ext cx="6900512" cy="1106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EAC45-49AF-4447-90B8-9301C6D70D8D}">
      <dsp:nvSpPr>
        <dsp:cNvPr id="0" name=""/>
        <dsp:cNvSpPr/>
      </dsp:nvSpPr>
      <dsp:spPr>
        <a:xfrm>
          <a:off x="2044800" y="174438"/>
          <a:ext cx="2196000" cy="2196000"/>
        </a:xfrm>
        <a:prstGeom prst="ellipse">
          <a:avLst/>
        </a:prstGeom>
        <a:solidFill>
          <a:srgbClr val="FFC000"/>
        </a:solidFill>
        <a:ln>
          <a:noFill/>
        </a:ln>
        <a:effectLst/>
      </dsp:spPr>
      <dsp:style>
        <a:lnRef idx="0">
          <a:scrgbClr r="0" g="0" b="0"/>
        </a:lnRef>
        <a:fillRef idx="1">
          <a:scrgbClr r="0" g="0" b="0"/>
        </a:fillRef>
        <a:effectRef idx="0">
          <a:scrgbClr r="0" g="0" b="0"/>
        </a:effectRef>
        <a:fontRef idx="minor"/>
      </dsp:style>
    </dsp:sp>
    <dsp:sp modelId="{541B3A74-5AA9-42C9-81FE-B53FCBAC9132}">
      <dsp:nvSpPr>
        <dsp:cNvPr id="0" name=""/>
        <dsp:cNvSpPr/>
      </dsp:nvSpPr>
      <dsp:spPr>
        <a:xfrm>
          <a:off x="2512800" y="64243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AB59D8-E4A7-4A38-9398-A6E5806F77DB}">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Yellow Cab is recommended for investment if the goal of investment is to generate more profit. </a:t>
          </a:r>
        </a:p>
      </dsp:txBody>
      <dsp:txXfrm>
        <a:off x="1342800" y="3054438"/>
        <a:ext cx="3600000" cy="720000"/>
      </dsp:txXfrm>
    </dsp:sp>
    <dsp:sp modelId="{0C2D780B-B95D-4C42-8AD1-1A95BEADDE6C}">
      <dsp:nvSpPr>
        <dsp:cNvPr id="0" name=""/>
        <dsp:cNvSpPr/>
      </dsp:nvSpPr>
      <dsp:spPr>
        <a:xfrm>
          <a:off x="6274800" y="174438"/>
          <a:ext cx="2196000" cy="2196000"/>
        </a:xfrm>
        <a:prstGeom prst="ellipse">
          <a:avLst/>
        </a:prstGeom>
        <a:solidFill>
          <a:srgbClr val="EE9DE6"/>
        </a:solidFill>
        <a:ln>
          <a:noFill/>
        </a:ln>
        <a:effectLst/>
      </dsp:spPr>
      <dsp:style>
        <a:lnRef idx="0">
          <a:scrgbClr r="0" g="0" b="0"/>
        </a:lnRef>
        <a:fillRef idx="1">
          <a:scrgbClr r="0" g="0" b="0"/>
        </a:fillRef>
        <a:effectRef idx="0">
          <a:scrgbClr r="0" g="0" b="0"/>
        </a:effectRef>
        <a:fontRef idx="minor"/>
      </dsp:style>
    </dsp:sp>
    <dsp:sp modelId="{8C4B4547-C170-41AD-A2D7-01EAB5D51A0D}">
      <dsp:nvSpPr>
        <dsp:cNvPr id="0" name=""/>
        <dsp:cNvSpPr/>
      </dsp:nvSpPr>
      <dsp:spPr>
        <a:xfrm>
          <a:off x="6742800" y="642438"/>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E0606E-68D6-4B80-B2D7-54C37155D0CD}">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Pink Cab is recommended for investment if the goal is to expand female market. </a:t>
          </a:r>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D749E-3FEF-D94D-B1EE-CA1060FEDCD7}" type="datetimeFigureOut">
              <a:rPr lang="en-US" smtClean="0"/>
              <a:t>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2805F-8E31-EB48-87CD-A818B3735ADC}" type="slidenum">
              <a:rPr lang="en-US" smtClean="0"/>
              <a:t>‹#›</a:t>
            </a:fld>
            <a:endParaRPr lang="en-US"/>
          </a:p>
        </p:txBody>
      </p:sp>
    </p:spTree>
    <p:extLst>
      <p:ext uri="{BB962C8B-B14F-4D97-AF65-F5344CB8AC3E}">
        <p14:creationId xmlns:p14="http://schemas.microsoft.com/office/powerpoint/2010/main" val="4522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611d1e3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4611d1e3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4611d1e3a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4611d1e3a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4611d1e3a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4611d1e3a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4611d1e3a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4611d1e3a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4611d1e3a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4611d1e3a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611d1e3a0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611d1e3a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40F7-DC22-87BD-1501-D3CF45641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3C4B2-2ED5-3ACF-E59E-0DAFC7458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384C8-8C6D-52D1-7DD3-0192F8EF720B}"/>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5" name="Footer Placeholder 4">
            <a:extLst>
              <a:ext uri="{FF2B5EF4-FFF2-40B4-BE49-F238E27FC236}">
                <a16:creationId xmlns:a16="http://schemas.microsoft.com/office/drawing/2014/main" id="{0432C419-71E6-FF77-1F86-C553219FB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2C4C6-D992-31BA-63B9-E3B264A71B2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612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07B0-B5A0-49CB-5472-FCCDCAA69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E18D4A-2721-25D9-FF8F-0691931D7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9BC58-6C4D-16AC-3D8B-4F449F2EEB77}"/>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5" name="Footer Placeholder 4">
            <a:extLst>
              <a:ext uri="{FF2B5EF4-FFF2-40B4-BE49-F238E27FC236}">
                <a16:creationId xmlns:a16="http://schemas.microsoft.com/office/drawing/2014/main" id="{34CBEA49-7759-D672-42C9-C2999D0DA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56810-C73F-7C00-17CC-E938CC6E2560}"/>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0700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CD870-1755-0F9A-C1B2-D43DB6659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44C6C8-0ECC-38C0-D77C-44BE0E4A9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0EAA3-F26E-AE05-2B62-7FC7FAE79949}"/>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5" name="Footer Placeholder 4">
            <a:extLst>
              <a:ext uri="{FF2B5EF4-FFF2-40B4-BE49-F238E27FC236}">
                <a16:creationId xmlns:a16="http://schemas.microsoft.com/office/drawing/2014/main" id="{3D2F8480-B0A8-05EE-CDAA-E45F19BFB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378F0-2370-791D-F53D-2CEB2BB2B6A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8834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1355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78D8-40C9-A744-9C25-8AC541AF3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66FD2-1AEE-815F-E979-BEEBF1EADB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C0221-1390-0707-527E-5266BC80564E}"/>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5" name="Footer Placeholder 4">
            <a:extLst>
              <a:ext uri="{FF2B5EF4-FFF2-40B4-BE49-F238E27FC236}">
                <a16:creationId xmlns:a16="http://schemas.microsoft.com/office/drawing/2014/main" id="{D7122C87-E10D-2CE3-2CA9-EFE2EC24A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4F20-25FB-1FEA-AF8E-E4F72553021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9127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6A7C-9F31-61FD-5659-93A79F0B18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1FE70E-B303-61BF-C4AD-B6FFA19E5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911E5-3E50-4860-8F4E-51149F481116}"/>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5" name="Footer Placeholder 4">
            <a:extLst>
              <a:ext uri="{FF2B5EF4-FFF2-40B4-BE49-F238E27FC236}">
                <a16:creationId xmlns:a16="http://schemas.microsoft.com/office/drawing/2014/main" id="{623A26B7-FF56-4FF5-8449-C15EAEE90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3CCAE-ADFE-D76C-1318-C3BDFB0F703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295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EE74-D193-917D-E6B3-A3C4ECF08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B43A1-13D5-DD10-B07B-7A7D430AB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271D7E-E9AA-AE3B-FC6A-15A7CEBD8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1431C0-71AC-A66C-FB47-7FBF26327AB7}"/>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6" name="Footer Placeholder 5">
            <a:extLst>
              <a:ext uri="{FF2B5EF4-FFF2-40B4-BE49-F238E27FC236}">
                <a16:creationId xmlns:a16="http://schemas.microsoft.com/office/drawing/2014/main" id="{42B67347-D714-5756-2F37-F65E34B54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3B253-7073-3332-4C00-C6F0B2BA571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9645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AEE8-538B-E0A9-46BF-AB1865BE2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AE260-7277-866B-BE41-85B81495F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E089BB-29AB-7413-13A9-35B4E7B73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DB4D8D-8353-7E21-3192-A2FDA4818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C2B31-7A1D-7599-AA15-6F6CD405E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834BE-028D-2031-BEDD-CBE29C474227}"/>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8" name="Footer Placeholder 7">
            <a:extLst>
              <a:ext uri="{FF2B5EF4-FFF2-40B4-BE49-F238E27FC236}">
                <a16:creationId xmlns:a16="http://schemas.microsoft.com/office/drawing/2014/main" id="{502AF57C-01C3-E877-90B9-CAF543FD9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AEDD77-5D3A-215A-41E5-105AA457414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4114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A161-0DB6-6483-B171-810A007ADA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DF501-B280-0934-1D9D-ECFD147A17AC}"/>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4" name="Footer Placeholder 3">
            <a:extLst>
              <a:ext uri="{FF2B5EF4-FFF2-40B4-BE49-F238E27FC236}">
                <a16:creationId xmlns:a16="http://schemas.microsoft.com/office/drawing/2014/main" id="{C0C1836D-948D-0F19-134D-675D3925D2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27485C-D0E8-B44B-02C4-7D0D02717F57}"/>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8544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65ED17-7839-CFD3-A08A-7AC3405B5E66}"/>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3" name="Footer Placeholder 2">
            <a:extLst>
              <a:ext uri="{FF2B5EF4-FFF2-40B4-BE49-F238E27FC236}">
                <a16:creationId xmlns:a16="http://schemas.microsoft.com/office/drawing/2014/main" id="{37937C50-3A63-BBD7-628C-6175D6094E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6441EA-54C1-2D9F-9DB6-3A331F589D83}"/>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136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98E3-C30E-4DF0-3349-9AFD54CEC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B8ED7F-4A13-223D-027A-EC44D74E4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2436D-52A7-B975-F42D-70F255114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1E99F-3C70-9B0B-7F4E-CE8B01F070CF}"/>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6" name="Footer Placeholder 5">
            <a:extLst>
              <a:ext uri="{FF2B5EF4-FFF2-40B4-BE49-F238E27FC236}">
                <a16:creationId xmlns:a16="http://schemas.microsoft.com/office/drawing/2014/main" id="{34783361-A1DE-D67A-DF84-15F516208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8F935-0F0C-748E-A83B-E9A1872A180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7473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CC8B-3A41-619A-F39E-0FA62CC25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A9C912-0BC4-C3EA-7F6C-90BB52295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8C0A4B-6C5E-DA52-3794-A43649CAE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E32D6-C82B-6BD5-11C9-B2E36C51F266}"/>
              </a:ext>
            </a:extLst>
          </p:cNvPr>
          <p:cNvSpPr>
            <a:spLocks noGrp="1"/>
          </p:cNvSpPr>
          <p:nvPr>
            <p:ph type="dt" sz="half" idx="10"/>
          </p:nvPr>
        </p:nvSpPr>
        <p:spPr/>
        <p:txBody>
          <a:bodyPr/>
          <a:lstStyle/>
          <a:p>
            <a:fld id="{C764DE79-268F-4C1A-8933-263129D2AF90}" type="datetimeFigureOut">
              <a:rPr lang="en-US" smtClean="0"/>
              <a:t>5/20/23</a:t>
            </a:fld>
            <a:endParaRPr lang="en-US"/>
          </a:p>
        </p:txBody>
      </p:sp>
      <p:sp>
        <p:nvSpPr>
          <p:cNvPr id="6" name="Footer Placeholder 5">
            <a:extLst>
              <a:ext uri="{FF2B5EF4-FFF2-40B4-BE49-F238E27FC236}">
                <a16:creationId xmlns:a16="http://schemas.microsoft.com/office/drawing/2014/main" id="{5D3CB0ED-AB44-9E0C-148D-CEC18E153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B0C71-A529-D41F-CDE9-A5DC3F9461D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8567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8FEBB-76BC-FF65-B6EF-C62DF1BD0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8E4E5-8D73-87CF-8328-9EC1D2CAD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D999B-D61C-232B-7399-D72E0DBBD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5/20/23</a:t>
            </a:fld>
            <a:endParaRPr lang="en-US"/>
          </a:p>
        </p:txBody>
      </p:sp>
      <p:sp>
        <p:nvSpPr>
          <p:cNvPr id="5" name="Footer Placeholder 4">
            <a:extLst>
              <a:ext uri="{FF2B5EF4-FFF2-40B4-BE49-F238E27FC236}">
                <a16:creationId xmlns:a16="http://schemas.microsoft.com/office/drawing/2014/main" id="{CF25BB82-B4C4-4622-93F2-012450232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C32272-F8A0-A528-326A-EB3A4CBAD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95833153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Cab Investment Firm</a:t>
            </a:r>
          </a:p>
          <a:p>
            <a:endParaRPr lang="en-US" sz="4000" dirty="0"/>
          </a:p>
          <a:p>
            <a:r>
              <a:rPr lang="en-US" sz="2800" b="1" dirty="0"/>
              <a:t>May 20, 2023</a:t>
            </a:r>
          </a:p>
          <a:p>
            <a:endParaRPr lang="en-US" sz="2800" b="1" dirty="0"/>
          </a:p>
          <a:p>
            <a:r>
              <a:rPr lang="en-US" sz="2800" b="1" dirty="0" err="1"/>
              <a:t>Zongdao</a:t>
            </a:r>
            <a:r>
              <a:rPr lang="en-US" sz="2800" b="1" dirty="0"/>
              <a:t> Wen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791467" y="229133"/>
            <a:ext cx="9374000" cy="760000"/>
          </a:xfrm>
          <a:prstGeom prst="rect">
            <a:avLst/>
          </a:prstGeom>
        </p:spPr>
        <p:txBody>
          <a:bodyPr spcFirstLastPara="1" vert="horz" wrap="square" lIns="121900" tIns="121900" rIns="121900" bIns="121900" rtlCol="0" anchor="t" anchorCtr="0">
            <a:normAutofit fontScale="90000"/>
          </a:bodyPr>
          <a:lstStyle/>
          <a:p>
            <a:r>
              <a:rPr lang="en"/>
              <a:t>Female Passenger %</a:t>
            </a:r>
            <a:endParaRPr/>
          </a:p>
        </p:txBody>
      </p:sp>
      <p:sp>
        <p:nvSpPr>
          <p:cNvPr id="312" name="Google Shape;312;p18"/>
          <p:cNvSpPr txBox="1">
            <a:spLocks noGrp="1"/>
          </p:cNvSpPr>
          <p:nvPr>
            <p:ph type="body" idx="1"/>
          </p:nvPr>
        </p:nvSpPr>
        <p:spPr>
          <a:xfrm>
            <a:off x="672067" y="5452800"/>
            <a:ext cx="10440400" cy="1054000"/>
          </a:xfrm>
          <a:prstGeom prst="rect">
            <a:avLst/>
          </a:prstGeom>
        </p:spPr>
        <p:txBody>
          <a:bodyPr spcFirstLastPara="1" vert="horz" wrap="square" lIns="121900" tIns="121900" rIns="121900" bIns="121900" rtlCol="0" anchor="t" anchorCtr="0">
            <a:noAutofit/>
          </a:bodyPr>
          <a:lstStyle/>
          <a:p>
            <a:pPr marL="0" indent="609585">
              <a:buSzPts val="605"/>
              <a:buNone/>
            </a:pPr>
            <a:r>
              <a:rPr lang="en" sz="1753"/>
              <a:t>Yellow cab and the pink cab have almost the same percentage of female users. </a:t>
            </a:r>
            <a:endParaRPr sz="1753"/>
          </a:p>
          <a:p>
            <a:pPr marL="0" indent="609585">
              <a:spcBef>
                <a:spcPts val="1600"/>
              </a:spcBef>
              <a:spcAft>
                <a:spcPts val="1600"/>
              </a:spcAft>
              <a:buSzPts val="605"/>
              <a:buNone/>
            </a:pPr>
            <a:r>
              <a:rPr lang="en" sz="1753"/>
              <a:t>Pink cab have more female rides than yellow cab which indicates the female users use pink cab more often compared to yellow cab</a:t>
            </a:r>
            <a:endParaRPr sz="1753"/>
          </a:p>
        </p:txBody>
      </p:sp>
      <p:pic>
        <p:nvPicPr>
          <p:cNvPr id="313" name="Google Shape;313;p18"/>
          <p:cNvPicPr preferRelativeResize="0"/>
          <p:nvPr/>
        </p:nvPicPr>
        <p:blipFill rotWithShape="1">
          <a:blip r:embed="rId3">
            <a:alphaModFix/>
          </a:blip>
          <a:srcRect t="6820"/>
          <a:stretch/>
        </p:blipFill>
        <p:spPr>
          <a:xfrm>
            <a:off x="5893367" y="1771767"/>
            <a:ext cx="5207133" cy="3757267"/>
          </a:xfrm>
          <a:prstGeom prst="rect">
            <a:avLst/>
          </a:prstGeom>
          <a:noFill/>
          <a:ln>
            <a:noFill/>
          </a:ln>
        </p:spPr>
      </p:pic>
      <p:pic>
        <p:nvPicPr>
          <p:cNvPr id="314" name="Google Shape;314;p18"/>
          <p:cNvPicPr preferRelativeResize="0"/>
          <p:nvPr/>
        </p:nvPicPr>
        <p:blipFill rotWithShape="1">
          <a:blip r:embed="rId4">
            <a:alphaModFix/>
          </a:blip>
          <a:srcRect t="5303"/>
          <a:stretch/>
        </p:blipFill>
        <p:spPr>
          <a:xfrm>
            <a:off x="290200" y="1710667"/>
            <a:ext cx="5162600" cy="3818367"/>
          </a:xfrm>
          <a:prstGeom prst="rect">
            <a:avLst/>
          </a:prstGeom>
          <a:noFill/>
          <a:ln>
            <a:noFill/>
          </a:ln>
        </p:spPr>
      </p:pic>
      <p:sp>
        <p:nvSpPr>
          <p:cNvPr id="315" name="Google Shape;315;p18"/>
          <p:cNvSpPr txBox="1"/>
          <p:nvPr/>
        </p:nvSpPr>
        <p:spPr>
          <a:xfrm>
            <a:off x="1955067" y="1238168"/>
            <a:ext cx="2691074" cy="615513"/>
          </a:xfrm>
          <a:prstGeom prst="rect">
            <a:avLst/>
          </a:prstGeom>
          <a:noFill/>
          <a:ln>
            <a:noFill/>
          </a:ln>
        </p:spPr>
        <p:txBody>
          <a:bodyPr spcFirstLastPara="1" wrap="square" lIns="121900" tIns="121900" rIns="121900" bIns="121900" anchor="t" anchorCtr="0">
            <a:spAutoFit/>
          </a:bodyPr>
          <a:lstStyle/>
          <a:p>
            <a:r>
              <a:rPr lang="en" sz="2400" dirty="0">
                <a:latin typeface="Nunito"/>
                <a:ea typeface="Nunito"/>
                <a:cs typeface="Nunito"/>
                <a:sym typeface="Nunito"/>
              </a:rPr>
              <a:t>Female user %</a:t>
            </a:r>
            <a:endParaRPr sz="2400" dirty="0">
              <a:latin typeface="Nunito"/>
              <a:ea typeface="Nunito"/>
              <a:cs typeface="Nunito"/>
              <a:sym typeface="Nunito"/>
            </a:endParaRPr>
          </a:p>
        </p:txBody>
      </p:sp>
      <p:sp>
        <p:nvSpPr>
          <p:cNvPr id="316" name="Google Shape;316;p18"/>
          <p:cNvSpPr txBox="1"/>
          <p:nvPr/>
        </p:nvSpPr>
        <p:spPr>
          <a:xfrm>
            <a:off x="7728599" y="1177068"/>
            <a:ext cx="2436867" cy="615513"/>
          </a:xfrm>
          <a:prstGeom prst="rect">
            <a:avLst/>
          </a:prstGeom>
          <a:noFill/>
          <a:ln>
            <a:noFill/>
          </a:ln>
        </p:spPr>
        <p:txBody>
          <a:bodyPr spcFirstLastPara="1" wrap="square" lIns="121900" tIns="121900" rIns="121900" bIns="121900" anchor="t" anchorCtr="0">
            <a:spAutoFit/>
          </a:bodyPr>
          <a:lstStyle/>
          <a:p>
            <a:r>
              <a:rPr lang="en" sz="2400" dirty="0">
                <a:latin typeface="Nunito"/>
                <a:ea typeface="Nunito"/>
                <a:cs typeface="Nunito"/>
                <a:sym typeface="Nunito"/>
              </a:rPr>
              <a:t>Female rides %</a:t>
            </a:r>
            <a:endParaRPr sz="2400" dirty="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0"/>
        <p:cNvGrpSpPr/>
        <p:nvPr/>
      </p:nvGrpSpPr>
      <p:grpSpPr>
        <a:xfrm>
          <a:off x="0" y="0"/>
          <a:ext cx="0" cy="0"/>
          <a:chOff x="0" y="0"/>
          <a:chExt cx="0" cy="0"/>
        </a:xfrm>
      </p:grpSpPr>
      <p:sp useBgFill="1">
        <p:nvSpPr>
          <p:cNvPr id="328" name="Rectangle 3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Google Shape;321;p19"/>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pPr>
            <a:r>
              <a:rPr lang="en-US" sz="5400" kern="1200">
                <a:solidFill>
                  <a:schemeClr val="tx1"/>
                </a:solidFill>
                <a:latin typeface="+mj-lt"/>
                <a:ea typeface="+mj-ea"/>
                <a:cs typeface="+mj-cs"/>
              </a:rPr>
              <a:t>Income</a:t>
            </a:r>
          </a:p>
        </p:txBody>
      </p:sp>
      <p:sp>
        <p:nvSpPr>
          <p:cNvPr id="3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Google Shape;322;p19"/>
          <p:cNvSpPr txBox="1">
            <a:spLocks noGrp="1"/>
          </p:cNvSpPr>
          <p:nvPr>
            <p:ph type="body"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indent="-228600">
              <a:buFont typeface="Arial" panose="020B0604020202020204" pitchFamily="34" charset="0"/>
              <a:buChar char="•"/>
            </a:pPr>
            <a:r>
              <a:rPr lang="en-US" sz="2200"/>
              <a:t>The graph shows the percent of users that are in the 75th percentile of national average income. </a:t>
            </a:r>
          </a:p>
          <a:p>
            <a:pPr marL="0" indent="-228600">
              <a:spcBef>
                <a:spcPts val="1600"/>
              </a:spcBef>
              <a:spcAft>
                <a:spcPts val="1600"/>
              </a:spcAft>
              <a:buFont typeface="Arial" panose="020B0604020202020204" pitchFamily="34" charset="0"/>
              <a:buChar char="•"/>
            </a:pPr>
            <a:r>
              <a:rPr lang="en-US" sz="2200"/>
              <a:t>Yellow cab and pink cab has the same income demographic percentage. </a:t>
            </a:r>
          </a:p>
        </p:txBody>
      </p:sp>
      <p:pic>
        <p:nvPicPr>
          <p:cNvPr id="323" name="Google Shape;323;p19"/>
          <p:cNvPicPr preferRelativeResize="0"/>
          <p:nvPr/>
        </p:nvPicPr>
        <p:blipFill>
          <a:blip r:embed="rId3"/>
          <a:stretch>
            <a:fillRect/>
          </a:stretch>
        </p:blipFill>
        <p:spPr>
          <a:xfrm>
            <a:off x="4654296" y="736549"/>
            <a:ext cx="6903720" cy="538490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E2AEA-4B5E-B27E-C687-5360CC13CF83}"/>
              </a:ext>
            </a:extLst>
          </p:cNvPr>
          <p:cNvSpPr>
            <a:spLocks noGrp="1"/>
          </p:cNvSpPr>
          <p:nvPr>
            <p:ph type="title"/>
          </p:nvPr>
        </p:nvSpPr>
        <p:spPr>
          <a:xfrm>
            <a:off x="635000" y="640823"/>
            <a:ext cx="3418659" cy="5583148"/>
          </a:xfrm>
        </p:spPr>
        <p:txBody>
          <a:bodyPr vert="horz" lIns="91440" tIns="45720" rIns="91440" bIns="45720" rtlCol="0" anchor="ctr">
            <a:normAutofit/>
          </a:bodyPr>
          <a:lstStyle/>
          <a:p>
            <a:pPr>
              <a:spcBef>
                <a:spcPct val="0"/>
              </a:spcBef>
            </a:pPr>
            <a:r>
              <a:rPr lang="en-US" sz="4600" kern="1200">
                <a:solidFill>
                  <a:schemeClr val="tx1"/>
                </a:solidFill>
                <a:latin typeface="+mj-lt"/>
                <a:ea typeface="+mj-ea"/>
                <a:cs typeface="+mj-cs"/>
              </a:rPr>
              <a:t>Observations</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ext Placeholder 2">
            <a:extLst>
              <a:ext uri="{FF2B5EF4-FFF2-40B4-BE49-F238E27FC236}">
                <a16:creationId xmlns:a16="http://schemas.microsoft.com/office/drawing/2014/main" id="{153CD294-21E9-D04F-F175-14179D4751EC}"/>
              </a:ext>
            </a:extLst>
          </p:cNvPr>
          <p:cNvGraphicFramePr/>
          <p:nvPr>
            <p:extLst>
              <p:ext uri="{D42A27DB-BD31-4B8C-83A1-F6EECF244321}">
                <p14:modId xmlns:p14="http://schemas.microsoft.com/office/powerpoint/2010/main" val="151143574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98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99522-DFB8-83F9-8648-EF4635A028A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dirty="0">
                <a:solidFill>
                  <a:schemeClr val="tx1"/>
                </a:solidFill>
                <a:latin typeface="+mj-lt"/>
                <a:ea typeface="+mj-ea"/>
                <a:cs typeface="+mj-cs"/>
              </a:rPr>
              <a:t>Recommendation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2">
            <a:extLst>
              <a:ext uri="{FF2B5EF4-FFF2-40B4-BE49-F238E27FC236}">
                <a16:creationId xmlns:a16="http://schemas.microsoft.com/office/drawing/2014/main" id="{337EF184-5202-9967-B2B3-E071F356DEBC}"/>
              </a:ext>
            </a:extLst>
          </p:cNvPr>
          <p:cNvGraphicFramePr/>
          <p:nvPr>
            <p:extLst>
              <p:ext uri="{D42A27DB-BD31-4B8C-83A1-F6EECF244321}">
                <p14:modId xmlns:p14="http://schemas.microsoft.com/office/powerpoint/2010/main" val="332018996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06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623-8A30-DA87-079B-AF87870D691B}"/>
              </a:ext>
            </a:extLst>
          </p:cNvPr>
          <p:cNvSpPr>
            <a:spLocks noGrp="1"/>
          </p:cNvSpPr>
          <p:nvPr>
            <p:ph type="title"/>
          </p:nvPr>
        </p:nvSpPr>
        <p:spPr>
          <a:xfrm>
            <a:off x="841248" y="256032"/>
            <a:ext cx="10506456" cy="1014984"/>
          </a:xfrm>
        </p:spPr>
        <p:txBody>
          <a:bodyPr anchor="b">
            <a:normAutofit/>
          </a:bodyPr>
          <a:lstStyle/>
          <a:p>
            <a:r>
              <a:rPr lang="en-US" dirty="0"/>
              <a:t>Background</a:t>
            </a:r>
          </a:p>
        </p:txBody>
      </p:sp>
      <p:graphicFrame>
        <p:nvGraphicFramePr>
          <p:cNvPr id="5" name="Content Placeholder 2">
            <a:extLst>
              <a:ext uri="{FF2B5EF4-FFF2-40B4-BE49-F238E27FC236}">
                <a16:creationId xmlns:a16="http://schemas.microsoft.com/office/drawing/2014/main" id="{1842C170-2E5D-B6BF-E085-F034059DEAA4}"/>
              </a:ext>
            </a:extLst>
          </p:cNvPr>
          <p:cNvGraphicFramePr>
            <a:graphicFrameLocks noGrp="1"/>
          </p:cNvGraphicFramePr>
          <p:nvPr>
            <p:ph idx="1"/>
            <p:extLst>
              <p:ext uri="{D42A27DB-BD31-4B8C-83A1-F6EECF244321}">
                <p14:modId xmlns:p14="http://schemas.microsoft.com/office/powerpoint/2010/main" val="233663948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92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4FA7-AEC6-8122-F35A-C90497056C6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a:t>
            </a:r>
          </a:p>
        </p:txBody>
      </p:sp>
      <p:pic>
        <p:nvPicPr>
          <p:cNvPr id="4" name="Content Placeholder 3">
            <a:extLst>
              <a:ext uri="{FF2B5EF4-FFF2-40B4-BE49-F238E27FC236}">
                <a16:creationId xmlns:a16="http://schemas.microsoft.com/office/drawing/2014/main" id="{1DDF6F81-EEC1-603F-52B3-DC0D046AB9BB}"/>
              </a:ext>
            </a:extLst>
          </p:cNvPr>
          <p:cNvPicPr>
            <a:picLocks noGrp="1" noChangeAspect="1"/>
          </p:cNvPicPr>
          <p:nvPr>
            <p:ph idx="1"/>
          </p:nvPr>
        </p:nvPicPr>
        <p:blipFill>
          <a:blip r:embed="rId2"/>
          <a:stretch>
            <a:fillRect/>
          </a:stretch>
        </p:blipFill>
        <p:spPr>
          <a:xfrm>
            <a:off x="4216526" y="424068"/>
            <a:ext cx="7905452" cy="5711687"/>
          </a:xfrm>
          <a:prstGeom prst="rect">
            <a:avLst/>
          </a:prstGeom>
        </p:spPr>
      </p:pic>
      <p:sp>
        <p:nvSpPr>
          <p:cNvPr id="5" name="TextBox 4">
            <a:extLst>
              <a:ext uri="{FF2B5EF4-FFF2-40B4-BE49-F238E27FC236}">
                <a16:creationId xmlns:a16="http://schemas.microsoft.com/office/drawing/2014/main" id="{B977F3B0-3A91-F415-EC62-22F96D6BAB3E}"/>
              </a:ext>
            </a:extLst>
          </p:cNvPr>
          <p:cNvSpPr txBox="1"/>
          <p:nvPr/>
        </p:nvSpPr>
        <p:spPr>
          <a:xfrm>
            <a:off x="1028700" y="5099315"/>
            <a:ext cx="2475358" cy="369332"/>
          </a:xfrm>
          <a:prstGeom prst="rect">
            <a:avLst/>
          </a:prstGeom>
          <a:noFill/>
        </p:spPr>
        <p:txBody>
          <a:bodyPr wrap="none" rtlCol="0">
            <a:spAutoFit/>
          </a:bodyPr>
          <a:lstStyle/>
          <a:p>
            <a:r>
              <a:rPr lang="en-US" dirty="0"/>
              <a:t>1/31/2016 - 12/31/2018</a:t>
            </a:r>
          </a:p>
        </p:txBody>
      </p:sp>
    </p:spTree>
    <p:extLst>
      <p:ext uri="{BB962C8B-B14F-4D97-AF65-F5344CB8AC3E}">
        <p14:creationId xmlns:p14="http://schemas.microsoft.com/office/powerpoint/2010/main" val="397960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49F71-8741-AE32-E7B2-89B2BB25B074}"/>
              </a:ext>
            </a:extLst>
          </p:cNvPr>
          <p:cNvSpPr>
            <a:spLocks noGrp="1"/>
          </p:cNvSpPr>
          <p:nvPr>
            <p:ph type="title"/>
          </p:nvPr>
        </p:nvSpPr>
        <p:spPr>
          <a:xfrm>
            <a:off x="1115568" y="548640"/>
            <a:ext cx="10168128" cy="1179576"/>
          </a:xfrm>
        </p:spPr>
        <p:txBody>
          <a:bodyPr>
            <a:normAutofit/>
          </a:bodyPr>
          <a:lstStyle/>
          <a:p>
            <a:r>
              <a:rPr lang="en-US" sz="4000" dirty="0"/>
              <a:t>Approach</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D28ACA4-4C7B-AC32-E687-9CD263AB4803}"/>
              </a:ext>
            </a:extLst>
          </p:cNvPr>
          <p:cNvSpPr>
            <a:spLocks noGrp="1"/>
          </p:cNvSpPr>
          <p:nvPr>
            <p:ph idx="1"/>
          </p:nvPr>
        </p:nvSpPr>
        <p:spPr>
          <a:xfrm>
            <a:off x="1115568" y="2481943"/>
            <a:ext cx="10168128" cy="3695020"/>
          </a:xfrm>
        </p:spPr>
        <p:txBody>
          <a:bodyPr>
            <a:normAutofit/>
          </a:bodyPr>
          <a:lstStyle/>
          <a:p>
            <a:pPr marL="0" marR="0" indent="457200">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4 CSV files are combined using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pd.merge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First,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Transcation_ID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Cab_Data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are merged based on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Transactio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ID column. The resulting data frame is then 	merged with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Customer_ID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based on Customer ID column. Finally, the resulting 	data frame is merged with City based of City column. Rows with n/a values are 	dropped.</a:t>
            </a:r>
          </a:p>
          <a:p>
            <a:r>
              <a:rPr lang="en-US" sz="2200" dirty="0">
                <a:effectLst/>
                <a:latin typeface="Times New Roman" panose="02020603050405020304" pitchFamily="18" charset="0"/>
                <a:ea typeface="Calibri" panose="020F0502020204030204" pitchFamily="34" charset="0"/>
              </a:rPr>
              <a:t>The date column of the final combined data frame is then being separated into two 	columns: Year and Month. In addition, profit per km column is created and 	added to the data frame for every observation.  The resulting data frame contains 	</a:t>
            </a:r>
            <a:r>
              <a:rPr lang="en-US" sz="2200" b="1" dirty="0">
                <a:effectLst/>
                <a:latin typeface="Times New Roman" panose="02020603050405020304" pitchFamily="18" charset="0"/>
                <a:ea typeface="Calibri" panose="020F0502020204030204" pitchFamily="34" charset="0"/>
              </a:rPr>
              <a:t>359392</a:t>
            </a:r>
            <a:r>
              <a:rPr lang="en-US" sz="2200" dirty="0">
                <a:effectLst/>
                <a:latin typeface="Times New Roman" panose="02020603050405020304" pitchFamily="18" charset="0"/>
                <a:ea typeface="Calibri" panose="020F0502020204030204" pitchFamily="34" charset="0"/>
              </a:rPr>
              <a:t> rows and </a:t>
            </a:r>
            <a:r>
              <a:rPr lang="en-US" sz="2200" b="1" dirty="0">
                <a:effectLst/>
                <a:latin typeface="Times New Roman" panose="02020603050405020304" pitchFamily="18" charset="0"/>
                <a:ea typeface="Calibri" panose="020F0502020204030204" pitchFamily="34" charset="0"/>
              </a:rPr>
              <a:t>17</a:t>
            </a:r>
            <a:r>
              <a:rPr lang="en-US" sz="2200" dirty="0">
                <a:effectLst/>
                <a:latin typeface="Times New Roman" panose="02020603050405020304" pitchFamily="18" charset="0"/>
                <a:ea typeface="Calibri" panose="020F0502020204030204" pitchFamily="34" charset="0"/>
              </a:rPr>
              <a:t> columns</a:t>
            </a:r>
            <a:r>
              <a:rPr lang="en-US" sz="2200" dirty="0">
                <a:effectLst/>
              </a:rPr>
              <a:t> </a:t>
            </a:r>
            <a:endParaRPr lang="en-US" sz="2200" dirty="0"/>
          </a:p>
        </p:txBody>
      </p:sp>
    </p:spTree>
    <p:extLst>
      <p:ext uri="{BB962C8B-B14F-4D97-AF65-F5344CB8AC3E}">
        <p14:creationId xmlns:p14="http://schemas.microsoft.com/office/powerpoint/2010/main" val="355431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F1FA25-26D7-E571-48A3-EBDB905DB0D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Assumptions</a:t>
            </a:r>
          </a:p>
        </p:txBody>
      </p:sp>
      <p:graphicFrame>
        <p:nvGraphicFramePr>
          <p:cNvPr id="5" name="Content Placeholder 2">
            <a:extLst>
              <a:ext uri="{FF2B5EF4-FFF2-40B4-BE49-F238E27FC236}">
                <a16:creationId xmlns:a16="http://schemas.microsoft.com/office/drawing/2014/main" id="{CC2A1F1F-6769-11B3-3061-C78C1F30FA11}"/>
              </a:ext>
            </a:extLst>
          </p:cNvPr>
          <p:cNvGraphicFramePr>
            <a:graphicFrameLocks noGrp="1"/>
          </p:cNvGraphicFramePr>
          <p:nvPr>
            <p:ph idx="1"/>
            <p:extLst>
              <p:ext uri="{D42A27DB-BD31-4B8C-83A1-F6EECF244321}">
                <p14:modId xmlns:p14="http://schemas.microsoft.com/office/powerpoint/2010/main" val="10429664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03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2"/>
        <p:cNvGrpSpPr/>
        <p:nvPr/>
      </p:nvGrpSpPr>
      <p:grpSpPr>
        <a:xfrm>
          <a:off x="0" y="0"/>
          <a:ext cx="0" cy="0"/>
          <a:chOff x="0" y="0"/>
          <a:chExt cx="0" cy="0"/>
        </a:xfrm>
      </p:grpSpPr>
      <p:sp useBgFill="1">
        <p:nvSpPr>
          <p:cNvPr id="290" name="Rectangle 28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Google Shape;283;p14"/>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pPr>
            <a:r>
              <a:rPr lang="en-US" sz="5400" kern="1200">
                <a:solidFill>
                  <a:schemeClr val="tx1"/>
                </a:solidFill>
                <a:latin typeface="+mj-lt"/>
                <a:ea typeface="+mj-ea"/>
                <a:cs typeface="+mj-cs"/>
              </a:rPr>
              <a:t>Average Profit /KM</a:t>
            </a:r>
          </a:p>
        </p:txBody>
      </p:sp>
      <p:sp>
        <p:nvSpPr>
          <p:cNvPr id="29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Google Shape;284;p14"/>
          <p:cNvSpPr txBox="1">
            <a:spLocks noGrp="1"/>
          </p:cNvSpPr>
          <p:nvPr>
            <p:ph type="body"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indent="-228600">
              <a:buFont typeface="Arial" panose="020B0604020202020204" pitchFamily="34" charset="0"/>
              <a:buChar char="•"/>
            </a:pPr>
            <a:r>
              <a:rPr lang="en-US" sz="2200" dirty="0"/>
              <a:t>The graph shows the average profit per km for the two cab companies. </a:t>
            </a:r>
          </a:p>
          <a:p>
            <a:pPr marL="0" indent="-228600">
              <a:spcBef>
                <a:spcPts val="1600"/>
              </a:spcBef>
              <a:spcAft>
                <a:spcPts val="1600"/>
              </a:spcAft>
              <a:buFont typeface="Arial" panose="020B0604020202020204" pitchFamily="34" charset="0"/>
              <a:buChar char="•"/>
            </a:pPr>
            <a:r>
              <a:rPr lang="en-US" sz="2200" dirty="0"/>
              <a:t>Yellow cab makes almost double the profit per km compared to pink cab.</a:t>
            </a:r>
          </a:p>
        </p:txBody>
      </p:sp>
      <p:pic>
        <p:nvPicPr>
          <p:cNvPr id="285" name="Google Shape;285;p14"/>
          <p:cNvPicPr preferRelativeResize="0"/>
          <p:nvPr/>
        </p:nvPicPr>
        <p:blipFill>
          <a:blip r:embed="rId3"/>
          <a:stretch>
            <a:fillRect/>
          </a:stretch>
        </p:blipFill>
        <p:spPr>
          <a:xfrm>
            <a:off x="4654296" y="693402"/>
            <a:ext cx="6903720" cy="547119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9"/>
        <p:cNvGrpSpPr/>
        <p:nvPr/>
      </p:nvGrpSpPr>
      <p:grpSpPr>
        <a:xfrm>
          <a:off x="0" y="0"/>
          <a:ext cx="0" cy="0"/>
          <a:chOff x="0" y="0"/>
          <a:chExt cx="0" cy="0"/>
        </a:xfrm>
      </p:grpSpPr>
      <p:sp useBgFill="1">
        <p:nvSpPr>
          <p:cNvPr id="297" name="Rectangle 29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Google Shape;290;p15"/>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pPr>
            <a:r>
              <a:rPr lang="en-US" sz="5400" kern="1200">
                <a:solidFill>
                  <a:schemeClr val="tx1"/>
                </a:solidFill>
                <a:latin typeface="+mj-lt"/>
                <a:ea typeface="+mj-ea"/>
                <a:cs typeface="+mj-cs"/>
              </a:rPr>
              <a:t>Annual Profit</a:t>
            </a:r>
          </a:p>
        </p:txBody>
      </p:sp>
      <p:sp>
        <p:nvSpPr>
          <p:cNvPr id="29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Google Shape;291;p15"/>
          <p:cNvSpPr txBox="1">
            <a:spLocks noGrp="1"/>
          </p:cNvSpPr>
          <p:nvPr>
            <p:ph type="body"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indent="-228600">
              <a:buFont typeface="Arial" panose="020B0604020202020204" pitchFamily="34" charset="0"/>
              <a:buChar char="•"/>
            </a:pPr>
            <a:r>
              <a:rPr lang="en-US" sz="2200"/>
              <a:t>The graph shows the annual total profit for the two cab companies. </a:t>
            </a:r>
          </a:p>
          <a:p>
            <a:pPr marL="0" indent="-228600">
              <a:spcBef>
                <a:spcPts val="1600"/>
              </a:spcBef>
              <a:spcAft>
                <a:spcPts val="1600"/>
              </a:spcAft>
              <a:buFont typeface="Arial" panose="020B0604020202020204" pitchFamily="34" charset="0"/>
              <a:buChar char="•"/>
            </a:pPr>
            <a:r>
              <a:rPr lang="en-US" sz="2200"/>
              <a:t>Yellow cab makes significantly more profit than pink cab. </a:t>
            </a:r>
          </a:p>
        </p:txBody>
      </p:sp>
      <p:pic>
        <p:nvPicPr>
          <p:cNvPr id="292" name="Google Shape;292;p15"/>
          <p:cNvPicPr preferRelativeResize="0"/>
          <p:nvPr/>
        </p:nvPicPr>
        <p:blipFill>
          <a:blip r:embed="rId3"/>
          <a:stretch>
            <a:fillRect/>
          </a:stretch>
        </p:blipFill>
        <p:spPr>
          <a:xfrm>
            <a:off x="4654296" y="702031"/>
            <a:ext cx="6903720" cy="545393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6"/>
        <p:cNvGrpSpPr/>
        <p:nvPr/>
      </p:nvGrpSpPr>
      <p:grpSpPr>
        <a:xfrm>
          <a:off x="0" y="0"/>
          <a:ext cx="0" cy="0"/>
          <a:chOff x="0" y="0"/>
          <a:chExt cx="0" cy="0"/>
        </a:xfrm>
      </p:grpSpPr>
      <p:sp useBgFill="1">
        <p:nvSpPr>
          <p:cNvPr id="304" name="Rectangle 30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Google Shape;297;p16"/>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pPr>
            <a:r>
              <a:rPr lang="en-US" sz="4600" kern="1200">
                <a:solidFill>
                  <a:schemeClr val="tx1"/>
                </a:solidFill>
                <a:latin typeface="+mj-lt"/>
                <a:ea typeface="+mj-ea"/>
                <a:cs typeface="+mj-cs"/>
              </a:rPr>
              <a:t>Total Monthly Rides</a:t>
            </a:r>
          </a:p>
        </p:txBody>
      </p:sp>
      <p:sp>
        <p:nvSpPr>
          <p:cNvPr id="30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Google Shape;298;p16"/>
          <p:cNvSpPr txBox="1">
            <a:spLocks noGrp="1"/>
          </p:cNvSpPr>
          <p:nvPr>
            <p:ph type="body"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indent="-228600">
              <a:buFont typeface="Arial" panose="020B0604020202020204" pitchFamily="34" charset="0"/>
              <a:buChar char="•"/>
            </a:pPr>
            <a:r>
              <a:rPr lang="en-US" sz="2000"/>
              <a:t>The graph shows the total monthly number of rides for the two companies from 2016-2018. </a:t>
            </a:r>
          </a:p>
          <a:p>
            <a:pPr marL="0" indent="-228600">
              <a:spcBef>
                <a:spcPts val="1600"/>
              </a:spcBef>
              <a:buFont typeface="Arial" panose="020B0604020202020204" pitchFamily="34" charset="0"/>
              <a:buChar char="•"/>
            </a:pPr>
            <a:r>
              <a:rPr lang="en-US" sz="2000"/>
              <a:t>Yellow cab has triple the amount of rides compare to  pink cab. </a:t>
            </a:r>
          </a:p>
          <a:p>
            <a:pPr marL="0" indent="-228600">
              <a:spcBef>
                <a:spcPts val="1600"/>
              </a:spcBef>
              <a:spcAft>
                <a:spcPts val="1600"/>
              </a:spcAft>
              <a:buFont typeface="Arial" panose="020B0604020202020204" pitchFamily="34" charset="0"/>
              <a:buChar char="•"/>
            </a:pPr>
            <a:r>
              <a:rPr lang="en-US" sz="2000"/>
              <a:t>They behaves similarly over the months. </a:t>
            </a:r>
          </a:p>
        </p:txBody>
      </p:sp>
      <p:pic>
        <p:nvPicPr>
          <p:cNvPr id="299" name="Google Shape;299;p16"/>
          <p:cNvPicPr preferRelativeResize="0"/>
          <p:nvPr/>
        </p:nvPicPr>
        <p:blipFill>
          <a:blip r:embed="rId3"/>
          <a:stretch>
            <a:fillRect/>
          </a:stretch>
        </p:blipFill>
        <p:spPr>
          <a:xfrm>
            <a:off x="4654296" y="771068"/>
            <a:ext cx="6903720" cy="531586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3"/>
        <p:cNvGrpSpPr/>
        <p:nvPr/>
      </p:nvGrpSpPr>
      <p:grpSpPr>
        <a:xfrm>
          <a:off x="0" y="0"/>
          <a:ext cx="0" cy="0"/>
          <a:chOff x="0" y="0"/>
          <a:chExt cx="0" cy="0"/>
        </a:xfrm>
      </p:grpSpPr>
      <p:sp useBgFill="1">
        <p:nvSpPr>
          <p:cNvPr id="311" name="Rectangle 3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Google Shape;304;p17"/>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spcBef>
                <a:spcPct val="0"/>
              </a:spcBef>
            </a:pPr>
            <a:r>
              <a:rPr lang="en-US" sz="3800" kern="1200">
                <a:solidFill>
                  <a:schemeClr val="tx1"/>
                </a:solidFill>
                <a:latin typeface="+mj-lt"/>
                <a:ea typeface="+mj-ea"/>
                <a:cs typeface="+mj-cs"/>
              </a:rPr>
              <a:t>Annual Customer Retention </a:t>
            </a:r>
          </a:p>
        </p:txBody>
      </p:sp>
      <p:sp>
        <p:nvSpPr>
          <p:cNvPr id="3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Google Shape;305;p17"/>
          <p:cNvSpPr txBox="1">
            <a:spLocks noGrp="1"/>
          </p:cNvSpPr>
          <p:nvPr>
            <p:ph type="body"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indent="-228600">
              <a:buFont typeface="Arial" panose="020B0604020202020204" pitchFamily="34" charset="0"/>
              <a:buChar char="•"/>
            </a:pPr>
            <a:r>
              <a:rPr lang="en-US" sz="2200"/>
              <a:t>The graph shows the annual customer retention rate. A customer is considered ‘loyal’ if this individual takes &gt;= 3 rides. </a:t>
            </a:r>
          </a:p>
          <a:p>
            <a:pPr marL="0" indent="-228600">
              <a:spcBef>
                <a:spcPts val="1600"/>
              </a:spcBef>
              <a:spcAft>
                <a:spcPts val="1600"/>
              </a:spcAft>
              <a:buFont typeface="Arial" panose="020B0604020202020204" pitchFamily="34" charset="0"/>
              <a:buChar char="•"/>
            </a:pPr>
            <a:r>
              <a:rPr lang="en-US" sz="2200"/>
              <a:t>Yellow cab has a higher customer retention rate than pink cab. </a:t>
            </a:r>
          </a:p>
        </p:txBody>
      </p:sp>
      <p:pic>
        <p:nvPicPr>
          <p:cNvPr id="306" name="Google Shape;306;p17"/>
          <p:cNvPicPr preferRelativeResize="0"/>
          <p:nvPr/>
        </p:nvPicPr>
        <p:blipFill>
          <a:blip r:embed="rId3"/>
          <a:stretch>
            <a:fillRect/>
          </a:stretch>
        </p:blipFill>
        <p:spPr>
          <a:xfrm>
            <a:off x="4654296" y="684771"/>
            <a:ext cx="6903720" cy="548845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601</Words>
  <Application>Microsoft Macintosh PowerPoint</Application>
  <PresentationFormat>Widescreen</PresentationFormat>
  <Paragraphs>48</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Nunito</vt:lpstr>
      <vt:lpstr>Times New Roman</vt:lpstr>
      <vt:lpstr>Office Theme</vt:lpstr>
      <vt:lpstr>PowerPoint Presentation</vt:lpstr>
      <vt:lpstr>Background</vt:lpstr>
      <vt:lpstr>Data</vt:lpstr>
      <vt:lpstr>Approach</vt:lpstr>
      <vt:lpstr>Assumptions</vt:lpstr>
      <vt:lpstr>Average Profit /KM</vt:lpstr>
      <vt:lpstr>Annual Profit</vt:lpstr>
      <vt:lpstr>Total Monthly Rides</vt:lpstr>
      <vt:lpstr>Annual Customer Retention </vt:lpstr>
      <vt:lpstr>Female Passenger %</vt:lpstr>
      <vt:lpstr>Income</vt:lpstr>
      <vt:lpstr>Observations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 Zongdao</dc:creator>
  <cp:lastModifiedBy>Wen, Zongdao</cp:lastModifiedBy>
  <cp:revision>1</cp:revision>
  <dcterms:created xsi:type="dcterms:W3CDTF">2023-05-20T23:55:14Z</dcterms:created>
  <dcterms:modified xsi:type="dcterms:W3CDTF">2023-05-21T00:41:05Z</dcterms:modified>
</cp:coreProperties>
</file>