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7/15/23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7/15/23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E68D-7196-0A36-D3B9-B0C88F89A3EC}"/>
              </a:ext>
            </a:extLst>
          </p:cNvPr>
          <p:cNvSpPr>
            <a:spLocks noGrp="1"/>
          </p:cNvSpPr>
          <p:nvPr>
            <p:ph type="ctrTitle"/>
          </p:nvPr>
        </p:nvSpPr>
        <p:spPr/>
        <p:txBody>
          <a:bodyPr/>
          <a:lstStyle/>
          <a:p>
            <a:r>
              <a:rPr lang="en-US" dirty="0"/>
              <a:t>EDA: Resume Extractor</a:t>
            </a:r>
          </a:p>
        </p:txBody>
      </p:sp>
      <p:sp>
        <p:nvSpPr>
          <p:cNvPr id="3" name="Subtitle 2">
            <a:extLst>
              <a:ext uri="{FF2B5EF4-FFF2-40B4-BE49-F238E27FC236}">
                <a16:creationId xmlns:a16="http://schemas.microsoft.com/office/drawing/2014/main" id="{F70881F4-5A9B-E43C-941F-366DDB067936}"/>
              </a:ext>
            </a:extLst>
          </p:cNvPr>
          <p:cNvSpPr>
            <a:spLocks noGrp="1"/>
          </p:cNvSpPr>
          <p:nvPr>
            <p:ph type="subTitle" idx="1"/>
          </p:nvPr>
        </p:nvSpPr>
        <p:spPr/>
        <p:txBody>
          <a:bodyPr/>
          <a:lstStyle/>
          <a:p>
            <a:r>
              <a:rPr lang="en-US" dirty="0" err="1"/>
              <a:t>Zongdao</a:t>
            </a:r>
            <a:r>
              <a:rPr lang="en-US" dirty="0"/>
              <a:t> Wen</a:t>
            </a:r>
          </a:p>
          <a:p>
            <a:r>
              <a:rPr lang="en-US" dirty="0"/>
              <a:t>Email: </a:t>
            </a:r>
            <a:r>
              <a:rPr lang="en-US" dirty="0" err="1"/>
              <a:t>zongdaow@usc.edu</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42633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C85F-C560-3346-AB24-F5386966648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E488B72B-5012-A9C6-BD5A-C232751116C5}"/>
              </a:ext>
            </a:extLst>
          </p:cNvPr>
          <p:cNvSpPr>
            <a:spLocks noGrp="1"/>
          </p:cNvSpPr>
          <p:nvPr>
            <p:ph idx="1"/>
          </p:nvPr>
        </p:nvSpPr>
        <p:spPr/>
        <p:txBody>
          <a:bodyPr>
            <a:normAutofit lnSpcReduction="10000"/>
          </a:bodyPr>
          <a:lstStyle/>
          <a:p>
            <a:r>
              <a:rPr lang="en-US" dirty="0"/>
              <a:t>The model is trained with 200 resumes with entity annotations. The resume extractor could extract information that belongs to one of  the following 10 entity categories.:</a:t>
            </a:r>
          </a:p>
          <a:p>
            <a:r>
              <a:rPr lang="en-US" dirty="0"/>
              <a:t>Years of Experience</a:t>
            </a:r>
          </a:p>
          <a:p>
            <a:r>
              <a:rPr lang="en-US" dirty="0"/>
              <a:t>Graduation Year </a:t>
            </a:r>
          </a:p>
          <a:p>
            <a:r>
              <a:rPr lang="en-US" dirty="0"/>
              <a:t>Companies worked at</a:t>
            </a:r>
          </a:p>
          <a:p>
            <a:r>
              <a:rPr lang="en-US" dirty="0"/>
              <a:t>College Name</a:t>
            </a:r>
          </a:p>
          <a:p>
            <a:r>
              <a:rPr lang="en-US" dirty="0"/>
              <a:t>Name</a:t>
            </a:r>
          </a:p>
          <a:p>
            <a:r>
              <a:rPr lang="en-US" dirty="0"/>
              <a:t>Designation</a:t>
            </a:r>
          </a:p>
          <a:p>
            <a:r>
              <a:rPr lang="en-US" dirty="0"/>
              <a:t>Location</a:t>
            </a:r>
          </a:p>
          <a:p>
            <a:r>
              <a:rPr lang="en-US" dirty="0"/>
              <a:t>Degree</a:t>
            </a:r>
          </a:p>
          <a:p>
            <a:r>
              <a:rPr lang="en-US" dirty="0"/>
              <a:t>Email Address</a:t>
            </a:r>
          </a:p>
          <a:p>
            <a:r>
              <a:rPr lang="en-US" dirty="0"/>
              <a:t>Skills</a:t>
            </a:r>
          </a:p>
          <a:p>
            <a:endParaRPr lang="en-US" dirty="0"/>
          </a:p>
        </p:txBody>
      </p:sp>
    </p:spTree>
    <p:extLst>
      <p:ext uri="{BB962C8B-B14F-4D97-AF65-F5344CB8AC3E}">
        <p14:creationId xmlns:p14="http://schemas.microsoft.com/office/powerpoint/2010/main" val="241079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9D7F-74D7-FE3C-10E0-245889B20746}"/>
              </a:ext>
            </a:extLst>
          </p:cNvPr>
          <p:cNvSpPr>
            <a:spLocks noGrp="1"/>
          </p:cNvSpPr>
          <p:nvPr>
            <p:ph type="title"/>
          </p:nvPr>
        </p:nvSpPr>
        <p:spPr/>
        <p:txBody>
          <a:bodyPr/>
          <a:lstStyle/>
          <a:p>
            <a:r>
              <a:rPr lang="en-US" dirty="0"/>
              <a:t>Resume Length (Avg. 3582 Char)</a:t>
            </a:r>
          </a:p>
        </p:txBody>
      </p:sp>
      <p:pic>
        <p:nvPicPr>
          <p:cNvPr id="9" name="Content Placeholder 8" descr="A graph of a number of blue squares&#10;&#10;Description automatically generated">
            <a:extLst>
              <a:ext uri="{FF2B5EF4-FFF2-40B4-BE49-F238E27FC236}">
                <a16:creationId xmlns:a16="http://schemas.microsoft.com/office/drawing/2014/main" id="{A2CCBBBE-A4FE-D007-9742-45104D502662}"/>
              </a:ext>
            </a:extLst>
          </p:cNvPr>
          <p:cNvPicPr>
            <a:picLocks noGrp="1" noChangeAspect="1"/>
          </p:cNvPicPr>
          <p:nvPr>
            <p:ph idx="1"/>
          </p:nvPr>
        </p:nvPicPr>
        <p:blipFill>
          <a:blip r:embed="rId2"/>
          <a:stretch>
            <a:fillRect/>
          </a:stretch>
        </p:blipFill>
        <p:spPr>
          <a:xfrm>
            <a:off x="3684272" y="705678"/>
            <a:ext cx="7065105" cy="5277885"/>
          </a:xfrm>
        </p:spPr>
      </p:pic>
    </p:spTree>
    <p:extLst>
      <p:ext uri="{BB962C8B-B14F-4D97-AF65-F5344CB8AC3E}">
        <p14:creationId xmlns:p14="http://schemas.microsoft.com/office/powerpoint/2010/main" val="411994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7517-A677-E3B7-8BDA-AA5F6AAC2C4C}"/>
              </a:ext>
            </a:extLst>
          </p:cNvPr>
          <p:cNvSpPr>
            <a:spLocks noGrp="1"/>
          </p:cNvSpPr>
          <p:nvPr>
            <p:ph type="title"/>
          </p:nvPr>
        </p:nvSpPr>
        <p:spPr/>
        <p:txBody>
          <a:bodyPr/>
          <a:lstStyle/>
          <a:p>
            <a:r>
              <a:rPr lang="en-US" dirty="0"/>
              <a:t>Top 10 Frequent Words</a:t>
            </a:r>
          </a:p>
        </p:txBody>
      </p:sp>
      <p:pic>
        <p:nvPicPr>
          <p:cNvPr id="5" name="Content Placeholder 4" descr="A graph of keywords and keywords&#10;&#10;Description automatically generated">
            <a:extLst>
              <a:ext uri="{FF2B5EF4-FFF2-40B4-BE49-F238E27FC236}">
                <a16:creationId xmlns:a16="http://schemas.microsoft.com/office/drawing/2014/main" id="{17855FA7-D8AB-581C-1BDB-760FEACD7EE6}"/>
              </a:ext>
            </a:extLst>
          </p:cNvPr>
          <p:cNvPicPr>
            <a:picLocks noGrp="1" noChangeAspect="1"/>
          </p:cNvPicPr>
          <p:nvPr>
            <p:ph idx="1"/>
          </p:nvPr>
        </p:nvPicPr>
        <p:blipFill>
          <a:blip r:embed="rId2"/>
          <a:stretch>
            <a:fillRect/>
          </a:stretch>
        </p:blipFill>
        <p:spPr>
          <a:xfrm>
            <a:off x="3597966" y="1550504"/>
            <a:ext cx="7891137" cy="3839833"/>
          </a:xfrm>
        </p:spPr>
      </p:pic>
    </p:spTree>
    <p:extLst>
      <p:ext uri="{BB962C8B-B14F-4D97-AF65-F5344CB8AC3E}">
        <p14:creationId xmlns:p14="http://schemas.microsoft.com/office/powerpoint/2010/main" val="153189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20A4-10E5-7289-1CCF-A3965D31496B}"/>
              </a:ext>
            </a:extLst>
          </p:cNvPr>
          <p:cNvSpPr>
            <a:spLocks noGrp="1"/>
          </p:cNvSpPr>
          <p:nvPr>
            <p:ph type="title"/>
          </p:nvPr>
        </p:nvSpPr>
        <p:spPr/>
        <p:txBody>
          <a:bodyPr/>
          <a:lstStyle/>
          <a:p>
            <a:r>
              <a:rPr lang="en-US" dirty="0"/>
              <a:t>Sentiment Analysis (1 positive, -1 negative)</a:t>
            </a:r>
          </a:p>
        </p:txBody>
      </p:sp>
      <p:pic>
        <p:nvPicPr>
          <p:cNvPr id="5" name="Content Placeholder 4" descr="A blue bar graph with text&#10;&#10;Description automatically generated">
            <a:extLst>
              <a:ext uri="{FF2B5EF4-FFF2-40B4-BE49-F238E27FC236}">
                <a16:creationId xmlns:a16="http://schemas.microsoft.com/office/drawing/2014/main" id="{8562B96F-4284-625A-3AF4-577400D112B0}"/>
              </a:ext>
            </a:extLst>
          </p:cNvPr>
          <p:cNvPicPr>
            <a:picLocks noGrp="1" noChangeAspect="1"/>
          </p:cNvPicPr>
          <p:nvPr>
            <p:ph idx="1"/>
          </p:nvPr>
        </p:nvPicPr>
        <p:blipFill>
          <a:blip r:embed="rId2"/>
          <a:stretch>
            <a:fillRect/>
          </a:stretch>
        </p:blipFill>
        <p:spPr>
          <a:xfrm>
            <a:off x="4100731" y="685334"/>
            <a:ext cx="6904175" cy="5178131"/>
          </a:xfrm>
        </p:spPr>
      </p:pic>
    </p:spTree>
    <p:extLst>
      <p:ext uri="{BB962C8B-B14F-4D97-AF65-F5344CB8AC3E}">
        <p14:creationId xmlns:p14="http://schemas.microsoft.com/office/powerpoint/2010/main" val="287725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E272-8942-E335-DDD2-B02FCDE9A686}"/>
              </a:ext>
            </a:extLst>
          </p:cNvPr>
          <p:cNvSpPr>
            <a:spLocks noGrp="1"/>
          </p:cNvSpPr>
          <p:nvPr>
            <p:ph type="title"/>
          </p:nvPr>
        </p:nvSpPr>
        <p:spPr/>
        <p:txBody>
          <a:bodyPr/>
          <a:lstStyle/>
          <a:p>
            <a:r>
              <a:rPr lang="en-US" dirty="0"/>
              <a:t>POS Tag Distribution</a:t>
            </a:r>
          </a:p>
        </p:txBody>
      </p:sp>
      <p:pic>
        <p:nvPicPr>
          <p:cNvPr id="5" name="Content Placeholder 4" descr="A graph of a number of blue bars&#10;&#10;Description automatically generated">
            <a:extLst>
              <a:ext uri="{FF2B5EF4-FFF2-40B4-BE49-F238E27FC236}">
                <a16:creationId xmlns:a16="http://schemas.microsoft.com/office/drawing/2014/main" id="{636CA626-F2CD-CB55-15A8-07975AE80FFA}"/>
              </a:ext>
            </a:extLst>
          </p:cNvPr>
          <p:cNvPicPr>
            <a:picLocks noGrp="1" noChangeAspect="1"/>
          </p:cNvPicPr>
          <p:nvPr>
            <p:ph idx="1"/>
          </p:nvPr>
        </p:nvPicPr>
        <p:blipFill>
          <a:blip r:embed="rId2"/>
          <a:stretch>
            <a:fillRect/>
          </a:stretch>
        </p:blipFill>
        <p:spPr>
          <a:xfrm>
            <a:off x="3434325" y="1510749"/>
            <a:ext cx="8228273" cy="3200399"/>
          </a:xfrm>
        </p:spPr>
      </p:pic>
      <p:sp>
        <p:nvSpPr>
          <p:cNvPr id="6" name="TextBox 5">
            <a:extLst>
              <a:ext uri="{FF2B5EF4-FFF2-40B4-BE49-F238E27FC236}">
                <a16:creationId xmlns:a16="http://schemas.microsoft.com/office/drawing/2014/main" id="{E162AC1A-6AF1-EEF6-7906-0A06F064E6E3}"/>
              </a:ext>
            </a:extLst>
          </p:cNvPr>
          <p:cNvSpPr txBox="1"/>
          <p:nvPr/>
        </p:nvSpPr>
        <p:spPr>
          <a:xfrm>
            <a:off x="4283766" y="5162585"/>
            <a:ext cx="4383157" cy="369332"/>
          </a:xfrm>
          <a:prstGeom prst="rect">
            <a:avLst/>
          </a:prstGeom>
          <a:noFill/>
        </p:spPr>
        <p:txBody>
          <a:bodyPr wrap="square" rtlCol="0">
            <a:spAutoFit/>
          </a:bodyPr>
          <a:lstStyle/>
          <a:p>
            <a:r>
              <a:rPr lang="en-US" dirty="0"/>
              <a:t>The data is predominantly with nouns.</a:t>
            </a:r>
          </a:p>
        </p:txBody>
      </p:sp>
    </p:spTree>
    <p:extLst>
      <p:ext uri="{BB962C8B-B14F-4D97-AF65-F5344CB8AC3E}">
        <p14:creationId xmlns:p14="http://schemas.microsoft.com/office/powerpoint/2010/main" val="384054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51F9-8963-67FE-C965-A35AF296CCB7}"/>
              </a:ext>
            </a:extLst>
          </p:cNvPr>
          <p:cNvSpPr>
            <a:spLocks noGrp="1"/>
          </p:cNvSpPr>
          <p:nvPr>
            <p:ph type="title"/>
          </p:nvPr>
        </p:nvSpPr>
        <p:spPr/>
        <p:txBody>
          <a:bodyPr/>
          <a:lstStyle/>
          <a:p>
            <a:r>
              <a:rPr lang="en-US" dirty="0"/>
              <a:t>Resume Extractor</a:t>
            </a:r>
          </a:p>
        </p:txBody>
      </p:sp>
      <p:sp>
        <p:nvSpPr>
          <p:cNvPr id="3" name="Content Placeholder 2">
            <a:extLst>
              <a:ext uri="{FF2B5EF4-FFF2-40B4-BE49-F238E27FC236}">
                <a16:creationId xmlns:a16="http://schemas.microsoft.com/office/drawing/2014/main" id="{2B8620AE-D22D-D631-9A0A-ECB3539B9B09}"/>
              </a:ext>
            </a:extLst>
          </p:cNvPr>
          <p:cNvSpPr>
            <a:spLocks noGrp="1"/>
          </p:cNvSpPr>
          <p:nvPr>
            <p:ph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spaCy</a:t>
            </a:r>
            <a:r>
              <a:rPr lang="en-US" b="0" i="0" dirty="0">
                <a:solidFill>
                  <a:srgbClr val="374151"/>
                </a:solidFill>
                <a:effectLst/>
                <a:latin typeface="Söhne"/>
              </a:rPr>
              <a:t> NER (Named Entity Recognition) model is a powerful tool for extracting entities such as names, organizations, locations, and other predefined categories from text data like resumes. By training the NER model on a labeled dataset of resumes, it can learn to recognize and classify specific entities within new resume texts.</a:t>
            </a:r>
          </a:p>
          <a:p>
            <a:pPr algn="l"/>
            <a:r>
              <a:rPr lang="en-US" b="0" i="0" dirty="0">
                <a:solidFill>
                  <a:srgbClr val="374151"/>
                </a:solidFill>
                <a:effectLst/>
                <a:latin typeface="Söhne"/>
              </a:rPr>
              <a:t>Training the </a:t>
            </a:r>
            <a:r>
              <a:rPr lang="en-US" b="0" i="0" dirty="0" err="1">
                <a:solidFill>
                  <a:srgbClr val="374151"/>
                </a:solidFill>
                <a:effectLst/>
                <a:latin typeface="Söhne"/>
              </a:rPr>
              <a:t>spaCy</a:t>
            </a:r>
            <a:r>
              <a:rPr lang="en-US" b="0" i="0" dirty="0">
                <a:solidFill>
                  <a:srgbClr val="374151"/>
                </a:solidFill>
                <a:effectLst/>
                <a:latin typeface="Söhne"/>
              </a:rPr>
              <a:t> NER model involves providing annotated examples of resumes where entities of interest are labeled. These labeled examples serve as the training data for the model. The model then learns to identify patterns and features associated with different entity types, enabling it to make predictions on unseen resume texts.</a:t>
            </a:r>
          </a:p>
          <a:p>
            <a:r>
              <a:rPr lang="en-US" b="0" i="0" dirty="0">
                <a:solidFill>
                  <a:srgbClr val="374151"/>
                </a:solidFill>
                <a:effectLst/>
                <a:latin typeface="Söhne"/>
              </a:rPr>
              <a:t>By leveraging the </a:t>
            </a:r>
            <a:r>
              <a:rPr lang="en-US" b="0" i="0" dirty="0" err="1">
                <a:solidFill>
                  <a:srgbClr val="374151"/>
                </a:solidFill>
                <a:effectLst/>
                <a:latin typeface="Söhne"/>
              </a:rPr>
              <a:t>spaCy</a:t>
            </a:r>
            <a:r>
              <a:rPr lang="en-US" b="0" i="0" dirty="0">
                <a:solidFill>
                  <a:srgbClr val="374151"/>
                </a:solidFill>
                <a:effectLst/>
                <a:latin typeface="Söhne"/>
              </a:rPr>
              <a:t> NER model for resume parsing, businesses can automate and streamline their recruitment processes, improving efficiency, accuracy, and scalability. It enables effective management of large volumes of resume data and enhances decision-making in the hiring process.</a:t>
            </a:r>
            <a:endParaRPr lang="en-US" dirty="0"/>
          </a:p>
        </p:txBody>
      </p:sp>
    </p:spTree>
    <p:extLst>
      <p:ext uri="{BB962C8B-B14F-4D97-AF65-F5344CB8AC3E}">
        <p14:creationId xmlns:p14="http://schemas.microsoft.com/office/powerpoint/2010/main" val="11895937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35</TotalTime>
  <Words>253</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Söhne</vt:lpstr>
      <vt:lpstr>Corbel</vt:lpstr>
      <vt:lpstr>Wingdings 2</vt:lpstr>
      <vt:lpstr>Frame</vt:lpstr>
      <vt:lpstr>EDA: Resume Extractor</vt:lpstr>
      <vt:lpstr>Description</vt:lpstr>
      <vt:lpstr>Resume Length (Avg. 3582 Char)</vt:lpstr>
      <vt:lpstr>Top 10 Frequent Words</vt:lpstr>
      <vt:lpstr>Sentiment Analysis (1 positive, -1 negative)</vt:lpstr>
      <vt:lpstr>POS Tag Distribution</vt:lpstr>
      <vt:lpstr>Resume Extractor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Resume Extractor</dc:title>
  <dc:creator>Wen, Zongdao</dc:creator>
  <cp:lastModifiedBy>Wen, Zongdao</cp:lastModifiedBy>
  <cp:revision>1</cp:revision>
  <dcterms:created xsi:type="dcterms:W3CDTF">2023-07-15T20:43:50Z</dcterms:created>
  <dcterms:modified xsi:type="dcterms:W3CDTF">2023-07-15T21:19:08Z</dcterms:modified>
</cp:coreProperties>
</file>