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30"/>
  </p:notesMasterIdLst>
  <p:handoutMasterIdLst>
    <p:handoutMasterId r:id="rId31"/>
  </p:handoutMasterIdLst>
  <p:sldIdLst>
    <p:sldId id="4804" r:id="rId2"/>
    <p:sldId id="4823" r:id="rId3"/>
    <p:sldId id="4824" r:id="rId4"/>
    <p:sldId id="4841" r:id="rId5"/>
    <p:sldId id="4842" r:id="rId6"/>
    <p:sldId id="4825" r:id="rId7"/>
    <p:sldId id="4843" r:id="rId8"/>
    <p:sldId id="4844" r:id="rId9"/>
    <p:sldId id="4826" r:id="rId10"/>
    <p:sldId id="4845" r:id="rId11"/>
    <p:sldId id="4846" r:id="rId12"/>
    <p:sldId id="4847" r:id="rId13"/>
    <p:sldId id="4827" r:id="rId14"/>
    <p:sldId id="4848" r:id="rId15"/>
    <p:sldId id="4850" r:id="rId16"/>
    <p:sldId id="4851" r:id="rId17"/>
    <p:sldId id="4849" r:id="rId18"/>
    <p:sldId id="4852" r:id="rId19"/>
    <p:sldId id="4853" r:id="rId20"/>
    <p:sldId id="4854" r:id="rId21"/>
    <p:sldId id="4855" r:id="rId22"/>
    <p:sldId id="4856" r:id="rId23"/>
    <p:sldId id="4857" r:id="rId24"/>
    <p:sldId id="4858" r:id="rId25"/>
    <p:sldId id="4859" r:id="rId26"/>
    <p:sldId id="4860" r:id="rId27"/>
    <p:sldId id="4861" r:id="rId28"/>
    <p:sldId id="4862" r:id="rId29"/>
  </p:sldIdLst>
  <p:sldSz cx="12858750" cy="723265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2" autoAdjust="0"/>
    <p:restoredTop sz="95274" autoAdjust="0"/>
  </p:normalViewPr>
  <p:slideViewPr>
    <p:cSldViewPr>
      <p:cViewPr varScale="1">
        <p:scale>
          <a:sx n="47" d="100"/>
          <a:sy n="47" d="100"/>
        </p:scale>
        <p:origin x="29" y="317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  <a:t>2020/7/15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2020/7/15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45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印品黑体" panose="00000500000000000000" pitchFamily="2" charset="-122"/>
              </a:rPr>
              <a:pPr/>
              <a:t>2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85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0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2020/7/15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 rot="2099846">
            <a:off x="7351574" y="-383499"/>
            <a:ext cx="5624282" cy="4735272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964879" y="4142032"/>
            <a:ext cx="73231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基于人流量分析的个性化校园美食推荐小程序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0" y="2888579"/>
            <a:ext cx="612068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8800" b="1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您</a:t>
            </a:r>
            <a:r>
              <a:rPr lang="zh-CN" altLang="en-US" sz="7200" b="1" dirty="0">
                <a:solidFill>
                  <a:srgbClr val="FF000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吃</a:t>
            </a:r>
            <a:r>
              <a:rPr lang="zh-CN" altLang="en-US" sz="7200" b="1" dirty="0">
                <a:solidFill>
                  <a:srgbClr val="0070C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了</a:t>
            </a:r>
            <a:r>
              <a:rPr lang="zh-CN" altLang="en-US" sz="7200" b="1" dirty="0">
                <a:solidFill>
                  <a:srgbClr val="FFC000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吗</a:t>
            </a:r>
            <a:r>
              <a:rPr lang="zh-CN" altLang="en-US" sz="7200" b="1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？</a:t>
            </a:r>
            <a:endParaRPr lang="en-US" altLang="zh-CN" sz="7200" b="1" dirty="0">
              <a:solidFill>
                <a:schemeClr val="accent6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136396" y="4653882"/>
            <a:ext cx="51516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小组成员：史嘉程、王天乐、郑修齐、李雨泽</a:t>
            </a: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实用性分析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4600942A-C308-4D86-BCFA-75A8A0347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952029"/>
            <a:ext cx="2254701" cy="1624893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050E3017-0DD1-453D-9147-E698D3433FFB}"/>
              </a:ext>
            </a:extLst>
          </p:cNvPr>
          <p:cNvSpPr txBox="1"/>
          <p:nvPr/>
        </p:nvSpPr>
        <p:spPr>
          <a:xfrm>
            <a:off x="2252911" y="1163938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社会效益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A33652-8F2F-4E26-84F9-9DC6DF0EC660}"/>
              </a:ext>
            </a:extLst>
          </p:cNvPr>
          <p:cNvSpPr/>
          <p:nvPr/>
        </p:nvSpPr>
        <p:spPr>
          <a:xfrm>
            <a:off x="2036887" y="1785064"/>
            <a:ext cx="9935537" cy="45405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首先，项目可以帮助同学或老师从人流量、价格和味道三种考虑方向选择日常就餐的位置，优化就餐体验、节约时间；</a:t>
            </a:r>
            <a:endParaRPr lang="en-US" altLang="zh-CN" sz="28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其次，食堂内的工作人员可以观察评价及其他数据决定菜品的开发设计，并通过基本的人流量日常波动确定原材料更准确的预定量，避免浪费；</a:t>
            </a:r>
            <a:endParaRPr lang="en-US" altLang="zh-CN" sz="28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最后，用户之间可以通过评论功能进行简单的社交，甚至可以找到口味相似的朋友，获得更加有趣的就餐体验。</a:t>
            </a:r>
            <a:endParaRPr lang="en-US" altLang="zh-CN" sz="32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266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实用性分析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4600942A-C308-4D86-BCFA-75A8A0347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952029"/>
            <a:ext cx="2254701" cy="1624893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050E3017-0DD1-453D-9147-E698D3433FFB}"/>
              </a:ext>
            </a:extLst>
          </p:cNvPr>
          <p:cNvSpPr txBox="1"/>
          <p:nvPr/>
        </p:nvSpPr>
        <p:spPr>
          <a:xfrm>
            <a:off x="2252911" y="1163938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经济效益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A33652-8F2F-4E26-84F9-9DC6DF0EC660}"/>
              </a:ext>
            </a:extLst>
          </p:cNvPr>
          <p:cNvSpPr/>
          <p:nvPr/>
        </p:nvSpPr>
        <p:spPr>
          <a:xfrm>
            <a:off x="2036887" y="1785064"/>
            <a:ext cx="9935537" cy="45405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第一，通过经济模式、省时模式、美味模式以及日常就餐的记录，用户可以更直观地看出日常在就餐活动上的消费；</a:t>
            </a:r>
            <a:endParaRPr lang="en-US" altLang="zh-CN" sz="28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第二，在用户群体稳定后，首页可以考虑引入部分推荐广告位，广告来源不局限于校内的用餐窗口，也可以是其他有需求的企业；</a:t>
            </a:r>
            <a:endParaRPr lang="en-US" altLang="zh-CN" sz="28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第三，对商户来说，可以了解到同学们在就餐上的消费偏好，科学地调整定价或菜品设计方向，从而获得更多利润。</a:t>
            </a:r>
            <a:endParaRPr lang="en-US" altLang="zh-CN" sz="32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59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实用性分析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4600942A-C308-4D86-BCFA-75A8A0347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952029"/>
            <a:ext cx="2254701" cy="1624893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050E3017-0DD1-453D-9147-E698D3433FFB}"/>
              </a:ext>
            </a:extLst>
          </p:cNvPr>
          <p:cNvSpPr txBox="1"/>
          <p:nvPr/>
        </p:nvSpPr>
        <p:spPr>
          <a:xfrm>
            <a:off x="2252911" y="1163938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社会影响力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A33652-8F2F-4E26-84F9-9DC6DF0EC660}"/>
              </a:ext>
            </a:extLst>
          </p:cNvPr>
          <p:cNvSpPr/>
          <p:nvPr/>
        </p:nvSpPr>
        <p:spPr>
          <a:xfrm>
            <a:off x="2252911" y="1785064"/>
            <a:ext cx="9719513" cy="32478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在用户数量达标后，更多的群体性功能将被开发。例如首页信息提示、就餐推荐；窗口或楼层的评论主页以及商户的可能优惠活动等等。小程序可以引导同学们培养积极的就餐习惯如：按时吃饭、坚持吃早饭、荤素搭配等等。鼓励同学们多尝试食堂内的各类美食、走出舒适区进行社交等等。</a:t>
            </a:r>
            <a:endParaRPr lang="en-US" altLang="zh-CN" sz="32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098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4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成果展示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04</a:t>
              </a:r>
              <a:endParaRPr lang="zh-CN" altLang="en-US" sz="1800" dirty="0">
                <a:solidFill>
                  <a:srgbClr val="4D4D4D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605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小程序首页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048D2F1-E3DC-4270-A93E-FFC8FDAB6C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9" y="712024"/>
            <a:ext cx="3168352" cy="65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836F97-6F80-4B9E-8F76-D3C6BB977C0C}"/>
              </a:ext>
            </a:extLst>
          </p:cNvPr>
          <p:cNvSpPr/>
          <p:nvPr/>
        </p:nvSpPr>
        <p:spPr>
          <a:xfrm>
            <a:off x="4629175" y="3972337"/>
            <a:ext cx="3600400" cy="792088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6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人流量概览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D8BFD70-043D-40C1-9776-A4FE0D5CD17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9" y="726011"/>
            <a:ext cx="3168352" cy="65066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DC9BE95-B58C-4F10-BBB5-DBD772D25EAE}"/>
              </a:ext>
            </a:extLst>
          </p:cNvPr>
          <p:cNvSpPr/>
          <p:nvPr/>
        </p:nvSpPr>
        <p:spPr>
          <a:xfrm>
            <a:off x="5781303" y="2104157"/>
            <a:ext cx="1872208" cy="792088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6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人流量概览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045B045-49E8-4784-B383-8CC8A09EE0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91" y="726011"/>
            <a:ext cx="3168353" cy="650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7F45A7-B676-4153-9DC5-2B1CE181568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82" y="719977"/>
            <a:ext cx="3168352" cy="6508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51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小程序首页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048D2F1-E3DC-4270-A93E-FFC8FDAB6C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9" y="712024"/>
            <a:ext cx="3168352" cy="65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836F97-6F80-4B9E-8F76-D3C6BB977C0C}"/>
              </a:ext>
            </a:extLst>
          </p:cNvPr>
          <p:cNvSpPr/>
          <p:nvPr/>
        </p:nvSpPr>
        <p:spPr>
          <a:xfrm>
            <a:off x="4629175" y="4768453"/>
            <a:ext cx="3600400" cy="792088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6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小程序首页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EA5BCA7-3027-4123-AE9A-A16C9BBA19B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9" y="726011"/>
            <a:ext cx="3168352" cy="6506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7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小程序首页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048D2F1-E3DC-4270-A93E-FFC8FDAB6C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9" y="712024"/>
            <a:ext cx="3168352" cy="65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836F97-6F80-4B9E-8F76-D3C6BB977C0C}"/>
              </a:ext>
            </a:extLst>
          </p:cNvPr>
          <p:cNvSpPr/>
          <p:nvPr/>
        </p:nvSpPr>
        <p:spPr>
          <a:xfrm>
            <a:off x="4629175" y="5632549"/>
            <a:ext cx="3600400" cy="792088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1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546439" y="184092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项目介绍</a:t>
            </a:r>
            <a:endParaRPr lang="zh-CN" altLang="en-US" sz="12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5841590" y="184092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546439" y="2842110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创新点分析</a:t>
            </a:r>
            <a:endParaRPr lang="zh-CN" altLang="en-US" sz="12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5841590" y="2842110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546439" y="384329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实用性分析</a:t>
            </a:r>
            <a:endParaRPr lang="en-US" altLang="zh-CN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5841590" y="384329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3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MH_SubTitle_4"/>
          <p:cNvSpPr/>
          <p:nvPr>
            <p:custDataLst>
              <p:tags r:id="rId8"/>
            </p:custDataLst>
          </p:nvPr>
        </p:nvSpPr>
        <p:spPr>
          <a:xfrm>
            <a:off x="6546439" y="4844482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成果展示</a:t>
            </a:r>
            <a:endParaRPr lang="en-US" altLang="zh-CN" sz="28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MH_Other_4"/>
          <p:cNvSpPr/>
          <p:nvPr>
            <p:custDataLst>
              <p:tags r:id="rId9"/>
            </p:custDataLst>
          </p:nvPr>
        </p:nvSpPr>
        <p:spPr>
          <a:xfrm>
            <a:off x="5841590" y="4844482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4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" name="MH_Others_1"/>
          <p:cNvSpPr txBox="1"/>
          <p:nvPr>
            <p:custDataLst>
              <p:tags r:id="rId10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11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9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小程序首页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E803890-79DB-4839-B2BE-ADEDC30C99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9" y="726011"/>
            <a:ext cx="3168352" cy="6458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73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评价页面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BCA24D5-87C6-44CD-88DC-33866F8100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5" y="726011"/>
            <a:ext cx="3101873" cy="650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F1A72D0-B493-4422-831A-EEDAF0E7318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52" y="726012"/>
            <a:ext cx="3134010" cy="65066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3ACC1B15-3214-4555-A9BF-DCD164CF63F4}"/>
              </a:ext>
            </a:extLst>
          </p:cNvPr>
          <p:cNvSpPr/>
          <p:nvPr/>
        </p:nvSpPr>
        <p:spPr>
          <a:xfrm>
            <a:off x="2684959" y="2104157"/>
            <a:ext cx="1157309" cy="792088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755CFD0-8994-4573-9772-54B4FDE200F7}"/>
              </a:ext>
            </a:extLst>
          </p:cNvPr>
          <p:cNvSpPr/>
          <p:nvPr/>
        </p:nvSpPr>
        <p:spPr>
          <a:xfrm>
            <a:off x="5786484" y="3472321"/>
            <a:ext cx="1440160" cy="288020"/>
          </a:xfrm>
          <a:prstGeom prst="rightArrow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4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01CEC33-B935-4D71-ABE1-6A518745F4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22" y="726011"/>
            <a:ext cx="3168352" cy="65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评价食堂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836F97-6F80-4B9E-8F76-D3C6BB977C0C}"/>
              </a:ext>
            </a:extLst>
          </p:cNvPr>
          <p:cNvSpPr/>
          <p:nvPr/>
        </p:nvSpPr>
        <p:spPr>
          <a:xfrm>
            <a:off x="3591357" y="4624437"/>
            <a:ext cx="1726882" cy="792088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02DF03-8255-4CAA-98C7-2A01AF25893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21" y="712024"/>
            <a:ext cx="3163611" cy="65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522954AC-6B41-470B-ADCC-EB15EABA054E}"/>
              </a:ext>
            </a:extLst>
          </p:cNvPr>
          <p:cNvSpPr/>
          <p:nvPr/>
        </p:nvSpPr>
        <p:spPr>
          <a:xfrm>
            <a:off x="5786484" y="3472321"/>
            <a:ext cx="1440160" cy="288020"/>
          </a:xfrm>
          <a:prstGeom prst="rightArrow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6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个人中心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7BAA1CC-5BB1-422F-9270-B92840DC1F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14" y="723274"/>
            <a:ext cx="3168352" cy="650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32FA3F-727A-481A-B751-52D3F2087C7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660" y="726012"/>
            <a:ext cx="2738586" cy="65066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D05161-6A53-488F-8047-6772A9BCE137}"/>
              </a:ext>
            </a:extLst>
          </p:cNvPr>
          <p:cNvSpPr/>
          <p:nvPr/>
        </p:nvSpPr>
        <p:spPr>
          <a:xfrm>
            <a:off x="2489155" y="2971704"/>
            <a:ext cx="2232735" cy="644615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335E9FA-AAD5-43D2-B54C-A71BF6DE23E0}"/>
              </a:ext>
            </a:extLst>
          </p:cNvPr>
          <p:cNvSpPr/>
          <p:nvPr/>
        </p:nvSpPr>
        <p:spPr>
          <a:xfrm>
            <a:off x="5786484" y="3472321"/>
            <a:ext cx="1440160" cy="288020"/>
          </a:xfrm>
          <a:prstGeom prst="rightArrow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21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个人中心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7BAA1CC-5BB1-422F-9270-B92840DC1F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14" y="723274"/>
            <a:ext cx="3168352" cy="65066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D05161-6A53-488F-8047-6772A9BCE137}"/>
              </a:ext>
            </a:extLst>
          </p:cNvPr>
          <p:cNvSpPr/>
          <p:nvPr/>
        </p:nvSpPr>
        <p:spPr>
          <a:xfrm>
            <a:off x="2478794" y="3472321"/>
            <a:ext cx="2232735" cy="644615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8CE59-313B-46B4-B707-09D6C24532A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039" y="723274"/>
            <a:ext cx="3022376" cy="65093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D335E9FA-AAD5-43D2-B54C-A71BF6DE23E0}"/>
              </a:ext>
            </a:extLst>
          </p:cNvPr>
          <p:cNvSpPr/>
          <p:nvPr/>
        </p:nvSpPr>
        <p:spPr>
          <a:xfrm>
            <a:off x="5786484" y="3472321"/>
            <a:ext cx="1440160" cy="288020"/>
          </a:xfrm>
          <a:prstGeom prst="rightArrow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4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个人中心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7BAA1CC-5BB1-422F-9270-B92840DC1F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714" y="723274"/>
            <a:ext cx="3168352" cy="65066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D05161-6A53-488F-8047-6772A9BCE137}"/>
              </a:ext>
            </a:extLst>
          </p:cNvPr>
          <p:cNvSpPr/>
          <p:nvPr/>
        </p:nvSpPr>
        <p:spPr>
          <a:xfrm>
            <a:off x="2396927" y="3976593"/>
            <a:ext cx="2232735" cy="644615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C7E817-281C-4BF8-B7D6-D3AB9131F9C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86" y="694121"/>
            <a:ext cx="3319347" cy="115780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D335E9FA-AAD5-43D2-B54C-A71BF6DE23E0}"/>
              </a:ext>
            </a:extLst>
          </p:cNvPr>
          <p:cNvSpPr/>
          <p:nvPr/>
        </p:nvSpPr>
        <p:spPr>
          <a:xfrm>
            <a:off x="5786484" y="3472321"/>
            <a:ext cx="1440160" cy="288020"/>
          </a:xfrm>
          <a:prstGeom prst="rightArrow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9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访问方式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F23FB8F-B470-4545-A0CF-7BAA6C99E5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9" y="726011"/>
            <a:ext cx="3168352" cy="6506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01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联系我们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C31AD97-01E0-42CD-A8F5-95DE8C7BF97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9" y="726011"/>
            <a:ext cx="3168352" cy="6850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71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 rot="2099846">
            <a:off x="7351574" y="-383499"/>
            <a:ext cx="5624282" cy="4735272"/>
          </a:xfrm>
          <a:prstGeom prst="rect">
            <a:avLst/>
          </a:prstGeom>
        </p:spPr>
      </p:pic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56767" y="2939216"/>
            <a:ext cx="612068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8800" b="1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感谢观看</a:t>
            </a:r>
            <a:endParaRPr lang="en-US" altLang="zh-CN" sz="8800" b="1" dirty="0">
              <a:solidFill>
                <a:schemeClr val="accent6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8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项目介绍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项目介绍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EA2F126C-3C73-4427-ACDA-4721E4BBB4CF}"/>
              </a:ext>
            </a:extLst>
          </p:cNvPr>
          <p:cNvSpPr/>
          <p:nvPr/>
        </p:nvSpPr>
        <p:spPr>
          <a:xfrm>
            <a:off x="1939637" y="1790856"/>
            <a:ext cx="9384715" cy="1135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印品天逸黑" panose="02000500000000000000" pitchFamily="2" charset="-122"/>
                <a:ea typeface="印品天逸黑" panose="02000500000000000000" pitchFamily="2" charset="-122"/>
                <a:cs typeface="+mn-ea"/>
                <a:sym typeface="+mn-lt"/>
              </a:rPr>
              <a:t>同学们在选择食堂窗口时有困难</a:t>
            </a:r>
            <a:endParaRPr lang="en-US" altLang="zh-CN" sz="2400" dirty="0">
              <a:latin typeface="印品天逸黑" panose="02000500000000000000" pitchFamily="2" charset="-122"/>
              <a:ea typeface="印品天逸黑" panose="02000500000000000000" pitchFamily="2" charset="-122"/>
              <a:cs typeface="+mn-ea"/>
              <a:sym typeface="+mn-lt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印品天逸黑" panose="02000500000000000000" pitchFamily="2" charset="-122"/>
                <a:ea typeface="印品天逸黑" panose="02000500000000000000" pitchFamily="2" charset="-122"/>
                <a:cs typeface="+mn-ea"/>
                <a:sym typeface="+mn-lt"/>
              </a:rPr>
              <a:t>食堂的排队问题降低了同学们的用餐体验</a:t>
            </a:r>
            <a:endParaRPr lang="en-US" altLang="zh-CN" sz="2400" dirty="0">
              <a:latin typeface="印品天逸黑" panose="02000500000000000000" pitchFamily="2" charset="-122"/>
              <a:ea typeface="印品天逸黑" panose="02000500000000000000" pitchFamily="2" charset="-122"/>
              <a:cs typeface="+mn-ea"/>
              <a:sym typeface="+mn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600942A-C308-4D86-BCFA-75A8A0347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" y="917025"/>
            <a:ext cx="2254701" cy="1624893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050E3017-0DD1-453D-9147-E698D3433FFB}"/>
              </a:ext>
            </a:extLst>
          </p:cNvPr>
          <p:cNvSpPr txBox="1"/>
          <p:nvPr/>
        </p:nvSpPr>
        <p:spPr>
          <a:xfrm>
            <a:off x="2011338" y="123702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背景分析</a:t>
            </a:r>
            <a:endParaRPr lang="zh-CN" altLang="en-US" sz="4000" b="1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A33652-8F2F-4E26-84F9-9DC6DF0EC660}"/>
              </a:ext>
            </a:extLst>
          </p:cNvPr>
          <p:cNvSpPr/>
          <p:nvPr/>
        </p:nvSpPr>
        <p:spPr>
          <a:xfrm>
            <a:off x="5020300" y="3862546"/>
            <a:ext cx="8136904" cy="22430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印品天逸黑" panose="02000500000000000000" pitchFamily="2" charset="-122"/>
                <a:ea typeface="印品天逸黑" panose="02000500000000000000" pitchFamily="2" charset="-122"/>
                <a:cs typeface="+mn-ea"/>
                <a:sym typeface="+mn-lt"/>
              </a:rPr>
              <a:t>本项目旨在通过微信小程序为同学们在校就</a:t>
            </a:r>
            <a:endParaRPr lang="en-US" altLang="zh-CN" sz="2400" dirty="0">
              <a:latin typeface="印品天逸黑" panose="02000500000000000000" pitchFamily="2" charset="-122"/>
              <a:ea typeface="印品天逸黑" panose="02000500000000000000" pitchFamily="2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印品天逸黑" panose="02000500000000000000" pitchFamily="2" charset="-122"/>
                <a:ea typeface="印品天逸黑" panose="02000500000000000000" pitchFamily="2" charset="-122"/>
                <a:cs typeface="+mn-ea"/>
                <a:sym typeface="+mn-lt"/>
              </a:rPr>
              <a:t>餐提供便利。本项目主要针对的用户群体暂定为大学</a:t>
            </a:r>
            <a:endParaRPr lang="en-US" altLang="zh-CN" sz="2400" dirty="0">
              <a:latin typeface="印品天逸黑" panose="02000500000000000000" pitchFamily="2" charset="-122"/>
              <a:ea typeface="印品天逸黑" panose="02000500000000000000" pitchFamily="2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印品天逸黑" panose="02000500000000000000" pitchFamily="2" charset="-122"/>
                <a:ea typeface="印品天逸黑" panose="02000500000000000000" pitchFamily="2" charset="-122"/>
                <a:cs typeface="+mn-ea"/>
                <a:sym typeface="+mn-lt"/>
              </a:rPr>
              <a:t>校园内就餐的同学。从排队情况、口味、价格个性化</a:t>
            </a:r>
            <a:endParaRPr lang="en-US" altLang="zh-CN" sz="2400" dirty="0">
              <a:latin typeface="印品天逸黑" panose="02000500000000000000" pitchFamily="2" charset="-122"/>
              <a:ea typeface="印品天逸黑" panose="02000500000000000000" pitchFamily="2" charset="-122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印品天逸黑" panose="02000500000000000000" pitchFamily="2" charset="-122"/>
                <a:ea typeface="印品天逸黑" panose="02000500000000000000" pitchFamily="2" charset="-122"/>
                <a:cs typeface="+mn-ea"/>
                <a:sym typeface="+mn-lt"/>
              </a:rPr>
              <a:t>推荐就餐窗口，痛点精准，响应了大多数同学的需求。</a:t>
            </a:r>
            <a:endParaRPr lang="en-US" altLang="zh-CN" sz="2400" dirty="0">
              <a:latin typeface="印品天逸黑" panose="02000500000000000000" pitchFamily="2" charset="-122"/>
              <a:ea typeface="印品天逸黑" panose="02000500000000000000" pitchFamily="2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2C531C-24DE-4818-AB1C-9555F193C7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22" y="2880264"/>
            <a:ext cx="2254701" cy="1624893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073E71FA-567B-49A3-A0CA-E0EE55146237}"/>
              </a:ext>
            </a:extLst>
          </p:cNvPr>
          <p:cNvSpPr txBox="1"/>
          <p:nvPr/>
        </p:nvSpPr>
        <p:spPr>
          <a:xfrm>
            <a:off x="6955969" y="3370103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zh-CN" altLang="en-US" sz="32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目的和意义</a:t>
            </a:r>
            <a:endParaRPr lang="zh-CN" altLang="en-US" sz="4000" b="1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项目介绍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4600942A-C308-4D86-BCFA-75A8A0347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952029"/>
            <a:ext cx="2254701" cy="1624893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050E3017-0DD1-453D-9147-E698D3433FFB}"/>
              </a:ext>
            </a:extLst>
          </p:cNvPr>
          <p:cNvSpPr txBox="1"/>
          <p:nvPr/>
        </p:nvSpPr>
        <p:spPr>
          <a:xfrm>
            <a:off x="2252911" y="1225493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项目内容</a:t>
            </a:r>
            <a:endParaRPr lang="zh-CN" altLang="en-US" sz="4000" b="1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A33652-8F2F-4E26-84F9-9DC6DF0EC660}"/>
              </a:ext>
            </a:extLst>
          </p:cNvPr>
          <p:cNvSpPr/>
          <p:nvPr/>
        </p:nvSpPr>
        <p:spPr>
          <a:xfrm>
            <a:off x="1091278" y="1777222"/>
            <a:ext cx="10676193" cy="44590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               </a:t>
            </a:r>
            <a:r>
              <a:rPr lang="zh-CN" altLang="zh-CN" sz="2400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微信小程序通过</a:t>
            </a:r>
            <a:r>
              <a:rPr lang="zh-CN" altLang="zh-CN" sz="2400" b="1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省时、经济、美食</a:t>
            </a:r>
            <a:r>
              <a:rPr lang="zh-CN" altLang="zh-CN" sz="2400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三种模式向用户提供不同侧重点下的推荐就餐食堂。由此使得用户</a:t>
            </a:r>
            <a:r>
              <a:rPr lang="zh-CN" altLang="zh-CN" sz="2400" b="1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免除了选择困难的烦恼</a:t>
            </a:r>
            <a:r>
              <a:rPr lang="zh-CN" altLang="zh-CN" sz="2400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，并且可</a:t>
            </a:r>
            <a:r>
              <a:rPr lang="zh-CN" altLang="zh-CN" sz="2400" b="1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选择出更适合自己的就餐地点</a:t>
            </a:r>
            <a:r>
              <a:rPr lang="zh-CN" altLang="zh-CN" sz="2400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。用户在食堂就餐后，可通过提交评价为更多人提供就餐帮助。省时模式通过</a:t>
            </a:r>
            <a:r>
              <a:rPr lang="zh-CN" altLang="zh-CN" sz="2400" b="1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检测各食堂实时人流量</a:t>
            </a:r>
            <a:r>
              <a:rPr lang="zh-CN" altLang="zh-CN" sz="2400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给出建议，经济模式根据后台所有用户评价中各食堂人均消费的数据计算，美食模式根据所有的用户给各食堂的评分计算。同时用户也可进入每个食堂的详情页面查看食堂的评分、人均价格和同学评价。以上功能目前</a:t>
            </a:r>
            <a:r>
              <a:rPr lang="zh-CN" altLang="zh-CN" sz="2400" b="1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已全部实现</a:t>
            </a:r>
            <a:r>
              <a:rPr lang="zh-CN" altLang="zh-CN" sz="2400" spc="20" dirty="0">
                <a:effectLst/>
                <a:ea typeface="印品天逸黑" panose="02000500000000000000"/>
                <a:cs typeface="Times New Roman" panose="02020603050405020304" pitchFamily="18" charset="0"/>
              </a:rPr>
              <a:t>。同时此小程序还希望成为同学们线上订餐的平台。目前此功能正在开发中。</a:t>
            </a:r>
            <a:endParaRPr lang="en-US" altLang="zh-CN" sz="32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02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创新点分析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创新点分析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4600942A-C308-4D86-BCFA-75A8A0347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952029"/>
            <a:ext cx="2254701" cy="1624893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050E3017-0DD1-453D-9147-E698D3433FFB}"/>
              </a:ext>
            </a:extLst>
          </p:cNvPr>
          <p:cNvSpPr txBox="1"/>
          <p:nvPr/>
        </p:nvSpPr>
        <p:spPr>
          <a:xfrm>
            <a:off x="2252911" y="1163938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应用亮点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A33652-8F2F-4E26-84F9-9DC6DF0EC660}"/>
              </a:ext>
            </a:extLst>
          </p:cNvPr>
          <p:cNvSpPr/>
          <p:nvPr/>
        </p:nvSpPr>
        <p:spPr>
          <a:xfrm>
            <a:off x="2036887" y="1785064"/>
            <a:ext cx="9935537" cy="3975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痛点一：同学们面对丰富的食堂窗口往往无法选择</a:t>
            </a:r>
            <a:endParaRPr lang="en-US" altLang="zh-CN" sz="28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    本项目可根据用户的个人情况推荐最适合用户的就餐地点。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痛点二：同学就餐时间集中，一些时间点经常排长队</a:t>
            </a:r>
            <a:endParaRPr lang="en-US" altLang="zh-CN" sz="28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    本项目将人流量监控运用在了高校食堂就餐问题上，通过检</a:t>
            </a:r>
            <a:endParaRPr lang="en-US" altLang="zh-CN" sz="28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    </a:t>
            </a: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测食堂实时人流量达到判断在哪一个食堂就餐最省时的目的。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32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48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创新点分析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4600942A-C308-4D86-BCFA-75A8A0347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952029"/>
            <a:ext cx="2254701" cy="1624893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050E3017-0DD1-453D-9147-E698D3433FFB}"/>
              </a:ext>
            </a:extLst>
          </p:cNvPr>
          <p:cNvSpPr txBox="1"/>
          <p:nvPr/>
        </p:nvSpPr>
        <p:spPr>
          <a:xfrm>
            <a:off x="2252911" y="1163938"/>
            <a:ext cx="640871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技术亮点</a:t>
            </a:r>
            <a:r>
              <a:rPr lang="en-US" altLang="zh-CN" sz="40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——</a:t>
            </a:r>
            <a:r>
              <a:rPr lang="zh-CN" altLang="en-US" sz="4000" b="1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人流量监控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A33652-8F2F-4E26-84F9-9DC6DF0EC660}"/>
              </a:ext>
            </a:extLst>
          </p:cNvPr>
          <p:cNvSpPr/>
          <p:nvPr/>
        </p:nvSpPr>
        <p:spPr>
          <a:xfrm>
            <a:off x="886327" y="1785064"/>
            <a:ext cx="11086097" cy="59146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            为了达到实时监控人流量，我们将争取学校摄像头的授权或在每个食堂安设一个摄像头。摄像头拍摄当前食堂的景象并实时传输数据到云端的服务器（腾讯云或阿里云），当用户使用小程序端的实时人流量监控功能时，小程序从云端服务器调取数据（以图片的形式），并调用百度</a:t>
            </a:r>
            <a:r>
              <a:rPr lang="en-US" altLang="zh-CN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AI</a:t>
            </a: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内的人流量统计</a:t>
            </a:r>
            <a:r>
              <a:rPr lang="en-US" altLang="zh-CN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API</a:t>
            </a:r>
            <a:r>
              <a:rPr lang="zh-CN" altLang="en-US" sz="2800" dirty="0">
                <a:latin typeface="印品天逸黑" panose="02000500000000000000" pitchFamily="2" charset="-122"/>
                <a:ea typeface="印品天逸黑" panose="02000500000000000000"/>
                <a:cs typeface="+mn-ea"/>
                <a:sym typeface="+mn-lt"/>
              </a:rPr>
              <a:t>，通过一定的算法计算出当前食堂的大概人数，并给予一个拥挤等级。用户得到该食堂的拥挤程度后更方便于决定去哪个食堂就餐。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3200" dirty="0">
              <a:latin typeface="印品天逸黑" panose="02000500000000000000" pitchFamily="2" charset="-122"/>
              <a:ea typeface="印品天逸黑" panose="0200050000000000000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90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5400" dirty="0">
                <a:solidFill>
                  <a:schemeClr val="accent3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实用性分析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347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863</Words>
  <Application>Microsoft Office PowerPoint</Application>
  <PresentationFormat>自定义</PresentationFormat>
  <Paragraphs>107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印品黑体</vt:lpstr>
      <vt:lpstr>印品天逸黑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2020-07-15T13:00:53Z</dcterms:modified>
</cp:coreProperties>
</file>