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300" r:id="rId2"/>
    <p:sldId id="301" r:id="rId3"/>
    <p:sldId id="259" r:id="rId4"/>
    <p:sldId id="260" r:id="rId5"/>
    <p:sldId id="303" r:id="rId6"/>
    <p:sldId id="338" r:id="rId7"/>
    <p:sldId id="339" r:id="rId8"/>
    <p:sldId id="340" r:id="rId9"/>
    <p:sldId id="308" r:id="rId10"/>
    <p:sldId id="309" r:id="rId11"/>
    <p:sldId id="342" r:id="rId12"/>
    <p:sldId id="344" r:id="rId13"/>
    <p:sldId id="343" r:id="rId14"/>
    <p:sldId id="315" r:id="rId15"/>
    <p:sldId id="306" r:id="rId16"/>
    <p:sldId id="341" r:id="rId17"/>
    <p:sldId id="322" r:id="rId18"/>
    <p:sldId id="305" r:id="rId19"/>
    <p:sldId id="346" r:id="rId20"/>
    <p:sldId id="345" r:id="rId21"/>
  </p:sldIdLst>
  <p:sldSz cx="12195175"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859C"/>
    <a:srgbClr val="215968"/>
    <a:srgbClr val="F87A08"/>
    <a:srgbClr val="202A36"/>
    <a:srgbClr val="7CBF33"/>
    <a:srgbClr val="2DB2A4"/>
    <a:srgbClr val="34495E"/>
    <a:srgbClr val="E8E8E8"/>
    <a:srgbClr val="F9F9F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01" autoAdjust="0"/>
    <p:restoredTop sz="94660"/>
  </p:normalViewPr>
  <p:slideViewPr>
    <p:cSldViewPr showGuides="1">
      <p:cViewPr varScale="1">
        <p:scale>
          <a:sx n="59" d="100"/>
          <a:sy n="59" d="100"/>
        </p:scale>
        <p:origin x="43" y="451"/>
      </p:cViewPr>
      <p:guideLst>
        <p:guide orient="horz"/>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47A1D-12E5-456D-BF67-C0BDB0A18760}" type="datetimeFigureOut">
              <a:rPr lang="zh-CN" altLang="en-US" smtClean="0"/>
              <a:t>2020/7/10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5ACBAC-C8EB-45CA-967B-DC24F1263EA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7</a:t>
            </a:fld>
            <a:endParaRPr lang="zh-CN" altLang="en-US"/>
          </a:p>
        </p:txBody>
      </p:sp>
    </p:spTree>
    <p:extLst>
      <p:ext uri="{BB962C8B-B14F-4D97-AF65-F5344CB8AC3E}">
        <p14:creationId xmlns:p14="http://schemas.microsoft.com/office/powerpoint/2010/main" val="3845533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8</a:t>
            </a:fld>
            <a:endParaRPr lang="zh-CN" altLang="en-US"/>
          </a:p>
        </p:txBody>
      </p:sp>
    </p:spTree>
    <p:extLst>
      <p:ext uri="{BB962C8B-B14F-4D97-AF65-F5344CB8AC3E}">
        <p14:creationId xmlns:p14="http://schemas.microsoft.com/office/powerpoint/2010/main" val="2019564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E08AF93-F015-4E02-9910-15C5CE4FE8B2}" type="datetimeFigureOut">
              <a:rPr lang="zh-CN" altLang="en-US" smtClean="0"/>
              <a:t>2020/7/10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E08AF93-F015-4E02-9910-15C5CE4FE8B2}" type="datetimeFigureOut">
              <a:rPr lang="zh-CN" altLang="en-US" smtClean="0"/>
              <a:t>2020/7/10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E08AF93-F015-4E02-9910-15C5CE4FE8B2}" type="datetimeFigureOut">
              <a:rPr lang="zh-CN" altLang="en-US" smtClean="0"/>
              <a:t>2020/7/10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E08AF93-F015-4E02-9910-15C5CE4FE8B2}" type="datetimeFigureOut">
              <a:rPr lang="zh-CN" altLang="en-US" smtClean="0"/>
              <a:t>2020/7/10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E08AF93-F015-4E02-9910-15C5CE4FE8B2}" type="datetimeFigureOut">
              <a:rPr lang="zh-CN" altLang="en-US" smtClean="0"/>
              <a:t>2020/7/10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E08AF93-F015-4E02-9910-15C5CE4FE8B2}" type="datetimeFigureOut">
              <a:rPr lang="zh-CN" altLang="en-US" smtClean="0"/>
              <a:t>2020/7/10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E08AF93-F015-4E02-9910-15C5CE4FE8B2}" type="datetimeFigureOut">
              <a:rPr lang="zh-CN" altLang="en-US" smtClean="0"/>
              <a:t>2020/7/10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EB412-6DE5-4D5A-AC24-F5C75854319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E08AF93-F015-4E02-9910-15C5CE4FE8B2}" type="datetimeFigureOut">
              <a:rPr lang="zh-CN" altLang="en-US" smtClean="0"/>
              <a:t>2020/7/10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EB412-6DE5-4D5A-AC24-F5C75854319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AF93-F015-4E02-9910-15C5CE4FE8B2}" type="datetimeFigureOut">
              <a:rPr lang="zh-CN" altLang="en-US" smtClean="0"/>
              <a:t>2020/7/10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EB412-6DE5-4D5A-AC24-F5C75854319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AF93-F015-4E02-9910-15C5CE4FE8B2}" type="datetimeFigureOut">
              <a:rPr lang="zh-CN" altLang="en-US" smtClean="0"/>
              <a:t>2020/7/10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AF93-F015-4E02-9910-15C5CE4FE8B2}" type="datetimeFigureOut">
              <a:rPr lang="zh-CN" altLang="en-US" smtClean="0"/>
              <a:t>2020/7/10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AF93-F015-4E02-9910-15C5CE4FE8B2}" type="datetimeFigureOut">
              <a:rPr lang="zh-CN" altLang="en-US" smtClean="0"/>
              <a:t>2020/7/10</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EB412-6DE5-4D5A-AC24-F5C75854319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图片 1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 y="0"/>
            <a:ext cx="12192000" cy="6858000"/>
          </a:xfrm>
          <a:prstGeom prst="rect">
            <a:avLst/>
          </a:prstGeom>
        </p:spPr>
      </p:pic>
      <p:sp>
        <p:nvSpPr>
          <p:cNvPr id="174" name="TextBox 173"/>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grpSp>
        <p:nvGrpSpPr>
          <p:cNvPr id="216" name="组合 215"/>
          <p:cNvGrpSpPr/>
          <p:nvPr/>
        </p:nvGrpSpPr>
        <p:grpSpPr>
          <a:xfrm>
            <a:off x="4081363" y="5214147"/>
            <a:ext cx="663125" cy="663125"/>
            <a:chOff x="8077071" y="845254"/>
            <a:chExt cx="2036801" cy="2036802"/>
          </a:xfrm>
        </p:grpSpPr>
        <p:sp>
          <p:nvSpPr>
            <p:cNvPr id="217" name="椭圆 216"/>
            <p:cNvSpPr/>
            <p:nvPr/>
          </p:nvSpPr>
          <p:spPr>
            <a:xfrm>
              <a:off x="8077071" y="845254"/>
              <a:ext cx="2036801" cy="203680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grpSp>
        <p:nvGrpSpPr>
          <p:cNvPr id="219" name="组合 218"/>
          <p:cNvGrpSpPr/>
          <p:nvPr/>
        </p:nvGrpSpPr>
        <p:grpSpPr>
          <a:xfrm>
            <a:off x="4873451" y="5214147"/>
            <a:ext cx="663125" cy="663125"/>
            <a:chOff x="8125599" y="1434035"/>
            <a:chExt cx="2036802" cy="2036802"/>
          </a:xfrm>
        </p:grpSpPr>
        <p:sp>
          <p:nvSpPr>
            <p:cNvPr id="220" name="椭圆 219"/>
            <p:cNvSpPr/>
            <p:nvPr/>
          </p:nvSpPr>
          <p:spPr>
            <a:xfrm>
              <a:off x="8125599" y="1434035"/>
              <a:ext cx="2036802" cy="203680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grpSp>
      <p:grpSp>
        <p:nvGrpSpPr>
          <p:cNvPr id="222" name="组合 221"/>
          <p:cNvGrpSpPr/>
          <p:nvPr/>
        </p:nvGrpSpPr>
        <p:grpSpPr>
          <a:xfrm>
            <a:off x="5726382" y="5214147"/>
            <a:ext cx="663125" cy="663125"/>
            <a:chOff x="8125599" y="1434035"/>
            <a:chExt cx="2036802" cy="2036802"/>
          </a:xfrm>
        </p:grpSpPr>
        <p:sp>
          <p:nvSpPr>
            <p:cNvPr id="223" name="椭圆 222"/>
            <p:cNvSpPr/>
            <p:nvPr/>
          </p:nvSpPr>
          <p:spPr>
            <a:xfrm>
              <a:off x="8125599" y="1434035"/>
              <a:ext cx="2036802" cy="203680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4" name="组合 223"/>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25"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6"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7"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228" name="组合 227"/>
          <p:cNvGrpSpPr/>
          <p:nvPr/>
        </p:nvGrpSpPr>
        <p:grpSpPr>
          <a:xfrm>
            <a:off x="6544688" y="5214147"/>
            <a:ext cx="663125" cy="663125"/>
            <a:chOff x="8125599" y="1434035"/>
            <a:chExt cx="2036802" cy="2036802"/>
          </a:xfrm>
        </p:grpSpPr>
        <p:sp>
          <p:nvSpPr>
            <p:cNvPr id="229" name="椭圆 228"/>
            <p:cNvSpPr/>
            <p:nvPr/>
          </p:nvSpPr>
          <p:spPr>
            <a:xfrm>
              <a:off x="8125599" y="1434035"/>
              <a:ext cx="2036802" cy="203680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grpSp>
      <p:grpSp>
        <p:nvGrpSpPr>
          <p:cNvPr id="231" name="组合 230"/>
          <p:cNvGrpSpPr/>
          <p:nvPr/>
        </p:nvGrpSpPr>
        <p:grpSpPr>
          <a:xfrm>
            <a:off x="7393731" y="5214147"/>
            <a:ext cx="663125" cy="663125"/>
            <a:chOff x="8125599" y="1434035"/>
            <a:chExt cx="2036802" cy="2036802"/>
          </a:xfrm>
        </p:grpSpPr>
        <p:sp>
          <p:nvSpPr>
            <p:cNvPr id="232" name="椭圆 231"/>
            <p:cNvSpPr/>
            <p:nvPr/>
          </p:nvSpPr>
          <p:spPr>
            <a:xfrm>
              <a:off x="8125599" y="1434035"/>
              <a:ext cx="2036802" cy="203680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177" name="矩形 176"/>
          <p:cNvSpPr/>
          <p:nvPr/>
        </p:nvSpPr>
        <p:spPr>
          <a:xfrm>
            <a:off x="0" y="1785147"/>
            <a:ext cx="12218267" cy="280831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0" y="1929163"/>
            <a:ext cx="12218267" cy="3212976"/>
          </a:xfrm>
          <a:prstGeom prst="rect">
            <a:avLst/>
          </a:prstGeom>
          <a:solidFill>
            <a:schemeClr val="accent5">
              <a:lumMod val="50000"/>
            </a:schemeClr>
          </a:solidFill>
          <a:ln>
            <a:noFill/>
          </a:ln>
          <a:effectLst>
            <a:outerShdw blurRad="177800" dist="152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TextBox 7"/>
          <p:cNvSpPr>
            <a:spLocks noChangeArrowheads="1"/>
          </p:cNvSpPr>
          <p:nvPr/>
        </p:nvSpPr>
        <p:spPr bwMode="auto">
          <a:xfrm>
            <a:off x="2785219" y="2981899"/>
            <a:ext cx="65527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000" b="1" dirty="0">
                <a:solidFill>
                  <a:schemeClr val="accent5">
                    <a:lumMod val="60000"/>
                    <a:lumOff val="40000"/>
                  </a:schemeClr>
                </a:solidFill>
                <a:latin typeface="微软雅黑" panose="020B0503020204020204" pitchFamily="34" charset="-122"/>
                <a:ea typeface="微软雅黑" panose="020B0503020204020204" pitchFamily="34" charset="-122"/>
                <a:sym typeface="微软雅黑" panose="020B0503020204020204" pitchFamily="34" charset="-122"/>
              </a:rPr>
              <a:t>数据结构课设</a:t>
            </a:r>
          </a:p>
        </p:txBody>
      </p:sp>
      <p:sp>
        <p:nvSpPr>
          <p:cNvPr id="214" name="矩形 3"/>
          <p:cNvSpPr>
            <a:spLocks noChangeArrowheads="1"/>
          </p:cNvSpPr>
          <p:nvPr/>
        </p:nvSpPr>
        <p:spPr bwMode="auto">
          <a:xfrm>
            <a:off x="4360824" y="4566075"/>
            <a:ext cx="1574776" cy="31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1600" b="1" dirty="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展示人：王天乐</a:t>
            </a:r>
          </a:p>
        </p:txBody>
      </p:sp>
      <p:sp>
        <p:nvSpPr>
          <p:cNvPr id="215" name="矩形 3"/>
          <p:cNvSpPr>
            <a:spLocks noChangeArrowheads="1"/>
          </p:cNvSpPr>
          <p:nvPr/>
        </p:nvSpPr>
        <p:spPr bwMode="auto">
          <a:xfrm>
            <a:off x="6529634" y="4566075"/>
            <a:ext cx="1574775" cy="31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buFont typeface="Arial" panose="020B0604020202020204" pitchFamily="34" charset="0"/>
              <a:buNone/>
            </a:pPr>
            <a:r>
              <a:rPr lang="zh-CN" altLang="en-US" sz="1600" b="1" dirty="0">
                <a:solidFill>
                  <a:schemeClr val="accent5">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指导教师：杨俊</a:t>
            </a:r>
          </a:p>
        </p:txBody>
      </p:sp>
      <p:pic>
        <p:nvPicPr>
          <p:cNvPr id="10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8637" y="608530"/>
            <a:ext cx="5517900" cy="1128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2000"/>
                                            <p:tgtEl>
                                              <p:spTgt spid="174"/>
                                            </p:tgtEl>
                                          </p:cBhvr>
                                        </p:animEffect>
                                      </p:childTnLst>
                                    </p:cTn>
                                  </p:par>
                                  <p:par>
                                    <p:cTn id="8" presetID="42" presetClass="entr" presetSubtype="0" fill="hold" grpId="0" nodeType="withEffect">
                                      <p:stCondLst>
                                        <p:cond delay="250"/>
                                      </p:stCondLst>
                                      <p:childTnLst>
                                        <p:set>
                                          <p:cBhvr>
                                            <p:cTn id="9" dur="1" fill="hold">
                                              <p:stCondLst>
                                                <p:cond delay="0"/>
                                              </p:stCondLst>
                                            </p:cTn>
                                            <p:tgtEl>
                                              <p:spTgt spid="177"/>
                                            </p:tgtEl>
                                            <p:attrNameLst>
                                              <p:attrName>style.visibility</p:attrName>
                                            </p:attrNameLst>
                                          </p:cBhvr>
                                          <p:to>
                                            <p:strVal val="visible"/>
                                          </p:to>
                                        </p:set>
                                        <p:animEffect transition="in" filter="fade">
                                          <p:cBhvr>
                                            <p:cTn id="10" dur="1000"/>
                                            <p:tgtEl>
                                              <p:spTgt spid="177"/>
                                            </p:tgtEl>
                                          </p:cBhvr>
                                        </p:animEffect>
                                        <p:anim calcmode="lin" valueType="num">
                                          <p:cBhvr>
                                            <p:cTn id="11" dur="1000" fill="hold"/>
                                            <p:tgtEl>
                                              <p:spTgt spid="177"/>
                                            </p:tgtEl>
                                            <p:attrNameLst>
                                              <p:attrName>ppt_x</p:attrName>
                                            </p:attrNameLst>
                                          </p:cBhvr>
                                          <p:tavLst>
                                            <p:tav tm="0">
                                              <p:val>
                                                <p:strVal val="#ppt_x"/>
                                              </p:val>
                                            </p:tav>
                                            <p:tav tm="100000">
                                              <p:val>
                                                <p:strVal val="#ppt_x"/>
                                              </p:val>
                                            </p:tav>
                                          </p:tavLst>
                                        </p:anim>
                                        <p:anim calcmode="lin" valueType="num">
                                          <p:cBhvr>
                                            <p:cTn id="12" dur="1000" fill="hold"/>
                                            <p:tgtEl>
                                              <p:spTgt spid="17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50"/>
                                      </p:stCondLst>
                                      <p:childTnLst>
                                        <p:set>
                                          <p:cBhvr>
                                            <p:cTn id="14" dur="1" fill="hold">
                                              <p:stCondLst>
                                                <p:cond delay="0"/>
                                              </p:stCondLst>
                                            </p:cTn>
                                            <p:tgtEl>
                                              <p:spTgt spid="178"/>
                                            </p:tgtEl>
                                            <p:attrNameLst>
                                              <p:attrName>style.visibility</p:attrName>
                                            </p:attrNameLst>
                                          </p:cBhvr>
                                          <p:to>
                                            <p:strVal val="visible"/>
                                          </p:to>
                                        </p:set>
                                        <p:animEffect transition="in" filter="fade">
                                          <p:cBhvr>
                                            <p:cTn id="15" dur="1000"/>
                                            <p:tgtEl>
                                              <p:spTgt spid="178"/>
                                            </p:tgtEl>
                                          </p:cBhvr>
                                        </p:animEffect>
                                        <p:anim calcmode="lin" valueType="num">
                                          <p:cBhvr>
                                            <p:cTn id="16" dur="1000" fill="hold"/>
                                            <p:tgtEl>
                                              <p:spTgt spid="178"/>
                                            </p:tgtEl>
                                            <p:attrNameLst>
                                              <p:attrName>ppt_x</p:attrName>
                                            </p:attrNameLst>
                                          </p:cBhvr>
                                          <p:tavLst>
                                            <p:tav tm="0">
                                              <p:val>
                                                <p:strVal val="#ppt_x"/>
                                              </p:val>
                                            </p:tav>
                                            <p:tav tm="100000">
                                              <p:val>
                                                <p:strVal val="#ppt_x"/>
                                              </p:val>
                                            </p:tav>
                                          </p:tavLst>
                                        </p:anim>
                                        <p:anim calcmode="lin" valueType="num">
                                          <p:cBhvr>
                                            <p:cTn id="17" dur="1000" fill="hold"/>
                                            <p:tgtEl>
                                              <p:spTgt spid="178"/>
                                            </p:tgtEl>
                                            <p:attrNameLst>
                                              <p:attrName>ppt_y</p:attrName>
                                            </p:attrNameLst>
                                          </p:cBhvr>
                                          <p:tavLst>
                                            <p:tav tm="0">
                                              <p:val>
                                                <p:strVal val="#ppt_y+.1"/>
                                              </p:val>
                                            </p:tav>
                                            <p:tav tm="100000">
                                              <p:val>
                                                <p:strVal val="#ppt_y"/>
                                              </p:val>
                                            </p:tav>
                                          </p:tavLst>
                                        </p:anim>
                                      </p:childTnLst>
                                    </p:cTn>
                                  </p:par>
                                  <p:par>
                                    <p:cTn id="18" presetID="52" presetClass="entr" presetSubtype="0" fill="hold" grpId="0" nodeType="withEffect">
                                      <p:stCondLst>
                                        <p:cond delay="500"/>
                                      </p:stCondLst>
                                      <p:iterate type="lt">
                                        <p:tmPct val="10000"/>
                                      </p:iterate>
                                      <p:childTnLst>
                                        <p:set>
                                          <p:cBhvr>
                                            <p:cTn id="19" dur="1" fill="hold">
                                              <p:stCondLst>
                                                <p:cond delay="0"/>
                                              </p:stCondLst>
                                            </p:cTn>
                                            <p:tgtEl>
                                              <p:spTgt spid="212"/>
                                            </p:tgtEl>
                                            <p:attrNameLst>
                                              <p:attrName>style.visibility</p:attrName>
                                            </p:attrNameLst>
                                          </p:cBhvr>
                                          <p:to>
                                            <p:strVal val="visible"/>
                                          </p:to>
                                        </p:set>
                                        <p:animScale>
                                          <p:cBhvr>
                                            <p:cTn id="20" dur="1000" decel="50000" fill="hold">
                                              <p:stCondLst>
                                                <p:cond delay="0"/>
                                              </p:stCondLst>
                                            </p:cTn>
                                            <p:tgtEl>
                                              <p:spTgt spid="2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212"/>
                                            </p:tgtEl>
                                            <p:attrNameLst>
                                              <p:attrName>ppt_x</p:attrName>
                                              <p:attrName>ppt_y</p:attrName>
                                            </p:attrNameLst>
                                          </p:cBhvr>
                                        </p:animMotion>
                                        <p:animEffect transition="in" filter="fade">
                                          <p:cBhvr>
                                            <p:cTn id="22" dur="1000"/>
                                            <p:tgtEl>
                                              <p:spTgt spid="212"/>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14"/>
                                            </p:tgtEl>
                                            <p:attrNameLst>
                                              <p:attrName>style.visibility</p:attrName>
                                            </p:attrNameLst>
                                          </p:cBhvr>
                                          <p:to>
                                            <p:strVal val="visible"/>
                                          </p:to>
                                        </p:set>
                                        <p:animEffect transition="in" filter="wipe(left)">
                                          <p:cBhvr>
                                            <p:cTn id="26" dur="500"/>
                                            <p:tgtEl>
                                              <p:spTgt spid="214"/>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15"/>
                                            </p:tgtEl>
                                            <p:attrNameLst>
                                              <p:attrName>style.visibility</p:attrName>
                                            </p:attrNameLst>
                                          </p:cBhvr>
                                          <p:to>
                                            <p:strVal val="visible"/>
                                          </p:to>
                                        </p:set>
                                        <p:animEffect transition="in" filter="wipe(left)">
                                          <p:cBhvr>
                                            <p:cTn id="30" dur="500"/>
                                            <p:tgtEl>
                                              <p:spTgt spid="215"/>
                                            </p:tgtEl>
                                          </p:cBhvr>
                                        </p:animEffect>
                                      </p:childTnLst>
                                    </p:cTn>
                                  </p:par>
                                </p:childTnLst>
                              </p:cTn>
                            </p:par>
                            <p:par>
                              <p:cTn id="31" fill="hold">
                                <p:stCondLst>
                                  <p:cond delay="3000"/>
                                </p:stCondLst>
                                <p:childTnLst>
                                  <p:par>
                                    <p:cTn id="32" presetID="2" presetClass="entr" presetSubtype="1" fill="hold" nodeType="afterEffect" p14:presetBounceEnd="53000">
                                      <p:stCondLst>
                                        <p:cond delay="0"/>
                                      </p:stCondLst>
                                      <p:childTnLst>
                                        <p:set>
                                          <p:cBhvr>
                                            <p:cTn id="33" dur="1" fill="hold">
                                              <p:stCondLst>
                                                <p:cond delay="0"/>
                                              </p:stCondLst>
                                            </p:cTn>
                                            <p:tgtEl>
                                              <p:spTgt spid="216"/>
                                            </p:tgtEl>
                                            <p:attrNameLst>
                                              <p:attrName>style.visibility</p:attrName>
                                            </p:attrNameLst>
                                          </p:cBhvr>
                                          <p:to>
                                            <p:strVal val="visible"/>
                                          </p:to>
                                        </p:set>
                                        <p:anim calcmode="lin" valueType="num" p14:bounceEnd="53000">
                                          <p:cBhvr additive="base">
                                            <p:cTn id="34" dur="750" fill="hold"/>
                                            <p:tgtEl>
                                              <p:spTgt spid="216"/>
                                            </p:tgtEl>
                                            <p:attrNameLst>
                                              <p:attrName>ppt_x</p:attrName>
                                            </p:attrNameLst>
                                          </p:cBhvr>
                                          <p:tavLst>
                                            <p:tav tm="0">
                                              <p:val>
                                                <p:strVal val="#ppt_x"/>
                                              </p:val>
                                            </p:tav>
                                            <p:tav tm="100000">
                                              <p:val>
                                                <p:strVal val="#ppt_x"/>
                                              </p:val>
                                            </p:tav>
                                          </p:tavLst>
                                        </p:anim>
                                        <p:anim calcmode="lin" valueType="num" p14:bounceEnd="53000">
                                          <p:cBhvr additive="base">
                                            <p:cTn id="35" dur="750" fill="hold"/>
                                            <p:tgtEl>
                                              <p:spTgt spid="216"/>
                                            </p:tgtEl>
                                            <p:attrNameLst>
                                              <p:attrName>ppt_y</p:attrName>
                                            </p:attrNameLst>
                                          </p:cBhvr>
                                          <p:tavLst>
                                            <p:tav tm="0">
                                              <p:val>
                                                <p:strVal val="0-#ppt_h/2"/>
                                              </p:val>
                                            </p:tav>
                                            <p:tav tm="100000">
                                              <p:val>
                                                <p:strVal val="#ppt_y"/>
                                              </p:val>
                                            </p:tav>
                                          </p:tavLst>
                                        </p:anim>
                                      </p:childTnLst>
                                    </p:cTn>
                                  </p:par>
                                </p:childTnLst>
                              </p:cTn>
                            </p:par>
                            <p:par>
                              <p:cTn id="36" fill="hold">
                                <p:stCondLst>
                                  <p:cond delay="3750"/>
                                </p:stCondLst>
                                <p:childTnLst>
                                  <p:par>
                                    <p:cTn id="37" presetID="2" presetClass="entr" presetSubtype="1" fill="hold" nodeType="afterEffect" p14:presetBounceEnd="53000">
                                      <p:stCondLst>
                                        <p:cond delay="0"/>
                                      </p:stCondLst>
                                      <p:childTnLst>
                                        <p:set>
                                          <p:cBhvr>
                                            <p:cTn id="38" dur="1" fill="hold">
                                              <p:stCondLst>
                                                <p:cond delay="0"/>
                                              </p:stCondLst>
                                            </p:cTn>
                                            <p:tgtEl>
                                              <p:spTgt spid="219"/>
                                            </p:tgtEl>
                                            <p:attrNameLst>
                                              <p:attrName>style.visibility</p:attrName>
                                            </p:attrNameLst>
                                          </p:cBhvr>
                                          <p:to>
                                            <p:strVal val="visible"/>
                                          </p:to>
                                        </p:set>
                                        <p:anim calcmode="lin" valueType="num" p14:bounceEnd="53000">
                                          <p:cBhvr additive="base">
                                            <p:cTn id="39" dur="750" fill="hold"/>
                                            <p:tgtEl>
                                              <p:spTgt spid="219"/>
                                            </p:tgtEl>
                                            <p:attrNameLst>
                                              <p:attrName>ppt_x</p:attrName>
                                            </p:attrNameLst>
                                          </p:cBhvr>
                                          <p:tavLst>
                                            <p:tav tm="0">
                                              <p:val>
                                                <p:strVal val="#ppt_x"/>
                                              </p:val>
                                            </p:tav>
                                            <p:tav tm="100000">
                                              <p:val>
                                                <p:strVal val="#ppt_x"/>
                                              </p:val>
                                            </p:tav>
                                          </p:tavLst>
                                        </p:anim>
                                        <p:anim calcmode="lin" valueType="num" p14:bounceEnd="53000">
                                          <p:cBhvr additive="base">
                                            <p:cTn id="40" dur="750" fill="hold"/>
                                            <p:tgtEl>
                                              <p:spTgt spid="219"/>
                                            </p:tgtEl>
                                            <p:attrNameLst>
                                              <p:attrName>ppt_y</p:attrName>
                                            </p:attrNameLst>
                                          </p:cBhvr>
                                          <p:tavLst>
                                            <p:tav tm="0">
                                              <p:val>
                                                <p:strVal val="0-#ppt_h/2"/>
                                              </p:val>
                                            </p:tav>
                                            <p:tav tm="100000">
                                              <p:val>
                                                <p:strVal val="#ppt_y"/>
                                              </p:val>
                                            </p:tav>
                                          </p:tavLst>
                                        </p:anim>
                                      </p:childTnLst>
                                    </p:cTn>
                                  </p:par>
                                </p:childTnLst>
                              </p:cTn>
                            </p:par>
                            <p:par>
                              <p:cTn id="41" fill="hold">
                                <p:stCondLst>
                                  <p:cond delay="4500"/>
                                </p:stCondLst>
                                <p:childTnLst>
                                  <p:par>
                                    <p:cTn id="42" presetID="2" presetClass="entr" presetSubtype="1" fill="hold" nodeType="afterEffect" p14:presetBounceEnd="53000">
                                      <p:stCondLst>
                                        <p:cond delay="0"/>
                                      </p:stCondLst>
                                      <p:childTnLst>
                                        <p:set>
                                          <p:cBhvr>
                                            <p:cTn id="43" dur="1" fill="hold">
                                              <p:stCondLst>
                                                <p:cond delay="0"/>
                                              </p:stCondLst>
                                            </p:cTn>
                                            <p:tgtEl>
                                              <p:spTgt spid="222"/>
                                            </p:tgtEl>
                                            <p:attrNameLst>
                                              <p:attrName>style.visibility</p:attrName>
                                            </p:attrNameLst>
                                          </p:cBhvr>
                                          <p:to>
                                            <p:strVal val="visible"/>
                                          </p:to>
                                        </p:set>
                                        <p:anim calcmode="lin" valueType="num" p14:bounceEnd="53000">
                                          <p:cBhvr additive="base">
                                            <p:cTn id="44" dur="750" fill="hold"/>
                                            <p:tgtEl>
                                              <p:spTgt spid="222"/>
                                            </p:tgtEl>
                                            <p:attrNameLst>
                                              <p:attrName>ppt_x</p:attrName>
                                            </p:attrNameLst>
                                          </p:cBhvr>
                                          <p:tavLst>
                                            <p:tav tm="0">
                                              <p:val>
                                                <p:strVal val="#ppt_x"/>
                                              </p:val>
                                            </p:tav>
                                            <p:tav tm="100000">
                                              <p:val>
                                                <p:strVal val="#ppt_x"/>
                                              </p:val>
                                            </p:tav>
                                          </p:tavLst>
                                        </p:anim>
                                        <p:anim calcmode="lin" valueType="num" p14:bounceEnd="53000">
                                          <p:cBhvr additive="base">
                                            <p:cTn id="45" dur="750" fill="hold"/>
                                            <p:tgtEl>
                                              <p:spTgt spid="222"/>
                                            </p:tgtEl>
                                            <p:attrNameLst>
                                              <p:attrName>ppt_y</p:attrName>
                                            </p:attrNameLst>
                                          </p:cBhvr>
                                          <p:tavLst>
                                            <p:tav tm="0">
                                              <p:val>
                                                <p:strVal val="0-#ppt_h/2"/>
                                              </p:val>
                                            </p:tav>
                                            <p:tav tm="100000">
                                              <p:val>
                                                <p:strVal val="#ppt_y"/>
                                              </p:val>
                                            </p:tav>
                                          </p:tavLst>
                                        </p:anim>
                                      </p:childTnLst>
                                    </p:cTn>
                                  </p:par>
                                </p:childTnLst>
                              </p:cTn>
                            </p:par>
                            <p:par>
                              <p:cTn id="46" fill="hold">
                                <p:stCondLst>
                                  <p:cond delay="5250"/>
                                </p:stCondLst>
                                <p:childTnLst>
                                  <p:par>
                                    <p:cTn id="47" presetID="2" presetClass="entr" presetSubtype="1" fill="hold" nodeType="afterEffect" p14:presetBounceEnd="53000">
                                      <p:stCondLst>
                                        <p:cond delay="0"/>
                                      </p:stCondLst>
                                      <p:childTnLst>
                                        <p:set>
                                          <p:cBhvr>
                                            <p:cTn id="48" dur="1" fill="hold">
                                              <p:stCondLst>
                                                <p:cond delay="0"/>
                                              </p:stCondLst>
                                            </p:cTn>
                                            <p:tgtEl>
                                              <p:spTgt spid="228"/>
                                            </p:tgtEl>
                                            <p:attrNameLst>
                                              <p:attrName>style.visibility</p:attrName>
                                            </p:attrNameLst>
                                          </p:cBhvr>
                                          <p:to>
                                            <p:strVal val="visible"/>
                                          </p:to>
                                        </p:set>
                                        <p:anim calcmode="lin" valueType="num" p14:bounceEnd="53000">
                                          <p:cBhvr additive="base">
                                            <p:cTn id="49" dur="750" fill="hold"/>
                                            <p:tgtEl>
                                              <p:spTgt spid="228"/>
                                            </p:tgtEl>
                                            <p:attrNameLst>
                                              <p:attrName>ppt_x</p:attrName>
                                            </p:attrNameLst>
                                          </p:cBhvr>
                                          <p:tavLst>
                                            <p:tav tm="0">
                                              <p:val>
                                                <p:strVal val="#ppt_x"/>
                                              </p:val>
                                            </p:tav>
                                            <p:tav tm="100000">
                                              <p:val>
                                                <p:strVal val="#ppt_x"/>
                                              </p:val>
                                            </p:tav>
                                          </p:tavLst>
                                        </p:anim>
                                        <p:anim calcmode="lin" valueType="num" p14:bounceEnd="53000">
                                          <p:cBhvr additive="base">
                                            <p:cTn id="50" dur="750" fill="hold"/>
                                            <p:tgtEl>
                                              <p:spTgt spid="228"/>
                                            </p:tgtEl>
                                            <p:attrNameLst>
                                              <p:attrName>ppt_y</p:attrName>
                                            </p:attrNameLst>
                                          </p:cBhvr>
                                          <p:tavLst>
                                            <p:tav tm="0">
                                              <p:val>
                                                <p:strVal val="0-#ppt_h/2"/>
                                              </p:val>
                                            </p:tav>
                                            <p:tav tm="100000">
                                              <p:val>
                                                <p:strVal val="#ppt_y"/>
                                              </p:val>
                                            </p:tav>
                                          </p:tavLst>
                                        </p:anim>
                                      </p:childTnLst>
                                    </p:cTn>
                                  </p:par>
                                </p:childTnLst>
                              </p:cTn>
                            </p:par>
                            <p:par>
                              <p:cTn id="51" fill="hold">
                                <p:stCondLst>
                                  <p:cond delay="6000"/>
                                </p:stCondLst>
                                <p:childTnLst>
                                  <p:par>
                                    <p:cTn id="52" presetID="2" presetClass="entr" presetSubtype="1" fill="hold" nodeType="afterEffect" p14:presetBounceEnd="53000">
                                      <p:stCondLst>
                                        <p:cond delay="0"/>
                                      </p:stCondLst>
                                      <p:childTnLst>
                                        <p:set>
                                          <p:cBhvr>
                                            <p:cTn id="53" dur="1" fill="hold">
                                              <p:stCondLst>
                                                <p:cond delay="0"/>
                                              </p:stCondLst>
                                            </p:cTn>
                                            <p:tgtEl>
                                              <p:spTgt spid="231"/>
                                            </p:tgtEl>
                                            <p:attrNameLst>
                                              <p:attrName>style.visibility</p:attrName>
                                            </p:attrNameLst>
                                          </p:cBhvr>
                                          <p:to>
                                            <p:strVal val="visible"/>
                                          </p:to>
                                        </p:set>
                                        <p:anim calcmode="lin" valueType="num" p14:bounceEnd="53000">
                                          <p:cBhvr additive="base">
                                            <p:cTn id="54" dur="750" fill="hold"/>
                                            <p:tgtEl>
                                              <p:spTgt spid="231"/>
                                            </p:tgtEl>
                                            <p:attrNameLst>
                                              <p:attrName>ppt_x</p:attrName>
                                            </p:attrNameLst>
                                          </p:cBhvr>
                                          <p:tavLst>
                                            <p:tav tm="0">
                                              <p:val>
                                                <p:strVal val="#ppt_x"/>
                                              </p:val>
                                            </p:tav>
                                            <p:tav tm="100000">
                                              <p:val>
                                                <p:strVal val="#ppt_x"/>
                                              </p:val>
                                            </p:tav>
                                          </p:tavLst>
                                        </p:anim>
                                        <p:anim calcmode="lin" valueType="num" p14:bounceEnd="53000">
                                          <p:cBhvr additive="base">
                                            <p:cTn id="55" dur="750" fill="hold"/>
                                            <p:tgtEl>
                                              <p:spTgt spid="2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177" grpId="0" animBg="1"/>
          <p:bldP spid="178" grpId="0" animBg="1"/>
          <p:bldP spid="212" grpId="0"/>
          <p:bldP spid="214" grpId="0"/>
          <p:bldP spid="2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2000"/>
                                            <p:tgtEl>
                                              <p:spTgt spid="174"/>
                                            </p:tgtEl>
                                          </p:cBhvr>
                                        </p:animEffect>
                                      </p:childTnLst>
                                    </p:cTn>
                                  </p:par>
                                  <p:par>
                                    <p:cTn id="8" presetID="42" presetClass="entr" presetSubtype="0" fill="hold" grpId="0" nodeType="withEffect">
                                      <p:stCondLst>
                                        <p:cond delay="250"/>
                                      </p:stCondLst>
                                      <p:childTnLst>
                                        <p:set>
                                          <p:cBhvr>
                                            <p:cTn id="9" dur="1" fill="hold">
                                              <p:stCondLst>
                                                <p:cond delay="0"/>
                                              </p:stCondLst>
                                            </p:cTn>
                                            <p:tgtEl>
                                              <p:spTgt spid="177"/>
                                            </p:tgtEl>
                                            <p:attrNameLst>
                                              <p:attrName>style.visibility</p:attrName>
                                            </p:attrNameLst>
                                          </p:cBhvr>
                                          <p:to>
                                            <p:strVal val="visible"/>
                                          </p:to>
                                        </p:set>
                                        <p:animEffect transition="in" filter="fade">
                                          <p:cBhvr>
                                            <p:cTn id="10" dur="1000"/>
                                            <p:tgtEl>
                                              <p:spTgt spid="177"/>
                                            </p:tgtEl>
                                          </p:cBhvr>
                                        </p:animEffect>
                                        <p:anim calcmode="lin" valueType="num">
                                          <p:cBhvr>
                                            <p:cTn id="11" dur="1000" fill="hold"/>
                                            <p:tgtEl>
                                              <p:spTgt spid="177"/>
                                            </p:tgtEl>
                                            <p:attrNameLst>
                                              <p:attrName>ppt_x</p:attrName>
                                            </p:attrNameLst>
                                          </p:cBhvr>
                                          <p:tavLst>
                                            <p:tav tm="0">
                                              <p:val>
                                                <p:strVal val="#ppt_x"/>
                                              </p:val>
                                            </p:tav>
                                            <p:tav tm="100000">
                                              <p:val>
                                                <p:strVal val="#ppt_x"/>
                                              </p:val>
                                            </p:tav>
                                          </p:tavLst>
                                        </p:anim>
                                        <p:anim calcmode="lin" valueType="num">
                                          <p:cBhvr>
                                            <p:cTn id="12" dur="1000" fill="hold"/>
                                            <p:tgtEl>
                                              <p:spTgt spid="17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50"/>
                                      </p:stCondLst>
                                      <p:childTnLst>
                                        <p:set>
                                          <p:cBhvr>
                                            <p:cTn id="14" dur="1" fill="hold">
                                              <p:stCondLst>
                                                <p:cond delay="0"/>
                                              </p:stCondLst>
                                            </p:cTn>
                                            <p:tgtEl>
                                              <p:spTgt spid="178"/>
                                            </p:tgtEl>
                                            <p:attrNameLst>
                                              <p:attrName>style.visibility</p:attrName>
                                            </p:attrNameLst>
                                          </p:cBhvr>
                                          <p:to>
                                            <p:strVal val="visible"/>
                                          </p:to>
                                        </p:set>
                                        <p:animEffect transition="in" filter="fade">
                                          <p:cBhvr>
                                            <p:cTn id="15" dur="1000"/>
                                            <p:tgtEl>
                                              <p:spTgt spid="178"/>
                                            </p:tgtEl>
                                          </p:cBhvr>
                                        </p:animEffect>
                                        <p:anim calcmode="lin" valueType="num">
                                          <p:cBhvr>
                                            <p:cTn id="16" dur="1000" fill="hold"/>
                                            <p:tgtEl>
                                              <p:spTgt spid="178"/>
                                            </p:tgtEl>
                                            <p:attrNameLst>
                                              <p:attrName>ppt_x</p:attrName>
                                            </p:attrNameLst>
                                          </p:cBhvr>
                                          <p:tavLst>
                                            <p:tav tm="0">
                                              <p:val>
                                                <p:strVal val="#ppt_x"/>
                                              </p:val>
                                            </p:tav>
                                            <p:tav tm="100000">
                                              <p:val>
                                                <p:strVal val="#ppt_x"/>
                                              </p:val>
                                            </p:tav>
                                          </p:tavLst>
                                        </p:anim>
                                        <p:anim calcmode="lin" valueType="num">
                                          <p:cBhvr>
                                            <p:cTn id="17" dur="1000" fill="hold"/>
                                            <p:tgtEl>
                                              <p:spTgt spid="178"/>
                                            </p:tgtEl>
                                            <p:attrNameLst>
                                              <p:attrName>ppt_y</p:attrName>
                                            </p:attrNameLst>
                                          </p:cBhvr>
                                          <p:tavLst>
                                            <p:tav tm="0">
                                              <p:val>
                                                <p:strVal val="#ppt_y+.1"/>
                                              </p:val>
                                            </p:tav>
                                            <p:tav tm="100000">
                                              <p:val>
                                                <p:strVal val="#ppt_y"/>
                                              </p:val>
                                            </p:tav>
                                          </p:tavLst>
                                        </p:anim>
                                      </p:childTnLst>
                                    </p:cTn>
                                  </p:par>
                                  <p:par>
                                    <p:cTn id="18" presetID="52" presetClass="entr" presetSubtype="0" fill="hold" grpId="0" nodeType="withEffect">
                                      <p:stCondLst>
                                        <p:cond delay="500"/>
                                      </p:stCondLst>
                                      <p:iterate type="lt">
                                        <p:tmPct val="10000"/>
                                      </p:iterate>
                                      <p:childTnLst>
                                        <p:set>
                                          <p:cBhvr>
                                            <p:cTn id="19" dur="1" fill="hold">
                                              <p:stCondLst>
                                                <p:cond delay="0"/>
                                              </p:stCondLst>
                                            </p:cTn>
                                            <p:tgtEl>
                                              <p:spTgt spid="212"/>
                                            </p:tgtEl>
                                            <p:attrNameLst>
                                              <p:attrName>style.visibility</p:attrName>
                                            </p:attrNameLst>
                                          </p:cBhvr>
                                          <p:to>
                                            <p:strVal val="visible"/>
                                          </p:to>
                                        </p:set>
                                        <p:animScale>
                                          <p:cBhvr>
                                            <p:cTn id="20" dur="1000" decel="50000" fill="hold">
                                              <p:stCondLst>
                                                <p:cond delay="0"/>
                                              </p:stCondLst>
                                            </p:cTn>
                                            <p:tgtEl>
                                              <p:spTgt spid="2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212"/>
                                            </p:tgtEl>
                                            <p:attrNameLst>
                                              <p:attrName>ppt_x</p:attrName>
                                              <p:attrName>ppt_y</p:attrName>
                                            </p:attrNameLst>
                                          </p:cBhvr>
                                        </p:animMotion>
                                        <p:animEffect transition="in" filter="fade">
                                          <p:cBhvr>
                                            <p:cTn id="22" dur="1000"/>
                                            <p:tgtEl>
                                              <p:spTgt spid="212"/>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14"/>
                                            </p:tgtEl>
                                            <p:attrNameLst>
                                              <p:attrName>style.visibility</p:attrName>
                                            </p:attrNameLst>
                                          </p:cBhvr>
                                          <p:to>
                                            <p:strVal val="visible"/>
                                          </p:to>
                                        </p:set>
                                        <p:animEffect transition="in" filter="wipe(left)">
                                          <p:cBhvr>
                                            <p:cTn id="26" dur="500"/>
                                            <p:tgtEl>
                                              <p:spTgt spid="214"/>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15"/>
                                            </p:tgtEl>
                                            <p:attrNameLst>
                                              <p:attrName>style.visibility</p:attrName>
                                            </p:attrNameLst>
                                          </p:cBhvr>
                                          <p:to>
                                            <p:strVal val="visible"/>
                                          </p:to>
                                        </p:set>
                                        <p:animEffect transition="in" filter="wipe(left)">
                                          <p:cBhvr>
                                            <p:cTn id="30" dur="500"/>
                                            <p:tgtEl>
                                              <p:spTgt spid="215"/>
                                            </p:tgtEl>
                                          </p:cBhvr>
                                        </p:animEffect>
                                      </p:childTnLst>
                                    </p:cTn>
                                  </p:par>
                                </p:childTnLst>
                              </p:cTn>
                            </p:par>
                            <p:par>
                              <p:cTn id="31" fill="hold">
                                <p:stCondLst>
                                  <p:cond delay="3000"/>
                                </p:stCondLst>
                                <p:childTnLst>
                                  <p:par>
                                    <p:cTn id="32" presetID="2" presetClass="entr" presetSubtype="1" fill="hold" nodeType="afterEffect">
                                      <p:stCondLst>
                                        <p:cond delay="0"/>
                                      </p:stCondLst>
                                      <p:childTnLst>
                                        <p:set>
                                          <p:cBhvr>
                                            <p:cTn id="33" dur="1" fill="hold">
                                              <p:stCondLst>
                                                <p:cond delay="0"/>
                                              </p:stCondLst>
                                            </p:cTn>
                                            <p:tgtEl>
                                              <p:spTgt spid="216"/>
                                            </p:tgtEl>
                                            <p:attrNameLst>
                                              <p:attrName>style.visibility</p:attrName>
                                            </p:attrNameLst>
                                          </p:cBhvr>
                                          <p:to>
                                            <p:strVal val="visible"/>
                                          </p:to>
                                        </p:set>
                                        <p:anim calcmode="lin" valueType="num">
                                          <p:cBhvr additive="base">
                                            <p:cTn id="34" dur="750" fill="hold"/>
                                            <p:tgtEl>
                                              <p:spTgt spid="216"/>
                                            </p:tgtEl>
                                            <p:attrNameLst>
                                              <p:attrName>ppt_x</p:attrName>
                                            </p:attrNameLst>
                                          </p:cBhvr>
                                          <p:tavLst>
                                            <p:tav tm="0">
                                              <p:val>
                                                <p:strVal val="#ppt_x"/>
                                              </p:val>
                                            </p:tav>
                                            <p:tav tm="100000">
                                              <p:val>
                                                <p:strVal val="#ppt_x"/>
                                              </p:val>
                                            </p:tav>
                                          </p:tavLst>
                                        </p:anim>
                                        <p:anim calcmode="lin" valueType="num">
                                          <p:cBhvr additive="base">
                                            <p:cTn id="35" dur="750" fill="hold"/>
                                            <p:tgtEl>
                                              <p:spTgt spid="216"/>
                                            </p:tgtEl>
                                            <p:attrNameLst>
                                              <p:attrName>ppt_y</p:attrName>
                                            </p:attrNameLst>
                                          </p:cBhvr>
                                          <p:tavLst>
                                            <p:tav tm="0">
                                              <p:val>
                                                <p:strVal val="0-#ppt_h/2"/>
                                              </p:val>
                                            </p:tav>
                                            <p:tav tm="100000">
                                              <p:val>
                                                <p:strVal val="#ppt_y"/>
                                              </p:val>
                                            </p:tav>
                                          </p:tavLst>
                                        </p:anim>
                                      </p:childTnLst>
                                    </p:cTn>
                                  </p:par>
                                </p:childTnLst>
                              </p:cTn>
                            </p:par>
                            <p:par>
                              <p:cTn id="36" fill="hold">
                                <p:stCondLst>
                                  <p:cond delay="3750"/>
                                </p:stCondLst>
                                <p:childTnLst>
                                  <p:par>
                                    <p:cTn id="37" presetID="2" presetClass="entr" presetSubtype="1" fill="hold" nodeType="afterEffect">
                                      <p:stCondLst>
                                        <p:cond delay="0"/>
                                      </p:stCondLst>
                                      <p:childTnLst>
                                        <p:set>
                                          <p:cBhvr>
                                            <p:cTn id="38" dur="1" fill="hold">
                                              <p:stCondLst>
                                                <p:cond delay="0"/>
                                              </p:stCondLst>
                                            </p:cTn>
                                            <p:tgtEl>
                                              <p:spTgt spid="219"/>
                                            </p:tgtEl>
                                            <p:attrNameLst>
                                              <p:attrName>style.visibility</p:attrName>
                                            </p:attrNameLst>
                                          </p:cBhvr>
                                          <p:to>
                                            <p:strVal val="visible"/>
                                          </p:to>
                                        </p:set>
                                        <p:anim calcmode="lin" valueType="num">
                                          <p:cBhvr additive="base">
                                            <p:cTn id="39" dur="750" fill="hold"/>
                                            <p:tgtEl>
                                              <p:spTgt spid="219"/>
                                            </p:tgtEl>
                                            <p:attrNameLst>
                                              <p:attrName>ppt_x</p:attrName>
                                            </p:attrNameLst>
                                          </p:cBhvr>
                                          <p:tavLst>
                                            <p:tav tm="0">
                                              <p:val>
                                                <p:strVal val="#ppt_x"/>
                                              </p:val>
                                            </p:tav>
                                            <p:tav tm="100000">
                                              <p:val>
                                                <p:strVal val="#ppt_x"/>
                                              </p:val>
                                            </p:tav>
                                          </p:tavLst>
                                        </p:anim>
                                        <p:anim calcmode="lin" valueType="num">
                                          <p:cBhvr additive="base">
                                            <p:cTn id="40" dur="750" fill="hold"/>
                                            <p:tgtEl>
                                              <p:spTgt spid="219"/>
                                            </p:tgtEl>
                                            <p:attrNameLst>
                                              <p:attrName>ppt_y</p:attrName>
                                            </p:attrNameLst>
                                          </p:cBhvr>
                                          <p:tavLst>
                                            <p:tav tm="0">
                                              <p:val>
                                                <p:strVal val="0-#ppt_h/2"/>
                                              </p:val>
                                            </p:tav>
                                            <p:tav tm="100000">
                                              <p:val>
                                                <p:strVal val="#ppt_y"/>
                                              </p:val>
                                            </p:tav>
                                          </p:tavLst>
                                        </p:anim>
                                      </p:childTnLst>
                                    </p:cTn>
                                  </p:par>
                                </p:childTnLst>
                              </p:cTn>
                            </p:par>
                            <p:par>
                              <p:cTn id="41" fill="hold">
                                <p:stCondLst>
                                  <p:cond delay="4500"/>
                                </p:stCondLst>
                                <p:childTnLst>
                                  <p:par>
                                    <p:cTn id="42" presetID="2" presetClass="entr" presetSubtype="1" fill="hold" nodeType="afterEffect">
                                      <p:stCondLst>
                                        <p:cond delay="0"/>
                                      </p:stCondLst>
                                      <p:childTnLst>
                                        <p:set>
                                          <p:cBhvr>
                                            <p:cTn id="43" dur="1" fill="hold">
                                              <p:stCondLst>
                                                <p:cond delay="0"/>
                                              </p:stCondLst>
                                            </p:cTn>
                                            <p:tgtEl>
                                              <p:spTgt spid="222"/>
                                            </p:tgtEl>
                                            <p:attrNameLst>
                                              <p:attrName>style.visibility</p:attrName>
                                            </p:attrNameLst>
                                          </p:cBhvr>
                                          <p:to>
                                            <p:strVal val="visible"/>
                                          </p:to>
                                        </p:set>
                                        <p:anim calcmode="lin" valueType="num">
                                          <p:cBhvr additive="base">
                                            <p:cTn id="44" dur="750" fill="hold"/>
                                            <p:tgtEl>
                                              <p:spTgt spid="222"/>
                                            </p:tgtEl>
                                            <p:attrNameLst>
                                              <p:attrName>ppt_x</p:attrName>
                                            </p:attrNameLst>
                                          </p:cBhvr>
                                          <p:tavLst>
                                            <p:tav tm="0">
                                              <p:val>
                                                <p:strVal val="#ppt_x"/>
                                              </p:val>
                                            </p:tav>
                                            <p:tav tm="100000">
                                              <p:val>
                                                <p:strVal val="#ppt_x"/>
                                              </p:val>
                                            </p:tav>
                                          </p:tavLst>
                                        </p:anim>
                                        <p:anim calcmode="lin" valueType="num">
                                          <p:cBhvr additive="base">
                                            <p:cTn id="45" dur="750" fill="hold"/>
                                            <p:tgtEl>
                                              <p:spTgt spid="222"/>
                                            </p:tgtEl>
                                            <p:attrNameLst>
                                              <p:attrName>ppt_y</p:attrName>
                                            </p:attrNameLst>
                                          </p:cBhvr>
                                          <p:tavLst>
                                            <p:tav tm="0">
                                              <p:val>
                                                <p:strVal val="0-#ppt_h/2"/>
                                              </p:val>
                                            </p:tav>
                                            <p:tav tm="100000">
                                              <p:val>
                                                <p:strVal val="#ppt_y"/>
                                              </p:val>
                                            </p:tav>
                                          </p:tavLst>
                                        </p:anim>
                                      </p:childTnLst>
                                    </p:cTn>
                                  </p:par>
                                </p:childTnLst>
                              </p:cTn>
                            </p:par>
                            <p:par>
                              <p:cTn id="46" fill="hold">
                                <p:stCondLst>
                                  <p:cond delay="5250"/>
                                </p:stCondLst>
                                <p:childTnLst>
                                  <p:par>
                                    <p:cTn id="47" presetID="2" presetClass="entr" presetSubtype="1" fill="hold" nodeType="afterEffect">
                                      <p:stCondLst>
                                        <p:cond delay="0"/>
                                      </p:stCondLst>
                                      <p:childTnLst>
                                        <p:set>
                                          <p:cBhvr>
                                            <p:cTn id="48" dur="1" fill="hold">
                                              <p:stCondLst>
                                                <p:cond delay="0"/>
                                              </p:stCondLst>
                                            </p:cTn>
                                            <p:tgtEl>
                                              <p:spTgt spid="228"/>
                                            </p:tgtEl>
                                            <p:attrNameLst>
                                              <p:attrName>style.visibility</p:attrName>
                                            </p:attrNameLst>
                                          </p:cBhvr>
                                          <p:to>
                                            <p:strVal val="visible"/>
                                          </p:to>
                                        </p:set>
                                        <p:anim calcmode="lin" valueType="num">
                                          <p:cBhvr additive="base">
                                            <p:cTn id="49" dur="750" fill="hold"/>
                                            <p:tgtEl>
                                              <p:spTgt spid="228"/>
                                            </p:tgtEl>
                                            <p:attrNameLst>
                                              <p:attrName>ppt_x</p:attrName>
                                            </p:attrNameLst>
                                          </p:cBhvr>
                                          <p:tavLst>
                                            <p:tav tm="0">
                                              <p:val>
                                                <p:strVal val="#ppt_x"/>
                                              </p:val>
                                            </p:tav>
                                            <p:tav tm="100000">
                                              <p:val>
                                                <p:strVal val="#ppt_x"/>
                                              </p:val>
                                            </p:tav>
                                          </p:tavLst>
                                        </p:anim>
                                        <p:anim calcmode="lin" valueType="num">
                                          <p:cBhvr additive="base">
                                            <p:cTn id="50" dur="750" fill="hold"/>
                                            <p:tgtEl>
                                              <p:spTgt spid="228"/>
                                            </p:tgtEl>
                                            <p:attrNameLst>
                                              <p:attrName>ppt_y</p:attrName>
                                            </p:attrNameLst>
                                          </p:cBhvr>
                                          <p:tavLst>
                                            <p:tav tm="0">
                                              <p:val>
                                                <p:strVal val="0-#ppt_h/2"/>
                                              </p:val>
                                            </p:tav>
                                            <p:tav tm="100000">
                                              <p:val>
                                                <p:strVal val="#ppt_y"/>
                                              </p:val>
                                            </p:tav>
                                          </p:tavLst>
                                        </p:anim>
                                      </p:childTnLst>
                                    </p:cTn>
                                  </p:par>
                                </p:childTnLst>
                              </p:cTn>
                            </p:par>
                            <p:par>
                              <p:cTn id="51" fill="hold">
                                <p:stCondLst>
                                  <p:cond delay="6000"/>
                                </p:stCondLst>
                                <p:childTnLst>
                                  <p:par>
                                    <p:cTn id="52" presetID="2" presetClass="entr" presetSubtype="1" fill="hold" nodeType="afterEffect">
                                      <p:stCondLst>
                                        <p:cond delay="0"/>
                                      </p:stCondLst>
                                      <p:childTnLst>
                                        <p:set>
                                          <p:cBhvr>
                                            <p:cTn id="53" dur="1" fill="hold">
                                              <p:stCondLst>
                                                <p:cond delay="0"/>
                                              </p:stCondLst>
                                            </p:cTn>
                                            <p:tgtEl>
                                              <p:spTgt spid="231"/>
                                            </p:tgtEl>
                                            <p:attrNameLst>
                                              <p:attrName>style.visibility</p:attrName>
                                            </p:attrNameLst>
                                          </p:cBhvr>
                                          <p:to>
                                            <p:strVal val="visible"/>
                                          </p:to>
                                        </p:set>
                                        <p:anim calcmode="lin" valueType="num">
                                          <p:cBhvr additive="base">
                                            <p:cTn id="54" dur="750" fill="hold"/>
                                            <p:tgtEl>
                                              <p:spTgt spid="231"/>
                                            </p:tgtEl>
                                            <p:attrNameLst>
                                              <p:attrName>ppt_x</p:attrName>
                                            </p:attrNameLst>
                                          </p:cBhvr>
                                          <p:tavLst>
                                            <p:tav tm="0">
                                              <p:val>
                                                <p:strVal val="#ppt_x"/>
                                              </p:val>
                                            </p:tav>
                                            <p:tav tm="100000">
                                              <p:val>
                                                <p:strVal val="#ppt_x"/>
                                              </p:val>
                                            </p:tav>
                                          </p:tavLst>
                                        </p:anim>
                                        <p:anim calcmode="lin" valueType="num">
                                          <p:cBhvr additive="base">
                                            <p:cTn id="55" dur="750" fill="hold"/>
                                            <p:tgtEl>
                                              <p:spTgt spid="2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177" grpId="0" animBg="1"/>
          <p:bldP spid="178" grpId="0" animBg="1"/>
          <p:bldP spid="212" grpId="0"/>
          <p:bldP spid="214" grpId="0"/>
          <p:bldP spid="21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算法特点</a:t>
            </a:r>
          </a:p>
        </p:txBody>
      </p:sp>
      <p:sp>
        <p:nvSpPr>
          <p:cNvPr id="29" name="Freeform 261"/>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9" name="Freeform 12"/>
          <p:cNvSpPr/>
          <p:nvPr/>
        </p:nvSpPr>
        <p:spPr bwMode="auto">
          <a:xfrm>
            <a:off x="420694" y="545298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5">
              <a:lumMod val="75000"/>
            </a:schemeClr>
          </a:solidFill>
          <a:ln>
            <a:noFill/>
          </a:ln>
        </p:spPr>
        <p:txBody>
          <a:bodyPr/>
          <a:lstStyle/>
          <a:p>
            <a:endParaRPr lang="zh-CN" altLang="en-US">
              <a:solidFill>
                <a:schemeClr val="tx1">
                  <a:lumMod val="65000"/>
                  <a:lumOff val="35000"/>
                </a:schemeClr>
              </a:solidFill>
            </a:endParaRPr>
          </a:p>
        </p:txBody>
      </p:sp>
      <p:sp>
        <p:nvSpPr>
          <p:cNvPr id="40" name="Freeform 12"/>
          <p:cNvSpPr/>
          <p:nvPr/>
        </p:nvSpPr>
        <p:spPr bwMode="auto">
          <a:xfrm flipH="1" flipV="1">
            <a:off x="10973719" y="625723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5">
              <a:lumMod val="75000"/>
            </a:schemeClr>
          </a:solidFill>
          <a:ln>
            <a:noFill/>
          </a:ln>
        </p:spPr>
        <p:txBody>
          <a:bodyPr/>
          <a:lstStyle/>
          <a:p>
            <a:endParaRPr lang="zh-CN" altLang="en-US">
              <a:solidFill>
                <a:schemeClr val="tx1">
                  <a:lumMod val="50000"/>
                  <a:lumOff val="50000"/>
                </a:schemeClr>
              </a:solidFill>
            </a:endParaRPr>
          </a:p>
        </p:txBody>
      </p:sp>
      <p:sp>
        <p:nvSpPr>
          <p:cNvPr id="41" name="TextBox 40"/>
          <p:cNvSpPr txBox="1"/>
          <p:nvPr/>
        </p:nvSpPr>
        <p:spPr>
          <a:xfrm>
            <a:off x="1769480" y="5587135"/>
            <a:ext cx="9602472" cy="1200329"/>
          </a:xfrm>
          <a:prstGeom prst="rect">
            <a:avLst/>
          </a:prstGeom>
          <a:noFill/>
        </p:spPr>
        <p:txBody>
          <a:bodyPr wrap="square" rtlCol="0">
            <a:spAutoFit/>
          </a:bodyPr>
          <a:lstStyle/>
          <a:p>
            <a:r>
              <a:rPr lang="zh-CN" altLang="en-US" sz="2400" dirty="0"/>
              <a:t>模拟退火算法实际上是一种贪心算法，但是在搜索的过程中引入了随机因素。模拟退火算法以一定概率接受一个比当前差的解，因此可能跳出当前的的局部最优解，从而达到全局最优解。</a:t>
            </a:r>
            <a:endParaRPr lang="zh-CN" altLang="en-US" sz="2400" dirty="0">
              <a:sym typeface="微软雅黑" panose="020B0503020204020204" pitchFamily="34" charset="-122"/>
            </a:endParaRPr>
          </a:p>
        </p:txBody>
      </p:sp>
      <p:sp>
        <p:nvSpPr>
          <p:cNvPr id="21" name="TextBox 20"/>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pic>
        <p:nvPicPr>
          <p:cNvPr id="6" name="图片 5">
            <a:extLst>
              <a:ext uri="{FF2B5EF4-FFF2-40B4-BE49-F238E27FC236}">
                <a16:creationId xmlns:a16="http://schemas.microsoft.com/office/drawing/2014/main" id="{2E0B0A1A-025F-4B2A-998C-4393CC199669}"/>
              </a:ext>
            </a:extLst>
          </p:cNvPr>
          <p:cNvPicPr>
            <a:picLocks noChangeAspect="1"/>
          </p:cNvPicPr>
          <p:nvPr/>
        </p:nvPicPr>
        <p:blipFill>
          <a:blip r:embed="rId4"/>
          <a:stretch>
            <a:fillRect/>
          </a:stretch>
        </p:blipFill>
        <p:spPr>
          <a:xfrm>
            <a:off x="418561" y="1731689"/>
            <a:ext cx="5334742" cy="3485064"/>
          </a:xfrm>
          <a:prstGeom prst="rect">
            <a:avLst/>
          </a:prstGeom>
        </p:spPr>
      </p:pic>
      <p:sp>
        <p:nvSpPr>
          <p:cNvPr id="25" name="矩形 24">
            <a:extLst>
              <a:ext uri="{FF2B5EF4-FFF2-40B4-BE49-F238E27FC236}">
                <a16:creationId xmlns:a16="http://schemas.microsoft.com/office/drawing/2014/main" id="{52AF1482-E224-4B1E-9788-5F45B85645FA}"/>
              </a:ext>
            </a:extLst>
          </p:cNvPr>
          <p:cNvSpPr/>
          <p:nvPr/>
        </p:nvSpPr>
        <p:spPr>
          <a:xfrm>
            <a:off x="3999984" y="733303"/>
            <a:ext cx="3506639" cy="646323"/>
          </a:xfrm>
          <a:prstGeom prst="rect">
            <a:avLst/>
          </a:prstGeom>
        </p:spPr>
        <p:txBody>
          <a:bodyPr wrap="square" lIns="91431" tIns="45716" rIns="91431" bIns="45716">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模拟退火算法</a:t>
            </a:r>
            <a:endParaRPr lang="en-US" altLang="zh-CN" sz="3600" b="1" dirty="0">
              <a:solidFill>
                <a:schemeClr val="accent1"/>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FDA4053D-549F-412F-8C15-091631FB3CD5}"/>
              </a:ext>
            </a:extLst>
          </p:cNvPr>
          <p:cNvSpPr/>
          <p:nvPr/>
        </p:nvSpPr>
        <p:spPr>
          <a:xfrm>
            <a:off x="1221456" y="5464033"/>
            <a:ext cx="576066" cy="1323431"/>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算</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buFont typeface="Arial" panose="020B0604020202020204" pitchFamily="34" charset="0"/>
              <a:buNone/>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法</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buFont typeface="Arial" panose="020B0604020202020204" pitchFamily="34" charset="0"/>
              <a:buNone/>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思</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buFont typeface="Arial" panose="020B0604020202020204" pitchFamily="34" charset="0"/>
              <a:buNone/>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想</a:t>
            </a:r>
          </a:p>
        </p:txBody>
      </p:sp>
      <p:sp>
        <p:nvSpPr>
          <p:cNvPr id="7" name="矩形 6">
            <a:extLst>
              <a:ext uri="{FF2B5EF4-FFF2-40B4-BE49-F238E27FC236}">
                <a16:creationId xmlns:a16="http://schemas.microsoft.com/office/drawing/2014/main" id="{57D290C9-A6A2-4F87-A4D1-9C04D897FA99}"/>
              </a:ext>
            </a:extLst>
          </p:cNvPr>
          <p:cNvSpPr/>
          <p:nvPr/>
        </p:nvSpPr>
        <p:spPr>
          <a:xfrm>
            <a:off x="7753771" y="1484784"/>
            <a:ext cx="2160240" cy="369332"/>
          </a:xfrm>
          <a:prstGeom prst="rect">
            <a:avLst/>
          </a:prstGeom>
        </p:spPr>
        <p:txBody>
          <a:bodyPr wrap="square">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算法伪代码描述</a:t>
            </a:r>
            <a:endParaRPr lang="en-US" altLang="zh-CN"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9" name="图片 8">
            <a:extLst>
              <a:ext uri="{FF2B5EF4-FFF2-40B4-BE49-F238E27FC236}">
                <a16:creationId xmlns:a16="http://schemas.microsoft.com/office/drawing/2014/main" id="{A74A5260-73D5-4CDA-B6DC-A3FA5EA422D1}"/>
              </a:ext>
            </a:extLst>
          </p:cNvPr>
          <p:cNvPicPr>
            <a:picLocks noChangeAspect="1"/>
          </p:cNvPicPr>
          <p:nvPr/>
        </p:nvPicPr>
        <p:blipFill>
          <a:blip r:embed="rId5"/>
          <a:stretch>
            <a:fillRect/>
          </a:stretch>
        </p:blipFill>
        <p:spPr>
          <a:xfrm>
            <a:off x="6147931" y="1841540"/>
            <a:ext cx="4999153" cy="36884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3.56836E-6 -3.7037E-7 L 0.36686 0.15278 " pathEditMode="relative" rAng="0" ptsTypes="AA">
                                      <p:cBhvr>
                                        <p:cTn id="8" dur="500" spd="-99900" fill="hold"/>
                                        <p:tgtEl>
                                          <p:spTgt spid="39"/>
                                        </p:tgtEl>
                                        <p:attrNameLst>
                                          <p:attrName>ppt_x</p:attrName>
                                          <p:attrName>ppt_y</p:attrName>
                                        </p:attrNameLst>
                                      </p:cBhvr>
                                      <p:rCtr x="18343" y="7639"/>
                                    </p:animMotion>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7.85742E-7 -3.33333E-6 L -0.39495 -0.11018 " pathEditMode="relative" rAng="0" ptsTypes="AA">
                                      <p:cBhvr>
                                        <p:cTn id="12" dur="500" spd="-99900" fill="hold"/>
                                        <p:tgtEl>
                                          <p:spTgt spid="40"/>
                                        </p:tgtEl>
                                        <p:attrNameLst>
                                          <p:attrName>ppt_x</p:attrName>
                                          <p:attrName>ppt_y</p:attrName>
                                        </p:attrNameLst>
                                      </p:cBhvr>
                                      <p:rCtr x="-19748" y="-5509"/>
                                    </p:animMotion>
                                  </p:childTnLst>
                                </p:cTn>
                              </p:par>
                            </p:childTnLst>
                          </p:cTn>
                        </p:par>
                        <p:par>
                          <p:cTn id="13" fill="hold">
                            <p:stCondLst>
                              <p:cond delay="500"/>
                            </p:stCondLst>
                            <p:childTnLst>
                              <p:par>
                                <p:cTn id="14" presetID="18" presetClass="entr" presetSubtype="3"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strips(upRight)">
                                      <p:cBhvr>
                                        <p:cTn id="16" dur="500"/>
                                        <p:tgtEl>
                                          <p:spTgt spid="41"/>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2000"/>
                                        <p:tgtEl>
                                          <p:spTgt spid="21"/>
                                        </p:tgtEl>
                                      </p:cBhvr>
                                    </p:animEffect>
                                  </p:childTnLst>
                                </p:cTn>
                              </p:par>
                            </p:childTnLst>
                          </p:cTn>
                        </p:par>
                        <p:par>
                          <p:cTn id="21" fill="hold">
                            <p:stCondLst>
                              <p:cond delay="3000"/>
                            </p:stCondLst>
                            <p:childTnLst>
                              <p:par>
                                <p:cTn id="22" presetID="53" presetClass="entr" presetSubtype="16"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animEffect transition="in" filter="fade">
                                      <p:cBhvr>
                                        <p:cTn id="26" dur="500"/>
                                        <p:tgtEl>
                                          <p:spTgt spid="25"/>
                                        </p:tgtEl>
                                      </p:cBhvr>
                                    </p:animEffect>
                                  </p:childTnLst>
                                </p:cTn>
                              </p:par>
                              <p:par>
                                <p:cTn id="27" presetID="53" presetClass="entr" presetSubtype="16" fill="hold" grpId="0" nodeType="withEffect">
                                  <p:stCondLst>
                                    <p:cond delay="50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animBg="1"/>
      <p:bldP spid="40" grpId="1" animBg="1"/>
      <p:bldP spid="41" grpId="0"/>
      <p:bldP spid="21" grpId="0"/>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算法特点</a:t>
            </a:r>
          </a:p>
        </p:txBody>
      </p:sp>
      <p:sp>
        <p:nvSpPr>
          <p:cNvPr id="29" name="Freeform 261"/>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9" name="Freeform 12"/>
          <p:cNvSpPr/>
          <p:nvPr/>
        </p:nvSpPr>
        <p:spPr bwMode="auto">
          <a:xfrm>
            <a:off x="204353" y="530370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5">
              <a:lumMod val="75000"/>
            </a:schemeClr>
          </a:solidFill>
          <a:ln>
            <a:noFill/>
          </a:ln>
        </p:spPr>
        <p:txBody>
          <a:bodyPr/>
          <a:lstStyle/>
          <a:p>
            <a:endParaRPr lang="zh-CN" altLang="en-US">
              <a:solidFill>
                <a:schemeClr val="tx1">
                  <a:lumMod val="65000"/>
                  <a:lumOff val="35000"/>
                </a:schemeClr>
              </a:solidFill>
            </a:endParaRPr>
          </a:p>
        </p:txBody>
      </p:sp>
      <p:sp>
        <p:nvSpPr>
          <p:cNvPr id="40" name="Freeform 12"/>
          <p:cNvSpPr/>
          <p:nvPr/>
        </p:nvSpPr>
        <p:spPr bwMode="auto">
          <a:xfrm flipH="1" flipV="1">
            <a:off x="10418217" y="623956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5">
              <a:lumMod val="75000"/>
            </a:schemeClr>
          </a:solidFill>
          <a:ln>
            <a:noFill/>
          </a:ln>
        </p:spPr>
        <p:txBody>
          <a:bodyPr/>
          <a:lstStyle/>
          <a:p>
            <a:endParaRPr lang="zh-CN" altLang="en-US">
              <a:solidFill>
                <a:schemeClr val="tx1">
                  <a:lumMod val="50000"/>
                  <a:lumOff val="50000"/>
                </a:schemeClr>
              </a:solidFill>
            </a:endParaRPr>
          </a:p>
        </p:txBody>
      </p:sp>
      <p:sp>
        <p:nvSpPr>
          <p:cNvPr id="41" name="TextBox 40"/>
          <p:cNvSpPr txBox="1"/>
          <p:nvPr/>
        </p:nvSpPr>
        <p:spPr>
          <a:xfrm>
            <a:off x="1296351" y="5427462"/>
            <a:ext cx="9602472" cy="1200329"/>
          </a:xfrm>
          <a:prstGeom prst="rect">
            <a:avLst/>
          </a:prstGeom>
          <a:noFill/>
        </p:spPr>
        <p:txBody>
          <a:bodyPr wrap="square" rtlCol="0">
            <a:spAutoFit/>
          </a:bodyPr>
          <a:lstStyle/>
          <a:p>
            <a:r>
              <a:rPr lang="zh-CN" altLang="en-US" sz="2400" dirty="0"/>
              <a:t>在内层遍历找最近结点时，可以将结点存入堆中，无需遍历内层循环便可直接取出最近结点；斐波那契堆不涉及删除元素的操作时间复杂度</a:t>
            </a:r>
            <a:r>
              <a:rPr lang="en-US" altLang="zh-CN" sz="2400" dirty="0"/>
              <a:t>O(1)</a:t>
            </a:r>
            <a:r>
              <a:rPr lang="zh-CN" altLang="en-US" sz="2400" dirty="0"/>
              <a:t>，相比普通</a:t>
            </a:r>
            <a:r>
              <a:rPr lang="en-US" altLang="zh-CN" sz="2400" dirty="0"/>
              <a:t>Dijkstra </a:t>
            </a:r>
            <a:r>
              <a:rPr lang="zh-CN" altLang="en-US" sz="2400" dirty="0"/>
              <a:t>算法的时间复杂度</a:t>
            </a:r>
            <a:r>
              <a:rPr lang="en-US" altLang="zh-CN" sz="2400" dirty="0"/>
              <a:t>O(n^2)</a:t>
            </a:r>
            <a:r>
              <a:rPr lang="zh-CN" altLang="en-US" sz="2400" dirty="0"/>
              <a:t>有极大改进。</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20"/>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sp>
        <p:nvSpPr>
          <p:cNvPr id="25" name="矩形 24">
            <a:extLst>
              <a:ext uri="{FF2B5EF4-FFF2-40B4-BE49-F238E27FC236}">
                <a16:creationId xmlns:a16="http://schemas.microsoft.com/office/drawing/2014/main" id="{52AF1482-E224-4B1E-9788-5F45B85645FA}"/>
              </a:ext>
            </a:extLst>
          </p:cNvPr>
          <p:cNvSpPr/>
          <p:nvPr/>
        </p:nvSpPr>
        <p:spPr>
          <a:xfrm>
            <a:off x="2102168" y="571370"/>
            <a:ext cx="7302270" cy="646323"/>
          </a:xfrm>
          <a:prstGeom prst="rect">
            <a:avLst/>
          </a:prstGeom>
        </p:spPr>
        <p:txBody>
          <a:bodyPr wrap="square" lIns="91431" tIns="45716" rIns="91431" bIns="45716">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斐波那契堆优化的 </a:t>
            </a:r>
            <a:r>
              <a:rPr lang="en-US" altLang="zh-CN" sz="3600" b="1" dirty="0">
                <a:solidFill>
                  <a:schemeClr val="accent1"/>
                </a:solidFill>
                <a:latin typeface="微软雅黑" panose="020B0503020204020204" pitchFamily="34" charset="-122"/>
                <a:ea typeface="微软雅黑" panose="020B0503020204020204" pitchFamily="34" charset="-122"/>
              </a:rPr>
              <a:t>Dijkstra </a:t>
            </a:r>
            <a:r>
              <a:rPr lang="zh-CN" altLang="en-US" sz="3600" b="1" dirty="0">
                <a:solidFill>
                  <a:schemeClr val="accent1"/>
                </a:solidFill>
                <a:latin typeface="微软雅黑" panose="020B0503020204020204" pitchFamily="34" charset="-122"/>
                <a:ea typeface="微软雅黑" panose="020B0503020204020204" pitchFamily="34" charset="-122"/>
              </a:rPr>
              <a:t>算法</a:t>
            </a:r>
            <a:endParaRPr lang="en-US" altLang="zh-CN" sz="3600" b="1" dirty="0">
              <a:solidFill>
                <a:schemeClr val="accent1"/>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FDA4053D-549F-412F-8C15-091631FB3CD5}"/>
              </a:ext>
            </a:extLst>
          </p:cNvPr>
          <p:cNvSpPr/>
          <p:nvPr/>
        </p:nvSpPr>
        <p:spPr>
          <a:xfrm>
            <a:off x="762554" y="5427462"/>
            <a:ext cx="576066" cy="1323431"/>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算</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buFont typeface="Arial" panose="020B0604020202020204" pitchFamily="34" charset="0"/>
              <a:buNone/>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法</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buFont typeface="Arial" panose="020B0604020202020204" pitchFamily="34" charset="0"/>
              <a:buNone/>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思</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buFont typeface="Arial" panose="020B0604020202020204" pitchFamily="34" charset="0"/>
              <a:buNone/>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想</a:t>
            </a:r>
          </a:p>
        </p:txBody>
      </p:sp>
      <p:sp>
        <p:nvSpPr>
          <p:cNvPr id="7" name="矩形 6">
            <a:extLst>
              <a:ext uri="{FF2B5EF4-FFF2-40B4-BE49-F238E27FC236}">
                <a16:creationId xmlns:a16="http://schemas.microsoft.com/office/drawing/2014/main" id="{57D290C9-A6A2-4F87-A4D1-9C04D897FA99}"/>
              </a:ext>
            </a:extLst>
          </p:cNvPr>
          <p:cNvSpPr/>
          <p:nvPr/>
        </p:nvSpPr>
        <p:spPr>
          <a:xfrm>
            <a:off x="7969795" y="1287167"/>
            <a:ext cx="2160240" cy="369332"/>
          </a:xfrm>
          <a:prstGeom prst="rect">
            <a:avLst/>
          </a:prstGeom>
        </p:spPr>
        <p:txBody>
          <a:bodyPr wrap="square">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算法伪代码描述</a:t>
            </a:r>
            <a:endParaRPr lang="en-US" altLang="zh-CN"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4E25DC69-8F9F-470F-A999-6BDF7D087B2F}"/>
              </a:ext>
            </a:extLst>
          </p:cNvPr>
          <p:cNvPicPr>
            <a:picLocks noChangeAspect="1"/>
          </p:cNvPicPr>
          <p:nvPr/>
        </p:nvPicPr>
        <p:blipFill>
          <a:blip r:embed="rId4"/>
          <a:stretch>
            <a:fillRect/>
          </a:stretch>
        </p:blipFill>
        <p:spPr>
          <a:xfrm>
            <a:off x="480963" y="1549624"/>
            <a:ext cx="5248893" cy="3463064"/>
          </a:xfrm>
          <a:prstGeom prst="rect">
            <a:avLst/>
          </a:prstGeom>
        </p:spPr>
      </p:pic>
      <p:pic>
        <p:nvPicPr>
          <p:cNvPr id="23" name="图片 22">
            <a:extLst>
              <a:ext uri="{FF2B5EF4-FFF2-40B4-BE49-F238E27FC236}">
                <a16:creationId xmlns:a16="http://schemas.microsoft.com/office/drawing/2014/main" id="{890D8EBF-8137-48DB-A831-E0649690EEAC}"/>
              </a:ext>
            </a:extLst>
          </p:cNvPr>
          <p:cNvPicPr>
            <a:picLocks noChangeAspect="1"/>
          </p:cNvPicPr>
          <p:nvPr/>
        </p:nvPicPr>
        <p:blipFill rotWithShape="1">
          <a:blip r:embed="rId5"/>
          <a:srcRect r="1326" b="3197"/>
          <a:stretch/>
        </p:blipFill>
        <p:spPr>
          <a:xfrm>
            <a:off x="6281146" y="1872983"/>
            <a:ext cx="5361058" cy="3284209"/>
          </a:xfrm>
          <a:prstGeom prst="rect">
            <a:avLst/>
          </a:prstGeom>
        </p:spPr>
      </p:pic>
    </p:spTree>
    <p:extLst>
      <p:ext uri="{BB962C8B-B14F-4D97-AF65-F5344CB8AC3E}">
        <p14:creationId xmlns:p14="http://schemas.microsoft.com/office/powerpoint/2010/main" val="34537907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3.56836E-6 -3.7037E-7 L 0.36686 0.15278 " pathEditMode="relative" rAng="0" ptsTypes="AA">
                                      <p:cBhvr>
                                        <p:cTn id="8" dur="500" spd="-99900" fill="hold"/>
                                        <p:tgtEl>
                                          <p:spTgt spid="39"/>
                                        </p:tgtEl>
                                        <p:attrNameLst>
                                          <p:attrName>ppt_x</p:attrName>
                                          <p:attrName>ppt_y</p:attrName>
                                        </p:attrNameLst>
                                      </p:cBhvr>
                                      <p:rCtr x="18343" y="7639"/>
                                    </p:animMotion>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7.85742E-7 -3.33333E-6 L -0.39495 -0.11018 " pathEditMode="relative" rAng="0" ptsTypes="AA">
                                      <p:cBhvr>
                                        <p:cTn id="12" dur="500" spd="-99900" fill="hold"/>
                                        <p:tgtEl>
                                          <p:spTgt spid="40"/>
                                        </p:tgtEl>
                                        <p:attrNameLst>
                                          <p:attrName>ppt_x</p:attrName>
                                          <p:attrName>ppt_y</p:attrName>
                                        </p:attrNameLst>
                                      </p:cBhvr>
                                      <p:rCtr x="-19748" y="-5509"/>
                                    </p:animMotion>
                                  </p:childTnLst>
                                </p:cTn>
                              </p:par>
                            </p:childTnLst>
                          </p:cTn>
                        </p:par>
                        <p:par>
                          <p:cTn id="13" fill="hold">
                            <p:stCondLst>
                              <p:cond delay="500"/>
                            </p:stCondLst>
                            <p:childTnLst>
                              <p:par>
                                <p:cTn id="14" presetID="18" presetClass="entr" presetSubtype="3"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strips(upRight)">
                                      <p:cBhvr>
                                        <p:cTn id="16" dur="500"/>
                                        <p:tgtEl>
                                          <p:spTgt spid="41"/>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2000"/>
                                        <p:tgtEl>
                                          <p:spTgt spid="21"/>
                                        </p:tgtEl>
                                      </p:cBhvr>
                                    </p:animEffect>
                                  </p:childTnLst>
                                </p:cTn>
                              </p:par>
                            </p:childTnLst>
                          </p:cTn>
                        </p:par>
                        <p:par>
                          <p:cTn id="21" fill="hold">
                            <p:stCondLst>
                              <p:cond delay="3000"/>
                            </p:stCondLst>
                            <p:childTnLst>
                              <p:par>
                                <p:cTn id="22" presetID="53" presetClass="entr" presetSubtype="16"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animEffect transition="in" filter="fade">
                                      <p:cBhvr>
                                        <p:cTn id="26" dur="500"/>
                                        <p:tgtEl>
                                          <p:spTgt spid="25"/>
                                        </p:tgtEl>
                                      </p:cBhvr>
                                    </p:animEffect>
                                  </p:childTnLst>
                                </p:cTn>
                              </p:par>
                              <p:par>
                                <p:cTn id="27" presetID="53" presetClass="entr" presetSubtype="16" fill="hold" grpId="0" nodeType="withEffect">
                                  <p:stCondLst>
                                    <p:cond delay="50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animBg="1"/>
      <p:bldP spid="40" grpId="1" animBg="1"/>
      <p:bldP spid="41" grpId="0"/>
      <p:bldP spid="21"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算法特点</a:t>
            </a:r>
          </a:p>
        </p:txBody>
      </p:sp>
      <p:sp>
        <p:nvSpPr>
          <p:cNvPr id="29" name="Freeform 261"/>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9" name="Freeform 12"/>
          <p:cNvSpPr/>
          <p:nvPr/>
        </p:nvSpPr>
        <p:spPr bwMode="auto">
          <a:xfrm>
            <a:off x="204353" y="530370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5">
              <a:lumMod val="75000"/>
            </a:schemeClr>
          </a:solidFill>
          <a:ln>
            <a:noFill/>
          </a:ln>
        </p:spPr>
        <p:txBody>
          <a:bodyPr/>
          <a:lstStyle/>
          <a:p>
            <a:endParaRPr lang="zh-CN" altLang="en-US">
              <a:solidFill>
                <a:schemeClr val="tx1">
                  <a:lumMod val="65000"/>
                  <a:lumOff val="35000"/>
                </a:schemeClr>
              </a:solidFill>
            </a:endParaRPr>
          </a:p>
        </p:txBody>
      </p:sp>
      <p:sp>
        <p:nvSpPr>
          <p:cNvPr id="40" name="Freeform 12"/>
          <p:cNvSpPr/>
          <p:nvPr/>
        </p:nvSpPr>
        <p:spPr bwMode="auto">
          <a:xfrm flipH="1" flipV="1">
            <a:off x="9553971" y="626985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5">
              <a:lumMod val="75000"/>
            </a:schemeClr>
          </a:solidFill>
          <a:ln>
            <a:noFill/>
          </a:ln>
        </p:spPr>
        <p:txBody>
          <a:bodyPr/>
          <a:lstStyle/>
          <a:p>
            <a:endParaRPr lang="zh-CN" altLang="en-US">
              <a:solidFill>
                <a:schemeClr val="tx1">
                  <a:lumMod val="50000"/>
                  <a:lumOff val="50000"/>
                </a:schemeClr>
              </a:solidFill>
            </a:endParaRPr>
          </a:p>
        </p:txBody>
      </p:sp>
      <p:sp>
        <p:nvSpPr>
          <p:cNvPr id="41" name="TextBox 40"/>
          <p:cNvSpPr txBox="1"/>
          <p:nvPr/>
        </p:nvSpPr>
        <p:spPr>
          <a:xfrm>
            <a:off x="1797522" y="5511564"/>
            <a:ext cx="8044482" cy="1200329"/>
          </a:xfrm>
          <a:prstGeom prst="rect">
            <a:avLst/>
          </a:prstGeom>
          <a:noFill/>
        </p:spPr>
        <p:txBody>
          <a:bodyPr wrap="square" rtlCol="0">
            <a:spAutoFit/>
          </a:bodyPr>
          <a:lstStyle/>
          <a:p>
            <a:r>
              <a:rPr lang="en-US" altLang="zh-CN" sz="2400" dirty="0"/>
              <a:t>SPFA </a:t>
            </a:r>
            <a:r>
              <a:rPr lang="zh-CN" altLang="en-US" sz="2400" dirty="0"/>
              <a:t>算法避免了</a:t>
            </a:r>
            <a:r>
              <a:rPr lang="en-US" altLang="zh-CN" sz="2400" dirty="0"/>
              <a:t>Bellman-ford </a:t>
            </a:r>
            <a:r>
              <a:rPr lang="zh-CN" altLang="en-US" sz="2400" dirty="0"/>
              <a:t>算法的搜索盲目性，再使用 </a:t>
            </a:r>
            <a:r>
              <a:rPr lang="en-US" altLang="zh-CN" sz="2400" dirty="0"/>
              <a:t>SLF(Small Label First)</a:t>
            </a:r>
            <a:r>
              <a:rPr lang="zh-CN" altLang="en-US" sz="2400" dirty="0"/>
              <a:t>和</a:t>
            </a:r>
            <a:r>
              <a:rPr lang="en-US" altLang="zh-CN" sz="2400" dirty="0"/>
              <a:t> LLL(Large Label Last)</a:t>
            </a:r>
            <a:r>
              <a:rPr lang="zh-CN" altLang="en-US" sz="2400" dirty="0"/>
              <a:t>思想对队列进行优化。</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20"/>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sp>
        <p:nvSpPr>
          <p:cNvPr id="25" name="矩形 24">
            <a:extLst>
              <a:ext uri="{FF2B5EF4-FFF2-40B4-BE49-F238E27FC236}">
                <a16:creationId xmlns:a16="http://schemas.microsoft.com/office/drawing/2014/main" id="{52AF1482-E224-4B1E-9788-5F45B85645FA}"/>
              </a:ext>
            </a:extLst>
          </p:cNvPr>
          <p:cNvSpPr/>
          <p:nvPr/>
        </p:nvSpPr>
        <p:spPr>
          <a:xfrm>
            <a:off x="2816537" y="731957"/>
            <a:ext cx="6562099" cy="646323"/>
          </a:xfrm>
          <a:prstGeom prst="rect">
            <a:avLst/>
          </a:prstGeom>
        </p:spPr>
        <p:txBody>
          <a:bodyPr wrap="square" lIns="91431" tIns="45716" rIns="91431" bIns="45716">
            <a:spAutoFit/>
          </a:bodyPr>
          <a:lstStyle/>
          <a:p>
            <a:pPr algn="ctr"/>
            <a:r>
              <a:rPr lang="en-US" altLang="zh-CN" sz="3600" b="1" dirty="0">
                <a:solidFill>
                  <a:schemeClr val="accent1"/>
                </a:solidFill>
                <a:latin typeface="微软雅黑" panose="020B0503020204020204" pitchFamily="34" charset="-122"/>
                <a:ea typeface="微软雅黑" panose="020B0503020204020204" pitchFamily="34" charset="-122"/>
              </a:rPr>
              <a:t>SLF+LLL </a:t>
            </a:r>
            <a:r>
              <a:rPr lang="zh-CN" altLang="en-US" sz="3600" b="1" dirty="0">
                <a:solidFill>
                  <a:schemeClr val="accent1"/>
                </a:solidFill>
                <a:latin typeface="微软雅黑" panose="020B0503020204020204" pitchFamily="34" charset="-122"/>
                <a:ea typeface="微软雅黑" panose="020B0503020204020204" pitchFamily="34" charset="-122"/>
              </a:rPr>
              <a:t>优化的 </a:t>
            </a:r>
            <a:r>
              <a:rPr lang="en-US" altLang="zh-CN" sz="3600" b="1" dirty="0">
                <a:solidFill>
                  <a:schemeClr val="accent1"/>
                </a:solidFill>
                <a:latin typeface="微软雅黑" panose="020B0503020204020204" pitchFamily="34" charset="-122"/>
                <a:ea typeface="微软雅黑" panose="020B0503020204020204" pitchFamily="34" charset="-122"/>
              </a:rPr>
              <a:t>SPFA </a:t>
            </a:r>
            <a:r>
              <a:rPr lang="zh-CN" altLang="en-US" sz="3600" b="1" dirty="0">
                <a:solidFill>
                  <a:schemeClr val="accent1"/>
                </a:solidFill>
                <a:latin typeface="微软雅黑" panose="020B0503020204020204" pitchFamily="34" charset="-122"/>
                <a:ea typeface="微软雅黑" panose="020B0503020204020204" pitchFamily="34" charset="-122"/>
              </a:rPr>
              <a:t>算法</a:t>
            </a:r>
            <a:endParaRPr lang="en-US" altLang="zh-CN" sz="3600" b="1" dirty="0">
              <a:solidFill>
                <a:schemeClr val="accent1"/>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FDA4053D-549F-412F-8C15-091631FB3CD5}"/>
              </a:ext>
            </a:extLst>
          </p:cNvPr>
          <p:cNvSpPr/>
          <p:nvPr/>
        </p:nvSpPr>
        <p:spPr>
          <a:xfrm>
            <a:off x="1221456" y="5464033"/>
            <a:ext cx="576066" cy="1323431"/>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算</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buFont typeface="Arial" panose="020B0604020202020204" pitchFamily="34" charset="0"/>
              <a:buNone/>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法</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buFont typeface="Arial" panose="020B0604020202020204" pitchFamily="34" charset="0"/>
              <a:buNone/>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思</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buFont typeface="Arial" panose="020B0604020202020204" pitchFamily="34" charset="0"/>
              <a:buNone/>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想</a:t>
            </a:r>
          </a:p>
        </p:txBody>
      </p:sp>
      <p:sp>
        <p:nvSpPr>
          <p:cNvPr id="7" name="矩形 6">
            <a:extLst>
              <a:ext uri="{FF2B5EF4-FFF2-40B4-BE49-F238E27FC236}">
                <a16:creationId xmlns:a16="http://schemas.microsoft.com/office/drawing/2014/main" id="{57D290C9-A6A2-4F87-A4D1-9C04D897FA99}"/>
              </a:ext>
            </a:extLst>
          </p:cNvPr>
          <p:cNvSpPr/>
          <p:nvPr/>
        </p:nvSpPr>
        <p:spPr>
          <a:xfrm>
            <a:off x="7753771" y="1484784"/>
            <a:ext cx="2160240" cy="369332"/>
          </a:xfrm>
          <a:prstGeom prst="rect">
            <a:avLst/>
          </a:prstGeom>
        </p:spPr>
        <p:txBody>
          <a:bodyPr wrap="square">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算法伪代码描述</a:t>
            </a:r>
            <a:endParaRPr lang="en-US" altLang="zh-CN"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827CDCE1-8630-45F5-B632-61709FA005EE}"/>
              </a:ext>
            </a:extLst>
          </p:cNvPr>
          <p:cNvPicPr>
            <a:picLocks noChangeAspect="1"/>
          </p:cNvPicPr>
          <p:nvPr/>
        </p:nvPicPr>
        <p:blipFill rotWithShape="1">
          <a:blip r:embed="rId4"/>
          <a:srcRect r="2638"/>
          <a:stretch/>
        </p:blipFill>
        <p:spPr>
          <a:xfrm>
            <a:off x="6646254" y="2117091"/>
            <a:ext cx="4347877" cy="2968093"/>
          </a:xfrm>
          <a:prstGeom prst="rect">
            <a:avLst/>
          </a:prstGeom>
        </p:spPr>
      </p:pic>
      <p:pic>
        <p:nvPicPr>
          <p:cNvPr id="8" name="图片 7">
            <a:extLst>
              <a:ext uri="{FF2B5EF4-FFF2-40B4-BE49-F238E27FC236}">
                <a16:creationId xmlns:a16="http://schemas.microsoft.com/office/drawing/2014/main" id="{F4BEC04D-CCBE-4D1E-8475-A62F0131094E}"/>
              </a:ext>
            </a:extLst>
          </p:cNvPr>
          <p:cNvPicPr>
            <a:picLocks noChangeAspect="1"/>
          </p:cNvPicPr>
          <p:nvPr/>
        </p:nvPicPr>
        <p:blipFill>
          <a:blip r:embed="rId5"/>
          <a:stretch>
            <a:fillRect/>
          </a:stretch>
        </p:blipFill>
        <p:spPr>
          <a:xfrm>
            <a:off x="1187040" y="1525115"/>
            <a:ext cx="4118460" cy="3623865"/>
          </a:xfrm>
          <a:prstGeom prst="rect">
            <a:avLst/>
          </a:prstGeom>
        </p:spPr>
      </p:pic>
    </p:spTree>
    <p:extLst>
      <p:ext uri="{BB962C8B-B14F-4D97-AF65-F5344CB8AC3E}">
        <p14:creationId xmlns:p14="http://schemas.microsoft.com/office/powerpoint/2010/main" val="34736587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3.56836E-6 -3.7037E-7 L 0.36686 0.15278 " pathEditMode="relative" rAng="0" ptsTypes="AA">
                                      <p:cBhvr>
                                        <p:cTn id="8" dur="500" spd="-99900" fill="hold"/>
                                        <p:tgtEl>
                                          <p:spTgt spid="39"/>
                                        </p:tgtEl>
                                        <p:attrNameLst>
                                          <p:attrName>ppt_x</p:attrName>
                                          <p:attrName>ppt_y</p:attrName>
                                        </p:attrNameLst>
                                      </p:cBhvr>
                                      <p:rCtr x="18343" y="7639"/>
                                    </p:animMotion>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7.85742E-7 -3.33333E-6 L -0.39495 -0.11018 " pathEditMode="relative" rAng="0" ptsTypes="AA">
                                      <p:cBhvr>
                                        <p:cTn id="12" dur="500" spd="-99900" fill="hold"/>
                                        <p:tgtEl>
                                          <p:spTgt spid="40"/>
                                        </p:tgtEl>
                                        <p:attrNameLst>
                                          <p:attrName>ppt_x</p:attrName>
                                          <p:attrName>ppt_y</p:attrName>
                                        </p:attrNameLst>
                                      </p:cBhvr>
                                      <p:rCtr x="-19748" y="-5509"/>
                                    </p:animMotion>
                                  </p:childTnLst>
                                </p:cTn>
                              </p:par>
                            </p:childTnLst>
                          </p:cTn>
                        </p:par>
                        <p:par>
                          <p:cTn id="13" fill="hold">
                            <p:stCondLst>
                              <p:cond delay="500"/>
                            </p:stCondLst>
                            <p:childTnLst>
                              <p:par>
                                <p:cTn id="14" presetID="18" presetClass="entr" presetSubtype="3"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strips(upRight)">
                                      <p:cBhvr>
                                        <p:cTn id="16" dur="500"/>
                                        <p:tgtEl>
                                          <p:spTgt spid="41"/>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2000"/>
                                        <p:tgtEl>
                                          <p:spTgt spid="21"/>
                                        </p:tgtEl>
                                      </p:cBhvr>
                                    </p:animEffect>
                                  </p:childTnLst>
                                </p:cTn>
                              </p:par>
                            </p:childTnLst>
                          </p:cTn>
                        </p:par>
                        <p:par>
                          <p:cTn id="21" fill="hold">
                            <p:stCondLst>
                              <p:cond delay="3000"/>
                            </p:stCondLst>
                            <p:childTnLst>
                              <p:par>
                                <p:cTn id="22" presetID="53" presetClass="entr" presetSubtype="16"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animEffect transition="in" filter="fade">
                                      <p:cBhvr>
                                        <p:cTn id="26" dur="500"/>
                                        <p:tgtEl>
                                          <p:spTgt spid="25"/>
                                        </p:tgtEl>
                                      </p:cBhvr>
                                    </p:animEffect>
                                  </p:childTnLst>
                                </p:cTn>
                              </p:par>
                              <p:par>
                                <p:cTn id="27" presetID="53" presetClass="entr" presetSubtype="16" fill="hold" grpId="0" nodeType="withEffect">
                                  <p:stCondLst>
                                    <p:cond delay="50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animBg="1"/>
      <p:bldP spid="40" grpId="1" animBg="1"/>
      <p:bldP spid="41" grpId="0"/>
      <p:bldP spid="21" grpId="0"/>
      <p:bldP spid="25"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算法特点</a:t>
            </a:r>
          </a:p>
        </p:txBody>
      </p:sp>
      <p:sp>
        <p:nvSpPr>
          <p:cNvPr id="29" name="Freeform 261"/>
          <p:cNvSpPr/>
          <p:nvPr/>
        </p:nvSpPr>
        <p:spPr bwMode="auto">
          <a:xfrm>
            <a:off x="372951" y="174849"/>
            <a:ext cx="360040" cy="36004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9" name="Freeform 12"/>
          <p:cNvSpPr/>
          <p:nvPr/>
        </p:nvSpPr>
        <p:spPr bwMode="auto">
          <a:xfrm>
            <a:off x="204353" y="530370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5">
              <a:lumMod val="75000"/>
            </a:schemeClr>
          </a:solidFill>
          <a:ln>
            <a:noFill/>
          </a:ln>
        </p:spPr>
        <p:txBody>
          <a:bodyPr/>
          <a:lstStyle/>
          <a:p>
            <a:endParaRPr lang="zh-CN" altLang="en-US">
              <a:solidFill>
                <a:schemeClr val="tx1">
                  <a:lumMod val="65000"/>
                  <a:lumOff val="35000"/>
                </a:schemeClr>
              </a:solidFill>
            </a:endParaRPr>
          </a:p>
        </p:txBody>
      </p:sp>
      <p:sp>
        <p:nvSpPr>
          <p:cNvPr id="40" name="Freeform 12"/>
          <p:cNvSpPr/>
          <p:nvPr/>
        </p:nvSpPr>
        <p:spPr bwMode="auto">
          <a:xfrm flipH="1" flipV="1">
            <a:off x="10474665" y="624766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5">
              <a:lumMod val="75000"/>
            </a:schemeClr>
          </a:solidFill>
          <a:ln>
            <a:noFill/>
          </a:ln>
        </p:spPr>
        <p:txBody>
          <a:bodyPr/>
          <a:lstStyle/>
          <a:p>
            <a:endParaRPr lang="zh-CN" altLang="en-US">
              <a:solidFill>
                <a:schemeClr val="tx1">
                  <a:lumMod val="50000"/>
                  <a:lumOff val="50000"/>
                </a:schemeClr>
              </a:solidFill>
            </a:endParaRPr>
          </a:p>
        </p:txBody>
      </p:sp>
      <p:sp>
        <p:nvSpPr>
          <p:cNvPr id="41" name="TextBox 40"/>
          <p:cNvSpPr txBox="1"/>
          <p:nvPr/>
        </p:nvSpPr>
        <p:spPr>
          <a:xfrm>
            <a:off x="1456191" y="5524532"/>
            <a:ext cx="9249908" cy="1200329"/>
          </a:xfrm>
          <a:prstGeom prst="rect">
            <a:avLst/>
          </a:prstGeom>
          <a:noFill/>
        </p:spPr>
        <p:txBody>
          <a:bodyPr wrap="square" rtlCol="0">
            <a:spAutoFit/>
          </a:bodyPr>
          <a:lstStyle/>
          <a:p>
            <a:r>
              <a:rPr lang="en-US" altLang="zh-CN" sz="2400" dirty="0"/>
              <a:t> A* </a:t>
            </a:r>
            <a:r>
              <a:rPr lang="zh-CN" altLang="en-US" sz="2400" dirty="0"/>
              <a:t>算法是一种很常用的路径查找和图形遍历算法。我使用 </a:t>
            </a:r>
            <a:r>
              <a:rPr lang="en-US" altLang="zh-CN" sz="2400" dirty="0"/>
              <a:t>SLF+LLL </a:t>
            </a:r>
            <a:r>
              <a:rPr lang="zh-CN" altLang="en-US" sz="2400" dirty="0"/>
              <a:t>优化的 </a:t>
            </a:r>
            <a:r>
              <a:rPr lang="en-US" altLang="zh-CN" sz="2400" dirty="0"/>
              <a:t>SPFA </a:t>
            </a:r>
            <a:r>
              <a:rPr lang="zh-CN" altLang="en-US" sz="2400" dirty="0"/>
              <a:t>算法计算的结点到终点的风险值作为</a:t>
            </a:r>
            <a:r>
              <a:rPr lang="en-US" altLang="zh-CN" sz="2400" dirty="0"/>
              <a:t>A* </a:t>
            </a:r>
            <a:r>
              <a:rPr lang="zh-CN" altLang="en-US" sz="2400" dirty="0"/>
              <a:t>算法的启发式函数，获得了更好的性能。</a:t>
            </a:r>
            <a:endParaRPr lang="zh-CN" altLang="en-US" sz="2400" dirty="0">
              <a:sym typeface="微软雅黑" panose="020B0503020204020204" pitchFamily="34" charset="-122"/>
            </a:endParaRPr>
          </a:p>
        </p:txBody>
      </p:sp>
      <p:sp>
        <p:nvSpPr>
          <p:cNvPr id="21" name="TextBox 20"/>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sp>
        <p:nvSpPr>
          <p:cNvPr id="25" name="矩形 24">
            <a:extLst>
              <a:ext uri="{FF2B5EF4-FFF2-40B4-BE49-F238E27FC236}">
                <a16:creationId xmlns:a16="http://schemas.microsoft.com/office/drawing/2014/main" id="{52AF1482-E224-4B1E-9788-5F45B85645FA}"/>
              </a:ext>
            </a:extLst>
          </p:cNvPr>
          <p:cNvSpPr/>
          <p:nvPr/>
        </p:nvSpPr>
        <p:spPr>
          <a:xfrm>
            <a:off x="3999984" y="733303"/>
            <a:ext cx="3506639" cy="646323"/>
          </a:xfrm>
          <a:prstGeom prst="rect">
            <a:avLst/>
          </a:prstGeom>
        </p:spPr>
        <p:txBody>
          <a:bodyPr wrap="square" lIns="91431" tIns="45716" rIns="91431" bIns="45716">
            <a:spAutoFit/>
          </a:bodyPr>
          <a:lstStyle/>
          <a:p>
            <a:pPr algn="ctr"/>
            <a:r>
              <a:rPr lang="en-US" altLang="zh-CN" sz="3600" b="1" dirty="0">
                <a:solidFill>
                  <a:schemeClr val="accent1"/>
                </a:solidFill>
                <a:latin typeface="微软雅黑" panose="020B0503020204020204" pitchFamily="34" charset="-122"/>
                <a:ea typeface="微软雅黑" panose="020B0503020204020204" pitchFamily="34" charset="-122"/>
              </a:rPr>
              <a:t>A* </a:t>
            </a:r>
            <a:r>
              <a:rPr lang="zh-CN" altLang="en-US" sz="3600" b="1" dirty="0">
                <a:solidFill>
                  <a:schemeClr val="accent1"/>
                </a:solidFill>
                <a:latin typeface="微软雅黑" panose="020B0503020204020204" pitchFamily="34" charset="-122"/>
                <a:ea typeface="微软雅黑" panose="020B0503020204020204" pitchFamily="34" charset="-122"/>
              </a:rPr>
              <a:t>算法</a:t>
            </a:r>
            <a:endParaRPr lang="en-US" altLang="zh-CN" sz="3600" b="1" dirty="0">
              <a:solidFill>
                <a:schemeClr val="accent1"/>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FDA4053D-549F-412F-8C15-091631FB3CD5}"/>
              </a:ext>
            </a:extLst>
          </p:cNvPr>
          <p:cNvSpPr/>
          <p:nvPr/>
        </p:nvSpPr>
        <p:spPr>
          <a:xfrm>
            <a:off x="841003" y="5450013"/>
            <a:ext cx="576066" cy="1323431"/>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算</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buFont typeface="Arial" panose="020B0604020202020204" pitchFamily="34" charset="0"/>
              <a:buNone/>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法</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buFont typeface="Arial" panose="020B0604020202020204" pitchFamily="34" charset="0"/>
              <a:buNone/>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思</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buFont typeface="Arial" panose="020B0604020202020204" pitchFamily="34" charset="0"/>
              <a:buNone/>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想</a:t>
            </a:r>
          </a:p>
        </p:txBody>
      </p:sp>
      <p:sp>
        <p:nvSpPr>
          <p:cNvPr id="7" name="矩形 6">
            <a:extLst>
              <a:ext uri="{FF2B5EF4-FFF2-40B4-BE49-F238E27FC236}">
                <a16:creationId xmlns:a16="http://schemas.microsoft.com/office/drawing/2014/main" id="{57D290C9-A6A2-4F87-A4D1-9C04D897FA99}"/>
              </a:ext>
            </a:extLst>
          </p:cNvPr>
          <p:cNvSpPr/>
          <p:nvPr/>
        </p:nvSpPr>
        <p:spPr>
          <a:xfrm>
            <a:off x="7393731" y="1247539"/>
            <a:ext cx="2160240" cy="369332"/>
          </a:xfrm>
          <a:prstGeom prst="rect">
            <a:avLst/>
          </a:prstGeom>
        </p:spPr>
        <p:txBody>
          <a:bodyPr wrap="square">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算法伪代码描述</a:t>
            </a:r>
            <a:endParaRPr lang="en-US" altLang="zh-CN"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1CF667F9-FC44-48ED-BA57-453A573F7EF9}"/>
              </a:ext>
            </a:extLst>
          </p:cNvPr>
          <p:cNvPicPr>
            <a:picLocks noChangeAspect="1"/>
          </p:cNvPicPr>
          <p:nvPr/>
        </p:nvPicPr>
        <p:blipFill rotWithShape="1">
          <a:blip r:embed="rId4"/>
          <a:srcRect r="8722"/>
          <a:stretch/>
        </p:blipFill>
        <p:spPr>
          <a:xfrm>
            <a:off x="5668560" y="1682293"/>
            <a:ext cx="5334743" cy="3593103"/>
          </a:xfrm>
          <a:prstGeom prst="rect">
            <a:avLst/>
          </a:prstGeom>
        </p:spPr>
      </p:pic>
      <p:pic>
        <p:nvPicPr>
          <p:cNvPr id="11" name="图片 10">
            <a:extLst>
              <a:ext uri="{FF2B5EF4-FFF2-40B4-BE49-F238E27FC236}">
                <a16:creationId xmlns:a16="http://schemas.microsoft.com/office/drawing/2014/main" id="{3121DDE9-4164-4816-A8A4-EA7C9A23E1E7}"/>
              </a:ext>
            </a:extLst>
          </p:cNvPr>
          <p:cNvPicPr>
            <a:picLocks noChangeAspect="1"/>
          </p:cNvPicPr>
          <p:nvPr/>
        </p:nvPicPr>
        <p:blipFill rotWithShape="1">
          <a:blip r:embed="rId5"/>
          <a:srcRect l="3774" t="6966" r="3774" b="3830"/>
          <a:stretch/>
        </p:blipFill>
        <p:spPr>
          <a:xfrm>
            <a:off x="949014" y="1417285"/>
            <a:ext cx="3816426" cy="3886418"/>
          </a:xfrm>
          <a:prstGeom prst="rect">
            <a:avLst/>
          </a:prstGeom>
        </p:spPr>
      </p:pic>
    </p:spTree>
    <p:extLst>
      <p:ext uri="{BB962C8B-B14F-4D97-AF65-F5344CB8AC3E}">
        <p14:creationId xmlns:p14="http://schemas.microsoft.com/office/powerpoint/2010/main" val="1384898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3.56836E-6 -3.7037E-7 L 0.36686 0.15278 " pathEditMode="relative" rAng="0" ptsTypes="AA">
                                      <p:cBhvr>
                                        <p:cTn id="8" dur="500" spd="-99900" fill="hold"/>
                                        <p:tgtEl>
                                          <p:spTgt spid="39"/>
                                        </p:tgtEl>
                                        <p:attrNameLst>
                                          <p:attrName>ppt_x</p:attrName>
                                          <p:attrName>ppt_y</p:attrName>
                                        </p:attrNameLst>
                                      </p:cBhvr>
                                      <p:rCtr x="18343" y="7639"/>
                                    </p:animMotion>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7.85742E-7 -3.33333E-6 L -0.39495 -0.11018 " pathEditMode="relative" rAng="0" ptsTypes="AA">
                                      <p:cBhvr>
                                        <p:cTn id="12" dur="500" spd="-99900" fill="hold"/>
                                        <p:tgtEl>
                                          <p:spTgt spid="40"/>
                                        </p:tgtEl>
                                        <p:attrNameLst>
                                          <p:attrName>ppt_x</p:attrName>
                                          <p:attrName>ppt_y</p:attrName>
                                        </p:attrNameLst>
                                      </p:cBhvr>
                                      <p:rCtr x="-19748" y="-5509"/>
                                    </p:animMotion>
                                  </p:childTnLst>
                                </p:cTn>
                              </p:par>
                            </p:childTnLst>
                          </p:cTn>
                        </p:par>
                        <p:par>
                          <p:cTn id="13" fill="hold">
                            <p:stCondLst>
                              <p:cond delay="500"/>
                            </p:stCondLst>
                            <p:childTnLst>
                              <p:par>
                                <p:cTn id="14" presetID="18" presetClass="entr" presetSubtype="3"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strips(upRight)">
                                      <p:cBhvr>
                                        <p:cTn id="16" dur="500"/>
                                        <p:tgtEl>
                                          <p:spTgt spid="41"/>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2000"/>
                                        <p:tgtEl>
                                          <p:spTgt spid="21"/>
                                        </p:tgtEl>
                                      </p:cBhvr>
                                    </p:animEffect>
                                  </p:childTnLst>
                                </p:cTn>
                              </p:par>
                            </p:childTnLst>
                          </p:cTn>
                        </p:par>
                        <p:par>
                          <p:cTn id="21" fill="hold">
                            <p:stCondLst>
                              <p:cond delay="3000"/>
                            </p:stCondLst>
                            <p:childTnLst>
                              <p:par>
                                <p:cTn id="22" presetID="53" presetClass="entr" presetSubtype="16"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animEffect transition="in" filter="fade">
                                      <p:cBhvr>
                                        <p:cTn id="26" dur="500"/>
                                        <p:tgtEl>
                                          <p:spTgt spid="25"/>
                                        </p:tgtEl>
                                      </p:cBhvr>
                                    </p:animEffect>
                                  </p:childTnLst>
                                </p:cTn>
                              </p:par>
                              <p:par>
                                <p:cTn id="27" presetID="53" presetClass="entr" presetSubtype="16" fill="hold" grpId="0" nodeType="withEffect">
                                  <p:stCondLst>
                                    <p:cond delay="50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animBg="1"/>
      <p:bldP spid="40" grpId="1" animBg="1"/>
      <p:bldP spid="41" grpId="0"/>
      <p:bldP spid="21" grpId="0"/>
      <p:bldP spid="25"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218267" cy="6858000"/>
          </a:xfrm>
          <a:prstGeom prst="rect">
            <a:avLst/>
          </a:prstGeom>
        </p:spPr>
      </p:pic>
      <p:sp>
        <p:nvSpPr>
          <p:cNvPr id="55" name="矩形 5"/>
          <p:cNvSpPr/>
          <p:nvPr/>
        </p:nvSpPr>
        <p:spPr>
          <a:xfrm>
            <a:off x="784" y="2571750"/>
            <a:ext cx="12217483" cy="3953594"/>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5">
              <a:lumMod val="50000"/>
            </a:schemeClr>
          </a:solid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
          <p:cNvSpPr/>
          <p:nvPr/>
        </p:nvSpPr>
        <p:spPr bwMode="auto">
          <a:xfrm>
            <a:off x="5199659" y="1772816"/>
            <a:ext cx="1819732" cy="164069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8" name="文本框 12"/>
          <p:cNvSpPr txBox="1"/>
          <p:nvPr/>
        </p:nvSpPr>
        <p:spPr>
          <a:xfrm>
            <a:off x="4785694" y="3623621"/>
            <a:ext cx="2646878" cy="830997"/>
          </a:xfrm>
          <a:prstGeom prst="rect">
            <a:avLst/>
          </a:prstGeom>
          <a:noFill/>
        </p:spPr>
        <p:txBody>
          <a:bodyPr wrap="none" rtlCol="0">
            <a:spAutoFit/>
          </a:bodyPr>
          <a:lstStyle/>
          <a:p>
            <a:pPr algn="ctr"/>
            <a:r>
              <a:rPr lang="zh-CN" altLang="en-US" sz="4800" b="1" dirty="0">
                <a:solidFill>
                  <a:schemeClr val="accent5">
                    <a:lumMod val="60000"/>
                    <a:lumOff val="40000"/>
                  </a:schemeClr>
                </a:solidFill>
                <a:latin typeface="微软雅黑" panose="020B0503020204020204" pitchFamily="34" charset="-122"/>
                <a:ea typeface="微软雅黑" panose="020B0503020204020204" pitchFamily="34" charset="-122"/>
              </a:rPr>
              <a:t>系统功能</a:t>
            </a:r>
            <a:endParaRPr lang="en-US" altLang="zh-CN" sz="4800" b="1"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4948944" y="4941168"/>
            <a:ext cx="1436675" cy="215444"/>
            <a:chOff x="4369395" y="3284984"/>
            <a:chExt cx="1436675" cy="215444"/>
          </a:xfrm>
        </p:grpSpPr>
        <p:sp>
          <p:nvSpPr>
            <p:cNvPr id="61"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路线查询</a:t>
              </a:r>
            </a:p>
          </p:txBody>
        </p:sp>
        <p:grpSp>
          <p:nvGrpSpPr>
            <p:cNvPr id="62" name="组合 61"/>
            <p:cNvGrpSpPr/>
            <p:nvPr/>
          </p:nvGrpSpPr>
          <p:grpSpPr>
            <a:xfrm>
              <a:off x="4369395" y="3316401"/>
              <a:ext cx="168551" cy="168551"/>
              <a:chOff x="5005199" y="3717032"/>
              <a:chExt cx="168551" cy="168551"/>
            </a:xfrm>
          </p:grpSpPr>
          <p:sp>
            <p:nvSpPr>
              <p:cNvPr id="63" name="椭圆 62"/>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64" name="等腰三角形 6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65" name="组合 64"/>
          <p:cNvGrpSpPr/>
          <p:nvPr/>
        </p:nvGrpSpPr>
        <p:grpSpPr>
          <a:xfrm>
            <a:off x="6389104" y="4941168"/>
            <a:ext cx="1436675" cy="215444"/>
            <a:chOff x="4369395" y="3284984"/>
            <a:chExt cx="1436675" cy="215444"/>
          </a:xfrm>
        </p:grpSpPr>
        <p:sp>
          <p:nvSpPr>
            <p:cNvPr id="66"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动画演示</a:t>
              </a:r>
            </a:p>
          </p:txBody>
        </p:sp>
        <p:grpSp>
          <p:nvGrpSpPr>
            <p:cNvPr id="67" name="组合 66"/>
            <p:cNvGrpSpPr/>
            <p:nvPr/>
          </p:nvGrpSpPr>
          <p:grpSpPr>
            <a:xfrm>
              <a:off x="4369395" y="3316401"/>
              <a:ext cx="168551" cy="168551"/>
              <a:chOff x="5005199" y="3717032"/>
              <a:chExt cx="168551" cy="168551"/>
            </a:xfrm>
          </p:grpSpPr>
          <p:sp>
            <p:nvSpPr>
              <p:cNvPr id="68" name="椭圆 67"/>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69" name="等腰三角形 6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39" name="组合 38"/>
          <p:cNvGrpSpPr>
            <a:grpSpLocks noChangeAspect="1"/>
          </p:cNvGrpSpPr>
          <p:nvPr/>
        </p:nvGrpSpPr>
        <p:grpSpPr>
          <a:xfrm>
            <a:off x="5568207" y="2132856"/>
            <a:ext cx="1128001" cy="967612"/>
            <a:chOff x="5084763" y="971548"/>
            <a:chExt cx="323865" cy="277813"/>
          </a:xfrm>
          <a:solidFill>
            <a:schemeClr val="accent5">
              <a:lumMod val="60000"/>
              <a:lumOff val="40000"/>
            </a:schemeClr>
          </a:solidFill>
        </p:grpSpPr>
        <p:sp>
          <p:nvSpPr>
            <p:cNvPr id="4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43" name="TextBox 42"/>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grpSp>
        <p:nvGrpSpPr>
          <p:cNvPr id="21" name="组合 20">
            <a:extLst>
              <a:ext uri="{FF2B5EF4-FFF2-40B4-BE49-F238E27FC236}">
                <a16:creationId xmlns:a16="http://schemas.microsoft.com/office/drawing/2014/main" id="{24186BEE-DF58-4B6B-BC04-32400A4ED63D}"/>
              </a:ext>
            </a:extLst>
          </p:cNvPr>
          <p:cNvGrpSpPr/>
          <p:nvPr/>
        </p:nvGrpSpPr>
        <p:grpSpPr>
          <a:xfrm>
            <a:off x="4948944" y="5490743"/>
            <a:ext cx="1436675" cy="215444"/>
            <a:chOff x="4369395" y="3284984"/>
            <a:chExt cx="1436675" cy="215444"/>
          </a:xfrm>
        </p:grpSpPr>
        <p:sp>
          <p:nvSpPr>
            <p:cNvPr id="22" name="文本框 9">
              <a:extLst>
                <a:ext uri="{FF2B5EF4-FFF2-40B4-BE49-F238E27FC236}">
                  <a16:creationId xmlns:a16="http://schemas.microsoft.com/office/drawing/2014/main" id="{E9AD288D-BF31-4C8D-AF08-B7861A3BFB1B}"/>
                </a:ext>
              </a:extLst>
            </p:cNvPr>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日志文件</a:t>
              </a:r>
            </a:p>
          </p:txBody>
        </p:sp>
        <p:grpSp>
          <p:nvGrpSpPr>
            <p:cNvPr id="23" name="组合 22">
              <a:extLst>
                <a:ext uri="{FF2B5EF4-FFF2-40B4-BE49-F238E27FC236}">
                  <a16:creationId xmlns:a16="http://schemas.microsoft.com/office/drawing/2014/main" id="{71FF2E13-1129-4C61-8506-1B260B113A60}"/>
                </a:ext>
              </a:extLst>
            </p:cNvPr>
            <p:cNvGrpSpPr/>
            <p:nvPr/>
          </p:nvGrpSpPr>
          <p:grpSpPr>
            <a:xfrm>
              <a:off x="4369395" y="3316401"/>
              <a:ext cx="168551" cy="168551"/>
              <a:chOff x="5005199" y="3717032"/>
              <a:chExt cx="168551" cy="168551"/>
            </a:xfrm>
          </p:grpSpPr>
          <p:sp>
            <p:nvSpPr>
              <p:cNvPr id="24" name="椭圆 23">
                <a:extLst>
                  <a:ext uri="{FF2B5EF4-FFF2-40B4-BE49-F238E27FC236}">
                    <a16:creationId xmlns:a16="http://schemas.microsoft.com/office/drawing/2014/main" id="{A5D81E3F-EC60-41B1-82DF-4309AD679C2E}"/>
                  </a:ext>
                </a:extLst>
              </p:cNvPr>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25" name="等腰三角形 24">
                <a:extLst>
                  <a:ext uri="{FF2B5EF4-FFF2-40B4-BE49-F238E27FC236}">
                    <a16:creationId xmlns:a16="http://schemas.microsoft.com/office/drawing/2014/main" id="{83366C45-6765-4F88-83A6-AE58140EB335}"/>
                  </a:ext>
                </a:extLst>
              </p:cNvPr>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ppt_w</p:attrName>
                                        </p:attrNameLst>
                                      </p:cBhvr>
                                      <p:tavLst>
                                        <p:tav tm="0">
                                          <p:val>
                                            <p:fltVal val="0"/>
                                          </p:val>
                                        </p:tav>
                                        <p:tav tm="100000">
                                          <p:val>
                                            <p:strVal val="#ppt_w"/>
                                          </p:val>
                                        </p:tav>
                                      </p:tavLst>
                                    </p:anim>
                                    <p:anim calcmode="lin" valueType="num">
                                      <p:cBhvr>
                                        <p:cTn id="12" dur="500" fill="hold"/>
                                        <p:tgtEl>
                                          <p:spTgt spid="39"/>
                                        </p:tgtEl>
                                        <p:attrNameLst>
                                          <p:attrName>ppt_h</p:attrName>
                                        </p:attrNameLst>
                                      </p:cBhvr>
                                      <p:tavLst>
                                        <p:tav tm="0">
                                          <p:val>
                                            <p:fltVal val="0"/>
                                          </p:val>
                                        </p:tav>
                                        <p:tav tm="100000">
                                          <p:val>
                                            <p:strVal val="#ppt_h"/>
                                          </p:val>
                                        </p:tav>
                                      </p:tavLst>
                                    </p:anim>
                                    <p:animEffect transition="in" filter="fade">
                                      <p:cBhvr>
                                        <p:cTn id="13" dur="500"/>
                                        <p:tgtEl>
                                          <p:spTgt spid="39"/>
                                        </p:tgtEl>
                                      </p:cBhvr>
                                    </p:animEffect>
                                  </p:childTnLst>
                                </p:cTn>
                              </p:par>
                            </p:childTnLst>
                          </p:cTn>
                        </p:par>
                        <p:par>
                          <p:cTn id="14" fill="hold">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dissolve">
                                      <p:cBhvr>
                                        <p:cTn id="17" dur="500"/>
                                        <p:tgtEl>
                                          <p:spTgt spid="58"/>
                                        </p:tgtEl>
                                      </p:cBhvr>
                                    </p:animEffect>
                                  </p:childTnLst>
                                </p:cTn>
                              </p:par>
                              <p:par>
                                <p:cTn id="18" presetID="53" presetClass="entr" presetSubtype="16" fill="hold" nodeType="withEffect">
                                  <p:stCondLst>
                                    <p:cond delay="500"/>
                                  </p:stCondLst>
                                  <p:childTnLst>
                                    <p:set>
                                      <p:cBhvr>
                                        <p:cTn id="19" dur="1" fill="hold">
                                          <p:stCondLst>
                                            <p:cond delay="0"/>
                                          </p:stCondLst>
                                        </p:cTn>
                                        <p:tgtEl>
                                          <p:spTgt spid="60"/>
                                        </p:tgtEl>
                                        <p:attrNameLst>
                                          <p:attrName>style.visibility</p:attrName>
                                        </p:attrNameLst>
                                      </p:cBhvr>
                                      <p:to>
                                        <p:strVal val="visible"/>
                                      </p:to>
                                    </p:set>
                                    <p:anim calcmode="lin" valueType="num">
                                      <p:cBhvr>
                                        <p:cTn id="20" dur="500" fill="hold"/>
                                        <p:tgtEl>
                                          <p:spTgt spid="60"/>
                                        </p:tgtEl>
                                        <p:attrNameLst>
                                          <p:attrName>ppt_w</p:attrName>
                                        </p:attrNameLst>
                                      </p:cBhvr>
                                      <p:tavLst>
                                        <p:tav tm="0">
                                          <p:val>
                                            <p:fltVal val="0"/>
                                          </p:val>
                                        </p:tav>
                                        <p:tav tm="100000">
                                          <p:val>
                                            <p:strVal val="#ppt_w"/>
                                          </p:val>
                                        </p:tav>
                                      </p:tavLst>
                                    </p:anim>
                                    <p:anim calcmode="lin" valueType="num">
                                      <p:cBhvr>
                                        <p:cTn id="21" dur="500" fill="hold"/>
                                        <p:tgtEl>
                                          <p:spTgt spid="60"/>
                                        </p:tgtEl>
                                        <p:attrNameLst>
                                          <p:attrName>ppt_h</p:attrName>
                                        </p:attrNameLst>
                                      </p:cBhvr>
                                      <p:tavLst>
                                        <p:tav tm="0">
                                          <p:val>
                                            <p:fltVal val="0"/>
                                          </p:val>
                                        </p:tav>
                                        <p:tav tm="100000">
                                          <p:val>
                                            <p:strVal val="#ppt_h"/>
                                          </p:val>
                                        </p:tav>
                                      </p:tavLst>
                                    </p:anim>
                                    <p:animEffect transition="in" filter="fade">
                                      <p:cBhvr>
                                        <p:cTn id="22" dur="500"/>
                                        <p:tgtEl>
                                          <p:spTgt spid="60"/>
                                        </p:tgtEl>
                                      </p:cBhvr>
                                    </p:animEffect>
                                  </p:childTnLst>
                                </p:cTn>
                              </p:par>
                              <p:par>
                                <p:cTn id="23" presetID="53" presetClass="entr" presetSubtype="16" fill="hold" nodeType="withEffect">
                                  <p:stCondLst>
                                    <p:cond delay="500"/>
                                  </p:stCondLst>
                                  <p:childTnLst>
                                    <p:set>
                                      <p:cBhvr>
                                        <p:cTn id="24" dur="1" fill="hold">
                                          <p:stCondLst>
                                            <p:cond delay="0"/>
                                          </p:stCondLst>
                                        </p:cTn>
                                        <p:tgtEl>
                                          <p:spTgt spid="65"/>
                                        </p:tgtEl>
                                        <p:attrNameLst>
                                          <p:attrName>style.visibility</p:attrName>
                                        </p:attrNameLst>
                                      </p:cBhvr>
                                      <p:to>
                                        <p:strVal val="visible"/>
                                      </p:to>
                                    </p:set>
                                    <p:anim calcmode="lin" valueType="num">
                                      <p:cBhvr>
                                        <p:cTn id="25" dur="500" fill="hold"/>
                                        <p:tgtEl>
                                          <p:spTgt spid="65"/>
                                        </p:tgtEl>
                                        <p:attrNameLst>
                                          <p:attrName>ppt_w</p:attrName>
                                        </p:attrNameLst>
                                      </p:cBhvr>
                                      <p:tavLst>
                                        <p:tav tm="0">
                                          <p:val>
                                            <p:fltVal val="0"/>
                                          </p:val>
                                        </p:tav>
                                        <p:tav tm="100000">
                                          <p:val>
                                            <p:strVal val="#ppt_w"/>
                                          </p:val>
                                        </p:tav>
                                      </p:tavLst>
                                    </p:anim>
                                    <p:anim calcmode="lin" valueType="num">
                                      <p:cBhvr>
                                        <p:cTn id="26" dur="500" fill="hold"/>
                                        <p:tgtEl>
                                          <p:spTgt spid="65"/>
                                        </p:tgtEl>
                                        <p:attrNameLst>
                                          <p:attrName>ppt_h</p:attrName>
                                        </p:attrNameLst>
                                      </p:cBhvr>
                                      <p:tavLst>
                                        <p:tav tm="0">
                                          <p:val>
                                            <p:fltVal val="0"/>
                                          </p:val>
                                        </p:tav>
                                        <p:tav tm="100000">
                                          <p:val>
                                            <p:strVal val="#ppt_h"/>
                                          </p:val>
                                        </p:tav>
                                      </p:tavLst>
                                    </p:anim>
                                    <p:animEffect transition="in" filter="fade">
                                      <p:cBhvr>
                                        <p:cTn id="27" dur="500"/>
                                        <p:tgtEl>
                                          <p:spTgt spid="65"/>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2000"/>
                                        <p:tgtEl>
                                          <p:spTgt spid="43"/>
                                        </p:tgtEl>
                                      </p:cBhvr>
                                    </p:animEffect>
                                  </p:childTnLst>
                                </p:cTn>
                              </p:par>
                              <p:par>
                                <p:cTn id="32" presetID="53" presetClass="entr" presetSubtype="16" fill="hold"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fltVal val="0"/>
                                          </p:val>
                                        </p:tav>
                                        <p:tav tm="100000">
                                          <p:val>
                                            <p:strVal val="#ppt_w"/>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Effect transition="in" filter="fade">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126"/>
          <p:cNvSpPr>
            <a:spLocks noChangeAspect="1" noEditPoints="1"/>
          </p:cNvSpPr>
          <p:nvPr/>
        </p:nvSpPr>
        <p:spPr bwMode="auto">
          <a:xfrm>
            <a:off x="388399" y="136824"/>
            <a:ext cx="329141" cy="411856"/>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latin typeface="Arial" panose="020B0604020202020204" pitchFamily="34" charset="0"/>
              <a:cs typeface="Arial" panose="020B0604020202020204" pitchFamily="34" charset="0"/>
            </a:endParaRPr>
          </a:p>
        </p:txBody>
      </p:sp>
      <p:sp>
        <p:nvSpPr>
          <p:cNvPr id="2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系统功能</a:t>
            </a:r>
          </a:p>
        </p:txBody>
      </p:sp>
      <p:cxnSp>
        <p:nvCxnSpPr>
          <p:cNvPr id="36" name="肘形连接符 35"/>
          <p:cNvCxnSpPr>
            <a:cxnSpLocks/>
          </p:cNvCxnSpPr>
          <p:nvPr/>
        </p:nvCxnSpPr>
        <p:spPr>
          <a:xfrm flipV="1">
            <a:off x="3721323" y="2425198"/>
            <a:ext cx="3384376" cy="440948"/>
          </a:xfrm>
          <a:prstGeom prst="bentConnector3">
            <a:avLst>
              <a:gd name="adj1" fmla="val 50000"/>
            </a:avLst>
          </a:prstGeom>
          <a:ln w="9525" cap="rnd">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7" name="肘形连接符 36"/>
          <p:cNvCxnSpPr>
            <a:cxnSpLocks/>
          </p:cNvCxnSpPr>
          <p:nvPr/>
        </p:nvCxnSpPr>
        <p:spPr>
          <a:xfrm>
            <a:off x="3721323" y="3185644"/>
            <a:ext cx="3384376" cy="1536005"/>
          </a:xfrm>
          <a:prstGeom prst="bentConnector3">
            <a:avLst>
              <a:gd name="adj1" fmla="val 50000"/>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6821243" y="2104762"/>
            <a:ext cx="546935" cy="54693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latin typeface="Impact MT Std" pitchFamily="34" charset="0"/>
            </a:endParaRPr>
          </a:p>
        </p:txBody>
      </p:sp>
      <p:sp>
        <p:nvSpPr>
          <p:cNvPr id="39" name="标题 4"/>
          <p:cNvSpPr txBox="1"/>
          <p:nvPr/>
        </p:nvSpPr>
        <p:spPr>
          <a:xfrm>
            <a:off x="6850372" y="2199335"/>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accent5">
                    <a:lumMod val="60000"/>
                    <a:lumOff val="40000"/>
                  </a:schemeClr>
                </a:solidFill>
                <a:latin typeface="Impact MT Std" pitchFamily="34" charset="0"/>
                <a:ea typeface="微软雅黑" panose="020B0503020204020204" pitchFamily="34" charset="-122"/>
              </a:rPr>
              <a:t>01</a:t>
            </a:r>
          </a:p>
        </p:txBody>
      </p:sp>
      <p:cxnSp>
        <p:nvCxnSpPr>
          <p:cNvPr id="40" name="肘形连接符 39"/>
          <p:cNvCxnSpPr>
            <a:cxnSpLocks/>
          </p:cNvCxnSpPr>
          <p:nvPr/>
        </p:nvCxnSpPr>
        <p:spPr>
          <a:xfrm flipV="1">
            <a:off x="4340267" y="3429000"/>
            <a:ext cx="2624230" cy="445259"/>
          </a:xfrm>
          <a:prstGeom prst="bentConnector3">
            <a:avLst>
              <a:gd name="adj1" fmla="val 50000"/>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肘形连接符 40"/>
          <p:cNvCxnSpPr>
            <a:cxnSpLocks/>
            <a:endCxn id="46" idx="2"/>
          </p:cNvCxnSpPr>
          <p:nvPr/>
        </p:nvCxnSpPr>
        <p:spPr>
          <a:xfrm>
            <a:off x="4340267" y="4207779"/>
            <a:ext cx="2477508" cy="1610256"/>
          </a:xfrm>
          <a:prstGeom prst="bentConnector3">
            <a:avLst>
              <a:gd name="adj1" fmla="val 50000"/>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6788647" y="3155532"/>
            <a:ext cx="546935" cy="54693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latin typeface="Impact MT Std" pitchFamily="34" charset="0"/>
            </a:endParaRPr>
          </a:p>
        </p:txBody>
      </p:sp>
      <p:sp>
        <p:nvSpPr>
          <p:cNvPr id="43" name="标题 4"/>
          <p:cNvSpPr txBox="1"/>
          <p:nvPr/>
        </p:nvSpPr>
        <p:spPr>
          <a:xfrm>
            <a:off x="6817776" y="3250105"/>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accent5">
                    <a:lumMod val="60000"/>
                    <a:lumOff val="40000"/>
                  </a:schemeClr>
                </a:solidFill>
                <a:latin typeface="Impact MT Std" pitchFamily="34" charset="0"/>
                <a:ea typeface="微软雅黑" panose="020B0503020204020204" pitchFamily="34" charset="-122"/>
              </a:rPr>
              <a:t>02</a:t>
            </a:r>
          </a:p>
        </p:txBody>
      </p:sp>
      <p:sp>
        <p:nvSpPr>
          <p:cNvPr id="44" name="椭圆 43"/>
          <p:cNvSpPr/>
          <p:nvPr/>
        </p:nvSpPr>
        <p:spPr>
          <a:xfrm>
            <a:off x="6817776" y="4414332"/>
            <a:ext cx="546935" cy="54693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latin typeface="Impact MT Std" pitchFamily="34" charset="0"/>
            </a:endParaRPr>
          </a:p>
        </p:txBody>
      </p:sp>
      <p:sp>
        <p:nvSpPr>
          <p:cNvPr id="45" name="标题 4"/>
          <p:cNvSpPr txBox="1"/>
          <p:nvPr/>
        </p:nvSpPr>
        <p:spPr>
          <a:xfrm>
            <a:off x="6846905" y="4508905"/>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accent5">
                    <a:lumMod val="60000"/>
                    <a:lumOff val="40000"/>
                  </a:schemeClr>
                </a:solidFill>
                <a:latin typeface="Impact MT Std" pitchFamily="34" charset="0"/>
                <a:ea typeface="微软雅黑" panose="020B0503020204020204" pitchFamily="34" charset="-122"/>
              </a:rPr>
              <a:t>03</a:t>
            </a:r>
          </a:p>
        </p:txBody>
      </p:sp>
      <p:sp>
        <p:nvSpPr>
          <p:cNvPr id="46" name="椭圆 45"/>
          <p:cNvSpPr/>
          <p:nvPr/>
        </p:nvSpPr>
        <p:spPr>
          <a:xfrm>
            <a:off x="6817775" y="5544567"/>
            <a:ext cx="546935" cy="54693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latin typeface="Impact MT Std" pitchFamily="34" charset="0"/>
            </a:endParaRPr>
          </a:p>
        </p:txBody>
      </p:sp>
      <p:sp>
        <p:nvSpPr>
          <p:cNvPr id="47" name="标题 4"/>
          <p:cNvSpPr txBox="1"/>
          <p:nvPr/>
        </p:nvSpPr>
        <p:spPr>
          <a:xfrm>
            <a:off x="6846904" y="5639140"/>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accent5">
                    <a:lumMod val="60000"/>
                    <a:lumOff val="40000"/>
                  </a:schemeClr>
                </a:solidFill>
                <a:latin typeface="Impact MT Std" pitchFamily="34" charset="0"/>
                <a:ea typeface="微软雅黑" panose="020B0503020204020204" pitchFamily="34" charset="-122"/>
              </a:rPr>
              <a:t>04</a:t>
            </a:r>
          </a:p>
        </p:txBody>
      </p:sp>
      <p:sp>
        <p:nvSpPr>
          <p:cNvPr id="48" name="Freeform 9"/>
          <p:cNvSpPr/>
          <p:nvPr/>
        </p:nvSpPr>
        <p:spPr bwMode="auto">
          <a:xfrm flipH="1">
            <a:off x="1767527" y="2636641"/>
            <a:ext cx="2952328" cy="184358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chemeClr val="accent5">
              <a:lumMod val="75000"/>
            </a:schemeClr>
          </a:solidFill>
          <a:ln>
            <a:noFill/>
          </a:ln>
        </p:spPr>
        <p:txBody>
          <a:bodyPr vert="horz" wrap="square" lIns="75520" tIns="37760" rIns="75520" bIns="377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sp>
        <p:nvSpPr>
          <p:cNvPr id="49" name="KSO_Shape"/>
          <p:cNvSpPr/>
          <p:nvPr/>
        </p:nvSpPr>
        <p:spPr bwMode="auto">
          <a:xfrm>
            <a:off x="2854680" y="2881742"/>
            <a:ext cx="634342" cy="63434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accent5">
              <a:lumMod val="60000"/>
              <a:lumOff val="40000"/>
            </a:schemeClr>
          </a:solidFill>
          <a:ln>
            <a:noFill/>
          </a:ln>
        </p:spPr>
        <p:txBody>
          <a:bodyPr anchor="ctr">
            <a:scene3d>
              <a:camera prst="orthographicFront"/>
              <a:lightRig rig="threePt" dir="t"/>
            </a:scene3d>
            <a:sp3d>
              <a:contourClr>
                <a:srgbClr val="FFFFFF"/>
              </a:contourClr>
            </a:sp3d>
          </a:bodyPr>
          <a:lstStyle/>
          <a:p>
            <a:pPr algn="ctr">
              <a:defRPr/>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2" name="矩形 51"/>
          <p:cNvSpPr/>
          <p:nvPr/>
        </p:nvSpPr>
        <p:spPr>
          <a:xfrm>
            <a:off x="7653494" y="1999452"/>
            <a:ext cx="2758205" cy="646323"/>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输入旅客信息，点击“规划”按钮获得旅行计划</a:t>
            </a:r>
          </a:p>
        </p:txBody>
      </p:sp>
      <p:sp>
        <p:nvSpPr>
          <p:cNvPr id="55" name="矩形 54"/>
          <p:cNvSpPr/>
          <p:nvPr/>
        </p:nvSpPr>
        <p:spPr>
          <a:xfrm>
            <a:off x="7633775" y="4358171"/>
            <a:ext cx="2123549" cy="646323"/>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点击“返回”按钮，返回开始界面</a:t>
            </a:r>
          </a:p>
        </p:txBody>
      </p:sp>
      <p:sp>
        <p:nvSpPr>
          <p:cNvPr id="57" name="矩形 56"/>
          <p:cNvSpPr/>
          <p:nvPr/>
        </p:nvSpPr>
        <p:spPr>
          <a:xfrm>
            <a:off x="7697557" y="5496804"/>
            <a:ext cx="2951641" cy="646323"/>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当输入城市名称不合法或者规划前没有清空时，报错</a:t>
            </a:r>
          </a:p>
        </p:txBody>
      </p:sp>
      <p:sp>
        <p:nvSpPr>
          <p:cNvPr id="59" name="矩形 58"/>
          <p:cNvSpPr/>
          <p:nvPr/>
        </p:nvSpPr>
        <p:spPr>
          <a:xfrm>
            <a:off x="7624318" y="3144464"/>
            <a:ext cx="3294623" cy="646323"/>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点击“清空”按钮，清空信息，然后可以多次进行旅行规划</a:t>
            </a:r>
          </a:p>
        </p:txBody>
      </p:sp>
      <p:sp>
        <p:nvSpPr>
          <p:cNvPr id="33" name="TextBox 32"/>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sp>
        <p:nvSpPr>
          <p:cNvPr id="34" name="矩形 33">
            <a:extLst>
              <a:ext uri="{FF2B5EF4-FFF2-40B4-BE49-F238E27FC236}">
                <a16:creationId xmlns:a16="http://schemas.microsoft.com/office/drawing/2014/main" id="{E5C8A0F7-B550-44A0-B671-C410DCAA093B}"/>
              </a:ext>
            </a:extLst>
          </p:cNvPr>
          <p:cNvSpPr/>
          <p:nvPr/>
        </p:nvSpPr>
        <p:spPr>
          <a:xfrm>
            <a:off x="2203559" y="3672085"/>
            <a:ext cx="2127831" cy="584767"/>
          </a:xfrm>
          <a:prstGeom prst="rect">
            <a:avLst/>
          </a:prstGeom>
        </p:spPr>
        <p:txBody>
          <a:bodyPr wrap="square" lIns="91431" tIns="45716" rIns="91431" bIns="45716">
            <a:spAutoFit/>
          </a:bodyPr>
          <a:lstStyle/>
          <a:p>
            <a:pPr algn="ctr"/>
            <a:r>
              <a:rPr lang="zh-CN" altLang="en-US" sz="3200" b="1" dirty="0">
                <a:solidFill>
                  <a:schemeClr val="accent5">
                    <a:lumMod val="60000"/>
                    <a:lumOff val="40000"/>
                  </a:schemeClr>
                </a:solidFill>
                <a:latin typeface="微软雅黑" panose="020B0503020204020204" pitchFamily="34" charset="-122"/>
                <a:ea typeface="微软雅黑" panose="020B0503020204020204" pitchFamily="34" charset="-122"/>
              </a:rPr>
              <a:t>路线查询</a:t>
            </a:r>
            <a:endParaRPr lang="en-US" altLang="zh-CN" sz="3200" b="1"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2" presetClass="emph" presetSubtype="0" fill="hold" grpId="1" nodeType="after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par>
                                <p:cTn id="27" presetID="53" presetClass="entr" presetSubtype="16" fill="hold" grpId="0" nodeType="withEffect">
                                  <p:stCondLst>
                                    <p:cond delay="5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39"/>
                                        </p:tgtEl>
                                        <p:attrNameLst>
                                          <p:attrName>style.visibility</p:attrName>
                                        </p:attrNameLst>
                                      </p:cBhvr>
                                      <p:to>
                                        <p:strVal val="visible"/>
                                      </p:to>
                                    </p:set>
                                    <p:anim calcmode="lin" valueType="num">
                                      <p:cBhvr>
                                        <p:cTn id="34" dur="500" fill="hold"/>
                                        <p:tgtEl>
                                          <p:spTgt spid="39"/>
                                        </p:tgtEl>
                                        <p:attrNameLst>
                                          <p:attrName>ppt_w</p:attrName>
                                        </p:attrNameLst>
                                      </p:cBhvr>
                                      <p:tavLst>
                                        <p:tav tm="0">
                                          <p:val>
                                            <p:fltVal val="0"/>
                                          </p:val>
                                        </p:tav>
                                        <p:tav tm="100000">
                                          <p:val>
                                            <p:strVal val="#ppt_w"/>
                                          </p:val>
                                        </p:tav>
                                      </p:tavLst>
                                    </p:anim>
                                    <p:anim calcmode="lin" valueType="num">
                                      <p:cBhvr>
                                        <p:cTn id="35" dur="500" fill="hold"/>
                                        <p:tgtEl>
                                          <p:spTgt spid="39"/>
                                        </p:tgtEl>
                                        <p:attrNameLst>
                                          <p:attrName>ppt_h</p:attrName>
                                        </p:attrNameLst>
                                      </p:cBhvr>
                                      <p:tavLst>
                                        <p:tav tm="0">
                                          <p:val>
                                            <p:fltVal val="0"/>
                                          </p:val>
                                        </p:tav>
                                        <p:tav tm="100000">
                                          <p:val>
                                            <p:strVal val="#ppt_h"/>
                                          </p:val>
                                        </p:tav>
                                      </p:tavLst>
                                    </p:anim>
                                    <p:animEffect transition="in" filter="fade">
                                      <p:cBhvr>
                                        <p:cTn id="36" dur="500"/>
                                        <p:tgtEl>
                                          <p:spTgt spid="39"/>
                                        </p:tgtEl>
                                      </p:cBhvr>
                                    </p:animEffect>
                                  </p:childTnLst>
                                </p:cTn>
                              </p:par>
                              <p:par>
                                <p:cTn id="37" presetID="53" presetClass="entr" presetSubtype="16" fill="hold" grpId="0" nodeType="withEffect">
                                  <p:stCondLst>
                                    <p:cond delay="500"/>
                                  </p:stCondLst>
                                  <p:childTnLst>
                                    <p:set>
                                      <p:cBhvr>
                                        <p:cTn id="38" dur="1" fill="hold">
                                          <p:stCondLst>
                                            <p:cond delay="0"/>
                                          </p:stCondLst>
                                        </p:cTn>
                                        <p:tgtEl>
                                          <p:spTgt spid="52"/>
                                        </p:tgtEl>
                                        <p:attrNameLst>
                                          <p:attrName>style.visibility</p:attrName>
                                        </p:attrNameLst>
                                      </p:cBhvr>
                                      <p:to>
                                        <p:strVal val="visible"/>
                                      </p:to>
                                    </p:set>
                                    <p:anim calcmode="lin" valueType="num">
                                      <p:cBhvr>
                                        <p:cTn id="39" dur="500" fill="hold"/>
                                        <p:tgtEl>
                                          <p:spTgt spid="52"/>
                                        </p:tgtEl>
                                        <p:attrNameLst>
                                          <p:attrName>ppt_w</p:attrName>
                                        </p:attrNameLst>
                                      </p:cBhvr>
                                      <p:tavLst>
                                        <p:tav tm="0">
                                          <p:val>
                                            <p:fltVal val="0"/>
                                          </p:val>
                                        </p:tav>
                                        <p:tav tm="100000">
                                          <p:val>
                                            <p:strVal val="#ppt_w"/>
                                          </p:val>
                                        </p:tav>
                                      </p:tavLst>
                                    </p:anim>
                                    <p:anim calcmode="lin" valueType="num">
                                      <p:cBhvr>
                                        <p:cTn id="40" dur="500" fill="hold"/>
                                        <p:tgtEl>
                                          <p:spTgt spid="52"/>
                                        </p:tgtEl>
                                        <p:attrNameLst>
                                          <p:attrName>ppt_h</p:attrName>
                                        </p:attrNameLst>
                                      </p:cBhvr>
                                      <p:tavLst>
                                        <p:tav tm="0">
                                          <p:val>
                                            <p:fltVal val="0"/>
                                          </p:val>
                                        </p:tav>
                                        <p:tav tm="100000">
                                          <p:val>
                                            <p:strVal val="#ppt_h"/>
                                          </p:val>
                                        </p:tav>
                                      </p:tavLst>
                                    </p:anim>
                                    <p:animEffect transition="in" filter="fade">
                                      <p:cBhvr>
                                        <p:cTn id="41" dur="500"/>
                                        <p:tgtEl>
                                          <p:spTgt spid="52"/>
                                        </p:tgtEl>
                                      </p:cBhvr>
                                    </p:animEffect>
                                  </p:childTnLst>
                                </p:cTn>
                              </p:par>
                            </p:childTnLst>
                          </p:cTn>
                        </p:par>
                        <p:par>
                          <p:cTn id="42" fill="hold">
                            <p:stCondLst>
                              <p:cond delay="3500"/>
                            </p:stCondLst>
                            <p:childTnLst>
                              <p:par>
                                <p:cTn id="43" presetID="22" presetClass="entr" presetSubtype="4" fill="hold" nodeType="after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down)">
                                      <p:cBhvr>
                                        <p:cTn id="45" dur="500"/>
                                        <p:tgtEl>
                                          <p:spTgt spid="40"/>
                                        </p:tgtEl>
                                      </p:cBhvr>
                                    </p:animEffect>
                                  </p:childTnLst>
                                </p:cTn>
                              </p:par>
                              <p:par>
                                <p:cTn id="46" presetID="53" presetClass="entr" presetSubtype="16" fill="hold" grpId="0" nodeType="withEffect">
                                  <p:stCondLst>
                                    <p:cond delay="50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43"/>
                                        </p:tgtEl>
                                        <p:attrNameLst>
                                          <p:attrName>style.visibility</p:attrName>
                                        </p:attrNameLst>
                                      </p:cBhvr>
                                      <p:to>
                                        <p:strVal val="visible"/>
                                      </p:to>
                                    </p:set>
                                    <p:anim calcmode="lin" valueType="num">
                                      <p:cBhvr>
                                        <p:cTn id="53" dur="500" fill="hold"/>
                                        <p:tgtEl>
                                          <p:spTgt spid="43"/>
                                        </p:tgtEl>
                                        <p:attrNameLst>
                                          <p:attrName>ppt_w</p:attrName>
                                        </p:attrNameLst>
                                      </p:cBhvr>
                                      <p:tavLst>
                                        <p:tav tm="0">
                                          <p:val>
                                            <p:fltVal val="0"/>
                                          </p:val>
                                        </p:tav>
                                        <p:tav tm="100000">
                                          <p:val>
                                            <p:strVal val="#ppt_w"/>
                                          </p:val>
                                        </p:tav>
                                      </p:tavLst>
                                    </p:anim>
                                    <p:anim calcmode="lin" valueType="num">
                                      <p:cBhvr>
                                        <p:cTn id="54" dur="500" fill="hold"/>
                                        <p:tgtEl>
                                          <p:spTgt spid="43"/>
                                        </p:tgtEl>
                                        <p:attrNameLst>
                                          <p:attrName>ppt_h</p:attrName>
                                        </p:attrNameLst>
                                      </p:cBhvr>
                                      <p:tavLst>
                                        <p:tav tm="0">
                                          <p:val>
                                            <p:fltVal val="0"/>
                                          </p:val>
                                        </p:tav>
                                        <p:tav tm="100000">
                                          <p:val>
                                            <p:strVal val="#ppt_h"/>
                                          </p:val>
                                        </p:tav>
                                      </p:tavLst>
                                    </p:anim>
                                    <p:animEffect transition="in" filter="fade">
                                      <p:cBhvr>
                                        <p:cTn id="55" dur="500"/>
                                        <p:tgtEl>
                                          <p:spTgt spid="43"/>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59"/>
                                        </p:tgtEl>
                                        <p:attrNameLst>
                                          <p:attrName>style.visibility</p:attrName>
                                        </p:attrNameLst>
                                      </p:cBhvr>
                                      <p:to>
                                        <p:strVal val="visible"/>
                                      </p:to>
                                    </p:set>
                                    <p:anim calcmode="lin" valueType="num">
                                      <p:cBhvr>
                                        <p:cTn id="58" dur="500" fill="hold"/>
                                        <p:tgtEl>
                                          <p:spTgt spid="59"/>
                                        </p:tgtEl>
                                        <p:attrNameLst>
                                          <p:attrName>ppt_w</p:attrName>
                                        </p:attrNameLst>
                                      </p:cBhvr>
                                      <p:tavLst>
                                        <p:tav tm="0">
                                          <p:val>
                                            <p:fltVal val="0"/>
                                          </p:val>
                                        </p:tav>
                                        <p:tav tm="100000">
                                          <p:val>
                                            <p:strVal val="#ppt_w"/>
                                          </p:val>
                                        </p:tav>
                                      </p:tavLst>
                                    </p:anim>
                                    <p:anim calcmode="lin" valueType="num">
                                      <p:cBhvr>
                                        <p:cTn id="59" dur="500" fill="hold"/>
                                        <p:tgtEl>
                                          <p:spTgt spid="59"/>
                                        </p:tgtEl>
                                        <p:attrNameLst>
                                          <p:attrName>ppt_h</p:attrName>
                                        </p:attrNameLst>
                                      </p:cBhvr>
                                      <p:tavLst>
                                        <p:tav tm="0">
                                          <p:val>
                                            <p:fltVal val="0"/>
                                          </p:val>
                                        </p:tav>
                                        <p:tav tm="100000">
                                          <p:val>
                                            <p:strVal val="#ppt_h"/>
                                          </p:val>
                                        </p:tav>
                                      </p:tavLst>
                                    </p:anim>
                                    <p:animEffect transition="in" filter="fade">
                                      <p:cBhvr>
                                        <p:cTn id="60" dur="500"/>
                                        <p:tgtEl>
                                          <p:spTgt spid="59"/>
                                        </p:tgtEl>
                                      </p:cBhvr>
                                    </p:animEffect>
                                  </p:childTnLst>
                                </p:cTn>
                              </p:par>
                            </p:childTnLst>
                          </p:cTn>
                        </p:par>
                        <p:par>
                          <p:cTn id="61" fill="hold">
                            <p:stCondLst>
                              <p:cond delay="4500"/>
                            </p:stCondLst>
                            <p:childTnLst>
                              <p:par>
                                <p:cTn id="62" presetID="22" presetClass="entr" presetSubtype="8" fill="hold" nodeType="after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par>
                                <p:cTn id="65" presetID="53" presetClass="entr" presetSubtype="16" fill="hold" grpId="0" nodeType="withEffect">
                                  <p:stCondLst>
                                    <p:cond delay="50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45"/>
                                        </p:tgtEl>
                                        <p:attrNameLst>
                                          <p:attrName>style.visibility</p:attrName>
                                        </p:attrNameLst>
                                      </p:cBhvr>
                                      <p:to>
                                        <p:strVal val="visible"/>
                                      </p:to>
                                    </p:set>
                                    <p:anim calcmode="lin" valueType="num">
                                      <p:cBhvr>
                                        <p:cTn id="72" dur="500" fill="hold"/>
                                        <p:tgtEl>
                                          <p:spTgt spid="45"/>
                                        </p:tgtEl>
                                        <p:attrNameLst>
                                          <p:attrName>ppt_w</p:attrName>
                                        </p:attrNameLst>
                                      </p:cBhvr>
                                      <p:tavLst>
                                        <p:tav tm="0">
                                          <p:val>
                                            <p:fltVal val="0"/>
                                          </p:val>
                                        </p:tav>
                                        <p:tav tm="100000">
                                          <p:val>
                                            <p:strVal val="#ppt_w"/>
                                          </p:val>
                                        </p:tav>
                                      </p:tavLst>
                                    </p:anim>
                                    <p:anim calcmode="lin" valueType="num">
                                      <p:cBhvr>
                                        <p:cTn id="73" dur="500" fill="hold"/>
                                        <p:tgtEl>
                                          <p:spTgt spid="45"/>
                                        </p:tgtEl>
                                        <p:attrNameLst>
                                          <p:attrName>ppt_h</p:attrName>
                                        </p:attrNameLst>
                                      </p:cBhvr>
                                      <p:tavLst>
                                        <p:tav tm="0">
                                          <p:val>
                                            <p:fltVal val="0"/>
                                          </p:val>
                                        </p:tav>
                                        <p:tav tm="100000">
                                          <p:val>
                                            <p:strVal val="#ppt_h"/>
                                          </p:val>
                                        </p:tav>
                                      </p:tavLst>
                                    </p:anim>
                                    <p:animEffect transition="in" filter="fade">
                                      <p:cBhvr>
                                        <p:cTn id="74" dur="500"/>
                                        <p:tgtEl>
                                          <p:spTgt spid="45"/>
                                        </p:tgtEl>
                                      </p:cBhvr>
                                    </p:animEffect>
                                  </p:childTnLst>
                                </p:cTn>
                              </p:par>
                              <p:par>
                                <p:cTn id="75" presetID="53" presetClass="entr" presetSubtype="16" fill="hold" grpId="0" nodeType="withEffect">
                                  <p:stCondLst>
                                    <p:cond delay="500"/>
                                  </p:stCondLst>
                                  <p:childTnLst>
                                    <p:set>
                                      <p:cBhvr>
                                        <p:cTn id="76" dur="1" fill="hold">
                                          <p:stCondLst>
                                            <p:cond delay="0"/>
                                          </p:stCondLst>
                                        </p:cTn>
                                        <p:tgtEl>
                                          <p:spTgt spid="55"/>
                                        </p:tgtEl>
                                        <p:attrNameLst>
                                          <p:attrName>style.visibility</p:attrName>
                                        </p:attrNameLst>
                                      </p:cBhvr>
                                      <p:to>
                                        <p:strVal val="visible"/>
                                      </p:to>
                                    </p:set>
                                    <p:anim calcmode="lin" valueType="num">
                                      <p:cBhvr>
                                        <p:cTn id="77" dur="500" fill="hold"/>
                                        <p:tgtEl>
                                          <p:spTgt spid="55"/>
                                        </p:tgtEl>
                                        <p:attrNameLst>
                                          <p:attrName>ppt_w</p:attrName>
                                        </p:attrNameLst>
                                      </p:cBhvr>
                                      <p:tavLst>
                                        <p:tav tm="0">
                                          <p:val>
                                            <p:fltVal val="0"/>
                                          </p:val>
                                        </p:tav>
                                        <p:tav tm="100000">
                                          <p:val>
                                            <p:strVal val="#ppt_w"/>
                                          </p:val>
                                        </p:tav>
                                      </p:tavLst>
                                    </p:anim>
                                    <p:anim calcmode="lin" valueType="num">
                                      <p:cBhvr>
                                        <p:cTn id="78" dur="500" fill="hold"/>
                                        <p:tgtEl>
                                          <p:spTgt spid="55"/>
                                        </p:tgtEl>
                                        <p:attrNameLst>
                                          <p:attrName>ppt_h</p:attrName>
                                        </p:attrNameLst>
                                      </p:cBhvr>
                                      <p:tavLst>
                                        <p:tav tm="0">
                                          <p:val>
                                            <p:fltVal val="0"/>
                                          </p:val>
                                        </p:tav>
                                        <p:tav tm="100000">
                                          <p:val>
                                            <p:strVal val="#ppt_h"/>
                                          </p:val>
                                        </p:tav>
                                      </p:tavLst>
                                    </p:anim>
                                    <p:animEffect transition="in" filter="fade">
                                      <p:cBhvr>
                                        <p:cTn id="79" dur="500"/>
                                        <p:tgtEl>
                                          <p:spTgt spid="55"/>
                                        </p:tgtEl>
                                      </p:cBhvr>
                                    </p:animEffect>
                                  </p:childTnLst>
                                </p:cTn>
                              </p:par>
                            </p:childTnLst>
                          </p:cTn>
                        </p:par>
                        <p:par>
                          <p:cTn id="80" fill="hold">
                            <p:stCondLst>
                              <p:cond delay="5500"/>
                            </p:stCondLst>
                            <p:childTnLst>
                              <p:par>
                                <p:cTn id="81" presetID="22" presetClass="entr" presetSubtype="8" fill="hold"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500"/>
                                        <p:tgtEl>
                                          <p:spTgt spid="41"/>
                                        </p:tgtEl>
                                      </p:cBhvr>
                                    </p:animEffect>
                                  </p:childTnLst>
                                </p:cTn>
                              </p:par>
                              <p:par>
                                <p:cTn id="84" presetID="53" presetClass="entr" presetSubtype="16" fill="hold" grpId="0" nodeType="withEffect">
                                  <p:stCondLst>
                                    <p:cond delay="500"/>
                                  </p:stCondLst>
                                  <p:childTnLst>
                                    <p:set>
                                      <p:cBhvr>
                                        <p:cTn id="85" dur="1" fill="hold">
                                          <p:stCondLst>
                                            <p:cond delay="0"/>
                                          </p:stCondLst>
                                        </p:cTn>
                                        <p:tgtEl>
                                          <p:spTgt spid="46"/>
                                        </p:tgtEl>
                                        <p:attrNameLst>
                                          <p:attrName>style.visibility</p:attrName>
                                        </p:attrNameLst>
                                      </p:cBhvr>
                                      <p:to>
                                        <p:strVal val="visible"/>
                                      </p:to>
                                    </p:set>
                                    <p:anim calcmode="lin" valueType="num">
                                      <p:cBhvr>
                                        <p:cTn id="86" dur="500" fill="hold"/>
                                        <p:tgtEl>
                                          <p:spTgt spid="46"/>
                                        </p:tgtEl>
                                        <p:attrNameLst>
                                          <p:attrName>ppt_w</p:attrName>
                                        </p:attrNameLst>
                                      </p:cBhvr>
                                      <p:tavLst>
                                        <p:tav tm="0">
                                          <p:val>
                                            <p:fltVal val="0"/>
                                          </p:val>
                                        </p:tav>
                                        <p:tav tm="100000">
                                          <p:val>
                                            <p:strVal val="#ppt_w"/>
                                          </p:val>
                                        </p:tav>
                                      </p:tavLst>
                                    </p:anim>
                                    <p:anim calcmode="lin" valueType="num">
                                      <p:cBhvr>
                                        <p:cTn id="87" dur="500" fill="hold"/>
                                        <p:tgtEl>
                                          <p:spTgt spid="46"/>
                                        </p:tgtEl>
                                        <p:attrNameLst>
                                          <p:attrName>ppt_h</p:attrName>
                                        </p:attrNameLst>
                                      </p:cBhvr>
                                      <p:tavLst>
                                        <p:tav tm="0">
                                          <p:val>
                                            <p:fltVal val="0"/>
                                          </p:val>
                                        </p:tav>
                                        <p:tav tm="100000">
                                          <p:val>
                                            <p:strVal val="#ppt_h"/>
                                          </p:val>
                                        </p:tav>
                                      </p:tavLst>
                                    </p:anim>
                                    <p:animEffect transition="in" filter="fade">
                                      <p:cBhvr>
                                        <p:cTn id="88" dur="500"/>
                                        <p:tgtEl>
                                          <p:spTgt spid="46"/>
                                        </p:tgtEl>
                                      </p:cBhvr>
                                    </p:animEffect>
                                  </p:childTnLst>
                                </p:cTn>
                              </p:par>
                              <p:par>
                                <p:cTn id="89" presetID="53" presetClass="entr" presetSubtype="16" fill="hold" grpId="0" nodeType="withEffect">
                                  <p:stCondLst>
                                    <p:cond delay="500"/>
                                  </p:stCondLst>
                                  <p:childTnLst>
                                    <p:set>
                                      <p:cBhvr>
                                        <p:cTn id="90" dur="1" fill="hold">
                                          <p:stCondLst>
                                            <p:cond delay="0"/>
                                          </p:stCondLst>
                                        </p:cTn>
                                        <p:tgtEl>
                                          <p:spTgt spid="47"/>
                                        </p:tgtEl>
                                        <p:attrNameLst>
                                          <p:attrName>style.visibility</p:attrName>
                                        </p:attrNameLst>
                                      </p:cBhvr>
                                      <p:to>
                                        <p:strVal val="visible"/>
                                      </p:to>
                                    </p:set>
                                    <p:anim calcmode="lin" valueType="num">
                                      <p:cBhvr>
                                        <p:cTn id="91" dur="500" fill="hold"/>
                                        <p:tgtEl>
                                          <p:spTgt spid="47"/>
                                        </p:tgtEl>
                                        <p:attrNameLst>
                                          <p:attrName>ppt_w</p:attrName>
                                        </p:attrNameLst>
                                      </p:cBhvr>
                                      <p:tavLst>
                                        <p:tav tm="0">
                                          <p:val>
                                            <p:fltVal val="0"/>
                                          </p:val>
                                        </p:tav>
                                        <p:tav tm="100000">
                                          <p:val>
                                            <p:strVal val="#ppt_w"/>
                                          </p:val>
                                        </p:tav>
                                      </p:tavLst>
                                    </p:anim>
                                    <p:anim calcmode="lin" valueType="num">
                                      <p:cBhvr>
                                        <p:cTn id="92" dur="500" fill="hold"/>
                                        <p:tgtEl>
                                          <p:spTgt spid="47"/>
                                        </p:tgtEl>
                                        <p:attrNameLst>
                                          <p:attrName>ppt_h</p:attrName>
                                        </p:attrNameLst>
                                      </p:cBhvr>
                                      <p:tavLst>
                                        <p:tav tm="0">
                                          <p:val>
                                            <p:fltVal val="0"/>
                                          </p:val>
                                        </p:tav>
                                        <p:tav tm="100000">
                                          <p:val>
                                            <p:strVal val="#ppt_h"/>
                                          </p:val>
                                        </p:tav>
                                      </p:tavLst>
                                    </p:anim>
                                    <p:animEffect transition="in" filter="fade">
                                      <p:cBhvr>
                                        <p:cTn id="93" dur="500"/>
                                        <p:tgtEl>
                                          <p:spTgt spid="47"/>
                                        </p:tgtEl>
                                      </p:cBhvr>
                                    </p:animEffect>
                                  </p:childTnLst>
                                </p:cTn>
                              </p:par>
                              <p:par>
                                <p:cTn id="94" presetID="53" presetClass="entr" presetSubtype="16" fill="hold" grpId="0" nodeType="withEffect">
                                  <p:stCondLst>
                                    <p:cond delay="500"/>
                                  </p:stCondLst>
                                  <p:childTnLst>
                                    <p:set>
                                      <p:cBhvr>
                                        <p:cTn id="95" dur="1" fill="hold">
                                          <p:stCondLst>
                                            <p:cond delay="0"/>
                                          </p:stCondLst>
                                        </p:cTn>
                                        <p:tgtEl>
                                          <p:spTgt spid="57"/>
                                        </p:tgtEl>
                                        <p:attrNameLst>
                                          <p:attrName>style.visibility</p:attrName>
                                        </p:attrNameLst>
                                      </p:cBhvr>
                                      <p:to>
                                        <p:strVal val="visible"/>
                                      </p:to>
                                    </p:set>
                                    <p:anim calcmode="lin" valueType="num">
                                      <p:cBhvr>
                                        <p:cTn id="96" dur="500" fill="hold"/>
                                        <p:tgtEl>
                                          <p:spTgt spid="57"/>
                                        </p:tgtEl>
                                        <p:attrNameLst>
                                          <p:attrName>ppt_w</p:attrName>
                                        </p:attrNameLst>
                                      </p:cBhvr>
                                      <p:tavLst>
                                        <p:tav tm="0">
                                          <p:val>
                                            <p:fltVal val="0"/>
                                          </p:val>
                                        </p:tav>
                                        <p:tav tm="100000">
                                          <p:val>
                                            <p:strVal val="#ppt_w"/>
                                          </p:val>
                                        </p:tav>
                                      </p:tavLst>
                                    </p:anim>
                                    <p:anim calcmode="lin" valueType="num">
                                      <p:cBhvr>
                                        <p:cTn id="97" dur="500" fill="hold"/>
                                        <p:tgtEl>
                                          <p:spTgt spid="57"/>
                                        </p:tgtEl>
                                        <p:attrNameLst>
                                          <p:attrName>ppt_h</p:attrName>
                                        </p:attrNameLst>
                                      </p:cBhvr>
                                      <p:tavLst>
                                        <p:tav tm="0">
                                          <p:val>
                                            <p:fltVal val="0"/>
                                          </p:val>
                                        </p:tav>
                                        <p:tav tm="100000">
                                          <p:val>
                                            <p:strVal val="#ppt_h"/>
                                          </p:val>
                                        </p:tav>
                                      </p:tavLst>
                                    </p:anim>
                                    <p:animEffect transition="in" filter="fade">
                                      <p:cBhvr>
                                        <p:cTn id="98" dur="500"/>
                                        <p:tgtEl>
                                          <p:spTgt spid="57"/>
                                        </p:tgtEl>
                                      </p:cBhvr>
                                    </p:animEffect>
                                  </p:childTnLst>
                                </p:cTn>
                              </p:par>
                            </p:childTnLst>
                          </p:cTn>
                        </p:par>
                        <p:par>
                          <p:cTn id="99" fill="hold">
                            <p:stCondLst>
                              <p:cond delay="6500"/>
                            </p:stCondLst>
                            <p:childTnLst>
                              <p:par>
                                <p:cTn id="100" presetID="10" presetClass="entr" presetSubtype="0" fill="hold" grpId="0" nodeType="after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fade">
                                      <p:cBhvr>
                                        <p:cTn id="102" dur="2000"/>
                                        <p:tgtEl>
                                          <p:spTgt spid="33"/>
                                        </p:tgtEl>
                                      </p:cBhvr>
                                    </p:animEffect>
                                  </p:childTnLst>
                                </p:cTn>
                              </p:par>
                            </p:childTnLst>
                          </p:cTn>
                        </p:par>
                        <p:par>
                          <p:cTn id="103" fill="hold">
                            <p:stCondLst>
                              <p:cond delay="8500"/>
                            </p:stCondLst>
                            <p:childTnLst>
                              <p:par>
                                <p:cTn id="104" presetID="53" presetClass="entr" presetSubtype="16" fill="hold" grpId="0" nodeType="afterEffect">
                                  <p:stCondLst>
                                    <p:cond delay="0"/>
                                  </p:stCondLst>
                                  <p:childTnLst>
                                    <p:set>
                                      <p:cBhvr>
                                        <p:cTn id="105" dur="1" fill="hold">
                                          <p:stCondLst>
                                            <p:cond delay="0"/>
                                          </p:stCondLst>
                                        </p:cTn>
                                        <p:tgtEl>
                                          <p:spTgt spid="34"/>
                                        </p:tgtEl>
                                        <p:attrNameLst>
                                          <p:attrName>style.visibility</p:attrName>
                                        </p:attrNameLst>
                                      </p:cBhvr>
                                      <p:to>
                                        <p:strVal val="visible"/>
                                      </p:to>
                                    </p:set>
                                    <p:anim calcmode="lin" valueType="num">
                                      <p:cBhvr>
                                        <p:cTn id="106" dur="500" fill="hold"/>
                                        <p:tgtEl>
                                          <p:spTgt spid="34"/>
                                        </p:tgtEl>
                                        <p:attrNameLst>
                                          <p:attrName>ppt_w</p:attrName>
                                        </p:attrNameLst>
                                      </p:cBhvr>
                                      <p:tavLst>
                                        <p:tav tm="0">
                                          <p:val>
                                            <p:fltVal val="0"/>
                                          </p:val>
                                        </p:tav>
                                        <p:tav tm="100000">
                                          <p:val>
                                            <p:strVal val="#ppt_w"/>
                                          </p:val>
                                        </p:tav>
                                      </p:tavLst>
                                    </p:anim>
                                    <p:anim calcmode="lin" valueType="num">
                                      <p:cBhvr>
                                        <p:cTn id="107" dur="500" fill="hold"/>
                                        <p:tgtEl>
                                          <p:spTgt spid="34"/>
                                        </p:tgtEl>
                                        <p:attrNameLst>
                                          <p:attrName>ppt_h</p:attrName>
                                        </p:attrNameLst>
                                      </p:cBhvr>
                                      <p:tavLst>
                                        <p:tav tm="0">
                                          <p:val>
                                            <p:fltVal val="0"/>
                                          </p:val>
                                        </p:tav>
                                        <p:tav tm="100000">
                                          <p:val>
                                            <p:strVal val="#ppt_h"/>
                                          </p:val>
                                        </p:tav>
                                      </p:tavLst>
                                    </p:anim>
                                    <p:animEffect transition="in" filter="fade">
                                      <p:cBhvr>
                                        <p:cTn id="10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42" grpId="0" animBg="1"/>
      <p:bldP spid="43" grpId="0"/>
      <p:bldP spid="44" grpId="0" animBg="1"/>
      <p:bldP spid="45" grpId="0"/>
      <p:bldP spid="46" grpId="0" animBg="1"/>
      <p:bldP spid="47" grpId="0"/>
      <p:bldP spid="48" grpId="0" animBg="1"/>
      <p:bldP spid="48" grpId="1" animBg="1"/>
      <p:bldP spid="49" grpId="0" animBg="1"/>
      <p:bldP spid="52" grpId="0"/>
      <p:bldP spid="55" grpId="0"/>
      <p:bldP spid="57" grpId="0"/>
      <p:bldP spid="59"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肘形连接符 36">
            <a:extLst>
              <a:ext uri="{FF2B5EF4-FFF2-40B4-BE49-F238E27FC236}">
                <a16:creationId xmlns:a16="http://schemas.microsoft.com/office/drawing/2014/main" id="{9777760C-0924-4816-BE91-55255E451BB4}"/>
              </a:ext>
            </a:extLst>
          </p:cNvPr>
          <p:cNvCxnSpPr>
            <a:cxnSpLocks/>
            <a:endCxn id="70" idx="2"/>
          </p:cNvCxnSpPr>
          <p:nvPr/>
        </p:nvCxnSpPr>
        <p:spPr>
          <a:xfrm rot="16200000" flipH="1">
            <a:off x="3948538" y="3682205"/>
            <a:ext cx="1621922" cy="1383307"/>
          </a:xfrm>
          <a:prstGeom prst="bentConnector2">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126"/>
          <p:cNvSpPr>
            <a:spLocks noChangeAspect="1" noEditPoints="1"/>
          </p:cNvSpPr>
          <p:nvPr/>
        </p:nvSpPr>
        <p:spPr bwMode="auto">
          <a:xfrm>
            <a:off x="388399" y="136824"/>
            <a:ext cx="329141" cy="411856"/>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latin typeface="Arial" panose="020B0604020202020204" pitchFamily="34" charset="0"/>
              <a:cs typeface="Arial" panose="020B0604020202020204" pitchFamily="34" charset="0"/>
            </a:endParaRPr>
          </a:p>
        </p:txBody>
      </p:sp>
      <p:sp>
        <p:nvSpPr>
          <p:cNvPr id="2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系统功能</a:t>
            </a:r>
          </a:p>
        </p:txBody>
      </p:sp>
      <p:cxnSp>
        <p:nvCxnSpPr>
          <p:cNvPr id="36" name="肘形连接符 35"/>
          <p:cNvCxnSpPr>
            <a:cxnSpLocks/>
            <a:endCxn id="39" idx="1"/>
          </p:cNvCxnSpPr>
          <p:nvPr/>
        </p:nvCxnSpPr>
        <p:spPr>
          <a:xfrm flipV="1">
            <a:off x="3289275" y="1544048"/>
            <a:ext cx="2177133" cy="882170"/>
          </a:xfrm>
          <a:prstGeom prst="bentConnector3">
            <a:avLst>
              <a:gd name="adj1" fmla="val 50000"/>
            </a:avLst>
          </a:prstGeom>
          <a:ln w="9525" cap="rnd">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7" name="肘形连接符 36"/>
          <p:cNvCxnSpPr>
            <a:cxnSpLocks/>
            <a:endCxn id="44" idx="2"/>
          </p:cNvCxnSpPr>
          <p:nvPr/>
        </p:nvCxnSpPr>
        <p:spPr>
          <a:xfrm flipV="1">
            <a:off x="4025888" y="3357395"/>
            <a:ext cx="1440520" cy="73736"/>
          </a:xfrm>
          <a:prstGeom prst="bentConnector3">
            <a:avLst>
              <a:gd name="adj1" fmla="val 50000"/>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5437279" y="1269454"/>
            <a:ext cx="546935" cy="54693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latin typeface="Impact MT Std" pitchFamily="34" charset="0"/>
            </a:endParaRPr>
          </a:p>
        </p:txBody>
      </p:sp>
      <p:sp>
        <p:nvSpPr>
          <p:cNvPr id="39" name="标题 4"/>
          <p:cNvSpPr txBox="1"/>
          <p:nvPr/>
        </p:nvSpPr>
        <p:spPr>
          <a:xfrm>
            <a:off x="5466408" y="1364027"/>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accent5">
                    <a:lumMod val="60000"/>
                    <a:lumOff val="40000"/>
                  </a:schemeClr>
                </a:solidFill>
                <a:latin typeface="Impact MT Std" pitchFamily="34" charset="0"/>
                <a:ea typeface="微软雅黑" panose="020B0503020204020204" pitchFamily="34" charset="-122"/>
              </a:rPr>
              <a:t>01</a:t>
            </a:r>
          </a:p>
        </p:txBody>
      </p:sp>
      <p:cxnSp>
        <p:nvCxnSpPr>
          <p:cNvPr id="40" name="肘形连接符 39"/>
          <p:cNvCxnSpPr>
            <a:cxnSpLocks/>
          </p:cNvCxnSpPr>
          <p:nvPr/>
        </p:nvCxnSpPr>
        <p:spPr>
          <a:xfrm flipV="1">
            <a:off x="4025888" y="2606239"/>
            <a:ext cx="1770959" cy="413843"/>
          </a:xfrm>
          <a:prstGeom prst="bentConnector3">
            <a:avLst>
              <a:gd name="adj1" fmla="val 50000"/>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肘形连接符 40"/>
          <p:cNvCxnSpPr>
            <a:cxnSpLocks/>
            <a:endCxn id="47" idx="1"/>
          </p:cNvCxnSpPr>
          <p:nvPr/>
        </p:nvCxnSpPr>
        <p:spPr>
          <a:xfrm>
            <a:off x="4199504" y="3637403"/>
            <a:ext cx="1281468" cy="594992"/>
          </a:xfrm>
          <a:prstGeom prst="bentConnector3">
            <a:avLst>
              <a:gd name="adj1" fmla="val 50000"/>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5451843" y="2132405"/>
            <a:ext cx="546935" cy="54693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latin typeface="Impact MT Std" pitchFamily="34" charset="0"/>
            </a:endParaRPr>
          </a:p>
        </p:txBody>
      </p:sp>
      <p:sp>
        <p:nvSpPr>
          <p:cNvPr id="43" name="标题 4"/>
          <p:cNvSpPr txBox="1"/>
          <p:nvPr/>
        </p:nvSpPr>
        <p:spPr>
          <a:xfrm>
            <a:off x="5480972" y="2226978"/>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accent5">
                    <a:lumMod val="60000"/>
                    <a:lumOff val="40000"/>
                  </a:schemeClr>
                </a:solidFill>
                <a:latin typeface="Impact MT Std" pitchFamily="34" charset="0"/>
                <a:ea typeface="微软雅黑" panose="020B0503020204020204" pitchFamily="34" charset="-122"/>
              </a:rPr>
              <a:t>02</a:t>
            </a:r>
          </a:p>
        </p:txBody>
      </p:sp>
      <p:sp>
        <p:nvSpPr>
          <p:cNvPr id="44" name="椭圆 43"/>
          <p:cNvSpPr/>
          <p:nvPr/>
        </p:nvSpPr>
        <p:spPr>
          <a:xfrm>
            <a:off x="5466408" y="3083927"/>
            <a:ext cx="546935" cy="54693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latin typeface="Impact MT Std" pitchFamily="34" charset="0"/>
            </a:endParaRPr>
          </a:p>
        </p:txBody>
      </p:sp>
      <p:sp>
        <p:nvSpPr>
          <p:cNvPr id="45" name="标题 4"/>
          <p:cNvSpPr txBox="1"/>
          <p:nvPr/>
        </p:nvSpPr>
        <p:spPr>
          <a:xfrm>
            <a:off x="5495537" y="3178500"/>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accent5">
                    <a:lumMod val="60000"/>
                    <a:lumOff val="40000"/>
                  </a:schemeClr>
                </a:solidFill>
                <a:latin typeface="Impact MT Std" pitchFamily="34" charset="0"/>
                <a:ea typeface="微软雅黑" panose="020B0503020204020204" pitchFamily="34" charset="-122"/>
              </a:rPr>
              <a:t>03</a:t>
            </a:r>
          </a:p>
        </p:txBody>
      </p:sp>
      <p:sp>
        <p:nvSpPr>
          <p:cNvPr id="46" name="椭圆 45"/>
          <p:cNvSpPr/>
          <p:nvPr/>
        </p:nvSpPr>
        <p:spPr>
          <a:xfrm>
            <a:off x="5451843" y="3957801"/>
            <a:ext cx="546935" cy="54693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latin typeface="Impact MT Std" pitchFamily="34" charset="0"/>
            </a:endParaRPr>
          </a:p>
        </p:txBody>
      </p:sp>
      <p:sp>
        <p:nvSpPr>
          <p:cNvPr id="47" name="标题 4"/>
          <p:cNvSpPr txBox="1"/>
          <p:nvPr/>
        </p:nvSpPr>
        <p:spPr>
          <a:xfrm>
            <a:off x="5480972" y="4052374"/>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accent5">
                    <a:lumMod val="60000"/>
                    <a:lumOff val="40000"/>
                  </a:schemeClr>
                </a:solidFill>
                <a:latin typeface="Impact MT Std" pitchFamily="34" charset="0"/>
                <a:ea typeface="微软雅黑" panose="020B0503020204020204" pitchFamily="34" charset="-122"/>
              </a:rPr>
              <a:t>04</a:t>
            </a:r>
          </a:p>
        </p:txBody>
      </p:sp>
      <p:sp>
        <p:nvSpPr>
          <p:cNvPr id="48" name="Freeform 9"/>
          <p:cNvSpPr/>
          <p:nvPr/>
        </p:nvSpPr>
        <p:spPr bwMode="auto">
          <a:xfrm flipH="1">
            <a:off x="1633091" y="2393556"/>
            <a:ext cx="2952328" cy="184358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chemeClr val="accent5">
              <a:lumMod val="75000"/>
            </a:schemeClr>
          </a:solidFill>
          <a:ln>
            <a:noFill/>
          </a:ln>
        </p:spPr>
        <p:txBody>
          <a:bodyPr vert="horz" wrap="square" lIns="75520" tIns="37760" rIns="75520" bIns="377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sp>
        <p:nvSpPr>
          <p:cNvPr id="49" name="KSO_Shape"/>
          <p:cNvSpPr/>
          <p:nvPr/>
        </p:nvSpPr>
        <p:spPr bwMode="auto">
          <a:xfrm>
            <a:off x="2777509" y="2658601"/>
            <a:ext cx="634342" cy="63434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accent5">
              <a:lumMod val="60000"/>
              <a:lumOff val="40000"/>
            </a:schemeClr>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50" name="矩形 49"/>
          <p:cNvSpPr/>
          <p:nvPr/>
        </p:nvSpPr>
        <p:spPr>
          <a:xfrm>
            <a:off x="2068420" y="3407089"/>
            <a:ext cx="2127831" cy="584767"/>
          </a:xfrm>
          <a:prstGeom prst="rect">
            <a:avLst/>
          </a:prstGeom>
        </p:spPr>
        <p:txBody>
          <a:bodyPr wrap="square" lIns="91431" tIns="45716" rIns="91431" bIns="45716">
            <a:spAutoFit/>
          </a:bodyPr>
          <a:lstStyle/>
          <a:p>
            <a:pPr algn="ctr"/>
            <a:r>
              <a:rPr lang="zh-CN" altLang="en-US" sz="3200" b="1" dirty="0">
                <a:solidFill>
                  <a:schemeClr val="accent5">
                    <a:lumMod val="60000"/>
                    <a:lumOff val="40000"/>
                  </a:schemeClr>
                </a:solidFill>
                <a:latin typeface="微软雅黑" panose="020B0503020204020204" pitchFamily="34" charset="-122"/>
                <a:ea typeface="微软雅黑" panose="020B0503020204020204" pitchFamily="34" charset="-122"/>
              </a:rPr>
              <a:t>动画演示</a:t>
            </a:r>
            <a:endParaRPr lang="en-US" altLang="zh-CN" sz="3200" b="1"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sp>
        <p:nvSpPr>
          <p:cNvPr id="52" name="矩形 51"/>
          <p:cNvSpPr/>
          <p:nvPr/>
        </p:nvSpPr>
        <p:spPr>
          <a:xfrm>
            <a:off x="6452485" y="1195118"/>
            <a:ext cx="2591601" cy="646323"/>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点击“添加旅客”按钮，添加旅客信息</a:t>
            </a:r>
          </a:p>
        </p:txBody>
      </p:sp>
      <p:sp>
        <p:nvSpPr>
          <p:cNvPr id="55" name="矩形 54"/>
          <p:cNvSpPr/>
          <p:nvPr/>
        </p:nvSpPr>
        <p:spPr>
          <a:xfrm>
            <a:off x="6457627" y="3083927"/>
            <a:ext cx="3435995" cy="646323"/>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在“路线显示栏”显示当前最佳路径，同时在地图上动态显示</a:t>
            </a:r>
          </a:p>
        </p:txBody>
      </p:sp>
      <p:sp>
        <p:nvSpPr>
          <p:cNvPr id="57" name="矩形 56"/>
          <p:cNvSpPr/>
          <p:nvPr/>
        </p:nvSpPr>
        <p:spPr>
          <a:xfrm>
            <a:off x="6417319" y="3956382"/>
            <a:ext cx="3928740" cy="646323"/>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通过“行程进度”直观显示旅客当前行程完成情况</a:t>
            </a:r>
          </a:p>
        </p:txBody>
      </p:sp>
      <p:sp>
        <p:nvSpPr>
          <p:cNvPr id="59" name="矩形 58"/>
          <p:cNvSpPr/>
          <p:nvPr/>
        </p:nvSpPr>
        <p:spPr>
          <a:xfrm>
            <a:off x="6417319" y="2127538"/>
            <a:ext cx="4223785" cy="646323"/>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点击“开始”按钮，进行路径规划，点击“旅客”下拉框，选择旅客进行操作</a:t>
            </a:r>
          </a:p>
        </p:txBody>
      </p:sp>
      <p:sp>
        <p:nvSpPr>
          <p:cNvPr id="33" name="TextBox 32"/>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cxnSp>
        <p:nvCxnSpPr>
          <p:cNvPr id="69" name="肘形连接符 40">
            <a:extLst>
              <a:ext uri="{FF2B5EF4-FFF2-40B4-BE49-F238E27FC236}">
                <a16:creationId xmlns:a16="http://schemas.microsoft.com/office/drawing/2014/main" id="{E531CD69-E2D2-4163-864E-6356DC27713C}"/>
              </a:ext>
            </a:extLst>
          </p:cNvPr>
          <p:cNvCxnSpPr>
            <a:cxnSpLocks/>
            <a:endCxn id="73" idx="1"/>
          </p:cNvCxnSpPr>
          <p:nvPr/>
        </p:nvCxnSpPr>
        <p:spPr>
          <a:xfrm rot="16200000" flipH="1">
            <a:off x="3679244" y="4273347"/>
            <a:ext cx="1828552" cy="1744394"/>
          </a:xfrm>
          <a:prstGeom prst="bentConnector2">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75A2C54E-65E5-4F18-8E9A-7E69A0DD66DD}"/>
              </a:ext>
            </a:extLst>
          </p:cNvPr>
          <p:cNvSpPr/>
          <p:nvPr/>
        </p:nvSpPr>
        <p:spPr>
          <a:xfrm>
            <a:off x="5451153" y="4911352"/>
            <a:ext cx="546935" cy="54693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latin typeface="Impact MT Std" pitchFamily="34" charset="0"/>
            </a:endParaRPr>
          </a:p>
        </p:txBody>
      </p:sp>
      <p:sp>
        <p:nvSpPr>
          <p:cNvPr id="71" name="标题 4">
            <a:extLst>
              <a:ext uri="{FF2B5EF4-FFF2-40B4-BE49-F238E27FC236}">
                <a16:creationId xmlns:a16="http://schemas.microsoft.com/office/drawing/2014/main" id="{7D5930BB-A7ED-46AD-92F5-EB011BF606F9}"/>
              </a:ext>
            </a:extLst>
          </p:cNvPr>
          <p:cNvSpPr txBox="1"/>
          <p:nvPr/>
        </p:nvSpPr>
        <p:spPr>
          <a:xfrm>
            <a:off x="5480282" y="5005925"/>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accent5">
                    <a:lumMod val="60000"/>
                    <a:lumOff val="40000"/>
                  </a:schemeClr>
                </a:solidFill>
                <a:latin typeface="Impact MT Std" pitchFamily="34" charset="0"/>
                <a:ea typeface="微软雅黑" panose="020B0503020204020204" pitchFamily="34" charset="-122"/>
              </a:rPr>
              <a:t>05</a:t>
            </a:r>
          </a:p>
        </p:txBody>
      </p:sp>
      <p:sp>
        <p:nvSpPr>
          <p:cNvPr id="72" name="椭圆 71">
            <a:extLst>
              <a:ext uri="{FF2B5EF4-FFF2-40B4-BE49-F238E27FC236}">
                <a16:creationId xmlns:a16="http://schemas.microsoft.com/office/drawing/2014/main" id="{13760365-7EA3-46A7-807F-70975FD17E0E}"/>
              </a:ext>
            </a:extLst>
          </p:cNvPr>
          <p:cNvSpPr/>
          <p:nvPr/>
        </p:nvSpPr>
        <p:spPr>
          <a:xfrm>
            <a:off x="5436588" y="5785226"/>
            <a:ext cx="546935" cy="54693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latin typeface="Impact MT Std" pitchFamily="34" charset="0"/>
            </a:endParaRPr>
          </a:p>
        </p:txBody>
      </p:sp>
      <p:sp>
        <p:nvSpPr>
          <p:cNvPr id="73" name="标题 4">
            <a:extLst>
              <a:ext uri="{FF2B5EF4-FFF2-40B4-BE49-F238E27FC236}">
                <a16:creationId xmlns:a16="http://schemas.microsoft.com/office/drawing/2014/main" id="{97274398-20F8-4B76-96D6-567BF80FD027}"/>
              </a:ext>
            </a:extLst>
          </p:cNvPr>
          <p:cNvSpPr txBox="1"/>
          <p:nvPr/>
        </p:nvSpPr>
        <p:spPr>
          <a:xfrm>
            <a:off x="5465717" y="5879799"/>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solidFill>
                  <a:schemeClr val="accent5">
                    <a:lumMod val="60000"/>
                    <a:lumOff val="40000"/>
                  </a:schemeClr>
                </a:solidFill>
                <a:latin typeface="Impact MT Std" pitchFamily="34" charset="0"/>
                <a:ea typeface="微软雅黑" panose="020B0503020204020204" pitchFamily="34" charset="-122"/>
              </a:rPr>
              <a:t>06</a:t>
            </a:r>
          </a:p>
        </p:txBody>
      </p:sp>
      <p:sp>
        <p:nvSpPr>
          <p:cNvPr id="74" name="矩形 73">
            <a:extLst>
              <a:ext uri="{FF2B5EF4-FFF2-40B4-BE49-F238E27FC236}">
                <a16:creationId xmlns:a16="http://schemas.microsoft.com/office/drawing/2014/main" id="{CE5CEACE-A6AE-46A1-9CE0-9B042E846B88}"/>
              </a:ext>
            </a:extLst>
          </p:cNvPr>
          <p:cNvSpPr/>
          <p:nvPr/>
        </p:nvSpPr>
        <p:spPr>
          <a:xfrm>
            <a:off x="6442372" y="4911352"/>
            <a:ext cx="4198732" cy="646323"/>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拖动旅客移动速度的进度条或者输入数值，加快地图动态显示旅客信息的速度</a:t>
            </a:r>
          </a:p>
        </p:txBody>
      </p:sp>
      <p:sp>
        <p:nvSpPr>
          <p:cNvPr id="75" name="矩形 74">
            <a:extLst>
              <a:ext uri="{FF2B5EF4-FFF2-40B4-BE49-F238E27FC236}">
                <a16:creationId xmlns:a16="http://schemas.microsoft.com/office/drawing/2014/main" id="{E7FDCB44-ED97-4F2F-8461-FC8EA20567E3}"/>
              </a:ext>
            </a:extLst>
          </p:cNvPr>
          <p:cNvSpPr/>
          <p:nvPr/>
        </p:nvSpPr>
        <p:spPr>
          <a:xfrm>
            <a:off x="6402064" y="5783807"/>
            <a:ext cx="4198732" cy="646323"/>
          </a:xfrm>
          <a:prstGeom prst="rect">
            <a:avLst/>
          </a:prstGeom>
        </p:spPr>
        <p:txBody>
          <a:bodyPr wrap="square" lIns="91431" tIns="45716" rIns="91431" bIns="45716">
            <a:spAutoFit/>
          </a:bodyPr>
          <a:lstStyle/>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点击“返回”按钮，返回开始界面；</a:t>
            </a:r>
            <a:endParaRPr lang="en-US" altLang="zh-CN"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a:p>
            <a:pPr>
              <a:spcBef>
                <a:spcPct val="0"/>
              </a:spcBef>
              <a:buFont typeface="Arial" panose="020B0604020202020204" pitchFamily="34" charset="0"/>
              <a:buNone/>
            </a:pPr>
            <a:r>
              <a:rPr lang="zh-CN" altLang="en-US" b="1" dirty="0">
                <a:solidFill>
                  <a:schemeClr val="accent5">
                    <a:lumMod val="75000"/>
                  </a:schemeClr>
                </a:solidFill>
                <a:latin typeface="微软雅黑" panose="020B0503020204020204" pitchFamily="34" charset="-122"/>
                <a:ea typeface="微软雅黑" panose="020B0503020204020204" pitchFamily="34" charset="-122"/>
                <a:cs typeface="Arial" panose="020B0604020202020204" pitchFamily="34" charset="0"/>
              </a:rPr>
              <a:t>点击“退出按钮”，清除信息并退出</a:t>
            </a:r>
          </a:p>
        </p:txBody>
      </p:sp>
    </p:spTree>
    <p:extLst>
      <p:ext uri="{BB962C8B-B14F-4D97-AF65-F5344CB8AC3E}">
        <p14:creationId xmlns:p14="http://schemas.microsoft.com/office/powerpoint/2010/main" val="33295884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2" presetClass="emph" presetSubtype="0" fill="hold" grpId="1" nodeType="after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500"/>
                            </p:stCondLst>
                            <p:childTnLst>
                              <p:par>
                                <p:cTn id="24" presetID="53" presetClass="entr" presetSubtype="16" fill="hold" grpId="0" nodeType="after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p:cTn id="26" dur="500" fill="hold"/>
                                        <p:tgtEl>
                                          <p:spTgt spid="50"/>
                                        </p:tgtEl>
                                        <p:attrNameLst>
                                          <p:attrName>ppt_w</p:attrName>
                                        </p:attrNameLst>
                                      </p:cBhvr>
                                      <p:tavLst>
                                        <p:tav tm="0">
                                          <p:val>
                                            <p:fltVal val="0"/>
                                          </p:val>
                                        </p:tav>
                                        <p:tav tm="100000">
                                          <p:val>
                                            <p:strVal val="#ppt_w"/>
                                          </p:val>
                                        </p:tav>
                                      </p:tavLst>
                                    </p:anim>
                                    <p:anim calcmode="lin" valueType="num">
                                      <p:cBhvr>
                                        <p:cTn id="27" dur="500" fill="hold"/>
                                        <p:tgtEl>
                                          <p:spTgt spid="50"/>
                                        </p:tgtEl>
                                        <p:attrNameLst>
                                          <p:attrName>ppt_h</p:attrName>
                                        </p:attrNameLst>
                                      </p:cBhvr>
                                      <p:tavLst>
                                        <p:tav tm="0">
                                          <p:val>
                                            <p:fltVal val="0"/>
                                          </p:val>
                                        </p:tav>
                                        <p:tav tm="100000">
                                          <p:val>
                                            <p:strVal val="#ppt_h"/>
                                          </p:val>
                                        </p:tav>
                                      </p:tavLst>
                                    </p:anim>
                                    <p:animEffect transition="in" filter="fade">
                                      <p:cBhvr>
                                        <p:cTn id="28" dur="500"/>
                                        <p:tgtEl>
                                          <p:spTgt spid="50"/>
                                        </p:tgtEl>
                                      </p:cBhvr>
                                    </p:animEffect>
                                  </p:childTnLst>
                                </p:cTn>
                              </p:par>
                            </p:childTnLst>
                          </p:cTn>
                        </p:par>
                        <p:par>
                          <p:cTn id="29" fill="hold">
                            <p:stCondLst>
                              <p:cond delay="3000"/>
                            </p:stCondLst>
                            <p:childTnLst>
                              <p:par>
                                <p:cTn id="30" presetID="22" presetClass="entr" presetSubtype="4"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down)">
                                      <p:cBhvr>
                                        <p:cTn id="32" dur="500"/>
                                        <p:tgtEl>
                                          <p:spTgt spid="36"/>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p:cTn id="35" dur="500" fill="hold"/>
                                        <p:tgtEl>
                                          <p:spTgt spid="38"/>
                                        </p:tgtEl>
                                        <p:attrNameLst>
                                          <p:attrName>ppt_w</p:attrName>
                                        </p:attrNameLst>
                                      </p:cBhvr>
                                      <p:tavLst>
                                        <p:tav tm="0">
                                          <p:val>
                                            <p:fltVal val="0"/>
                                          </p:val>
                                        </p:tav>
                                        <p:tav tm="100000">
                                          <p:val>
                                            <p:strVal val="#ppt_w"/>
                                          </p:val>
                                        </p:tav>
                                      </p:tavLst>
                                    </p:anim>
                                    <p:anim calcmode="lin" valueType="num">
                                      <p:cBhvr>
                                        <p:cTn id="36" dur="500" fill="hold"/>
                                        <p:tgtEl>
                                          <p:spTgt spid="38"/>
                                        </p:tgtEl>
                                        <p:attrNameLst>
                                          <p:attrName>ppt_h</p:attrName>
                                        </p:attrNameLst>
                                      </p:cBhvr>
                                      <p:tavLst>
                                        <p:tav tm="0">
                                          <p:val>
                                            <p:fltVal val="0"/>
                                          </p:val>
                                        </p:tav>
                                        <p:tav tm="100000">
                                          <p:val>
                                            <p:strVal val="#ppt_h"/>
                                          </p:val>
                                        </p:tav>
                                      </p:tavLst>
                                    </p:anim>
                                    <p:animEffect transition="in" filter="fade">
                                      <p:cBhvr>
                                        <p:cTn id="37" dur="500"/>
                                        <p:tgtEl>
                                          <p:spTgt spid="38"/>
                                        </p:tgtEl>
                                      </p:cBhvr>
                                    </p:animEffect>
                                  </p:childTnLst>
                                </p:cTn>
                              </p:par>
                              <p:par>
                                <p:cTn id="38" presetID="53" presetClass="entr" presetSubtype="16"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p:cTn id="40" dur="500" fill="hold"/>
                                        <p:tgtEl>
                                          <p:spTgt spid="39"/>
                                        </p:tgtEl>
                                        <p:attrNameLst>
                                          <p:attrName>ppt_w</p:attrName>
                                        </p:attrNameLst>
                                      </p:cBhvr>
                                      <p:tavLst>
                                        <p:tav tm="0">
                                          <p:val>
                                            <p:fltVal val="0"/>
                                          </p:val>
                                        </p:tav>
                                        <p:tav tm="100000">
                                          <p:val>
                                            <p:strVal val="#ppt_w"/>
                                          </p:val>
                                        </p:tav>
                                      </p:tavLst>
                                    </p:anim>
                                    <p:anim calcmode="lin" valueType="num">
                                      <p:cBhvr>
                                        <p:cTn id="41" dur="500" fill="hold"/>
                                        <p:tgtEl>
                                          <p:spTgt spid="39"/>
                                        </p:tgtEl>
                                        <p:attrNameLst>
                                          <p:attrName>ppt_h</p:attrName>
                                        </p:attrNameLst>
                                      </p:cBhvr>
                                      <p:tavLst>
                                        <p:tav tm="0">
                                          <p:val>
                                            <p:fltVal val="0"/>
                                          </p:val>
                                        </p:tav>
                                        <p:tav tm="100000">
                                          <p:val>
                                            <p:strVal val="#ppt_h"/>
                                          </p:val>
                                        </p:tav>
                                      </p:tavLst>
                                    </p:anim>
                                    <p:animEffect transition="in" filter="fade">
                                      <p:cBhvr>
                                        <p:cTn id="42" dur="500"/>
                                        <p:tgtEl>
                                          <p:spTgt spid="39"/>
                                        </p:tgtEl>
                                      </p:cBhvr>
                                    </p:animEffect>
                                  </p:childTnLst>
                                </p:cTn>
                              </p:par>
                              <p:par>
                                <p:cTn id="43" presetID="53" presetClass="entr" presetSubtype="16" fill="hold" grpId="0" nodeType="withEffect">
                                  <p:stCondLst>
                                    <p:cond delay="500"/>
                                  </p:stCondLst>
                                  <p:childTnLst>
                                    <p:set>
                                      <p:cBhvr>
                                        <p:cTn id="44" dur="1" fill="hold">
                                          <p:stCondLst>
                                            <p:cond delay="0"/>
                                          </p:stCondLst>
                                        </p:cTn>
                                        <p:tgtEl>
                                          <p:spTgt spid="52"/>
                                        </p:tgtEl>
                                        <p:attrNameLst>
                                          <p:attrName>style.visibility</p:attrName>
                                        </p:attrNameLst>
                                      </p:cBhvr>
                                      <p:to>
                                        <p:strVal val="visible"/>
                                      </p:to>
                                    </p:set>
                                    <p:anim calcmode="lin" valueType="num">
                                      <p:cBhvr>
                                        <p:cTn id="45" dur="500" fill="hold"/>
                                        <p:tgtEl>
                                          <p:spTgt spid="52"/>
                                        </p:tgtEl>
                                        <p:attrNameLst>
                                          <p:attrName>ppt_w</p:attrName>
                                        </p:attrNameLst>
                                      </p:cBhvr>
                                      <p:tavLst>
                                        <p:tav tm="0">
                                          <p:val>
                                            <p:fltVal val="0"/>
                                          </p:val>
                                        </p:tav>
                                        <p:tav tm="100000">
                                          <p:val>
                                            <p:strVal val="#ppt_w"/>
                                          </p:val>
                                        </p:tav>
                                      </p:tavLst>
                                    </p:anim>
                                    <p:anim calcmode="lin" valueType="num">
                                      <p:cBhvr>
                                        <p:cTn id="46" dur="500" fill="hold"/>
                                        <p:tgtEl>
                                          <p:spTgt spid="52"/>
                                        </p:tgtEl>
                                        <p:attrNameLst>
                                          <p:attrName>ppt_h</p:attrName>
                                        </p:attrNameLst>
                                      </p:cBhvr>
                                      <p:tavLst>
                                        <p:tav tm="0">
                                          <p:val>
                                            <p:fltVal val="0"/>
                                          </p:val>
                                        </p:tav>
                                        <p:tav tm="100000">
                                          <p:val>
                                            <p:strVal val="#ppt_h"/>
                                          </p:val>
                                        </p:tav>
                                      </p:tavLst>
                                    </p:anim>
                                    <p:animEffect transition="in" filter="fade">
                                      <p:cBhvr>
                                        <p:cTn id="47" dur="500"/>
                                        <p:tgtEl>
                                          <p:spTgt spid="52"/>
                                        </p:tgtEl>
                                      </p:cBhvr>
                                    </p:animEffect>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down)">
                                      <p:cBhvr>
                                        <p:cTn id="51" dur="500"/>
                                        <p:tgtEl>
                                          <p:spTgt spid="40"/>
                                        </p:tgtEl>
                                      </p:cBhvr>
                                    </p:animEffect>
                                  </p:childTnLst>
                                </p:cTn>
                              </p:par>
                              <p:par>
                                <p:cTn id="52" presetID="53" presetClass="entr" presetSubtype="16" fill="hold" grpId="0" nodeType="withEffect">
                                  <p:stCondLst>
                                    <p:cond delay="500"/>
                                  </p:stCondLst>
                                  <p:childTnLst>
                                    <p:set>
                                      <p:cBhvr>
                                        <p:cTn id="53" dur="1" fill="hold">
                                          <p:stCondLst>
                                            <p:cond delay="0"/>
                                          </p:stCondLst>
                                        </p:cTn>
                                        <p:tgtEl>
                                          <p:spTgt spid="42"/>
                                        </p:tgtEl>
                                        <p:attrNameLst>
                                          <p:attrName>style.visibility</p:attrName>
                                        </p:attrNameLst>
                                      </p:cBhvr>
                                      <p:to>
                                        <p:strVal val="visible"/>
                                      </p:to>
                                    </p:set>
                                    <p:anim calcmode="lin" valueType="num">
                                      <p:cBhvr>
                                        <p:cTn id="54" dur="500" fill="hold"/>
                                        <p:tgtEl>
                                          <p:spTgt spid="42"/>
                                        </p:tgtEl>
                                        <p:attrNameLst>
                                          <p:attrName>ppt_w</p:attrName>
                                        </p:attrNameLst>
                                      </p:cBhvr>
                                      <p:tavLst>
                                        <p:tav tm="0">
                                          <p:val>
                                            <p:fltVal val="0"/>
                                          </p:val>
                                        </p:tav>
                                        <p:tav tm="100000">
                                          <p:val>
                                            <p:strVal val="#ppt_w"/>
                                          </p:val>
                                        </p:tav>
                                      </p:tavLst>
                                    </p:anim>
                                    <p:anim calcmode="lin" valueType="num">
                                      <p:cBhvr>
                                        <p:cTn id="55" dur="500" fill="hold"/>
                                        <p:tgtEl>
                                          <p:spTgt spid="42"/>
                                        </p:tgtEl>
                                        <p:attrNameLst>
                                          <p:attrName>ppt_h</p:attrName>
                                        </p:attrNameLst>
                                      </p:cBhvr>
                                      <p:tavLst>
                                        <p:tav tm="0">
                                          <p:val>
                                            <p:fltVal val="0"/>
                                          </p:val>
                                        </p:tav>
                                        <p:tav tm="100000">
                                          <p:val>
                                            <p:strVal val="#ppt_h"/>
                                          </p:val>
                                        </p:tav>
                                      </p:tavLst>
                                    </p:anim>
                                    <p:animEffect transition="in" filter="fade">
                                      <p:cBhvr>
                                        <p:cTn id="56" dur="500"/>
                                        <p:tgtEl>
                                          <p:spTgt spid="42"/>
                                        </p:tgtEl>
                                      </p:cBhvr>
                                    </p:animEffect>
                                  </p:childTnLst>
                                </p:cTn>
                              </p:par>
                              <p:par>
                                <p:cTn id="57" presetID="53" presetClass="entr" presetSubtype="16" fill="hold" grpId="0" nodeType="withEffect">
                                  <p:stCondLst>
                                    <p:cond delay="500"/>
                                  </p:stCondLst>
                                  <p:childTnLst>
                                    <p:set>
                                      <p:cBhvr>
                                        <p:cTn id="58" dur="1" fill="hold">
                                          <p:stCondLst>
                                            <p:cond delay="0"/>
                                          </p:stCondLst>
                                        </p:cTn>
                                        <p:tgtEl>
                                          <p:spTgt spid="43"/>
                                        </p:tgtEl>
                                        <p:attrNameLst>
                                          <p:attrName>style.visibility</p:attrName>
                                        </p:attrNameLst>
                                      </p:cBhvr>
                                      <p:to>
                                        <p:strVal val="visible"/>
                                      </p:to>
                                    </p:set>
                                    <p:anim calcmode="lin" valueType="num">
                                      <p:cBhvr>
                                        <p:cTn id="59" dur="500" fill="hold"/>
                                        <p:tgtEl>
                                          <p:spTgt spid="43"/>
                                        </p:tgtEl>
                                        <p:attrNameLst>
                                          <p:attrName>ppt_w</p:attrName>
                                        </p:attrNameLst>
                                      </p:cBhvr>
                                      <p:tavLst>
                                        <p:tav tm="0">
                                          <p:val>
                                            <p:fltVal val="0"/>
                                          </p:val>
                                        </p:tav>
                                        <p:tav tm="100000">
                                          <p:val>
                                            <p:strVal val="#ppt_w"/>
                                          </p:val>
                                        </p:tav>
                                      </p:tavLst>
                                    </p:anim>
                                    <p:anim calcmode="lin" valueType="num">
                                      <p:cBhvr>
                                        <p:cTn id="60" dur="500" fill="hold"/>
                                        <p:tgtEl>
                                          <p:spTgt spid="43"/>
                                        </p:tgtEl>
                                        <p:attrNameLst>
                                          <p:attrName>ppt_h</p:attrName>
                                        </p:attrNameLst>
                                      </p:cBhvr>
                                      <p:tavLst>
                                        <p:tav tm="0">
                                          <p:val>
                                            <p:fltVal val="0"/>
                                          </p:val>
                                        </p:tav>
                                        <p:tav tm="100000">
                                          <p:val>
                                            <p:strVal val="#ppt_h"/>
                                          </p:val>
                                        </p:tav>
                                      </p:tavLst>
                                    </p:anim>
                                    <p:animEffect transition="in" filter="fade">
                                      <p:cBhvr>
                                        <p:cTn id="61" dur="500"/>
                                        <p:tgtEl>
                                          <p:spTgt spid="43"/>
                                        </p:tgtEl>
                                      </p:cBhvr>
                                    </p:animEffect>
                                  </p:childTnLst>
                                </p:cTn>
                              </p:par>
                              <p:par>
                                <p:cTn id="62" presetID="53" presetClass="entr" presetSubtype="16" fill="hold" grpId="0" nodeType="withEffect">
                                  <p:stCondLst>
                                    <p:cond delay="500"/>
                                  </p:stCondLst>
                                  <p:childTnLst>
                                    <p:set>
                                      <p:cBhvr>
                                        <p:cTn id="63" dur="1" fill="hold">
                                          <p:stCondLst>
                                            <p:cond delay="0"/>
                                          </p:stCondLst>
                                        </p:cTn>
                                        <p:tgtEl>
                                          <p:spTgt spid="59"/>
                                        </p:tgtEl>
                                        <p:attrNameLst>
                                          <p:attrName>style.visibility</p:attrName>
                                        </p:attrNameLst>
                                      </p:cBhvr>
                                      <p:to>
                                        <p:strVal val="visible"/>
                                      </p:to>
                                    </p:set>
                                    <p:anim calcmode="lin" valueType="num">
                                      <p:cBhvr>
                                        <p:cTn id="64" dur="500" fill="hold"/>
                                        <p:tgtEl>
                                          <p:spTgt spid="59"/>
                                        </p:tgtEl>
                                        <p:attrNameLst>
                                          <p:attrName>ppt_w</p:attrName>
                                        </p:attrNameLst>
                                      </p:cBhvr>
                                      <p:tavLst>
                                        <p:tav tm="0">
                                          <p:val>
                                            <p:fltVal val="0"/>
                                          </p:val>
                                        </p:tav>
                                        <p:tav tm="100000">
                                          <p:val>
                                            <p:strVal val="#ppt_w"/>
                                          </p:val>
                                        </p:tav>
                                      </p:tavLst>
                                    </p:anim>
                                    <p:anim calcmode="lin" valueType="num">
                                      <p:cBhvr>
                                        <p:cTn id="65" dur="500" fill="hold"/>
                                        <p:tgtEl>
                                          <p:spTgt spid="59"/>
                                        </p:tgtEl>
                                        <p:attrNameLst>
                                          <p:attrName>ppt_h</p:attrName>
                                        </p:attrNameLst>
                                      </p:cBhvr>
                                      <p:tavLst>
                                        <p:tav tm="0">
                                          <p:val>
                                            <p:fltVal val="0"/>
                                          </p:val>
                                        </p:tav>
                                        <p:tav tm="100000">
                                          <p:val>
                                            <p:strVal val="#ppt_h"/>
                                          </p:val>
                                        </p:tav>
                                      </p:tavLst>
                                    </p:anim>
                                    <p:animEffect transition="in" filter="fade">
                                      <p:cBhvr>
                                        <p:cTn id="66" dur="500"/>
                                        <p:tgtEl>
                                          <p:spTgt spid="59"/>
                                        </p:tgtEl>
                                      </p:cBhvr>
                                    </p:animEffect>
                                  </p:childTnLst>
                                </p:cTn>
                              </p:par>
                            </p:childTnLst>
                          </p:cTn>
                        </p:par>
                        <p:par>
                          <p:cTn id="67" fill="hold">
                            <p:stCondLst>
                              <p:cond delay="5000"/>
                            </p:stCondLst>
                            <p:childTnLst>
                              <p:par>
                                <p:cTn id="68" presetID="22" presetClass="entr" presetSubtype="8" fill="hold" nodeType="after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500"/>
                                        <p:tgtEl>
                                          <p:spTgt spid="37"/>
                                        </p:tgtEl>
                                      </p:cBhvr>
                                    </p:animEffect>
                                  </p:childTnLst>
                                </p:cTn>
                              </p:par>
                              <p:par>
                                <p:cTn id="71" presetID="53" presetClass="entr" presetSubtype="16" fill="hold" grpId="0" nodeType="withEffect">
                                  <p:stCondLst>
                                    <p:cond delay="500"/>
                                  </p:stCondLst>
                                  <p:childTnLst>
                                    <p:set>
                                      <p:cBhvr>
                                        <p:cTn id="72" dur="1" fill="hold">
                                          <p:stCondLst>
                                            <p:cond delay="0"/>
                                          </p:stCondLst>
                                        </p:cTn>
                                        <p:tgtEl>
                                          <p:spTgt spid="44"/>
                                        </p:tgtEl>
                                        <p:attrNameLst>
                                          <p:attrName>style.visibility</p:attrName>
                                        </p:attrNameLst>
                                      </p:cBhvr>
                                      <p:to>
                                        <p:strVal val="visible"/>
                                      </p:to>
                                    </p:set>
                                    <p:anim calcmode="lin" valueType="num">
                                      <p:cBhvr>
                                        <p:cTn id="73" dur="500" fill="hold"/>
                                        <p:tgtEl>
                                          <p:spTgt spid="44"/>
                                        </p:tgtEl>
                                        <p:attrNameLst>
                                          <p:attrName>ppt_w</p:attrName>
                                        </p:attrNameLst>
                                      </p:cBhvr>
                                      <p:tavLst>
                                        <p:tav tm="0">
                                          <p:val>
                                            <p:fltVal val="0"/>
                                          </p:val>
                                        </p:tav>
                                        <p:tav tm="100000">
                                          <p:val>
                                            <p:strVal val="#ppt_w"/>
                                          </p:val>
                                        </p:tav>
                                      </p:tavLst>
                                    </p:anim>
                                    <p:anim calcmode="lin" valueType="num">
                                      <p:cBhvr>
                                        <p:cTn id="74" dur="500" fill="hold"/>
                                        <p:tgtEl>
                                          <p:spTgt spid="44"/>
                                        </p:tgtEl>
                                        <p:attrNameLst>
                                          <p:attrName>ppt_h</p:attrName>
                                        </p:attrNameLst>
                                      </p:cBhvr>
                                      <p:tavLst>
                                        <p:tav tm="0">
                                          <p:val>
                                            <p:fltVal val="0"/>
                                          </p:val>
                                        </p:tav>
                                        <p:tav tm="100000">
                                          <p:val>
                                            <p:strVal val="#ppt_h"/>
                                          </p:val>
                                        </p:tav>
                                      </p:tavLst>
                                    </p:anim>
                                    <p:animEffect transition="in" filter="fade">
                                      <p:cBhvr>
                                        <p:cTn id="75" dur="500"/>
                                        <p:tgtEl>
                                          <p:spTgt spid="44"/>
                                        </p:tgtEl>
                                      </p:cBhvr>
                                    </p:animEffect>
                                  </p:childTnLst>
                                </p:cTn>
                              </p:par>
                              <p:par>
                                <p:cTn id="76" presetID="53" presetClass="entr" presetSubtype="16" fill="hold" grpId="0" nodeType="withEffect">
                                  <p:stCondLst>
                                    <p:cond delay="500"/>
                                  </p:stCondLst>
                                  <p:childTnLst>
                                    <p:set>
                                      <p:cBhvr>
                                        <p:cTn id="77" dur="1" fill="hold">
                                          <p:stCondLst>
                                            <p:cond delay="0"/>
                                          </p:stCondLst>
                                        </p:cTn>
                                        <p:tgtEl>
                                          <p:spTgt spid="45"/>
                                        </p:tgtEl>
                                        <p:attrNameLst>
                                          <p:attrName>style.visibility</p:attrName>
                                        </p:attrNameLst>
                                      </p:cBhvr>
                                      <p:to>
                                        <p:strVal val="visible"/>
                                      </p:to>
                                    </p:set>
                                    <p:anim calcmode="lin" valueType="num">
                                      <p:cBhvr>
                                        <p:cTn id="78" dur="500" fill="hold"/>
                                        <p:tgtEl>
                                          <p:spTgt spid="45"/>
                                        </p:tgtEl>
                                        <p:attrNameLst>
                                          <p:attrName>ppt_w</p:attrName>
                                        </p:attrNameLst>
                                      </p:cBhvr>
                                      <p:tavLst>
                                        <p:tav tm="0">
                                          <p:val>
                                            <p:fltVal val="0"/>
                                          </p:val>
                                        </p:tav>
                                        <p:tav tm="100000">
                                          <p:val>
                                            <p:strVal val="#ppt_w"/>
                                          </p:val>
                                        </p:tav>
                                      </p:tavLst>
                                    </p:anim>
                                    <p:anim calcmode="lin" valueType="num">
                                      <p:cBhvr>
                                        <p:cTn id="79" dur="500" fill="hold"/>
                                        <p:tgtEl>
                                          <p:spTgt spid="45"/>
                                        </p:tgtEl>
                                        <p:attrNameLst>
                                          <p:attrName>ppt_h</p:attrName>
                                        </p:attrNameLst>
                                      </p:cBhvr>
                                      <p:tavLst>
                                        <p:tav tm="0">
                                          <p:val>
                                            <p:fltVal val="0"/>
                                          </p:val>
                                        </p:tav>
                                        <p:tav tm="100000">
                                          <p:val>
                                            <p:strVal val="#ppt_h"/>
                                          </p:val>
                                        </p:tav>
                                      </p:tavLst>
                                    </p:anim>
                                    <p:animEffect transition="in" filter="fade">
                                      <p:cBhvr>
                                        <p:cTn id="80" dur="500"/>
                                        <p:tgtEl>
                                          <p:spTgt spid="45"/>
                                        </p:tgtEl>
                                      </p:cBhvr>
                                    </p:animEffect>
                                  </p:childTnLst>
                                </p:cTn>
                              </p:par>
                              <p:par>
                                <p:cTn id="81" presetID="53" presetClass="entr" presetSubtype="16" fill="hold" grpId="0" nodeType="withEffect">
                                  <p:stCondLst>
                                    <p:cond delay="500"/>
                                  </p:stCondLst>
                                  <p:childTnLst>
                                    <p:set>
                                      <p:cBhvr>
                                        <p:cTn id="82" dur="1" fill="hold">
                                          <p:stCondLst>
                                            <p:cond delay="0"/>
                                          </p:stCondLst>
                                        </p:cTn>
                                        <p:tgtEl>
                                          <p:spTgt spid="55"/>
                                        </p:tgtEl>
                                        <p:attrNameLst>
                                          <p:attrName>style.visibility</p:attrName>
                                        </p:attrNameLst>
                                      </p:cBhvr>
                                      <p:to>
                                        <p:strVal val="visible"/>
                                      </p:to>
                                    </p:set>
                                    <p:anim calcmode="lin" valueType="num">
                                      <p:cBhvr>
                                        <p:cTn id="83" dur="500" fill="hold"/>
                                        <p:tgtEl>
                                          <p:spTgt spid="55"/>
                                        </p:tgtEl>
                                        <p:attrNameLst>
                                          <p:attrName>ppt_w</p:attrName>
                                        </p:attrNameLst>
                                      </p:cBhvr>
                                      <p:tavLst>
                                        <p:tav tm="0">
                                          <p:val>
                                            <p:fltVal val="0"/>
                                          </p:val>
                                        </p:tav>
                                        <p:tav tm="100000">
                                          <p:val>
                                            <p:strVal val="#ppt_w"/>
                                          </p:val>
                                        </p:tav>
                                      </p:tavLst>
                                    </p:anim>
                                    <p:anim calcmode="lin" valueType="num">
                                      <p:cBhvr>
                                        <p:cTn id="84" dur="500" fill="hold"/>
                                        <p:tgtEl>
                                          <p:spTgt spid="55"/>
                                        </p:tgtEl>
                                        <p:attrNameLst>
                                          <p:attrName>ppt_h</p:attrName>
                                        </p:attrNameLst>
                                      </p:cBhvr>
                                      <p:tavLst>
                                        <p:tav tm="0">
                                          <p:val>
                                            <p:fltVal val="0"/>
                                          </p:val>
                                        </p:tav>
                                        <p:tav tm="100000">
                                          <p:val>
                                            <p:strVal val="#ppt_h"/>
                                          </p:val>
                                        </p:tav>
                                      </p:tavLst>
                                    </p:anim>
                                    <p:animEffect transition="in" filter="fade">
                                      <p:cBhvr>
                                        <p:cTn id="85" dur="500"/>
                                        <p:tgtEl>
                                          <p:spTgt spid="55"/>
                                        </p:tgtEl>
                                      </p:cBhvr>
                                    </p:animEffect>
                                  </p:childTnLst>
                                </p:cTn>
                              </p:par>
                            </p:childTnLst>
                          </p:cTn>
                        </p:par>
                        <p:par>
                          <p:cTn id="86" fill="hold">
                            <p:stCondLst>
                              <p:cond delay="6000"/>
                            </p:stCondLst>
                            <p:childTnLst>
                              <p:par>
                                <p:cTn id="87" presetID="22" presetClass="entr" presetSubtype="8"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left)">
                                      <p:cBhvr>
                                        <p:cTn id="89" dur="500"/>
                                        <p:tgtEl>
                                          <p:spTgt spid="41"/>
                                        </p:tgtEl>
                                      </p:cBhvr>
                                    </p:animEffect>
                                  </p:childTnLst>
                                </p:cTn>
                              </p:par>
                              <p:par>
                                <p:cTn id="90" presetID="53" presetClass="entr" presetSubtype="16" fill="hold" grpId="0" nodeType="withEffect">
                                  <p:stCondLst>
                                    <p:cond delay="500"/>
                                  </p:stCondLst>
                                  <p:childTnLst>
                                    <p:set>
                                      <p:cBhvr>
                                        <p:cTn id="91" dur="1" fill="hold">
                                          <p:stCondLst>
                                            <p:cond delay="0"/>
                                          </p:stCondLst>
                                        </p:cTn>
                                        <p:tgtEl>
                                          <p:spTgt spid="46"/>
                                        </p:tgtEl>
                                        <p:attrNameLst>
                                          <p:attrName>style.visibility</p:attrName>
                                        </p:attrNameLst>
                                      </p:cBhvr>
                                      <p:to>
                                        <p:strVal val="visible"/>
                                      </p:to>
                                    </p:set>
                                    <p:anim calcmode="lin" valueType="num">
                                      <p:cBhvr>
                                        <p:cTn id="92" dur="500" fill="hold"/>
                                        <p:tgtEl>
                                          <p:spTgt spid="46"/>
                                        </p:tgtEl>
                                        <p:attrNameLst>
                                          <p:attrName>ppt_w</p:attrName>
                                        </p:attrNameLst>
                                      </p:cBhvr>
                                      <p:tavLst>
                                        <p:tav tm="0">
                                          <p:val>
                                            <p:fltVal val="0"/>
                                          </p:val>
                                        </p:tav>
                                        <p:tav tm="100000">
                                          <p:val>
                                            <p:strVal val="#ppt_w"/>
                                          </p:val>
                                        </p:tav>
                                      </p:tavLst>
                                    </p:anim>
                                    <p:anim calcmode="lin" valueType="num">
                                      <p:cBhvr>
                                        <p:cTn id="93" dur="500" fill="hold"/>
                                        <p:tgtEl>
                                          <p:spTgt spid="46"/>
                                        </p:tgtEl>
                                        <p:attrNameLst>
                                          <p:attrName>ppt_h</p:attrName>
                                        </p:attrNameLst>
                                      </p:cBhvr>
                                      <p:tavLst>
                                        <p:tav tm="0">
                                          <p:val>
                                            <p:fltVal val="0"/>
                                          </p:val>
                                        </p:tav>
                                        <p:tav tm="100000">
                                          <p:val>
                                            <p:strVal val="#ppt_h"/>
                                          </p:val>
                                        </p:tav>
                                      </p:tavLst>
                                    </p:anim>
                                    <p:animEffect transition="in" filter="fade">
                                      <p:cBhvr>
                                        <p:cTn id="94" dur="500"/>
                                        <p:tgtEl>
                                          <p:spTgt spid="46"/>
                                        </p:tgtEl>
                                      </p:cBhvr>
                                    </p:animEffect>
                                  </p:childTnLst>
                                </p:cTn>
                              </p:par>
                              <p:par>
                                <p:cTn id="95" presetID="53" presetClass="entr" presetSubtype="16" fill="hold" grpId="0" nodeType="withEffect">
                                  <p:stCondLst>
                                    <p:cond delay="500"/>
                                  </p:stCondLst>
                                  <p:childTnLst>
                                    <p:set>
                                      <p:cBhvr>
                                        <p:cTn id="96" dur="1" fill="hold">
                                          <p:stCondLst>
                                            <p:cond delay="0"/>
                                          </p:stCondLst>
                                        </p:cTn>
                                        <p:tgtEl>
                                          <p:spTgt spid="47"/>
                                        </p:tgtEl>
                                        <p:attrNameLst>
                                          <p:attrName>style.visibility</p:attrName>
                                        </p:attrNameLst>
                                      </p:cBhvr>
                                      <p:to>
                                        <p:strVal val="visible"/>
                                      </p:to>
                                    </p:set>
                                    <p:anim calcmode="lin" valueType="num">
                                      <p:cBhvr>
                                        <p:cTn id="97" dur="500" fill="hold"/>
                                        <p:tgtEl>
                                          <p:spTgt spid="47"/>
                                        </p:tgtEl>
                                        <p:attrNameLst>
                                          <p:attrName>ppt_w</p:attrName>
                                        </p:attrNameLst>
                                      </p:cBhvr>
                                      <p:tavLst>
                                        <p:tav tm="0">
                                          <p:val>
                                            <p:fltVal val="0"/>
                                          </p:val>
                                        </p:tav>
                                        <p:tav tm="100000">
                                          <p:val>
                                            <p:strVal val="#ppt_w"/>
                                          </p:val>
                                        </p:tav>
                                      </p:tavLst>
                                    </p:anim>
                                    <p:anim calcmode="lin" valueType="num">
                                      <p:cBhvr>
                                        <p:cTn id="98" dur="500" fill="hold"/>
                                        <p:tgtEl>
                                          <p:spTgt spid="47"/>
                                        </p:tgtEl>
                                        <p:attrNameLst>
                                          <p:attrName>ppt_h</p:attrName>
                                        </p:attrNameLst>
                                      </p:cBhvr>
                                      <p:tavLst>
                                        <p:tav tm="0">
                                          <p:val>
                                            <p:fltVal val="0"/>
                                          </p:val>
                                        </p:tav>
                                        <p:tav tm="100000">
                                          <p:val>
                                            <p:strVal val="#ppt_h"/>
                                          </p:val>
                                        </p:tav>
                                      </p:tavLst>
                                    </p:anim>
                                    <p:animEffect transition="in" filter="fade">
                                      <p:cBhvr>
                                        <p:cTn id="99" dur="500"/>
                                        <p:tgtEl>
                                          <p:spTgt spid="47"/>
                                        </p:tgtEl>
                                      </p:cBhvr>
                                    </p:animEffect>
                                  </p:childTnLst>
                                </p:cTn>
                              </p:par>
                              <p:par>
                                <p:cTn id="100" presetID="53" presetClass="entr" presetSubtype="16" fill="hold" grpId="0" nodeType="withEffect">
                                  <p:stCondLst>
                                    <p:cond delay="500"/>
                                  </p:stCondLst>
                                  <p:childTnLst>
                                    <p:set>
                                      <p:cBhvr>
                                        <p:cTn id="101" dur="1" fill="hold">
                                          <p:stCondLst>
                                            <p:cond delay="0"/>
                                          </p:stCondLst>
                                        </p:cTn>
                                        <p:tgtEl>
                                          <p:spTgt spid="57"/>
                                        </p:tgtEl>
                                        <p:attrNameLst>
                                          <p:attrName>style.visibility</p:attrName>
                                        </p:attrNameLst>
                                      </p:cBhvr>
                                      <p:to>
                                        <p:strVal val="visible"/>
                                      </p:to>
                                    </p:set>
                                    <p:anim calcmode="lin" valueType="num">
                                      <p:cBhvr>
                                        <p:cTn id="102" dur="500" fill="hold"/>
                                        <p:tgtEl>
                                          <p:spTgt spid="57"/>
                                        </p:tgtEl>
                                        <p:attrNameLst>
                                          <p:attrName>ppt_w</p:attrName>
                                        </p:attrNameLst>
                                      </p:cBhvr>
                                      <p:tavLst>
                                        <p:tav tm="0">
                                          <p:val>
                                            <p:fltVal val="0"/>
                                          </p:val>
                                        </p:tav>
                                        <p:tav tm="100000">
                                          <p:val>
                                            <p:strVal val="#ppt_w"/>
                                          </p:val>
                                        </p:tav>
                                      </p:tavLst>
                                    </p:anim>
                                    <p:anim calcmode="lin" valueType="num">
                                      <p:cBhvr>
                                        <p:cTn id="103" dur="500" fill="hold"/>
                                        <p:tgtEl>
                                          <p:spTgt spid="57"/>
                                        </p:tgtEl>
                                        <p:attrNameLst>
                                          <p:attrName>ppt_h</p:attrName>
                                        </p:attrNameLst>
                                      </p:cBhvr>
                                      <p:tavLst>
                                        <p:tav tm="0">
                                          <p:val>
                                            <p:fltVal val="0"/>
                                          </p:val>
                                        </p:tav>
                                        <p:tav tm="100000">
                                          <p:val>
                                            <p:strVal val="#ppt_h"/>
                                          </p:val>
                                        </p:tav>
                                      </p:tavLst>
                                    </p:anim>
                                    <p:animEffect transition="in" filter="fade">
                                      <p:cBhvr>
                                        <p:cTn id="104" dur="500"/>
                                        <p:tgtEl>
                                          <p:spTgt spid="57"/>
                                        </p:tgtEl>
                                      </p:cBhvr>
                                    </p:animEffect>
                                  </p:childTnLst>
                                </p:cTn>
                              </p:par>
                            </p:childTnLst>
                          </p:cTn>
                        </p:par>
                        <p:par>
                          <p:cTn id="105" fill="hold">
                            <p:stCondLst>
                              <p:cond delay="7000"/>
                            </p:stCondLst>
                            <p:childTnLst>
                              <p:par>
                                <p:cTn id="106" presetID="10" presetClass="entr" presetSubtype="0" fill="hold" grpId="0" nodeType="after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fade">
                                      <p:cBhvr>
                                        <p:cTn id="108" dur="2000"/>
                                        <p:tgtEl>
                                          <p:spTgt spid="33"/>
                                        </p:tgtEl>
                                      </p:cBhvr>
                                    </p:animEffect>
                                  </p:childTnLst>
                                </p:cTn>
                              </p:par>
                            </p:childTnLst>
                          </p:cTn>
                        </p:par>
                        <p:par>
                          <p:cTn id="109" fill="hold">
                            <p:stCondLst>
                              <p:cond delay="9000"/>
                            </p:stCondLst>
                            <p:childTnLst>
                              <p:par>
                                <p:cTn id="110" presetID="22" presetClass="entr" presetSubtype="8" fill="hold" nodeType="after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wipe(left)">
                                      <p:cBhvr>
                                        <p:cTn id="112" dur="500"/>
                                        <p:tgtEl>
                                          <p:spTgt spid="68"/>
                                        </p:tgtEl>
                                      </p:cBhvr>
                                    </p:animEffect>
                                  </p:childTnLst>
                                </p:cTn>
                              </p:par>
                              <p:par>
                                <p:cTn id="113" presetID="53" presetClass="entr" presetSubtype="16" fill="hold" grpId="0" nodeType="withEffect">
                                  <p:stCondLst>
                                    <p:cond delay="500"/>
                                  </p:stCondLst>
                                  <p:childTnLst>
                                    <p:set>
                                      <p:cBhvr>
                                        <p:cTn id="114" dur="1" fill="hold">
                                          <p:stCondLst>
                                            <p:cond delay="0"/>
                                          </p:stCondLst>
                                        </p:cTn>
                                        <p:tgtEl>
                                          <p:spTgt spid="70"/>
                                        </p:tgtEl>
                                        <p:attrNameLst>
                                          <p:attrName>style.visibility</p:attrName>
                                        </p:attrNameLst>
                                      </p:cBhvr>
                                      <p:to>
                                        <p:strVal val="visible"/>
                                      </p:to>
                                    </p:set>
                                    <p:anim calcmode="lin" valueType="num">
                                      <p:cBhvr>
                                        <p:cTn id="115" dur="500" fill="hold"/>
                                        <p:tgtEl>
                                          <p:spTgt spid="70"/>
                                        </p:tgtEl>
                                        <p:attrNameLst>
                                          <p:attrName>ppt_w</p:attrName>
                                        </p:attrNameLst>
                                      </p:cBhvr>
                                      <p:tavLst>
                                        <p:tav tm="0">
                                          <p:val>
                                            <p:fltVal val="0"/>
                                          </p:val>
                                        </p:tav>
                                        <p:tav tm="100000">
                                          <p:val>
                                            <p:strVal val="#ppt_w"/>
                                          </p:val>
                                        </p:tav>
                                      </p:tavLst>
                                    </p:anim>
                                    <p:anim calcmode="lin" valueType="num">
                                      <p:cBhvr>
                                        <p:cTn id="116" dur="500" fill="hold"/>
                                        <p:tgtEl>
                                          <p:spTgt spid="70"/>
                                        </p:tgtEl>
                                        <p:attrNameLst>
                                          <p:attrName>ppt_h</p:attrName>
                                        </p:attrNameLst>
                                      </p:cBhvr>
                                      <p:tavLst>
                                        <p:tav tm="0">
                                          <p:val>
                                            <p:fltVal val="0"/>
                                          </p:val>
                                        </p:tav>
                                        <p:tav tm="100000">
                                          <p:val>
                                            <p:strVal val="#ppt_h"/>
                                          </p:val>
                                        </p:tav>
                                      </p:tavLst>
                                    </p:anim>
                                    <p:animEffect transition="in" filter="fade">
                                      <p:cBhvr>
                                        <p:cTn id="117" dur="500"/>
                                        <p:tgtEl>
                                          <p:spTgt spid="70"/>
                                        </p:tgtEl>
                                      </p:cBhvr>
                                    </p:animEffect>
                                  </p:childTnLst>
                                </p:cTn>
                              </p:par>
                              <p:par>
                                <p:cTn id="118" presetID="53" presetClass="entr" presetSubtype="16" fill="hold" grpId="0" nodeType="withEffect">
                                  <p:stCondLst>
                                    <p:cond delay="500"/>
                                  </p:stCondLst>
                                  <p:childTnLst>
                                    <p:set>
                                      <p:cBhvr>
                                        <p:cTn id="119" dur="1" fill="hold">
                                          <p:stCondLst>
                                            <p:cond delay="0"/>
                                          </p:stCondLst>
                                        </p:cTn>
                                        <p:tgtEl>
                                          <p:spTgt spid="71"/>
                                        </p:tgtEl>
                                        <p:attrNameLst>
                                          <p:attrName>style.visibility</p:attrName>
                                        </p:attrNameLst>
                                      </p:cBhvr>
                                      <p:to>
                                        <p:strVal val="visible"/>
                                      </p:to>
                                    </p:set>
                                    <p:anim calcmode="lin" valueType="num">
                                      <p:cBhvr>
                                        <p:cTn id="120" dur="500" fill="hold"/>
                                        <p:tgtEl>
                                          <p:spTgt spid="71"/>
                                        </p:tgtEl>
                                        <p:attrNameLst>
                                          <p:attrName>ppt_w</p:attrName>
                                        </p:attrNameLst>
                                      </p:cBhvr>
                                      <p:tavLst>
                                        <p:tav tm="0">
                                          <p:val>
                                            <p:fltVal val="0"/>
                                          </p:val>
                                        </p:tav>
                                        <p:tav tm="100000">
                                          <p:val>
                                            <p:strVal val="#ppt_w"/>
                                          </p:val>
                                        </p:tav>
                                      </p:tavLst>
                                    </p:anim>
                                    <p:anim calcmode="lin" valueType="num">
                                      <p:cBhvr>
                                        <p:cTn id="121" dur="500" fill="hold"/>
                                        <p:tgtEl>
                                          <p:spTgt spid="71"/>
                                        </p:tgtEl>
                                        <p:attrNameLst>
                                          <p:attrName>ppt_h</p:attrName>
                                        </p:attrNameLst>
                                      </p:cBhvr>
                                      <p:tavLst>
                                        <p:tav tm="0">
                                          <p:val>
                                            <p:fltVal val="0"/>
                                          </p:val>
                                        </p:tav>
                                        <p:tav tm="100000">
                                          <p:val>
                                            <p:strVal val="#ppt_h"/>
                                          </p:val>
                                        </p:tav>
                                      </p:tavLst>
                                    </p:anim>
                                    <p:animEffect transition="in" filter="fade">
                                      <p:cBhvr>
                                        <p:cTn id="122" dur="500"/>
                                        <p:tgtEl>
                                          <p:spTgt spid="71"/>
                                        </p:tgtEl>
                                      </p:cBhvr>
                                    </p:animEffect>
                                  </p:childTnLst>
                                </p:cTn>
                              </p:par>
                              <p:par>
                                <p:cTn id="123" presetID="53" presetClass="entr" presetSubtype="16" fill="hold" grpId="0" nodeType="withEffect">
                                  <p:stCondLst>
                                    <p:cond delay="500"/>
                                  </p:stCondLst>
                                  <p:childTnLst>
                                    <p:set>
                                      <p:cBhvr>
                                        <p:cTn id="124" dur="1" fill="hold">
                                          <p:stCondLst>
                                            <p:cond delay="0"/>
                                          </p:stCondLst>
                                        </p:cTn>
                                        <p:tgtEl>
                                          <p:spTgt spid="74"/>
                                        </p:tgtEl>
                                        <p:attrNameLst>
                                          <p:attrName>style.visibility</p:attrName>
                                        </p:attrNameLst>
                                      </p:cBhvr>
                                      <p:to>
                                        <p:strVal val="visible"/>
                                      </p:to>
                                    </p:set>
                                    <p:anim calcmode="lin" valueType="num">
                                      <p:cBhvr>
                                        <p:cTn id="125" dur="500" fill="hold"/>
                                        <p:tgtEl>
                                          <p:spTgt spid="74"/>
                                        </p:tgtEl>
                                        <p:attrNameLst>
                                          <p:attrName>ppt_w</p:attrName>
                                        </p:attrNameLst>
                                      </p:cBhvr>
                                      <p:tavLst>
                                        <p:tav tm="0">
                                          <p:val>
                                            <p:fltVal val="0"/>
                                          </p:val>
                                        </p:tav>
                                        <p:tav tm="100000">
                                          <p:val>
                                            <p:strVal val="#ppt_w"/>
                                          </p:val>
                                        </p:tav>
                                      </p:tavLst>
                                    </p:anim>
                                    <p:anim calcmode="lin" valueType="num">
                                      <p:cBhvr>
                                        <p:cTn id="126" dur="500" fill="hold"/>
                                        <p:tgtEl>
                                          <p:spTgt spid="74"/>
                                        </p:tgtEl>
                                        <p:attrNameLst>
                                          <p:attrName>ppt_h</p:attrName>
                                        </p:attrNameLst>
                                      </p:cBhvr>
                                      <p:tavLst>
                                        <p:tav tm="0">
                                          <p:val>
                                            <p:fltVal val="0"/>
                                          </p:val>
                                        </p:tav>
                                        <p:tav tm="100000">
                                          <p:val>
                                            <p:strVal val="#ppt_h"/>
                                          </p:val>
                                        </p:tav>
                                      </p:tavLst>
                                    </p:anim>
                                    <p:animEffect transition="in" filter="fade">
                                      <p:cBhvr>
                                        <p:cTn id="127" dur="500"/>
                                        <p:tgtEl>
                                          <p:spTgt spid="74"/>
                                        </p:tgtEl>
                                      </p:cBhvr>
                                    </p:animEffect>
                                  </p:childTnLst>
                                </p:cTn>
                              </p:par>
                            </p:childTnLst>
                          </p:cTn>
                        </p:par>
                        <p:par>
                          <p:cTn id="128" fill="hold">
                            <p:stCondLst>
                              <p:cond delay="10000"/>
                            </p:stCondLst>
                            <p:childTnLst>
                              <p:par>
                                <p:cTn id="129" presetID="22" presetClass="entr" presetSubtype="8" fill="hold" nodeType="after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wipe(left)">
                                      <p:cBhvr>
                                        <p:cTn id="131" dur="500"/>
                                        <p:tgtEl>
                                          <p:spTgt spid="69"/>
                                        </p:tgtEl>
                                      </p:cBhvr>
                                    </p:animEffect>
                                  </p:childTnLst>
                                </p:cTn>
                              </p:par>
                              <p:par>
                                <p:cTn id="132" presetID="53" presetClass="entr" presetSubtype="16" fill="hold" grpId="0" nodeType="withEffect">
                                  <p:stCondLst>
                                    <p:cond delay="500"/>
                                  </p:stCondLst>
                                  <p:childTnLst>
                                    <p:set>
                                      <p:cBhvr>
                                        <p:cTn id="133" dur="1" fill="hold">
                                          <p:stCondLst>
                                            <p:cond delay="0"/>
                                          </p:stCondLst>
                                        </p:cTn>
                                        <p:tgtEl>
                                          <p:spTgt spid="72"/>
                                        </p:tgtEl>
                                        <p:attrNameLst>
                                          <p:attrName>style.visibility</p:attrName>
                                        </p:attrNameLst>
                                      </p:cBhvr>
                                      <p:to>
                                        <p:strVal val="visible"/>
                                      </p:to>
                                    </p:set>
                                    <p:anim calcmode="lin" valueType="num">
                                      <p:cBhvr>
                                        <p:cTn id="134" dur="500" fill="hold"/>
                                        <p:tgtEl>
                                          <p:spTgt spid="72"/>
                                        </p:tgtEl>
                                        <p:attrNameLst>
                                          <p:attrName>ppt_w</p:attrName>
                                        </p:attrNameLst>
                                      </p:cBhvr>
                                      <p:tavLst>
                                        <p:tav tm="0">
                                          <p:val>
                                            <p:fltVal val="0"/>
                                          </p:val>
                                        </p:tav>
                                        <p:tav tm="100000">
                                          <p:val>
                                            <p:strVal val="#ppt_w"/>
                                          </p:val>
                                        </p:tav>
                                      </p:tavLst>
                                    </p:anim>
                                    <p:anim calcmode="lin" valueType="num">
                                      <p:cBhvr>
                                        <p:cTn id="135" dur="500" fill="hold"/>
                                        <p:tgtEl>
                                          <p:spTgt spid="72"/>
                                        </p:tgtEl>
                                        <p:attrNameLst>
                                          <p:attrName>ppt_h</p:attrName>
                                        </p:attrNameLst>
                                      </p:cBhvr>
                                      <p:tavLst>
                                        <p:tav tm="0">
                                          <p:val>
                                            <p:fltVal val="0"/>
                                          </p:val>
                                        </p:tav>
                                        <p:tav tm="100000">
                                          <p:val>
                                            <p:strVal val="#ppt_h"/>
                                          </p:val>
                                        </p:tav>
                                      </p:tavLst>
                                    </p:anim>
                                    <p:animEffect transition="in" filter="fade">
                                      <p:cBhvr>
                                        <p:cTn id="136" dur="500"/>
                                        <p:tgtEl>
                                          <p:spTgt spid="72"/>
                                        </p:tgtEl>
                                      </p:cBhvr>
                                    </p:animEffect>
                                  </p:childTnLst>
                                </p:cTn>
                              </p:par>
                              <p:par>
                                <p:cTn id="137" presetID="53" presetClass="entr" presetSubtype="16" fill="hold" grpId="0" nodeType="withEffect">
                                  <p:stCondLst>
                                    <p:cond delay="500"/>
                                  </p:stCondLst>
                                  <p:childTnLst>
                                    <p:set>
                                      <p:cBhvr>
                                        <p:cTn id="138" dur="1" fill="hold">
                                          <p:stCondLst>
                                            <p:cond delay="0"/>
                                          </p:stCondLst>
                                        </p:cTn>
                                        <p:tgtEl>
                                          <p:spTgt spid="73"/>
                                        </p:tgtEl>
                                        <p:attrNameLst>
                                          <p:attrName>style.visibility</p:attrName>
                                        </p:attrNameLst>
                                      </p:cBhvr>
                                      <p:to>
                                        <p:strVal val="visible"/>
                                      </p:to>
                                    </p:set>
                                    <p:anim calcmode="lin" valueType="num">
                                      <p:cBhvr>
                                        <p:cTn id="139" dur="500" fill="hold"/>
                                        <p:tgtEl>
                                          <p:spTgt spid="73"/>
                                        </p:tgtEl>
                                        <p:attrNameLst>
                                          <p:attrName>ppt_w</p:attrName>
                                        </p:attrNameLst>
                                      </p:cBhvr>
                                      <p:tavLst>
                                        <p:tav tm="0">
                                          <p:val>
                                            <p:fltVal val="0"/>
                                          </p:val>
                                        </p:tav>
                                        <p:tav tm="100000">
                                          <p:val>
                                            <p:strVal val="#ppt_w"/>
                                          </p:val>
                                        </p:tav>
                                      </p:tavLst>
                                    </p:anim>
                                    <p:anim calcmode="lin" valueType="num">
                                      <p:cBhvr>
                                        <p:cTn id="140" dur="500" fill="hold"/>
                                        <p:tgtEl>
                                          <p:spTgt spid="73"/>
                                        </p:tgtEl>
                                        <p:attrNameLst>
                                          <p:attrName>ppt_h</p:attrName>
                                        </p:attrNameLst>
                                      </p:cBhvr>
                                      <p:tavLst>
                                        <p:tav tm="0">
                                          <p:val>
                                            <p:fltVal val="0"/>
                                          </p:val>
                                        </p:tav>
                                        <p:tav tm="100000">
                                          <p:val>
                                            <p:strVal val="#ppt_h"/>
                                          </p:val>
                                        </p:tav>
                                      </p:tavLst>
                                    </p:anim>
                                    <p:animEffect transition="in" filter="fade">
                                      <p:cBhvr>
                                        <p:cTn id="141" dur="500"/>
                                        <p:tgtEl>
                                          <p:spTgt spid="73"/>
                                        </p:tgtEl>
                                      </p:cBhvr>
                                    </p:animEffect>
                                  </p:childTnLst>
                                </p:cTn>
                              </p:par>
                              <p:par>
                                <p:cTn id="142" presetID="53" presetClass="entr" presetSubtype="16" fill="hold" grpId="0" nodeType="withEffect">
                                  <p:stCondLst>
                                    <p:cond delay="500"/>
                                  </p:stCondLst>
                                  <p:childTnLst>
                                    <p:set>
                                      <p:cBhvr>
                                        <p:cTn id="143" dur="1" fill="hold">
                                          <p:stCondLst>
                                            <p:cond delay="0"/>
                                          </p:stCondLst>
                                        </p:cTn>
                                        <p:tgtEl>
                                          <p:spTgt spid="75"/>
                                        </p:tgtEl>
                                        <p:attrNameLst>
                                          <p:attrName>style.visibility</p:attrName>
                                        </p:attrNameLst>
                                      </p:cBhvr>
                                      <p:to>
                                        <p:strVal val="visible"/>
                                      </p:to>
                                    </p:set>
                                    <p:anim calcmode="lin" valueType="num">
                                      <p:cBhvr>
                                        <p:cTn id="144" dur="500" fill="hold"/>
                                        <p:tgtEl>
                                          <p:spTgt spid="75"/>
                                        </p:tgtEl>
                                        <p:attrNameLst>
                                          <p:attrName>ppt_w</p:attrName>
                                        </p:attrNameLst>
                                      </p:cBhvr>
                                      <p:tavLst>
                                        <p:tav tm="0">
                                          <p:val>
                                            <p:fltVal val="0"/>
                                          </p:val>
                                        </p:tav>
                                        <p:tav tm="100000">
                                          <p:val>
                                            <p:strVal val="#ppt_w"/>
                                          </p:val>
                                        </p:tav>
                                      </p:tavLst>
                                    </p:anim>
                                    <p:anim calcmode="lin" valueType="num">
                                      <p:cBhvr>
                                        <p:cTn id="145" dur="500" fill="hold"/>
                                        <p:tgtEl>
                                          <p:spTgt spid="75"/>
                                        </p:tgtEl>
                                        <p:attrNameLst>
                                          <p:attrName>ppt_h</p:attrName>
                                        </p:attrNameLst>
                                      </p:cBhvr>
                                      <p:tavLst>
                                        <p:tav tm="0">
                                          <p:val>
                                            <p:fltVal val="0"/>
                                          </p:val>
                                        </p:tav>
                                        <p:tav tm="100000">
                                          <p:val>
                                            <p:strVal val="#ppt_h"/>
                                          </p:val>
                                        </p:tav>
                                      </p:tavLst>
                                    </p:anim>
                                    <p:animEffect transition="in" filter="fade">
                                      <p:cBhvr>
                                        <p:cTn id="14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42" grpId="0" animBg="1"/>
      <p:bldP spid="43" grpId="0"/>
      <p:bldP spid="44" grpId="0" animBg="1"/>
      <p:bldP spid="45" grpId="0"/>
      <p:bldP spid="46" grpId="0" animBg="1"/>
      <p:bldP spid="47" grpId="0"/>
      <p:bldP spid="48" grpId="0" animBg="1"/>
      <p:bldP spid="48" grpId="1" animBg="1"/>
      <p:bldP spid="49" grpId="0" animBg="1"/>
      <p:bldP spid="50" grpId="0"/>
      <p:bldP spid="52" grpId="0"/>
      <p:bldP spid="55" grpId="0"/>
      <p:bldP spid="57" grpId="0"/>
      <p:bldP spid="59" grpId="0"/>
      <p:bldP spid="33" grpId="0"/>
      <p:bldP spid="70" grpId="0" animBg="1"/>
      <p:bldP spid="71" grpId="0"/>
      <p:bldP spid="72" grpId="0" animBg="1"/>
      <p:bldP spid="73" grpId="0"/>
      <p:bldP spid="74" grpId="0"/>
      <p:bldP spid="7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218267" cy="6858000"/>
          </a:xfrm>
          <a:prstGeom prst="rect">
            <a:avLst/>
          </a:prstGeom>
        </p:spPr>
      </p:pic>
      <p:sp>
        <p:nvSpPr>
          <p:cNvPr id="55" name="矩形 5"/>
          <p:cNvSpPr/>
          <p:nvPr/>
        </p:nvSpPr>
        <p:spPr>
          <a:xfrm>
            <a:off x="784" y="2571750"/>
            <a:ext cx="12217483" cy="3953594"/>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5">
              <a:lumMod val="50000"/>
            </a:schemeClr>
          </a:solid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
          <p:cNvSpPr/>
          <p:nvPr/>
        </p:nvSpPr>
        <p:spPr bwMode="auto">
          <a:xfrm>
            <a:off x="5199659" y="1772816"/>
            <a:ext cx="1819732" cy="164069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8" name="文本框 12"/>
          <p:cNvSpPr txBox="1"/>
          <p:nvPr/>
        </p:nvSpPr>
        <p:spPr>
          <a:xfrm>
            <a:off x="4808989" y="3573016"/>
            <a:ext cx="2646878" cy="830997"/>
          </a:xfrm>
          <a:prstGeom prst="rect">
            <a:avLst/>
          </a:prstGeom>
          <a:noFill/>
        </p:spPr>
        <p:txBody>
          <a:bodyPr wrap="none" rtlCol="0">
            <a:spAutoFit/>
          </a:bodyPr>
          <a:lstStyle/>
          <a:p>
            <a:pPr algn="ctr"/>
            <a:r>
              <a:rPr lang="zh-CN" altLang="en-US" sz="4800" b="1" dirty="0">
                <a:solidFill>
                  <a:schemeClr val="accent5">
                    <a:lumMod val="60000"/>
                    <a:lumOff val="40000"/>
                  </a:schemeClr>
                </a:solidFill>
                <a:latin typeface="微软雅黑" panose="020B0503020204020204" pitchFamily="34" charset="-122"/>
                <a:ea typeface="微软雅黑" panose="020B0503020204020204" pitchFamily="34" charset="-122"/>
              </a:rPr>
              <a:t>附加功能</a:t>
            </a:r>
            <a:endParaRPr lang="en-US" altLang="zh-CN" sz="4800" b="1"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4948944" y="4941168"/>
            <a:ext cx="1436675" cy="215444"/>
            <a:chOff x="4369395" y="3284984"/>
            <a:chExt cx="1436675" cy="215444"/>
          </a:xfrm>
        </p:grpSpPr>
        <p:sp>
          <p:nvSpPr>
            <p:cNvPr id="61"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绘制地图</a:t>
              </a:r>
            </a:p>
          </p:txBody>
        </p:sp>
        <p:grpSp>
          <p:nvGrpSpPr>
            <p:cNvPr id="62" name="组合 61"/>
            <p:cNvGrpSpPr/>
            <p:nvPr/>
          </p:nvGrpSpPr>
          <p:grpSpPr>
            <a:xfrm>
              <a:off x="4369395" y="3316401"/>
              <a:ext cx="168551" cy="168551"/>
              <a:chOff x="5005199" y="3717032"/>
              <a:chExt cx="168551" cy="168551"/>
            </a:xfrm>
          </p:grpSpPr>
          <p:sp>
            <p:nvSpPr>
              <p:cNvPr id="63" name="椭圆 62"/>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64" name="等腰三角形 6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65" name="组合 64"/>
          <p:cNvGrpSpPr/>
          <p:nvPr/>
        </p:nvGrpSpPr>
        <p:grpSpPr>
          <a:xfrm>
            <a:off x="6380477" y="4926204"/>
            <a:ext cx="2086447" cy="215444"/>
            <a:chOff x="4369395" y="3284984"/>
            <a:chExt cx="2086447" cy="215444"/>
          </a:xfrm>
        </p:grpSpPr>
        <p:sp>
          <p:nvSpPr>
            <p:cNvPr id="66" name="文本框 9"/>
            <p:cNvSpPr txBox="1"/>
            <p:nvPr/>
          </p:nvSpPr>
          <p:spPr>
            <a:xfrm>
              <a:off x="4581935" y="3284984"/>
              <a:ext cx="1873907" cy="215444"/>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动态展示旅客行程信息</a:t>
              </a:r>
            </a:p>
          </p:txBody>
        </p:sp>
        <p:grpSp>
          <p:nvGrpSpPr>
            <p:cNvPr id="67" name="组合 66"/>
            <p:cNvGrpSpPr/>
            <p:nvPr/>
          </p:nvGrpSpPr>
          <p:grpSpPr>
            <a:xfrm>
              <a:off x="4369395" y="3316401"/>
              <a:ext cx="168551" cy="168551"/>
              <a:chOff x="5005199" y="3717032"/>
              <a:chExt cx="168551" cy="168551"/>
            </a:xfrm>
          </p:grpSpPr>
          <p:sp>
            <p:nvSpPr>
              <p:cNvPr id="68" name="椭圆 67"/>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69" name="等腰三角形 6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97" name="组合 96"/>
          <p:cNvGrpSpPr/>
          <p:nvPr/>
        </p:nvGrpSpPr>
        <p:grpSpPr>
          <a:xfrm>
            <a:off x="4948944" y="5517232"/>
            <a:ext cx="1436675" cy="215444"/>
            <a:chOff x="4369395" y="3284984"/>
            <a:chExt cx="1436675" cy="215444"/>
          </a:xfrm>
        </p:grpSpPr>
        <p:sp>
          <p:nvSpPr>
            <p:cNvPr id="104"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交通工具风险</a:t>
              </a:r>
            </a:p>
          </p:txBody>
        </p:sp>
        <p:grpSp>
          <p:nvGrpSpPr>
            <p:cNvPr id="105" name="组合 104"/>
            <p:cNvGrpSpPr/>
            <p:nvPr/>
          </p:nvGrpSpPr>
          <p:grpSpPr>
            <a:xfrm>
              <a:off x="4369395" y="3316401"/>
              <a:ext cx="168551" cy="168551"/>
              <a:chOff x="5005199" y="3717032"/>
              <a:chExt cx="168551" cy="168551"/>
            </a:xfrm>
          </p:grpSpPr>
          <p:sp>
            <p:nvSpPr>
              <p:cNvPr id="106" name="椭圆 105"/>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107" name="等腰三角形 10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sp>
        <p:nvSpPr>
          <p:cNvPr id="43" name="Freeform 9"/>
          <p:cNvSpPr>
            <a:spLocks noEditPoints="1"/>
          </p:cNvSpPr>
          <p:nvPr/>
        </p:nvSpPr>
        <p:spPr bwMode="auto">
          <a:xfrm rot="19469485">
            <a:off x="5602658" y="2053066"/>
            <a:ext cx="1013732" cy="1080193"/>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9" name="TextBox 58"/>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sp>
        <p:nvSpPr>
          <p:cNvPr id="2" name="Rectangle 1">
            <a:extLst>
              <a:ext uri="{FF2B5EF4-FFF2-40B4-BE49-F238E27FC236}">
                <a16:creationId xmlns:a16="http://schemas.microsoft.com/office/drawing/2014/main" id="{F91992CA-C4EC-493A-9189-2724E28ABEE8}"/>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交通工具的风险值</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A571753-8165-4266-9AE3-B6C3EC6264E9}"/>
              </a:ext>
            </a:extLst>
          </p:cNvPr>
          <p:cNvSpPr>
            <a:spLocks noChangeArrowheads="1"/>
          </p:cNvSpPr>
          <p:nvPr/>
        </p:nvSpPr>
        <p:spPr bwMode="auto">
          <a:xfrm>
            <a:off x="152400" y="15240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交通工具的风险值</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57" name="组合 56">
            <a:extLst>
              <a:ext uri="{FF2B5EF4-FFF2-40B4-BE49-F238E27FC236}">
                <a16:creationId xmlns:a16="http://schemas.microsoft.com/office/drawing/2014/main" id="{025C568B-D8DC-4A2A-9E8B-09D2114042D7}"/>
              </a:ext>
            </a:extLst>
          </p:cNvPr>
          <p:cNvGrpSpPr/>
          <p:nvPr/>
        </p:nvGrpSpPr>
        <p:grpSpPr>
          <a:xfrm>
            <a:off x="6369488" y="5467961"/>
            <a:ext cx="2097436" cy="231331"/>
            <a:chOff x="4369395" y="3284984"/>
            <a:chExt cx="1580691" cy="199968"/>
          </a:xfrm>
        </p:grpSpPr>
        <p:sp>
          <p:nvSpPr>
            <p:cNvPr id="70" name="文本框 9">
              <a:extLst>
                <a:ext uri="{FF2B5EF4-FFF2-40B4-BE49-F238E27FC236}">
                  <a16:creationId xmlns:a16="http://schemas.microsoft.com/office/drawing/2014/main" id="{C8BBD479-9DF6-436C-B11B-2EBC66CFEB9E}"/>
                </a:ext>
              </a:extLst>
            </p:cNvPr>
            <p:cNvSpPr txBox="1"/>
            <p:nvPr/>
          </p:nvSpPr>
          <p:spPr>
            <a:xfrm>
              <a:off x="4581935" y="3284984"/>
              <a:ext cx="1368151" cy="186235"/>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显示进度条</a:t>
              </a:r>
            </a:p>
          </p:txBody>
        </p:sp>
        <p:sp>
          <p:nvSpPr>
            <p:cNvPr id="72" name="椭圆 71">
              <a:extLst>
                <a:ext uri="{FF2B5EF4-FFF2-40B4-BE49-F238E27FC236}">
                  <a16:creationId xmlns:a16="http://schemas.microsoft.com/office/drawing/2014/main" id="{6E0132A2-B638-4D9C-BC8A-E5F7A39B63FC}"/>
                </a:ext>
              </a:extLst>
            </p:cNvPr>
            <p:cNvSpPr/>
            <p:nvPr/>
          </p:nvSpPr>
          <p:spPr>
            <a:xfrm>
              <a:off x="4369395" y="3316401"/>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sp>
        <p:nvSpPr>
          <p:cNvPr id="4" name="Rectangle 3">
            <a:extLst>
              <a:ext uri="{FF2B5EF4-FFF2-40B4-BE49-F238E27FC236}">
                <a16:creationId xmlns:a16="http://schemas.microsoft.com/office/drawing/2014/main" id="{4EFBA141-CF86-4960-B4A9-F608BBA84B5A}"/>
              </a:ext>
            </a:extLst>
          </p:cNvPr>
          <p:cNvSpPr>
            <a:spLocks noChangeArrowheads="1"/>
          </p:cNvSpPr>
          <p:nvPr/>
        </p:nvSpPr>
        <p:spPr bwMode="auto">
          <a:xfrm>
            <a:off x="304800" y="30480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动态显示旅客</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31" name="组合 30">
            <a:extLst>
              <a:ext uri="{FF2B5EF4-FFF2-40B4-BE49-F238E27FC236}">
                <a16:creationId xmlns:a16="http://schemas.microsoft.com/office/drawing/2014/main" id="{8EDCA66D-3482-4170-8B44-BDF29308CAFA}"/>
              </a:ext>
            </a:extLst>
          </p:cNvPr>
          <p:cNvGrpSpPr/>
          <p:nvPr/>
        </p:nvGrpSpPr>
        <p:grpSpPr>
          <a:xfrm>
            <a:off x="4955112" y="6046995"/>
            <a:ext cx="1436675" cy="215444"/>
            <a:chOff x="4369395" y="3284984"/>
            <a:chExt cx="1436675" cy="215444"/>
          </a:xfrm>
        </p:grpSpPr>
        <p:sp>
          <p:nvSpPr>
            <p:cNvPr id="32" name="文本框 9">
              <a:extLst>
                <a:ext uri="{FF2B5EF4-FFF2-40B4-BE49-F238E27FC236}">
                  <a16:creationId xmlns:a16="http://schemas.microsoft.com/office/drawing/2014/main" id="{6636FB72-B821-498C-8F0F-B6C804883A99}"/>
                </a:ext>
              </a:extLst>
            </p:cNvPr>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多个旅客切换</a:t>
              </a:r>
            </a:p>
          </p:txBody>
        </p:sp>
        <p:grpSp>
          <p:nvGrpSpPr>
            <p:cNvPr id="33" name="组合 32">
              <a:extLst>
                <a:ext uri="{FF2B5EF4-FFF2-40B4-BE49-F238E27FC236}">
                  <a16:creationId xmlns:a16="http://schemas.microsoft.com/office/drawing/2014/main" id="{10478977-7DEE-4A28-B123-AD801B2BD1F3}"/>
                </a:ext>
              </a:extLst>
            </p:cNvPr>
            <p:cNvGrpSpPr/>
            <p:nvPr/>
          </p:nvGrpSpPr>
          <p:grpSpPr>
            <a:xfrm>
              <a:off x="4369395" y="3316401"/>
              <a:ext cx="168551" cy="168551"/>
              <a:chOff x="5005199" y="3717032"/>
              <a:chExt cx="168551" cy="168551"/>
            </a:xfrm>
          </p:grpSpPr>
          <p:sp>
            <p:nvSpPr>
              <p:cNvPr id="34" name="椭圆 33">
                <a:extLst>
                  <a:ext uri="{FF2B5EF4-FFF2-40B4-BE49-F238E27FC236}">
                    <a16:creationId xmlns:a16="http://schemas.microsoft.com/office/drawing/2014/main" id="{22DAE27D-15E6-43D3-AA6A-442711BB72C9}"/>
                  </a:ext>
                </a:extLst>
              </p:cNvPr>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35" name="等腰三角形 34">
                <a:extLst>
                  <a:ext uri="{FF2B5EF4-FFF2-40B4-BE49-F238E27FC236}">
                    <a16:creationId xmlns:a16="http://schemas.microsoft.com/office/drawing/2014/main" id="{093442C9-5FDD-448C-A048-413CE6480065}"/>
                  </a:ext>
                </a:extLst>
              </p:cNvPr>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36" name="组合 35">
            <a:extLst>
              <a:ext uri="{FF2B5EF4-FFF2-40B4-BE49-F238E27FC236}">
                <a16:creationId xmlns:a16="http://schemas.microsoft.com/office/drawing/2014/main" id="{9F278924-9A99-41D9-A682-C66F6C22E875}"/>
              </a:ext>
            </a:extLst>
          </p:cNvPr>
          <p:cNvGrpSpPr/>
          <p:nvPr/>
        </p:nvGrpSpPr>
        <p:grpSpPr>
          <a:xfrm>
            <a:off x="6388486" y="5985029"/>
            <a:ext cx="1436675" cy="215444"/>
            <a:chOff x="4369395" y="3284984"/>
            <a:chExt cx="1436675" cy="215444"/>
          </a:xfrm>
        </p:grpSpPr>
        <p:sp>
          <p:nvSpPr>
            <p:cNvPr id="37" name="文本框 9">
              <a:extLst>
                <a:ext uri="{FF2B5EF4-FFF2-40B4-BE49-F238E27FC236}">
                  <a16:creationId xmlns:a16="http://schemas.microsoft.com/office/drawing/2014/main" id="{8008699D-C1F2-4EE7-BC76-A1446F0D7018}"/>
                </a:ext>
              </a:extLst>
            </p:cNvPr>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系统加速</a:t>
              </a:r>
            </a:p>
          </p:txBody>
        </p:sp>
        <p:grpSp>
          <p:nvGrpSpPr>
            <p:cNvPr id="38" name="组合 37">
              <a:extLst>
                <a:ext uri="{FF2B5EF4-FFF2-40B4-BE49-F238E27FC236}">
                  <a16:creationId xmlns:a16="http://schemas.microsoft.com/office/drawing/2014/main" id="{112ACF9A-24CA-4636-9576-74FECB134BC9}"/>
                </a:ext>
              </a:extLst>
            </p:cNvPr>
            <p:cNvGrpSpPr/>
            <p:nvPr/>
          </p:nvGrpSpPr>
          <p:grpSpPr>
            <a:xfrm>
              <a:off x="4369395" y="3316401"/>
              <a:ext cx="168551" cy="168551"/>
              <a:chOff x="5005199" y="3717032"/>
              <a:chExt cx="168551" cy="168551"/>
            </a:xfrm>
          </p:grpSpPr>
          <p:sp>
            <p:nvSpPr>
              <p:cNvPr id="39" name="椭圆 38">
                <a:extLst>
                  <a:ext uri="{FF2B5EF4-FFF2-40B4-BE49-F238E27FC236}">
                    <a16:creationId xmlns:a16="http://schemas.microsoft.com/office/drawing/2014/main" id="{7577D530-B77D-40D4-966C-BB33A352175A}"/>
                  </a:ext>
                </a:extLst>
              </p:cNvPr>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40" name="等腰三角形 39">
                <a:extLst>
                  <a:ext uri="{FF2B5EF4-FFF2-40B4-BE49-F238E27FC236}">
                    <a16:creationId xmlns:a16="http://schemas.microsoft.com/office/drawing/2014/main" id="{69CCD694-B7A2-4032-96E1-E9385990E54B}"/>
                  </a:ext>
                </a:extLst>
              </p:cNvPr>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sp>
        <p:nvSpPr>
          <p:cNvPr id="41" name="等腰三角形 40">
            <a:extLst>
              <a:ext uri="{FF2B5EF4-FFF2-40B4-BE49-F238E27FC236}">
                <a16:creationId xmlns:a16="http://schemas.microsoft.com/office/drawing/2014/main" id="{8FA2B23D-3FB2-4E5E-9872-763191F0C160}"/>
              </a:ext>
            </a:extLst>
          </p:cNvPr>
          <p:cNvSpPr/>
          <p:nvPr/>
        </p:nvSpPr>
        <p:spPr>
          <a:xfrm rot="5400000">
            <a:off x="6423211" y="5542057"/>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childTnLst>
                          </p:cTn>
                        </p:par>
                        <p:par>
                          <p:cTn id="14" fill="hold">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dissolve">
                                      <p:cBhvr>
                                        <p:cTn id="17" dur="500"/>
                                        <p:tgtEl>
                                          <p:spTgt spid="58"/>
                                        </p:tgtEl>
                                      </p:cBhvr>
                                    </p:animEffect>
                                  </p:childTnLst>
                                </p:cTn>
                              </p:par>
                              <p:par>
                                <p:cTn id="18" presetID="53" presetClass="entr" presetSubtype="16" fill="hold" nodeType="withEffect">
                                  <p:stCondLst>
                                    <p:cond delay="500"/>
                                  </p:stCondLst>
                                  <p:childTnLst>
                                    <p:set>
                                      <p:cBhvr>
                                        <p:cTn id="19" dur="1" fill="hold">
                                          <p:stCondLst>
                                            <p:cond delay="0"/>
                                          </p:stCondLst>
                                        </p:cTn>
                                        <p:tgtEl>
                                          <p:spTgt spid="60"/>
                                        </p:tgtEl>
                                        <p:attrNameLst>
                                          <p:attrName>style.visibility</p:attrName>
                                        </p:attrNameLst>
                                      </p:cBhvr>
                                      <p:to>
                                        <p:strVal val="visible"/>
                                      </p:to>
                                    </p:set>
                                    <p:anim calcmode="lin" valueType="num">
                                      <p:cBhvr>
                                        <p:cTn id="20" dur="500" fill="hold"/>
                                        <p:tgtEl>
                                          <p:spTgt spid="60"/>
                                        </p:tgtEl>
                                        <p:attrNameLst>
                                          <p:attrName>ppt_w</p:attrName>
                                        </p:attrNameLst>
                                      </p:cBhvr>
                                      <p:tavLst>
                                        <p:tav tm="0">
                                          <p:val>
                                            <p:fltVal val="0"/>
                                          </p:val>
                                        </p:tav>
                                        <p:tav tm="100000">
                                          <p:val>
                                            <p:strVal val="#ppt_w"/>
                                          </p:val>
                                        </p:tav>
                                      </p:tavLst>
                                    </p:anim>
                                    <p:anim calcmode="lin" valueType="num">
                                      <p:cBhvr>
                                        <p:cTn id="21" dur="500" fill="hold"/>
                                        <p:tgtEl>
                                          <p:spTgt spid="60"/>
                                        </p:tgtEl>
                                        <p:attrNameLst>
                                          <p:attrName>ppt_h</p:attrName>
                                        </p:attrNameLst>
                                      </p:cBhvr>
                                      <p:tavLst>
                                        <p:tav tm="0">
                                          <p:val>
                                            <p:fltVal val="0"/>
                                          </p:val>
                                        </p:tav>
                                        <p:tav tm="100000">
                                          <p:val>
                                            <p:strVal val="#ppt_h"/>
                                          </p:val>
                                        </p:tav>
                                      </p:tavLst>
                                    </p:anim>
                                    <p:animEffect transition="in" filter="fade">
                                      <p:cBhvr>
                                        <p:cTn id="22" dur="500"/>
                                        <p:tgtEl>
                                          <p:spTgt spid="60"/>
                                        </p:tgtEl>
                                      </p:cBhvr>
                                    </p:animEffect>
                                  </p:childTnLst>
                                </p:cTn>
                              </p:par>
                              <p:par>
                                <p:cTn id="23" presetID="53" presetClass="entr" presetSubtype="16" fill="hold" nodeType="withEffect">
                                  <p:stCondLst>
                                    <p:cond delay="500"/>
                                  </p:stCondLst>
                                  <p:childTnLst>
                                    <p:set>
                                      <p:cBhvr>
                                        <p:cTn id="24" dur="1" fill="hold">
                                          <p:stCondLst>
                                            <p:cond delay="0"/>
                                          </p:stCondLst>
                                        </p:cTn>
                                        <p:tgtEl>
                                          <p:spTgt spid="65"/>
                                        </p:tgtEl>
                                        <p:attrNameLst>
                                          <p:attrName>style.visibility</p:attrName>
                                        </p:attrNameLst>
                                      </p:cBhvr>
                                      <p:to>
                                        <p:strVal val="visible"/>
                                      </p:to>
                                    </p:set>
                                    <p:anim calcmode="lin" valueType="num">
                                      <p:cBhvr>
                                        <p:cTn id="25" dur="500" fill="hold"/>
                                        <p:tgtEl>
                                          <p:spTgt spid="65"/>
                                        </p:tgtEl>
                                        <p:attrNameLst>
                                          <p:attrName>ppt_w</p:attrName>
                                        </p:attrNameLst>
                                      </p:cBhvr>
                                      <p:tavLst>
                                        <p:tav tm="0">
                                          <p:val>
                                            <p:fltVal val="0"/>
                                          </p:val>
                                        </p:tav>
                                        <p:tav tm="100000">
                                          <p:val>
                                            <p:strVal val="#ppt_w"/>
                                          </p:val>
                                        </p:tav>
                                      </p:tavLst>
                                    </p:anim>
                                    <p:anim calcmode="lin" valueType="num">
                                      <p:cBhvr>
                                        <p:cTn id="26" dur="500" fill="hold"/>
                                        <p:tgtEl>
                                          <p:spTgt spid="65"/>
                                        </p:tgtEl>
                                        <p:attrNameLst>
                                          <p:attrName>ppt_h</p:attrName>
                                        </p:attrNameLst>
                                      </p:cBhvr>
                                      <p:tavLst>
                                        <p:tav tm="0">
                                          <p:val>
                                            <p:fltVal val="0"/>
                                          </p:val>
                                        </p:tav>
                                        <p:tav tm="100000">
                                          <p:val>
                                            <p:strVal val="#ppt_h"/>
                                          </p:val>
                                        </p:tav>
                                      </p:tavLst>
                                    </p:anim>
                                    <p:animEffect transition="in" filter="fade">
                                      <p:cBhvr>
                                        <p:cTn id="27" dur="500"/>
                                        <p:tgtEl>
                                          <p:spTgt spid="65"/>
                                        </p:tgtEl>
                                      </p:cBhvr>
                                    </p:animEffect>
                                  </p:childTnLst>
                                </p:cTn>
                              </p:par>
                              <p:par>
                                <p:cTn id="28" presetID="53" presetClass="entr" presetSubtype="16" fill="hold" nodeType="withEffect">
                                  <p:stCondLst>
                                    <p:cond delay="500"/>
                                  </p:stCondLst>
                                  <p:childTnLst>
                                    <p:set>
                                      <p:cBhvr>
                                        <p:cTn id="29" dur="1" fill="hold">
                                          <p:stCondLst>
                                            <p:cond delay="0"/>
                                          </p:stCondLst>
                                        </p:cTn>
                                        <p:tgtEl>
                                          <p:spTgt spid="97"/>
                                        </p:tgtEl>
                                        <p:attrNameLst>
                                          <p:attrName>style.visibility</p:attrName>
                                        </p:attrNameLst>
                                      </p:cBhvr>
                                      <p:to>
                                        <p:strVal val="visible"/>
                                      </p:to>
                                    </p:set>
                                    <p:anim calcmode="lin" valueType="num">
                                      <p:cBhvr>
                                        <p:cTn id="30" dur="500" fill="hold"/>
                                        <p:tgtEl>
                                          <p:spTgt spid="97"/>
                                        </p:tgtEl>
                                        <p:attrNameLst>
                                          <p:attrName>ppt_w</p:attrName>
                                        </p:attrNameLst>
                                      </p:cBhvr>
                                      <p:tavLst>
                                        <p:tav tm="0">
                                          <p:val>
                                            <p:fltVal val="0"/>
                                          </p:val>
                                        </p:tav>
                                        <p:tav tm="100000">
                                          <p:val>
                                            <p:strVal val="#ppt_w"/>
                                          </p:val>
                                        </p:tav>
                                      </p:tavLst>
                                    </p:anim>
                                    <p:anim calcmode="lin" valueType="num">
                                      <p:cBhvr>
                                        <p:cTn id="31" dur="500" fill="hold"/>
                                        <p:tgtEl>
                                          <p:spTgt spid="97"/>
                                        </p:tgtEl>
                                        <p:attrNameLst>
                                          <p:attrName>ppt_h</p:attrName>
                                        </p:attrNameLst>
                                      </p:cBhvr>
                                      <p:tavLst>
                                        <p:tav tm="0">
                                          <p:val>
                                            <p:fltVal val="0"/>
                                          </p:val>
                                        </p:tav>
                                        <p:tav tm="100000">
                                          <p:val>
                                            <p:strVal val="#ppt_h"/>
                                          </p:val>
                                        </p:tav>
                                      </p:tavLst>
                                    </p:anim>
                                    <p:animEffect transition="in" filter="fade">
                                      <p:cBhvr>
                                        <p:cTn id="32" dur="500"/>
                                        <p:tgtEl>
                                          <p:spTgt spid="97"/>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2000"/>
                                        <p:tgtEl>
                                          <p:spTgt spid="59"/>
                                        </p:tgtEl>
                                      </p:cBhvr>
                                    </p:animEffect>
                                  </p:childTnLst>
                                </p:cTn>
                              </p:par>
                              <p:par>
                                <p:cTn id="37" presetID="53" presetClass="entr" presetSubtype="16" fill="hold" nodeType="withEffect">
                                  <p:stCondLst>
                                    <p:cond delay="500"/>
                                  </p:stCondLst>
                                  <p:childTnLst>
                                    <p:set>
                                      <p:cBhvr>
                                        <p:cTn id="38" dur="1" fill="hold">
                                          <p:stCondLst>
                                            <p:cond delay="0"/>
                                          </p:stCondLst>
                                        </p:cTn>
                                        <p:tgtEl>
                                          <p:spTgt spid="57"/>
                                        </p:tgtEl>
                                        <p:attrNameLst>
                                          <p:attrName>style.visibility</p:attrName>
                                        </p:attrNameLst>
                                      </p:cBhvr>
                                      <p:to>
                                        <p:strVal val="visible"/>
                                      </p:to>
                                    </p:set>
                                    <p:anim calcmode="lin" valueType="num">
                                      <p:cBhvr>
                                        <p:cTn id="39" dur="500" fill="hold"/>
                                        <p:tgtEl>
                                          <p:spTgt spid="57"/>
                                        </p:tgtEl>
                                        <p:attrNameLst>
                                          <p:attrName>ppt_w</p:attrName>
                                        </p:attrNameLst>
                                      </p:cBhvr>
                                      <p:tavLst>
                                        <p:tav tm="0">
                                          <p:val>
                                            <p:fltVal val="0"/>
                                          </p:val>
                                        </p:tav>
                                        <p:tav tm="100000">
                                          <p:val>
                                            <p:strVal val="#ppt_w"/>
                                          </p:val>
                                        </p:tav>
                                      </p:tavLst>
                                    </p:anim>
                                    <p:anim calcmode="lin" valueType="num">
                                      <p:cBhvr>
                                        <p:cTn id="40" dur="500" fill="hold"/>
                                        <p:tgtEl>
                                          <p:spTgt spid="57"/>
                                        </p:tgtEl>
                                        <p:attrNameLst>
                                          <p:attrName>ppt_h</p:attrName>
                                        </p:attrNameLst>
                                      </p:cBhvr>
                                      <p:tavLst>
                                        <p:tav tm="0">
                                          <p:val>
                                            <p:fltVal val="0"/>
                                          </p:val>
                                        </p:tav>
                                        <p:tav tm="100000">
                                          <p:val>
                                            <p:strVal val="#ppt_h"/>
                                          </p:val>
                                        </p:tav>
                                      </p:tavLst>
                                    </p:anim>
                                    <p:animEffect transition="in" filter="fade">
                                      <p:cBhvr>
                                        <p:cTn id="41" dur="500"/>
                                        <p:tgtEl>
                                          <p:spTgt spid="57"/>
                                        </p:tgtEl>
                                      </p:cBhvr>
                                    </p:animEffect>
                                  </p:childTnLst>
                                </p:cTn>
                              </p:par>
                              <p:par>
                                <p:cTn id="42" presetID="53" presetClass="entr" presetSubtype="16" fill="hold" nodeType="withEffect">
                                  <p:stCondLst>
                                    <p:cond delay="500"/>
                                  </p:stCondLst>
                                  <p:childTnLst>
                                    <p:set>
                                      <p:cBhvr>
                                        <p:cTn id="43" dur="1" fill="hold">
                                          <p:stCondLst>
                                            <p:cond delay="0"/>
                                          </p:stCondLst>
                                        </p:cTn>
                                        <p:tgtEl>
                                          <p:spTgt spid="31"/>
                                        </p:tgtEl>
                                        <p:attrNameLst>
                                          <p:attrName>style.visibility</p:attrName>
                                        </p:attrNameLst>
                                      </p:cBhvr>
                                      <p:to>
                                        <p:strVal val="visible"/>
                                      </p:to>
                                    </p:set>
                                    <p:anim calcmode="lin" valueType="num">
                                      <p:cBhvr>
                                        <p:cTn id="44" dur="500" fill="hold"/>
                                        <p:tgtEl>
                                          <p:spTgt spid="31"/>
                                        </p:tgtEl>
                                        <p:attrNameLst>
                                          <p:attrName>ppt_w</p:attrName>
                                        </p:attrNameLst>
                                      </p:cBhvr>
                                      <p:tavLst>
                                        <p:tav tm="0">
                                          <p:val>
                                            <p:fltVal val="0"/>
                                          </p:val>
                                        </p:tav>
                                        <p:tav tm="100000">
                                          <p:val>
                                            <p:strVal val="#ppt_w"/>
                                          </p:val>
                                        </p:tav>
                                      </p:tavLst>
                                    </p:anim>
                                    <p:anim calcmode="lin" valueType="num">
                                      <p:cBhvr>
                                        <p:cTn id="45" dur="500" fill="hold"/>
                                        <p:tgtEl>
                                          <p:spTgt spid="31"/>
                                        </p:tgtEl>
                                        <p:attrNameLst>
                                          <p:attrName>ppt_h</p:attrName>
                                        </p:attrNameLst>
                                      </p:cBhvr>
                                      <p:tavLst>
                                        <p:tav tm="0">
                                          <p:val>
                                            <p:fltVal val="0"/>
                                          </p:val>
                                        </p:tav>
                                        <p:tav tm="100000">
                                          <p:val>
                                            <p:strVal val="#ppt_h"/>
                                          </p:val>
                                        </p:tav>
                                      </p:tavLst>
                                    </p:anim>
                                    <p:animEffect transition="in" filter="fade">
                                      <p:cBhvr>
                                        <p:cTn id="46" dur="500"/>
                                        <p:tgtEl>
                                          <p:spTgt spid="31"/>
                                        </p:tgtEl>
                                      </p:cBhvr>
                                    </p:animEffect>
                                  </p:childTnLst>
                                </p:cTn>
                              </p:par>
                              <p:par>
                                <p:cTn id="47" presetID="53" presetClass="entr" presetSubtype="16" fill="hold" nodeType="withEffect">
                                  <p:stCondLst>
                                    <p:cond delay="50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fltVal val="0"/>
                                          </p:val>
                                        </p:tav>
                                        <p:tav tm="100000">
                                          <p:val>
                                            <p:strVal val="#ppt_w"/>
                                          </p:val>
                                        </p:tav>
                                      </p:tavLst>
                                    </p:anim>
                                    <p:anim calcmode="lin" valueType="num">
                                      <p:cBhvr>
                                        <p:cTn id="50" dur="500" fill="hold"/>
                                        <p:tgtEl>
                                          <p:spTgt spid="36"/>
                                        </p:tgtEl>
                                        <p:attrNameLst>
                                          <p:attrName>ppt_h</p:attrName>
                                        </p:attrNameLst>
                                      </p:cBhvr>
                                      <p:tavLst>
                                        <p:tav tm="0">
                                          <p:val>
                                            <p:fltVal val="0"/>
                                          </p:val>
                                        </p:tav>
                                        <p:tav tm="100000">
                                          <p:val>
                                            <p:strVal val="#ppt_h"/>
                                          </p:val>
                                        </p:tav>
                                      </p:tavLst>
                                    </p:anim>
                                    <p:animEffect transition="in" filter="fade">
                                      <p:cBhvr>
                                        <p:cTn id="5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p:bldP spid="43" grpId="0" animBg="1"/>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126"/>
          <p:cNvSpPr>
            <a:spLocks noChangeAspect="1" noEditPoints="1"/>
          </p:cNvSpPr>
          <p:nvPr/>
        </p:nvSpPr>
        <p:spPr bwMode="auto">
          <a:xfrm>
            <a:off x="388399" y="136824"/>
            <a:ext cx="329141" cy="411856"/>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latin typeface="Arial" panose="020B0604020202020204" pitchFamily="34" charset="0"/>
              <a:cs typeface="Arial" panose="020B0604020202020204" pitchFamily="34" charset="0"/>
            </a:endParaRPr>
          </a:p>
        </p:txBody>
      </p:sp>
      <p:sp>
        <p:nvSpPr>
          <p:cNvPr id="2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理论基础</a:t>
            </a:r>
          </a:p>
        </p:txBody>
      </p:sp>
      <p:sp>
        <p:nvSpPr>
          <p:cNvPr id="8" name="Rounded Rectangle 15"/>
          <p:cNvSpPr/>
          <p:nvPr/>
        </p:nvSpPr>
        <p:spPr>
          <a:xfrm>
            <a:off x="2448988" y="1268760"/>
            <a:ext cx="633737" cy="63373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 name="Freeform 55"/>
          <p:cNvSpPr>
            <a:spLocks noEditPoints="1"/>
          </p:cNvSpPr>
          <p:nvPr/>
        </p:nvSpPr>
        <p:spPr bwMode="auto">
          <a:xfrm>
            <a:off x="2603576" y="1415800"/>
            <a:ext cx="324561" cy="339657"/>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en-US">
              <a:solidFill>
                <a:schemeClr val="tx1">
                  <a:lumMod val="65000"/>
                  <a:lumOff val="35000"/>
                </a:schemeClr>
              </a:solidFill>
            </a:endParaRPr>
          </a:p>
        </p:txBody>
      </p:sp>
      <p:sp>
        <p:nvSpPr>
          <p:cNvPr id="12" name="TextBox 503"/>
          <p:cNvSpPr txBox="1"/>
          <p:nvPr/>
        </p:nvSpPr>
        <p:spPr>
          <a:xfrm>
            <a:off x="6600411" y="2741591"/>
            <a:ext cx="3731991" cy="1005788"/>
          </a:xfrm>
          <a:prstGeom prst="rect">
            <a:avLst/>
          </a:prstGeom>
          <a:noFill/>
        </p:spPr>
        <p:txBody>
          <a:bodyPr wrap="square" rtlCol="0">
            <a:spAutoFit/>
          </a:bodyPr>
          <a:lstStyle/>
          <a:p>
            <a:pPr>
              <a:lnSpc>
                <a:spcPct val="130000"/>
              </a:lnSpc>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	5.</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进度条显示旅客</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行程完成情况</a:t>
            </a:r>
          </a:p>
        </p:txBody>
      </p:sp>
      <p:sp>
        <p:nvSpPr>
          <p:cNvPr id="13" name="Rounded Rectangle 15"/>
          <p:cNvSpPr/>
          <p:nvPr/>
        </p:nvSpPr>
        <p:spPr>
          <a:xfrm>
            <a:off x="6397003" y="1271784"/>
            <a:ext cx="633737" cy="633737"/>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7" name="流程图: 联系 20"/>
          <p:cNvSpPr/>
          <p:nvPr/>
        </p:nvSpPr>
        <p:spPr>
          <a:xfrm>
            <a:off x="6569912" y="1386601"/>
            <a:ext cx="287915" cy="424624"/>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85" fontAlgn="auto">
              <a:spcBef>
                <a:spcPts val="0"/>
              </a:spcBef>
              <a:spcAft>
                <a:spcPts val="0"/>
              </a:spcAft>
              <a:defRPr/>
            </a:pPr>
            <a:endParaRPr lang="zh-CN" altLang="en-US"/>
          </a:p>
        </p:txBody>
      </p:sp>
      <p:sp>
        <p:nvSpPr>
          <p:cNvPr id="23" name="Rounded Rectangle 15"/>
          <p:cNvSpPr/>
          <p:nvPr/>
        </p:nvSpPr>
        <p:spPr>
          <a:xfrm>
            <a:off x="2448988" y="2852936"/>
            <a:ext cx="633737" cy="633737"/>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4" name="Freeform 55"/>
          <p:cNvSpPr>
            <a:spLocks noEditPoints="1"/>
          </p:cNvSpPr>
          <p:nvPr/>
        </p:nvSpPr>
        <p:spPr bwMode="auto">
          <a:xfrm>
            <a:off x="2603576" y="2999976"/>
            <a:ext cx="324561" cy="339657"/>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en-US">
              <a:solidFill>
                <a:schemeClr val="tx1">
                  <a:lumMod val="65000"/>
                  <a:lumOff val="35000"/>
                </a:schemeClr>
              </a:solidFill>
            </a:endParaRPr>
          </a:p>
        </p:txBody>
      </p:sp>
      <p:sp>
        <p:nvSpPr>
          <p:cNvPr id="28" name="Rounded Rectangle 15"/>
          <p:cNvSpPr/>
          <p:nvPr/>
        </p:nvSpPr>
        <p:spPr>
          <a:xfrm>
            <a:off x="6397003" y="2855960"/>
            <a:ext cx="633737" cy="63373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2" name="流程图: 联系 20"/>
          <p:cNvSpPr/>
          <p:nvPr/>
        </p:nvSpPr>
        <p:spPr>
          <a:xfrm>
            <a:off x="6569912" y="2970777"/>
            <a:ext cx="287915" cy="424624"/>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85" fontAlgn="auto">
              <a:spcBef>
                <a:spcPts val="0"/>
              </a:spcBef>
              <a:spcAft>
                <a:spcPts val="0"/>
              </a:spcAft>
              <a:defRPr/>
            </a:pPr>
            <a:endParaRPr lang="zh-CN" altLang="en-US"/>
          </a:p>
        </p:txBody>
      </p:sp>
      <p:sp>
        <p:nvSpPr>
          <p:cNvPr id="33" name="Rounded Rectangle 15"/>
          <p:cNvSpPr/>
          <p:nvPr/>
        </p:nvSpPr>
        <p:spPr>
          <a:xfrm>
            <a:off x="2448988" y="4509117"/>
            <a:ext cx="633737" cy="63373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4" name="Freeform 55"/>
          <p:cNvSpPr>
            <a:spLocks noEditPoints="1"/>
          </p:cNvSpPr>
          <p:nvPr/>
        </p:nvSpPr>
        <p:spPr bwMode="auto">
          <a:xfrm>
            <a:off x="2603576" y="4656157"/>
            <a:ext cx="324561" cy="339657"/>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en-US">
              <a:solidFill>
                <a:schemeClr val="tx1">
                  <a:lumMod val="65000"/>
                  <a:lumOff val="35000"/>
                </a:schemeClr>
              </a:solidFill>
            </a:endParaRPr>
          </a:p>
        </p:txBody>
      </p:sp>
      <p:sp>
        <p:nvSpPr>
          <p:cNvPr id="38" name="Rounded Rectangle 15"/>
          <p:cNvSpPr/>
          <p:nvPr/>
        </p:nvSpPr>
        <p:spPr>
          <a:xfrm>
            <a:off x="6397003" y="4512141"/>
            <a:ext cx="633737" cy="633737"/>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2" name="流程图: 联系 20"/>
          <p:cNvSpPr/>
          <p:nvPr/>
        </p:nvSpPr>
        <p:spPr>
          <a:xfrm>
            <a:off x="6569912" y="4626958"/>
            <a:ext cx="287915" cy="424624"/>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85" fontAlgn="auto">
              <a:spcBef>
                <a:spcPts val="0"/>
              </a:spcBef>
              <a:spcAft>
                <a:spcPts val="0"/>
              </a:spcAft>
              <a:defRPr/>
            </a:pPr>
            <a:endParaRPr lang="zh-CN" altLang="en-US"/>
          </a:p>
        </p:txBody>
      </p:sp>
      <p:sp>
        <p:nvSpPr>
          <p:cNvPr id="44" name="TextBox 43"/>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sp>
        <p:nvSpPr>
          <p:cNvPr id="43" name="TextBox 503">
            <a:extLst>
              <a:ext uri="{FF2B5EF4-FFF2-40B4-BE49-F238E27FC236}">
                <a16:creationId xmlns:a16="http://schemas.microsoft.com/office/drawing/2014/main" id="{19141677-6D5B-4739-81CA-3E50BA69B01F}"/>
              </a:ext>
            </a:extLst>
          </p:cNvPr>
          <p:cNvSpPr txBox="1"/>
          <p:nvPr/>
        </p:nvSpPr>
        <p:spPr>
          <a:xfrm>
            <a:off x="6600411" y="1145571"/>
            <a:ext cx="4496227" cy="1005788"/>
          </a:xfrm>
          <a:prstGeom prst="rect">
            <a:avLst/>
          </a:prstGeom>
          <a:noFill/>
        </p:spPr>
        <p:txBody>
          <a:bodyPr wrap="square" rtlCol="0">
            <a:spAutoFit/>
          </a:bodyPr>
          <a:lstStyle/>
          <a:p>
            <a:pPr>
              <a:lnSpc>
                <a:spcPct val="130000"/>
              </a:lnSpc>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	4.</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动态展示单个旅客</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行程信息</a:t>
            </a:r>
          </a:p>
        </p:txBody>
      </p:sp>
      <p:sp>
        <p:nvSpPr>
          <p:cNvPr id="45" name="TextBox 503">
            <a:extLst>
              <a:ext uri="{FF2B5EF4-FFF2-40B4-BE49-F238E27FC236}">
                <a16:creationId xmlns:a16="http://schemas.microsoft.com/office/drawing/2014/main" id="{AA7E3CE8-C6A4-4DA1-9D9A-6511F8DC7CAA}"/>
              </a:ext>
            </a:extLst>
          </p:cNvPr>
          <p:cNvSpPr txBox="1"/>
          <p:nvPr/>
        </p:nvSpPr>
        <p:spPr>
          <a:xfrm>
            <a:off x="3433291" y="2767110"/>
            <a:ext cx="3731991" cy="1005788"/>
          </a:xfrm>
          <a:prstGeom prst="rect">
            <a:avLst/>
          </a:prstGeom>
          <a:noFill/>
        </p:spPr>
        <p:txBody>
          <a:bodyPr wrap="square" rtlCol="0">
            <a:spAutoFit/>
          </a:bodyPr>
          <a:lstStyle/>
          <a:p>
            <a:pPr>
              <a:lnSpc>
                <a:spcPct val="130000"/>
              </a:lnSpc>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增加乘坐</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 交通工具风险值</a:t>
            </a:r>
          </a:p>
        </p:txBody>
      </p:sp>
      <p:sp>
        <p:nvSpPr>
          <p:cNvPr id="46" name="TextBox 503">
            <a:extLst>
              <a:ext uri="{FF2B5EF4-FFF2-40B4-BE49-F238E27FC236}">
                <a16:creationId xmlns:a16="http://schemas.microsoft.com/office/drawing/2014/main" id="{8E71B970-DE24-40D9-80AE-8616A8D01392}"/>
              </a:ext>
            </a:extLst>
          </p:cNvPr>
          <p:cNvSpPr txBox="1"/>
          <p:nvPr/>
        </p:nvSpPr>
        <p:spPr>
          <a:xfrm>
            <a:off x="6537849" y="4640742"/>
            <a:ext cx="3731991" cy="525657"/>
          </a:xfrm>
          <a:prstGeom prst="rect">
            <a:avLst/>
          </a:prstGeom>
          <a:noFill/>
        </p:spPr>
        <p:txBody>
          <a:bodyPr wrap="square" rtlCol="0">
            <a:spAutoFit/>
          </a:bodyPr>
          <a:lstStyle/>
          <a:p>
            <a:pPr>
              <a:lnSpc>
                <a:spcPct val="130000"/>
              </a:lnSpc>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	6.</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系统加速进度条</a:t>
            </a:r>
          </a:p>
        </p:txBody>
      </p:sp>
      <p:sp>
        <p:nvSpPr>
          <p:cNvPr id="47" name="TextBox 503">
            <a:extLst>
              <a:ext uri="{FF2B5EF4-FFF2-40B4-BE49-F238E27FC236}">
                <a16:creationId xmlns:a16="http://schemas.microsoft.com/office/drawing/2014/main" id="{C73C16DF-360D-4875-8BDE-71F780BD4434}"/>
              </a:ext>
            </a:extLst>
          </p:cNvPr>
          <p:cNvSpPr txBox="1"/>
          <p:nvPr/>
        </p:nvSpPr>
        <p:spPr>
          <a:xfrm>
            <a:off x="2492099" y="1145571"/>
            <a:ext cx="3731991" cy="1005788"/>
          </a:xfrm>
          <a:prstGeom prst="rect">
            <a:avLst/>
          </a:prstGeom>
          <a:noFill/>
        </p:spPr>
        <p:txBody>
          <a:bodyPr wrap="square" rtlCol="0">
            <a:spAutoFit/>
          </a:bodyPr>
          <a:lstStyle/>
          <a:p>
            <a:pPr>
              <a:lnSpc>
                <a:spcPct val="130000"/>
              </a:lnSpc>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	1.</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在地图上设置不</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同城市风险样式</a:t>
            </a:r>
          </a:p>
        </p:txBody>
      </p:sp>
      <p:sp>
        <p:nvSpPr>
          <p:cNvPr id="48" name="TextBox 503">
            <a:extLst>
              <a:ext uri="{FF2B5EF4-FFF2-40B4-BE49-F238E27FC236}">
                <a16:creationId xmlns:a16="http://schemas.microsoft.com/office/drawing/2014/main" id="{55ECA4F9-5450-47AF-94B2-5306786D6025}"/>
              </a:ext>
            </a:extLst>
          </p:cNvPr>
          <p:cNvSpPr txBox="1"/>
          <p:nvPr/>
        </p:nvSpPr>
        <p:spPr>
          <a:xfrm>
            <a:off x="2492098" y="4474475"/>
            <a:ext cx="3731991" cy="1005788"/>
          </a:xfrm>
          <a:prstGeom prst="rect">
            <a:avLst/>
          </a:prstGeom>
          <a:noFill/>
        </p:spPr>
        <p:txBody>
          <a:bodyPr wrap="square" rtlCol="0">
            <a:spAutoFit/>
          </a:bodyPr>
          <a:lstStyle/>
          <a:p>
            <a:pPr>
              <a:lnSpc>
                <a:spcPct val="130000"/>
              </a:lnSpc>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	3.</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同时切换显示多</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个旅客行程信息</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1000"/>
                                  </p:stCondLst>
                                  <p:iterate type="lt">
                                    <p:tmPct val="10000"/>
                                  </p:iterate>
                                  <p:childTnLst>
                                    <p:set>
                                      <p:cBhvr>
                                        <p:cTn id="16" dur="1" fill="hold">
                                          <p:stCondLst>
                                            <p:cond delay="0"/>
                                          </p:stCondLst>
                                        </p:cTn>
                                        <p:tgtEl>
                                          <p:spTgt spid="12"/>
                                        </p:tgtEl>
                                        <p:attrNameLst>
                                          <p:attrName>style.visibility</p:attrName>
                                        </p:attrNameLst>
                                      </p:cBhvr>
                                      <p:to>
                                        <p:strVal val="visible"/>
                                      </p:to>
                                    </p:set>
                                    <p:animEffect transition="in" filter="fade">
                                      <p:cBhvr>
                                        <p:cTn id="17" dur="100"/>
                                        <p:tgtEl>
                                          <p:spTgt spid="12"/>
                                        </p:tgtEl>
                                      </p:cBhvr>
                                    </p:animEffect>
                                  </p:childTnLst>
                                </p:cTn>
                              </p:par>
                              <p:par>
                                <p:cTn id="18" presetID="42" presetClass="entr" presetSubtype="0" fill="hold" grpId="0" nodeType="withEffect">
                                  <p:stCondLst>
                                    <p:cond delay="10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9" presetClass="entr" presetSubtype="0" decel="100000" fill="hold" grpId="0" nodeType="withEffect">
                                  <p:stCondLst>
                                    <p:cond delay="100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 calcmode="lin" valueType="num">
                                      <p:cBhvr>
                                        <p:cTn id="27" dur="500" fill="hold"/>
                                        <p:tgtEl>
                                          <p:spTgt spid="17"/>
                                        </p:tgtEl>
                                        <p:attrNameLst>
                                          <p:attrName>style.rotation</p:attrName>
                                        </p:attrNameLst>
                                      </p:cBhvr>
                                      <p:tavLst>
                                        <p:tav tm="0">
                                          <p:val>
                                            <p:fltVal val="360"/>
                                          </p:val>
                                        </p:tav>
                                        <p:tav tm="100000">
                                          <p:val>
                                            <p:fltVal val="0"/>
                                          </p:val>
                                        </p:tav>
                                      </p:tavLst>
                                    </p:anim>
                                    <p:animEffect transition="in" filter="fade">
                                      <p:cBhvr>
                                        <p:cTn id="28" dur="500"/>
                                        <p:tgtEl>
                                          <p:spTgt spid="17"/>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1000"/>
                                        <p:tgtEl>
                                          <p:spTgt spid="23"/>
                                        </p:tgtEl>
                                      </p:cBhvr>
                                    </p:animEffect>
                                    <p:anim calcmode="lin" valueType="num">
                                      <p:cBhvr>
                                        <p:cTn id="32" dur="1000" fill="hold"/>
                                        <p:tgtEl>
                                          <p:spTgt spid="23"/>
                                        </p:tgtEl>
                                        <p:attrNameLst>
                                          <p:attrName>ppt_x</p:attrName>
                                        </p:attrNameLst>
                                      </p:cBhvr>
                                      <p:tavLst>
                                        <p:tav tm="0">
                                          <p:val>
                                            <p:strVal val="#ppt_x"/>
                                          </p:val>
                                        </p:tav>
                                        <p:tav tm="100000">
                                          <p:val>
                                            <p:strVal val="#ppt_x"/>
                                          </p:val>
                                        </p:tav>
                                      </p:tavLst>
                                    </p:anim>
                                    <p:anim calcmode="lin" valueType="num">
                                      <p:cBhvr>
                                        <p:cTn id="33" dur="1000" fill="hold"/>
                                        <p:tgtEl>
                                          <p:spTgt spid="2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anim calcmode="lin" valueType="num">
                                      <p:cBhvr>
                                        <p:cTn id="37" dur="1000" fill="hold"/>
                                        <p:tgtEl>
                                          <p:spTgt spid="24"/>
                                        </p:tgtEl>
                                        <p:attrNameLst>
                                          <p:attrName>ppt_x</p:attrName>
                                        </p:attrNameLst>
                                      </p:cBhvr>
                                      <p:tavLst>
                                        <p:tav tm="0">
                                          <p:val>
                                            <p:strVal val="#ppt_x"/>
                                          </p:val>
                                        </p:tav>
                                        <p:tav tm="100000">
                                          <p:val>
                                            <p:strVal val="#ppt_x"/>
                                          </p:val>
                                        </p:tav>
                                      </p:tavLst>
                                    </p:anim>
                                    <p:anim calcmode="lin" valueType="num">
                                      <p:cBhvr>
                                        <p:cTn id="38" dur="1000" fill="hold"/>
                                        <p:tgtEl>
                                          <p:spTgt spid="2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100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par>
                                <p:cTn id="44" presetID="49" presetClass="entr" presetSubtype="0" decel="100000" fill="hold" grpId="0" nodeType="withEffect">
                                  <p:stCondLst>
                                    <p:cond delay="100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 calcmode="lin" valueType="num">
                                      <p:cBhvr>
                                        <p:cTn id="48" dur="500" fill="hold"/>
                                        <p:tgtEl>
                                          <p:spTgt spid="32"/>
                                        </p:tgtEl>
                                        <p:attrNameLst>
                                          <p:attrName>style.rotation</p:attrName>
                                        </p:attrNameLst>
                                      </p:cBhvr>
                                      <p:tavLst>
                                        <p:tav tm="0">
                                          <p:val>
                                            <p:fltVal val="360"/>
                                          </p:val>
                                        </p:tav>
                                        <p:tav tm="100000">
                                          <p:val>
                                            <p:fltVal val="0"/>
                                          </p:val>
                                        </p:tav>
                                      </p:tavLst>
                                    </p:anim>
                                    <p:animEffect transition="in" filter="fade">
                                      <p:cBhvr>
                                        <p:cTn id="49" dur="500"/>
                                        <p:tgtEl>
                                          <p:spTgt spid="32"/>
                                        </p:tgtEl>
                                      </p:cBhvr>
                                    </p:animEffect>
                                  </p:childTnLst>
                                </p:cTn>
                              </p:par>
                              <p:par>
                                <p:cTn id="50" presetID="42"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1000"/>
                                        <p:tgtEl>
                                          <p:spTgt spid="33"/>
                                        </p:tgtEl>
                                      </p:cBhvr>
                                    </p:animEffect>
                                    <p:anim calcmode="lin" valueType="num">
                                      <p:cBhvr>
                                        <p:cTn id="53" dur="1000" fill="hold"/>
                                        <p:tgtEl>
                                          <p:spTgt spid="33"/>
                                        </p:tgtEl>
                                        <p:attrNameLst>
                                          <p:attrName>ppt_x</p:attrName>
                                        </p:attrNameLst>
                                      </p:cBhvr>
                                      <p:tavLst>
                                        <p:tav tm="0">
                                          <p:val>
                                            <p:strVal val="#ppt_x"/>
                                          </p:val>
                                        </p:tav>
                                        <p:tav tm="100000">
                                          <p:val>
                                            <p:strVal val="#ppt_x"/>
                                          </p:val>
                                        </p:tav>
                                      </p:tavLst>
                                    </p:anim>
                                    <p:anim calcmode="lin" valueType="num">
                                      <p:cBhvr>
                                        <p:cTn id="54" dur="1000" fill="hold"/>
                                        <p:tgtEl>
                                          <p:spTgt spid="3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1000"/>
                                        <p:tgtEl>
                                          <p:spTgt spid="34"/>
                                        </p:tgtEl>
                                      </p:cBhvr>
                                    </p:animEffect>
                                    <p:anim calcmode="lin" valueType="num">
                                      <p:cBhvr>
                                        <p:cTn id="58" dur="1000" fill="hold"/>
                                        <p:tgtEl>
                                          <p:spTgt spid="34"/>
                                        </p:tgtEl>
                                        <p:attrNameLst>
                                          <p:attrName>ppt_x</p:attrName>
                                        </p:attrNameLst>
                                      </p:cBhvr>
                                      <p:tavLst>
                                        <p:tav tm="0">
                                          <p:val>
                                            <p:strVal val="#ppt_x"/>
                                          </p:val>
                                        </p:tav>
                                        <p:tav tm="100000">
                                          <p:val>
                                            <p:strVal val="#ppt_x"/>
                                          </p:val>
                                        </p:tav>
                                      </p:tavLst>
                                    </p:anim>
                                    <p:anim calcmode="lin" valueType="num">
                                      <p:cBhvr>
                                        <p:cTn id="59" dur="1000" fill="hold"/>
                                        <p:tgtEl>
                                          <p:spTgt spid="3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00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1000"/>
                                        <p:tgtEl>
                                          <p:spTgt spid="38"/>
                                        </p:tgtEl>
                                      </p:cBhvr>
                                    </p:animEffect>
                                    <p:anim calcmode="lin" valueType="num">
                                      <p:cBhvr>
                                        <p:cTn id="63" dur="1000" fill="hold"/>
                                        <p:tgtEl>
                                          <p:spTgt spid="38"/>
                                        </p:tgtEl>
                                        <p:attrNameLst>
                                          <p:attrName>ppt_x</p:attrName>
                                        </p:attrNameLst>
                                      </p:cBhvr>
                                      <p:tavLst>
                                        <p:tav tm="0">
                                          <p:val>
                                            <p:strVal val="#ppt_x"/>
                                          </p:val>
                                        </p:tav>
                                        <p:tav tm="100000">
                                          <p:val>
                                            <p:strVal val="#ppt_x"/>
                                          </p:val>
                                        </p:tav>
                                      </p:tavLst>
                                    </p:anim>
                                    <p:anim calcmode="lin" valueType="num">
                                      <p:cBhvr>
                                        <p:cTn id="64" dur="1000" fill="hold"/>
                                        <p:tgtEl>
                                          <p:spTgt spid="38"/>
                                        </p:tgtEl>
                                        <p:attrNameLst>
                                          <p:attrName>ppt_y</p:attrName>
                                        </p:attrNameLst>
                                      </p:cBhvr>
                                      <p:tavLst>
                                        <p:tav tm="0">
                                          <p:val>
                                            <p:strVal val="#ppt_y+.1"/>
                                          </p:val>
                                        </p:tav>
                                        <p:tav tm="100000">
                                          <p:val>
                                            <p:strVal val="#ppt_y"/>
                                          </p:val>
                                        </p:tav>
                                      </p:tavLst>
                                    </p:anim>
                                  </p:childTnLst>
                                </p:cTn>
                              </p:par>
                              <p:par>
                                <p:cTn id="65" presetID="49" presetClass="entr" presetSubtype="0" decel="100000" fill="hold" grpId="0" nodeType="withEffect">
                                  <p:stCondLst>
                                    <p:cond delay="1000"/>
                                  </p:stCondLst>
                                  <p:childTnLst>
                                    <p:set>
                                      <p:cBhvr>
                                        <p:cTn id="66" dur="1" fill="hold">
                                          <p:stCondLst>
                                            <p:cond delay="0"/>
                                          </p:stCondLst>
                                        </p:cTn>
                                        <p:tgtEl>
                                          <p:spTgt spid="42"/>
                                        </p:tgtEl>
                                        <p:attrNameLst>
                                          <p:attrName>style.visibility</p:attrName>
                                        </p:attrNameLst>
                                      </p:cBhvr>
                                      <p:to>
                                        <p:strVal val="visible"/>
                                      </p:to>
                                    </p:set>
                                    <p:anim calcmode="lin" valueType="num">
                                      <p:cBhvr>
                                        <p:cTn id="67" dur="500" fill="hold"/>
                                        <p:tgtEl>
                                          <p:spTgt spid="42"/>
                                        </p:tgtEl>
                                        <p:attrNameLst>
                                          <p:attrName>ppt_w</p:attrName>
                                        </p:attrNameLst>
                                      </p:cBhvr>
                                      <p:tavLst>
                                        <p:tav tm="0">
                                          <p:val>
                                            <p:fltVal val="0"/>
                                          </p:val>
                                        </p:tav>
                                        <p:tav tm="100000">
                                          <p:val>
                                            <p:strVal val="#ppt_w"/>
                                          </p:val>
                                        </p:tav>
                                      </p:tavLst>
                                    </p:anim>
                                    <p:anim calcmode="lin" valueType="num">
                                      <p:cBhvr>
                                        <p:cTn id="68" dur="500" fill="hold"/>
                                        <p:tgtEl>
                                          <p:spTgt spid="42"/>
                                        </p:tgtEl>
                                        <p:attrNameLst>
                                          <p:attrName>ppt_h</p:attrName>
                                        </p:attrNameLst>
                                      </p:cBhvr>
                                      <p:tavLst>
                                        <p:tav tm="0">
                                          <p:val>
                                            <p:fltVal val="0"/>
                                          </p:val>
                                        </p:tav>
                                        <p:tav tm="100000">
                                          <p:val>
                                            <p:strVal val="#ppt_h"/>
                                          </p:val>
                                        </p:tav>
                                      </p:tavLst>
                                    </p:anim>
                                    <p:anim calcmode="lin" valueType="num">
                                      <p:cBhvr>
                                        <p:cTn id="69" dur="500" fill="hold"/>
                                        <p:tgtEl>
                                          <p:spTgt spid="42"/>
                                        </p:tgtEl>
                                        <p:attrNameLst>
                                          <p:attrName>style.rotation</p:attrName>
                                        </p:attrNameLst>
                                      </p:cBhvr>
                                      <p:tavLst>
                                        <p:tav tm="0">
                                          <p:val>
                                            <p:fltVal val="360"/>
                                          </p:val>
                                        </p:tav>
                                        <p:tav tm="100000">
                                          <p:val>
                                            <p:fltVal val="0"/>
                                          </p:val>
                                        </p:tav>
                                      </p:tavLst>
                                    </p:anim>
                                    <p:animEffect transition="in" filter="fade">
                                      <p:cBhvr>
                                        <p:cTn id="70" dur="500"/>
                                        <p:tgtEl>
                                          <p:spTgt spid="42"/>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fade">
                                      <p:cBhvr>
                                        <p:cTn id="74" dur="2000"/>
                                        <p:tgtEl>
                                          <p:spTgt spid="44"/>
                                        </p:tgtEl>
                                      </p:cBhvr>
                                    </p:animEffect>
                                  </p:childTnLst>
                                </p:cTn>
                              </p:par>
                              <p:par>
                                <p:cTn id="75" presetID="10" presetClass="entr" presetSubtype="0" fill="hold" grpId="0" nodeType="withEffect">
                                  <p:stCondLst>
                                    <p:cond delay="1000"/>
                                  </p:stCondLst>
                                  <p:iterate type="lt">
                                    <p:tmPct val="10000"/>
                                  </p:iterate>
                                  <p:childTnLst>
                                    <p:set>
                                      <p:cBhvr>
                                        <p:cTn id="76" dur="1" fill="hold">
                                          <p:stCondLst>
                                            <p:cond delay="0"/>
                                          </p:stCondLst>
                                        </p:cTn>
                                        <p:tgtEl>
                                          <p:spTgt spid="43"/>
                                        </p:tgtEl>
                                        <p:attrNameLst>
                                          <p:attrName>style.visibility</p:attrName>
                                        </p:attrNameLst>
                                      </p:cBhvr>
                                      <p:to>
                                        <p:strVal val="visible"/>
                                      </p:to>
                                    </p:set>
                                    <p:animEffect transition="in" filter="fade">
                                      <p:cBhvr>
                                        <p:cTn id="77" dur="100"/>
                                        <p:tgtEl>
                                          <p:spTgt spid="43"/>
                                        </p:tgtEl>
                                      </p:cBhvr>
                                    </p:animEffect>
                                  </p:childTnLst>
                                </p:cTn>
                              </p:par>
                              <p:par>
                                <p:cTn id="78" presetID="10" presetClass="entr" presetSubtype="0" fill="hold" grpId="0" nodeType="withEffect">
                                  <p:stCondLst>
                                    <p:cond delay="1000"/>
                                  </p:stCondLst>
                                  <p:iterate type="lt">
                                    <p:tmPct val="10000"/>
                                  </p:iterate>
                                  <p:childTnLst>
                                    <p:set>
                                      <p:cBhvr>
                                        <p:cTn id="79" dur="1" fill="hold">
                                          <p:stCondLst>
                                            <p:cond delay="0"/>
                                          </p:stCondLst>
                                        </p:cTn>
                                        <p:tgtEl>
                                          <p:spTgt spid="45"/>
                                        </p:tgtEl>
                                        <p:attrNameLst>
                                          <p:attrName>style.visibility</p:attrName>
                                        </p:attrNameLst>
                                      </p:cBhvr>
                                      <p:to>
                                        <p:strVal val="visible"/>
                                      </p:to>
                                    </p:set>
                                    <p:animEffect transition="in" filter="fade">
                                      <p:cBhvr>
                                        <p:cTn id="80" dur="100"/>
                                        <p:tgtEl>
                                          <p:spTgt spid="45"/>
                                        </p:tgtEl>
                                      </p:cBhvr>
                                    </p:animEffect>
                                  </p:childTnLst>
                                </p:cTn>
                              </p:par>
                              <p:par>
                                <p:cTn id="81" presetID="10" presetClass="entr" presetSubtype="0" fill="hold" grpId="0" nodeType="withEffect">
                                  <p:stCondLst>
                                    <p:cond delay="1000"/>
                                  </p:stCondLst>
                                  <p:iterate type="lt">
                                    <p:tmPct val="10000"/>
                                  </p:iterate>
                                  <p:childTnLst>
                                    <p:set>
                                      <p:cBhvr>
                                        <p:cTn id="82" dur="1" fill="hold">
                                          <p:stCondLst>
                                            <p:cond delay="0"/>
                                          </p:stCondLst>
                                        </p:cTn>
                                        <p:tgtEl>
                                          <p:spTgt spid="46"/>
                                        </p:tgtEl>
                                        <p:attrNameLst>
                                          <p:attrName>style.visibility</p:attrName>
                                        </p:attrNameLst>
                                      </p:cBhvr>
                                      <p:to>
                                        <p:strVal val="visible"/>
                                      </p:to>
                                    </p:set>
                                    <p:animEffect transition="in" filter="fade">
                                      <p:cBhvr>
                                        <p:cTn id="83" dur="100"/>
                                        <p:tgtEl>
                                          <p:spTgt spid="46"/>
                                        </p:tgtEl>
                                      </p:cBhvr>
                                    </p:animEffect>
                                  </p:childTnLst>
                                </p:cTn>
                              </p:par>
                              <p:par>
                                <p:cTn id="84" presetID="10" presetClass="entr" presetSubtype="0" fill="hold" grpId="0" nodeType="withEffect">
                                  <p:stCondLst>
                                    <p:cond delay="1000"/>
                                  </p:stCondLst>
                                  <p:iterate type="lt">
                                    <p:tmPct val="10000"/>
                                  </p:iterate>
                                  <p:childTnLst>
                                    <p:set>
                                      <p:cBhvr>
                                        <p:cTn id="85" dur="1" fill="hold">
                                          <p:stCondLst>
                                            <p:cond delay="0"/>
                                          </p:stCondLst>
                                        </p:cTn>
                                        <p:tgtEl>
                                          <p:spTgt spid="47"/>
                                        </p:tgtEl>
                                        <p:attrNameLst>
                                          <p:attrName>style.visibility</p:attrName>
                                        </p:attrNameLst>
                                      </p:cBhvr>
                                      <p:to>
                                        <p:strVal val="visible"/>
                                      </p:to>
                                    </p:set>
                                    <p:animEffect transition="in" filter="fade">
                                      <p:cBhvr>
                                        <p:cTn id="86" dur="100"/>
                                        <p:tgtEl>
                                          <p:spTgt spid="47"/>
                                        </p:tgtEl>
                                      </p:cBhvr>
                                    </p:animEffect>
                                  </p:childTnLst>
                                </p:cTn>
                              </p:par>
                              <p:par>
                                <p:cTn id="87" presetID="10" presetClass="entr" presetSubtype="0" fill="hold" grpId="0" nodeType="withEffect">
                                  <p:stCondLst>
                                    <p:cond delay="1000"/>
                                  </p:stCondLst>
                                  <p:iterate type="lt">
                                    <p:tmPct val="10000"/>
                                  </p:iterate>
                                  <p:childTnLst>
                                    <p:set>
                                      <p:cBhvr>
                                        <p:cTn id="88" dur="1" fill="hold">
                                          <p:stCondLst>
                                            <p:cond delay="0"/>
                                          </p:stCondLst>
                                        </p:cTn>
                                        <p:tgtEl>
                                          <p:spTgt spid="48"/>
                                        </p:tgtEl>
                                        <p:attrNameLst>
                                          <p:attrName>style.visibility</p:attrName>
                                        </p:attrNameLst>
                                      </p:cBhvr>
                                      <p:to>
                                        <p:strVal val="visible"/>
                                      </p:to>
                                    </p:set>
                                    <p:animEffect transition="in" filter="fade">
                                      <p:cBhvr>
                                        <p:cTn id="89" dur="1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p:bldP spid="13" grpId="0" animBg="1"/>
      <p:bldP spid="17" grpId="0" animBg="1"/>
      <p:bldP spid="23" grpId="0" animBg="1"/>
      <p:bldP spid="24" grpId="0" animBg="1"/>
      <p:bldP spid="28" grpId="0" animBg="1"/>
      <p:bldP spid="32" grpId="0" animBg="1"/>
      <p:bldP spid="33" grpId="0" animBg="1"/>
      <p:bldP spid="34" grpId="0" animBg="1"/>
      <p:bldP spid="38" grpId="0" animBg="1"/>
      <p:bldP spid="42" grpId="0" animBg="1"/>
      <p:bldP spid="44" grpId="0"/>
      <p:bldP spid="43" grpId="0"/>
      <p:bldP spid="45" grpId="0"/>
      <p:bldP spid="46" grpId="0"/>
      <p:bldP spid="47" grpId="0"/>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3093" y="1917661"/>
            <a:ext cx="12241360" cy="31236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 y="2061677"/>
            <a:ext cx="12218266" cy="28083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092" y="1700808"/>
            <a:ext cx="12241359" cy="3601229"/>
          </a:xfrm>
          <a:prstGeom prst="rect">
            <a:avLst/>
          </a:prstGeom>
          <a:solidFill>
            <a:srgbClr val="202A36">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7"/>
          <p:cNvSpPr>
            <a:spLocks noChangeArrowheads="1"/>
          </p:cNvSpPr>
          <p:nvPr/>
        </p:nvSpPr>
        <p:spPr bwMode="auto">
          <a:xfrm>
            <a:off x="3361283" y="3062238"/>
            <a:ext cx="547197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b="1" dirty="0">
                <a:solidFill>
                  <a:srgbClr val="31859C"/>
                </a:solidFill>
                <a:latin typeface="微软雅黑" panose="020B0503020204020204" pitchFamily="34" charset="-122"/>
                <a:ea typeface="微软雅黑" panose="020B0503020204020204" pitchFamily="34" charset="-122"/>
                <a:sym typeface="微软雅黑" panose="020B0503020204020204" pitchFamily="34" charset="-122"/>
              </a:rPr>
              <a:t>谢谢您的指导</a:t>
            </a:r>
          </a:p>
        </p:txBody>
      </p:sp>
      <p:sp>
        <p:nvSpPr>
          <p:cNvPr id="17" name="TextBox 7"/>
          <p:cNvSpPr>
            <a:spLocks noChangeArrowheads="1"/>
          </p:cNvSpPr>
          <p:nvPr/>
        </p:nvSpPr>
        <p:spPr bwMode="auto">
          <a:xfrm>
            <a:off x="3505299" y="2785819"/>
            <a:ext cx="51119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dirty="0">
                <a:solidFill>
                  <a:srgbClr val="31859C"/>
                </a:solidFill>
                <a:latin typeface="方正兰亭黑简体" panose="02000000000000000000" pitchFamily="2" charset="-122"/>
                <a:ea typeface="方正兰亭黑简体" panose="02000000000000000000" pitchFamily="2" charset="-122"/>
                <a:cs typeface="LilyUPC" pitchFamily="34" charset="-34"/>
                <a:sym typeface="微软雅黑" panose="020B0503020204020204" pitchFamily="34" charset="-122"/>
              </a:rPr>
              <a:t>THANK YOU FOR YOUR GUIDANCE.</a:t>
            </a:r>
            <a:endParaRPr lang="zh-CN" altLang="en-US" sz="2000" dirty="0">
              <a:solidFill>
                <a:srgbClr val="31859C"/>
              </a:solidFill>
              <a:latin typeface="方正兰亭黑简体" panose="02000000000000000000" pitchFamily="2" charset="-122"/>
              <a:ea typeface="方正兰亭黑简体" panose="02000000000000000000" pitchFamily="2" charset="-122"/>
              <a:cs typeface="LilyUPC" pitchFamily="34" charset="-34"/>
              <a:sym typeface="微软雅黑" panose="020B0503020204020204" pitchFamily="34" charset="-122"/>
            </a:endParaRPr>
          </a:p>
        </p:txBody>
      </p:sp>
      <p:sp>
        <p:nvSpPr>
          <p:cNvPr id="18" name="矩形 17"/>
          <p:cNvSpPr/>
          <p:nvPr/>
        </p:nvSpPr>
        <p:spPr>
          <a:xfrm>
            <a:off x="0" y="6741368"/>
            <a:ext cx="12195175" cy="116632"/>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22933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1000"/>
                                  </p:stCondLst>
                                  <p:iterate type="lt">
                                    <p:tmPct val="50000"/>
                                  </p:iterate>
                                  <p:childTnLst>
                                    <p:set>
                                      <p:cBhvr>
                                        <p:cTn id="6" dur="1" fill="hold">
                                          <p:stCondLst>
                                            <p:cond delay="0"/>
                                          </p:stCondLst>
                                        </p:cTn>
                                        <p:tgtEl>
                                          <p:spTgt spid="17"/>
                                        </p:tgtEl>
                                        <p:attrNameLst>
                                          <p:attrName>style.visibility</p:attrName>
                                        </p:attrNameLst>
                                      </p:cBhvr>
                                      <p:to>
                                        <p:strVal val="visible"/>
                                      </p:to>
                                    </p:set>
                                    <p:set>
                                      <p:cBhvr>
                                        <p:cTn id="7" dur="114" fill="hold">
                                          <p:stCondLst>
                                            <p:cond delay="0"/>
                                          </p:stCondLst>
                                        </p:cTn>
                                        <p:tgtEl>
                                          <p:spTgt spid="17"/>
                                        </p:tgtEl>
                                        <p:attrNameLst>
                                          <p:attrName>style.rotation</p:attrName>
                                        </p:attrNameLst>
                                      </p:cBhvr>
                                      <p:to>
                                        <p:strVal val="-45.0"/>
                                      </p:to>
                                    </p:set>
                                    <p:anim calcmode="lin" valueType="num">
                                      <p:cBhvr>
                                        <p:cTn id="8" dur="114" fill="hold">
                                          <p:stCondLst>
                                            <p:cond delay="114"/>
                                          </p:stCondLst>
                                        </p:cTn>
                                        <p:tgtEl>
                                          <p:spTgt spid="17"/>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17"/>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17"/>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17"/>
                                        </p:tgtEl>
                                        <p:attrNameLst>
                                          <p:attrName>ppt_y</p:attrName>
                                        </p:attrNameLst>
                                      </p:cBhvr>
                                      <p:tavLst>
                                        <p:tav tm="0">
                                          <p:val>
                                            <p:strVal val="#ppt_y-(0.354*#ppt_w-0.172*#ppt_h)"/>
                                          </p:val>
                                        </p:tav>
                                        <p:tav tm="100000">
                                          <p:val>
                                            <p:strVal val="#ppt_y"/>
                                          </p:val>
                                        </p:tav>
                                      </p:tavLst>
                                    </p:anim>
                                  </p:childTnLst>
                                </p:cTn>
                              </p:par>
                              <p:par>
                                <p:cTn id="12" presetID="52" presetClass="entr" presetSubtype="0" fill="hold" grpId="0" nodeType="withEffect">
                                  <p:stCondLst>
                                    <p:cond delay="1500"/>
                                  </p:stCondLst>
                                  <p:iterate type="lt">
                                    <p:tmPct val="10000"/>
                                  </p:iterate>
                                  <p:childTnLst>
                                    <p:set>
                                      <p:cBhvr>
                                        <p:cTn id="13" dur="1" fill="hold">
                                          <p:stCondLst>
                                            <p:cond delay="0"/>
                                          </p:stCondLst>
                                        </p:cTn>
                                        <p:tgtEl>
                                          <p:spTgt spid="16"/>
                                        </p:tgtEl>
                                        <p:attrNameLst>
                                          <p:attrName>style.visibility</p:attrName>
                                        </p:attrNameLst>
                                      </p:cBhvr>
                                      <p:to>
                                        <p:strVal val="visible"/>
                                      </p:to>
                                    </p:set>
                                    <p:animScale>
                                      <p:cBhvr>
                                        <p:cTn id="14"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16"/>
                                        </p:tgtEl>
                                        <p:attrNameLst>
                                          <p:attrName>ppt_x</p:attrName>
                                          <p:attrName>ppt_y</p:attrName>
                                        </p:attrNameLst>
                                      </p:cBhvr>
                                    </p:animMotion>
                                    <p:animEffect transition="in" filter="fade">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 y="0"/>
            <a:ext cx="12192000" cy="6858000"/>
          </a:xfrm>
          <a:prstGeom prst="rect">
            <a:avLst/>
          </a:prstGeom>
        </p:spPr>
      </p:pic>
      <p:sp>
        <p:nvSpPr>
          <p:cNvPr id="59" name="TextBox 58"/>
          <p:cNvSpPr txBox="1"/>
          <p:nvPr/>
        </p:nvSpPr>
        <p:spPr>
          <a:xfrm>
            <a:off x="5377507" y="1115452"/>
            <a:ext cx="1476879" cy="369332"/>
          </a:xfrm>
          <a:prstGeom prst="rect">
            <a:avLst/>
          </a:prstGeom>
          <a:noFill/>
        </p:spPr>
        <p:txBody>
          <a:bodyPr wrap="none" rtlCol="0">
            <a:spAutoFit/>
          </a:bodyPr>
          <a:lstStyle/>
          <a:p>
            <a:r>
              <a:rPr lang="en-US" altLang="zh-CN" b="1" dirty="0">
                <a:solidFill>
                  <a:schemeClr val="accent5">
                    <a:lumMod val="60000"/>
                    <a:lumOff val="40000"/>
                  </a:schemeClr>
                </a:solidFill>
                <a:latin typeface="微软雅黑" panose="020B0503020204020204" pitchFamily="34" charset="-122"/>
                <a:ea typeface="微软雅黑" panose="020B0503020204020204" pitchFamily="34" charset="-122"/>
              </a:rPr>
              <a:t>CONTENTS</a:t>
            </a:r>
            <a:endParaRPr lang="zh-CN" altLang="en-US" b="1"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sp>
        <p:nvSpPr>
          <p:cNvPr id="60" name="Freeform 5"/>
          <p:cNvSpPr/>
          <p:nvPr/>
        </p:nvSpPr>
        <p:spPr bwMode="auto">
          <a:xfrm>
            <a:off x="4832905" y="0"/>
            <a:ext cx="2529366" cy="1070672"/>
          </a:xfrm>
          <a:custGeom>
            <a:avLst/>
            <a:gdLst/>
            <a:ahLst/>
            <a:cxnLst/>
            <a:rect l="l" t="t" r="r" b="b"/>
            <a:pathLst>
              <a:path w="1212931" h="513429">
                <a:moveTo>
                  <a:pt x="0" y="0"/>
                </a:moveTo>
                <a:lnTo>
                  <a:pt x="1212931" y="0"/>
                </a:lnTo>
                <a:cubicBezTo>
                  <a:pt x="1210875" y="8189"/>
                  <a:pt x="1207259" y="15721"/>
                  <a:pt x="1202896" y="22772"/>
                </a:cubicBezTo>
                <a:lnTo>
                  <a:pt x="956422" y="454561"/>
                </a:lnTo>
                <a:cubicBezTo>
                  <a:pt x="946115" y="471761"/>
                  <a:pt x="931774" y="486697"/>
                  <a:pt x="913401" y="497559"/>
                </a:cubicBezTo>
                <a:cubicBezTo>
                  <a:pt x="894131" y="508874"/>
                  <a:pt x="873069" y="513853"/>
                  <a:pt x="852006" y="513401"/>
                </a:cubicBezTo>
                <a:lnTo>
                  <a:pt x="358161" y="513401"/>
                </a:lnTo>
                <a:cubicBezTo>
                  <a:pt x="338443" y="513401"/>
                  <a:pt x="317829" y="508422"/>
                  <a:pt x="299456" y="497559"/>
                </a:cubicBezTo>
                <a:cubicBezTo>
                  <a:pt x="281082" y="486697"/>
                  <a:pt x="266294" y="471761"/>
                  <a:pt x="256435" y="454109"/>
                </a:cubicBezTo>
                <a:lnTo>
                  <a:pt x="8616" y="20509"/>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solidFill>
                <a:srgbClr val="31859C"/>
              </a:solidFill>
            </a:endParaRPr>
          </a:p>
        </p:txBody>
      </p:sp>
      <p:sp>
        <p:nvSpPr>
          <p:cNvPr id="61" name="TextBox 60"/>
          <p:cNvSpPr txBox="1"/>
          <p:nvPr/>
        </p:nvSpPr>
        <p:spPr>
          <a:xfrm>
            <a:off x="5340497" y="260648"/>
            <a:ext cx="1481496" cy="769441"/>
          </a:xfrm>
          <a:prstGeom prst="rect">
            <a:avLst/>
          </a:prstGeom>
          <a:noFill/>
        </p:spPr>
        <p:txBody>
          <a:bodyPr wrap="none" rtlCol="0">
            <a:spAutoFit/>
          </a:bodyPr>
          <a:lstStyle/>
          <a:p>
            <a:pPr algn="ctr"/>
            <a:r>
              <a:rPr lang="zh-CN" altLang="en-US" sz="4400" b="1" dirty="0">
                <a:solidFill>
                  <a:schemeClr val="accent5">
                    <a:lumMod val="60000"/>
                    <a:lumOff val="40000"/>
                  </a:schemeClr>
                </a:solidFill>
                <a:latin typeface="微软雅黑" panose="020B0503020204020204" pitchFamily="34" charset="-122"/>
                <a:ea typeface="微软雅黑" panose="020B0503020204020204" pitchFamily="34" charset="-122"/>
              </a:rPr>
              <a:t>目 录</a:t>
            </a:r>
          </a:p>
        </p:txBody>
      </p:sp>
      <p:sp>
        <p:nvSpPr>
          <p:cNvPr id="62" name="Freeform 5"/>
          <p:cNvSpPr/>
          <p:nvPr/>
        </p:nvSpPr>
        <p:spPr bwMode="auto">
          <a:xfrm>
            <a:off x="1889261" y="2996952"/>
            <a:ext cx="1328006" cy="11973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3" name="Freeform 5"/>
          <p:cNvSpPr/>
          <p:nvPr/>
        </p:nvSpPr>
        <p:spPr bwMode="auto">
          <a:xfrm>
            <a:off x="3682505" y="2996952"/>
            <a:ext cx="1328006" cy="11973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50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4" name="Freeform 5"/>
          <p:cNvSpPr/>
          <p:nvPr/>
        </p:nvSpPr>
        <p:spPr bwMode="auto">
          <a:xfrm>
            <a:off x="5457799" y="2996952"/>
            <a:ext cx="1328006" cy="11973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5" name="Freeform 5"/>
          <p:cNvSpPr/>
          <p:nvPr/>
        </p:nvSpPr>
        <p:spPr bwMode="auto">
          <a:xfrm>
            <a:off x="7217853" y="2996952"/>
            <a:ext cx="1328006" cy="11973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50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6" name="Freeform 5"/>
          <p:cNvSpPr/>
          <p:nvPr/>
        </p:nvSpPr>
        <p:spPr bwMode="auto">
          <a:xfrm>
            <a:off x="8946045" y="2996952"/>
            <a:ext cx="1328006" cy="11973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67" name="Freeform 126"/>
          <p:cNvSpPr>
            <a:spLocks noChangeAspect="1" noEditPoints="1"/>
          </p:cNvSpPr>
          <p:nvPr/>
        </p:nvSpPr>
        <p:spPr bwMode="auto">
          <a:xfrm>
            <a:off x="2319973" y="3312537"/>
            <a:ext cx="452469" cy="566177"/>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latin typeface="Arial" panose="020B0604020202020204" pitchFamily="34" charset="0"/>
              <a:cs typeface="Arial" panose="020B0604020202020204" pitchFamily="34" charset="0"/>
            </a:endParaRPr>
          </a:p>
        </p:txBody>
      </p:sp>
      <p:sp>
        <p:nvSpPr>
          <p:cNvPr id="68" name="Freeform 261"/>
          <p:cNvSpPr/>
          <p:nvPr/>
        </p:nvSpPr>
        <p:spPr bwMode="auto">
          <a:xfrm>
            <a:off x="4036580" y="3345644"/>
            <a:ext cx="619856" cy="619856"/>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endParaRPr>
          </a:p>
        </p:txBody>
      </p:sp>
      <p:grpSp>
        <p:nvGrpSpPr>
          <p:cNvPr id="69" name="组合 68"/>
          <p:cNvGrpSpPr>
            <a:grpSpLocks noChangeAspect="1"/>
          </p:cNvGrpSpPr>
          <p:nvPr/>
        </p:nvGrpSpPr>
        <p:grpSpPr>
          <a:xfrm>
            <a:off x="5805530" y="3324324"/>
            <a:ext cx="632543" cy="542603"/>
            <a:chOff x="5084763" y="971548"/>
            <a:chExt cx="323865" cy="277813"/>
          </a:xfrm>
          <a:solidFill>
            <a:schemeClr val="accent5">
              <a:lumMod val="60000"/>
              <a:lumOff val="40000"/>
            </a:schemeClr>
          </a:solidFill>
        </p:grpSpPr>
        <p:sp>
          <p:nvSpPr>
            <p:cNvPr id="7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95E"/>
                </a:solidFill>
              </a:endParaRPr>
            </a:p>
          </p:txBody>
        </p:sp>
        <p:sp>
          <p:nvSpPr>
            <p:cNvPr id="7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95E"/>
                </a:solidFill>
              </a:endParaRPr>
            </a:p>
          </p:txBody>
        </p:sp>
        <p:sp>
          <p:nvSpPr>
            <p:cNvPr id="7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95E"/>
                </a:solidFill>
              </a:endParaRPr>
            </a:p>
          </p:txBody>
        </p:sp>
      </p:grpSp>
      <p:sp>
        <p:nvSpPr>
          <p:cNvPr id="73" name="Freeform 9"/>
          <p:cNvSpPr>
            <a:spLocks noEditPoints="1"/>
          </p:cNvSpPr>
          <p:nvPr/>
        </p:nvSpPr>
        <p:spPr bwMode="auto">
          <a:xfrm rot="19469485">
            <a:off x="7569286" y="3263445"/>
            <a:ext cx="626398" cy="66746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endParaRPr>
          </a:p>
        </p:txBody>
      </p:sp>
      <p:sp>
        <p:nvSpPr>
          <p:cNvPr id="74" name="Freeform 206"/>
          <p:cNvSpPr>
            <a:spLocks noChangeAspect="1" noEditPoints="1"/>
          </p:cNvSpPr>
          <p:nvPr/>
        </p:nvSpPr>
        <p:spPr bwMode="auto">
          <a:xfrm>
            <a:off x="9378078" y="3299323"/>
            <a:ext cx="463940" cy="560806"/>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latin typeface="Arial" panose="020B0604020202020204" pitchFamily="34" charset="0"/>
              <a:cs typeface="Arial" panose="020B0604020202020204" pitchFamily="34" charset="0"/>
            </a:endParaRPr>
          </a:p>
        </p:txBody>
      </p:sp>
      <p:sp>
        <p:nvSpPr>
          <p:cNvPr id="75" name="矩形 74"/>
          <p:cNvSpPr/>
          <p:nvPr/>
        </p:nvSpPr>
        <p:spPr>
          <a:xfrm>
            <a:off x="1947970" y="4369877"/>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PART 01</a:t>
            </a:r>
          </a:p>
          <a:p>
            <a:pPr algn="ctr">
              <a:spcBef>
                <a:spcPts val="500"/>
              </a:spcBef>
              <a:defRPr/>
            </a:pPr>
            <a:r>
              <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建立模型</a:t>
            </a:r>
          </a:p>
        </p:txBody>
      </p:sp>
      <p:sp>
        <p:nvSpPr>
          <p:cNvPr id="76" name="矩形 75"/>
          <p:cNvSpPr/>
          <p:nvPr/>
        </p:nvSpPr>
        <p:spPr>
          <a:xfrm>
            <a:off x="3741214" y="4369876"/>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PART 02</a:t>
            </a:r>
          </a:p>
          <a:p>
            <a:pPr algn="ctr">
              <a:spcBef>
                <a:spcPts val="500"/>
              </a:spcBef>
              <a:defRPr/>
            </a:pPr>
            <a:r>
              <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算法特点</a:t>
            </a:r>
            <a:endParaRPr lang="zh-CN" altLang="zh-CN" sz="14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7" name="矩形 76"/>
          <p:cNvSpPr/>
          <p:nvPr/>
        </p:nvSpPr>
        <p:spPr>
          <a:xfrm>
            <a:off x="5503840" y="4369876"/>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PART 03</a:t>
            </a:r>
          </a:p>
          <a:p>
            <a:pPr algn="ctr">
              <a:spcBef>
                <a:spcPts val="500"/>
              </a:spcBef>
              <a:defRPr/>
            </a:pPr>
            <a:r>
              <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系统功能</a:t>
            </a:r>
            <a:endParaRPr lang="zh-CN" altLang="zh-CN" sz="14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8" name="矩形 77"/>
          <p:cNvSpPr/>
          <p:nvPr/>
        </p:nvSpPr>
        <p:spPr>
          <a:xfrm>
            <a:off x="7276877" y="4369875"/>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PART 04</a:t>
            </a:r>
          </a:p>
          <a:p>
            <a:pPr algn="ctr">
              <a:spcBef>
                <a:spcPts val="500"/>
              </a:spcBef>
              <a:defRPr/>
            </a:pPr>
            <a:r>
              <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附加功能</a:t>
            </a:r>
            <a:endParaRPr lang="en-US" altLang="zh-CN"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9" name="矩形 78"/>
          <p:cNvSpPr/>
          <p:nvPr/>
        </p:nvSpPr>
        <p:spPr>
          <a:xfrm>
            <a:off x="9004754" y="4361926"/>
            <a:ext cx="1210588" cy="784317"/>
          </a:xfrm>
          <a:prstGeom prst="rect">
            <a:avLst/>
          </a:prstGeom>
        </p:spPr>
        <p:txBody>
          <a:bodyPr wrap="none">
            <a:spAutoFit/>
          </a:bodyPr>
          <a:lstStyle/>
          <a:p>
            <a:pPr algn="ctr">
              <a:lnSpc>
                <a:spcPct val="130000"/>
              </a:lnSpc>
              <a:spcAft>
                <a:spcPts val="0"/>
              </a:spcAft>
              <a:defRPr/>
            </a:pPr>
            <a:r>
              <a:rPr lang="en-US" altLang="zh-CN" sz="1600"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PART 05</a:t>
            </a:r>
          </a:p>
          <a:p>
            <a:pPr algn="ctr">
              <a:spcBef>
                <a:spcPts val="500"/>
              </a:spcBef>
              <a:spcAft>
                <a:spcPts val="0"/>
              </a:spcAft>
              <a:defRPr/>
            </a:pPr>
            <a:r>
              <a:rPr lang="zh-CN" altLang="en-US"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rPr>
              <a:t>实例展示</a:t>
            </a:r>
            <a:endParaRPr lang="en-US" altLang="zh-CN" sz="2000" b="1" kern="100" dirty="0">
              <a:solidFill>
                <a:schemeClr val="accent5">
                  <a:lumMod val="60000"/>
                  <a:lumOff val="4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TextBox 25"/>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61"/>
                                        </p:tgtEl>
                                        <p:attrNameLst>
                                          <p:attrName>style.visibility</p:attrName>
                                        </p:attrNameLst>
                                      </p:cBhvr>
                                      <p:to>
                                        <p:strVal val="visible"/>
                                      </p:to>
                                    </p:set>
                                    <p:anim calcmode="lin" valueType="num">
                                      <p:cBhvr>
                                        <p:cTn id="12" dur="500" fill="hold"/>
                                        <p:tgtEl>
                                          <p:spTgt spid="61"/>
                                        </p:tgtEl>
                                        <p:attrNameLst>
                                          <p:attrName>ppt_w</p:attrName>
                                        </p:attrNameLst>
                                      </p:cBhvr>
                                      <p:tavLst>
                                        <p:tav tm="0">
                                          <p:val>
                                            <p:fltVal val="0"/>
                                          </p:val>
                                        </p:tav>
                                        <p:tav tm="100000">
                                          <p:val>
                                            <p:strVal val="#ppt_w"/>
                                          </p:val>
                                        </p:tav>
                                      </p:tavLst>
                                    </p:anim>
                                    <p:anim calcmode="lin" valueType="num">
                                      <p:cBhvr>
                                        <p:cTn id="13" dur="500" fill="hold"/>
                                        <p:tgtEl>
                                          <p:spTgt spid="61"/>
                                        </p:tgtEl>
                                        <p:attrNameLst>
                                          <p:attrName>ppt_h</p:attrName>
                                        </p:attrNameLst>
                                      </p:cBhvr>
                                      <p:tavLst>
                                        <p:tav tm="0">
                                          <p:val>
                                            <p:fltVal val="0"/>
                                          </p:val>
                                        </p:tav>
                                        <p:tav tm="100000">
                                          <p:val>
                                            <p:strVal val="#ppt_h"/>
                                          </p:val>
                                        </p:tav>
                                      </p:tavLst>
                                    </p:anim>
                                    <p:animEffect transition="in" filter="fade">
                                      <p:cBhvr>
                                        <p:cTn id="14" dur="500"/>
                                        <p:tgtEl>
                                          <p:spTgt spid="61"/>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9"/>
                                        </p:tgtEl>
                                        <p:attrNameLst>
                                          <p:attrName>style.visibility</p:attrName>
                                        </p:attrNameLst>
                                      </p:cBhvr>
                                      <p:to>
                                        <p:strVal val="visible"/>
                                      </p:to>
                                    </p:set>
                                    <p:anim calcmode="lin" valueType="num">
                                      <p:cBhvr>
                                        <p:cTn id="17" dur="500" fill="hold"/>
                                        <p:tgtEl>
                                          <p:spTgt spid="59"/>
                                        </p:tgtEl>
                                        <p:attrNameLst>
                                          <p:attrName>ppt_w</p:attrName>
                                        </p:attrNameLst>
                                      </p:cBhvr>
                                      <p:tavLst>
                                        <p:tav tm="0">
                                          <p:val>
                                            <p:fltVal val="0"/>
                                          </p:val>
                                        </p:tav>
                                        <p:tav tm="100000">
                                          <p:val>
                                            <p:strVal val="#ppt_w"/>
                                          </p:val>
                                        </p:tav>
                                      </p:tavLst>
                                    </p:anim>
                                    <p:anim calcmode="lin" valueType="num">
                                      <p:cBhvr>
                                        <p:cTn id="18" dur="500" fill="hold"/>
                                        <p:tgtEl>
                                          <p:spTgt spid="59"/>
                                        </p:tgtEl>
                                        <p:attrNameLst>
                                          <p:attrName>ppt_h</p:attrName>
                                        </p:attrNameLst>
                                      </p:cBhvr>
                                      <p:tavLst>
                                        <p:tav tm="0">
                                          <p:val>
                                            <p:fltVal val="0"/>
                                          </p:val>
                                        </p:tav>
                                        <p:tav tm="100000">
                                          <p:val>
                                            <p:strVal val="#ppt_h"/>
                                          </p:val>
                                        </p:tav>
                                      </p:tavLst>
                                    </p:anim>
                                    <p:animEffect transition="in" filter="fade">
                                      <p:cBhvr>
                                        <p:cTn id="19" dur="500"/>
                                        <p:tgtEl>
                                          <p:spTgt spid="59"/>
                                        </p:tgtEl>
                                      </p:cBhvr>
                                    </p:animEffect>
                                  </p:childTnLst>
                                </p:cTn>
                              </p:par>
                              <p:par>
                                <p:cTn id="20" presetID="53" presetClass="entr" presetSubtype="528" fill="hold" grpId="0" nodeType="withEffect">
                                  <p:stCondLst>
                                    <p:cond delay="1000"/>
                                  </p:stCondLst>
                                  <p:childTnLst>
                                    <p:set>
                                      <p:cBhvr>
                                        <p:cTn id="21" dur="1" fill="hold">
                                          <p:stCondLst>
                                            <p:cond delay="0"/>
                                          </p:stCondLst>
                                        </p:cTn>
                                        <p:tgtEl>
                                          <p:spTgt spid="62"/>
                                        </p:tgtEl>
                                        <p:attrNameLst>
                                          <p:attrName>style.visibility</p:attrName>
                                        </p:attrNameLst>
                                      </p:cBhvr>
                                      <p:to>
                                        <p:strVal val="visible"/>
                                      </p:to>
                                    </p:set>
                                    <p:anim calcmode="lin" valueType="num">
                                      <p:cBhvr>
                                        <p:cTn id="22" dur="500" fill="hold"/>
                                        <p:tgtEl>
                                          <p:spTgt spid="62"/>
                                        </p:tgtEl>
                                        <p:attrNameLst>
                                          <p:attrName>ppt_w</p:attrName>
                                        </p:attrNameLst>
                                      </p:cBhvr>
                                      <p:tavLst>
                                        <p:tav tm="0">
                                          <p:val>
                                            <p:fltVal val="0"/>
                                          </p:val>
                                        </p:tav>
                                        <p:tav tm="100000">
                                          <p:val>
                                            <p:strVal val="#ppt_w"/>
                                          </p:val>
                                        </p:tav>
                                      </p:tavLst>
                                    </p:anim>
                                    <p:anim calcmode="lin" valueType="num">
                                      <p:cBhvr>
                                        <p:cTn id="23" dur="500" fill="hold"/>
                                        <p:tgtEl>
                                          <p:spTgt spid="62"/>
                                        </p:tgtEl>
                                        <p:attrNameLst>
                                          <p:attrName>ppt_h</p:attrName>
                                        </p:attrNameLst>
                                      </p:cBhvr>
                                      <p:tavLst>
                                        <p:tav tm="0">
                                          <p:val>
                                            <p:fltVal val="0"/>
                                          </p:val>
                                        </p:tav>
                                        <p:tav tm="100000">
                                          <p:val>
                                            <p:strVal val="#ppt_h"/>
                                          </p:val>
                                        </p:tav>
                                      </p:tavLst>
                                    </p:anim>
                                    <p:animEffect transition="in" filter="fade">
                                      <p:cBhvr>
                                        <p:cTn id="24" dur="500"/>
                                        <p:tgtEl>
                                          <p:spTgt spid="62"/>
                                        </p:tgtEl>
                                      </p:cBhvr>
                                    </p:animEffect>
                                    <p:anim calcmode="lin" valueType="num">
                                      <p:cBhvr>
                                        <p:cTn id="25" dur="500" fill="hold"/>
                                        <p:tgtEl>
                                          <p:spTgt spid="62"/>
                                        </p:tgtEl>
                                        <p:attrNameLst>
                                          <p:attrName>ppt_x</p:attrName>
                                        </p:attrNameLst>
                                      </p:cBhvr>
                                      <p:tavLst>
                                        <p:tav tm="0">
                                          <p:val>
                                            <p:fltVal val="0.5"/>
                                          </p:val>
                                        </p:tav>
                                        <p:tav tm="100000">
                                          <p:val>
                                            <p:strVal val="#ppt_x"/>
                                          </p:val>
                                        </p:tav>
                                      </p:tavLst>
                                    </p:anim>
                                    <p:anim calcmode="lin" valueType="num">
                                      <p:cBhvr>
                                        <p:cTn id="26" dur="500" fill="hold"/>
                                        <p:tgtEl>
                                          <p:spTgt spid="62"/>
                                        </p:tgtEl>
                                        <p:attrNameLst>
                                          <p:attrName>ppt_y</p:attrName>
                                        </p:attrNameLst>
                                      </p:cBhvr>
                                      <p:tavLst>
                                        <p:tav tm="0">
                                          <p:val>
                                            <p:fltVal val="0.5"/>
                                          </p:val>
                                        </p:tav>
                                        <p:tav tm="100000">
                                          <p:val>
                                            <p:strVal val="#ppt_y"/>
                                          </p:val>
                                        </p:tav>
                                      </p:tavLst>
                                    </p:anim>
                                  </p:childTnLst>
                                </p:cTn>
                              </p:par>
                              <p:par>
                                <p:cTn id="27" presetID="53" presetClass="entr" presetSubtype="528" fill="hold" grpId="0" nodeType="withEffect">
                                  <p:stCondLst>
                                    <p:cond delay="1000"/>
                                  </p:stCondLst>
                                  <p:childTnLst>
                                    <p:set>
                                      <p:cBhvr>
                                        <p:cTn id="28" dur="1" fill="hold">
                                          <p:stCondLst>
                                            <p:cond delay="0"/>
                                          </p:stCondLst>
                                        </p:cTn>
                                        <p:tgtEl>
                                          <p:spTgt spid="63"/>
                                        </p:tgtEl>
                                        <p:attrNameLst>
                                          <p:attrName>style.visibility</p:attrName>
                                        </p:attrNameLst>
                                      </p:cBhvr>
                                      <p:to>
                                        <p:strVal val="visible"/>
                                      </p:to>
                                    </p:set>
                                    <p:anim calcmode="lin" valueType="num">
                                      <p:cBhvr>
                                        <p:cTn id="29" dur="500" fill="hold"/>
                                        <p:tgtEl>
                                          <p:spTgt spid="63"/>
                                        </p:tgtEl>
                                        <p:attrNameLst>
                                          <p:attrName>ppt_w</p:attrName>
                                        </p:attrNameLst>
                                      </p:cBhvr>
                                      <p:tavLst>
                                        <p:tav tm="0">
                                          <p:val>
                                            <p:fltVal val="0"/>
                                          </p:val>
                                        </p:tav>
                                        <p:tav tm="100000">
                                          <p:val>
                                            <p:strVal val="#ppt_w"/>
                                          </p:val>
                                        </p:tav>
                                      </p:tavLst>
                                    </p:anim>
                                    <p:anim calcmode="lin" valueType="num">
                                      <p:cBhvr>
                                        <p:cTn id="30" dur="500" fill="hold"/>
                                        <p:tgtEl>
                                          <p:spTgt spid="63"/>
                                        </p:tgtEl>
                                        <p:attrNameLst>
                                          <p:attrName>ppt_h</p:attrName>
                                        </p:attrNameLst>
                                      </p:cBhvr>
                                      <p:tavLst>
                                        <p:tav tm="0">
                                          <p:val>
                                            <p:fltVal val="0"/>
                                          </p:val>
                                        </p:tav>
                                        <p:tav tm="100000">
                                          <p:val>
                                            <p:strVal val="#ppt_h"/>
                                          </p:val>
                                        </p:tav>
                                      </p:tavLst>
                                    </p:anim>
                                    <p:animEffect transition="in" filter="fade">
                                      <p:cBhvr>
                                        <p:cTn id="31" dur="500"/>
                                        <p:tgtEl>
                                          <p:spTgt spid="63"/>
                                        </p:tgtEl>
                                      </p:cBhvr>
                                    </p:animEffect>
                                    <p:anim calcmode="lin" valueType="num">
                                      <p:cBhvr>
                                        <p:cTn id="32" dur="500" fill="hold"/>
                                        <p:tgtEl>
                                          <p:spTgt spid="63"/>
                                        </p:tgtEl>
                                        <p:attrNameLst>
                                          <p:attrName>ppt_x</p:attrName>
                                        </p:attrNameLst>
                                      </p:cBhvr>
                                      <p:tavLst>
                                        <p:tav tm="0">
                                          <p:val>
                                            <p:fltVal val="0.5"/>
                                          </p:val>
                                        </p:tav>
                                        <p:tav tm="100000">
                                          <p:val>
                                            <p:strVal val="#ppt_x"/>
                                          </p:val>
                                        </p:tav>
                                      </p:tavLst>
                                    </p:anim>
                                    <p:anim calcmode="lin" valueType="num">
                                      <p:cBhvr>
                                        <p:cTn id="33" dur="500" fill="hold"/>
                                        <p:tgtEl>
                                          <p:spTgt spid="63"/>
                                        </p:tgtEl>
                                        <p:attrNameLst>
                                          <p:attrName>ppt_y</p:attrName>
                                        </p:attrNameLst>
                                      </p:cBhvr>
                                      <p:tavLst>
                                        <p:tav tm="0">
                                          <p:val>
                                            <p:fltVal val="0.5"/>
                                          </p:val>
                                        </p:tav>
                                        <p:tav tm="100000">
                                          <p:val>
                                            <p:strVal val="#ppt_y"/>
                                          </p:val>
                                        </p:tav>
                                      </p:tavLst>
                                    </p:anim>
                                  </p:childTnLst>
                                </p:cTn>
                              </p:par>
                              <p:par>
                                <p:cTn id="34" presetID="53" presetClass="entr" presetSubtype="528" fill="hold" grpId="0" nodeType="withEffect">
                                  <p:stCondLst>
                                    <p:cond delay="1000"/>
                                  </p:stCondLst>
                                  <p:childTnLst>
                                    <p:set>
                                      <p:cBhvr>
                                        <p:cTn id="35" dur="1" fill="hold">
                                          <p:stCondLst>
                                            <p:cond delay="0"/>
                                          </p:stCondLst>
                                        </p:cTn>
                                        <p:tgtEl>
                                          <p:spTgt spid="64"/>
                                        </p:tgtEl>
                                        <p:attrNameLst>
                                          <p:attrName>style.visibility</p:attrName>
                                        </p:attrNameLst>
                                      </p:cBhvr>
                                      <p:to>
                                        <p:strVal val="visible"/>
                                      </p:to>
                                    </p:set>
                                    <p:anim calcmode="lin" valueType="num">
                                      <p:cBhvr>
                                        <p:cTn id="36" dur="500" fill="hold"/>
                                        <p:tgtEl>
                                          <p:spTgt spid="64"/>
                                        </p:tgtEl>
                                        <p:attrNameLst>
                                          <p:attrName>ppt_w</p:attrName>
                                        </p:attrNameLst>
                                      </p:cBhvr>
                                      <p:tavLst>
                                        <p:tav tm="0">
                                          <p:val>
                                            <p:fltVal val="0"/>
                                          </p:val>
                                        </p:tav>
                                        <p:tav tm="100000">
                                          <p:val>
                                            <p:strVal val="#ppt_w"/>
                                          </p:val>
                                        </p:tav>
                                      </p:tavLst>
                                    </p:anim>
                                    <p:anim calcmode="lin" valueType="num">
                                      <p:cBhvr>
                                        <p:cTn id="37" dur="500" fill="hold"/>
                                        <p:tgtEl>
                                          <p:spTgt spid="64"/>
                                        </p:tgtEl>
                                        <p:attrNameLst>
                                          <p:attrName>ppt_h</p:attrName>
                                        </p:attrNameLst>
                                      </p:cBhvr>
                                      <p:tavLst>
                                        <p:tav tm="0">
                                          <p:val>
                                            <p:fltVal val="0"/>
                                          </p:val>
                                        </p:tav>
                                        <p:tav tm="100000">
                                          <p:val>
                                            <p:strVal val="#ppt_h"/>
                                          </p:val>
                                        </p:tav>
                                      </p:tavLst>
                                    </p:anim>
                                    <p:animEffect transition="in" filter="fade">
                                      <p:cBhvr>
                                        <p:cTn id="38" dur="500"/>
                                        <p:tgtEl>
                                          <p:spTgt spid="64"/>
                                        </p:tgtEl>
                                      </p:cBhvr>
                                    </p:animEffect>
                                    <p:anim calcmode="lin" valueType="num">
                                      <p:cBhvr>
                                        <p:cTn id="39" dur="500" fill="hold"/>
                                        <p:tgtEl>
                                          <p:spTgt spid="64"/>
                                        </p:tgtEl>
                                        <p:attrNameLst>
                                          <p:attrName>ppt_x</p:attrName>
                                        </p:attrNameLst>
                                      </p:cBhvr>
                                      <p:tavLst>
                                        <p:tav tm="0">
                                          <p:val>
                                            <p:fltVal val="0.5"/>
                                          </p:val>
                                        </p:tav>
                                        <p:tav tm="100000">
                                          <p:val>
                                            <p:strVal val="#ppt_x"/>
                                          </p:val>
                                        </p:tav>
                                      </p:tavLst>
                                    </p:anim>
                                    <p:anim calcmode="lin" valueType="num">
                                      <p:cBhvr>
                                        <p:cTn id="40" dur="500" fill="hold"/>
                                        <p:tgtEl>
                                          <p:spTgt spid="64"/>
                                        </p:tgtEl>
                                        <p:attrNameLst>
                                          <p:attrName>ppt_y</p:attrName>
                                        </p:attrNameLst>
                                      </p:cBhvr>
                                      <p:tavLst>
                                        <p:tav tm="0">
                                          <p:val>
                                            <p:fltVal val="0.5"/>
                                          </p:val>
                                        </p:tav>
                                        <p:tav tm="100000">
                                          <p:val>
                                            <p:strVal val="#ppt_y"/>
                                          </p:val>
                                        </p:tav>
                                      </p:tavLst>
                                    </p:anim>
                                  </p:childTnLst>
                                </p:cTn>
                              </p:par>
                              <p:par>
                                <p:cTn id="41" presetID="53" presetClass="entr" presetSubtype="528" fill="hold" grpId="0" nodeType="withEffect">
                                  <p:stCondLst>
                                    <p:cond delay="1000"/>
                                  </p:stCondLst>
                                  <p:childTnLst>
                                    <p:set>
                                      <p:cBhvr>
                                        <p:cTn id="42" dur="1" fill="hold">
                                          <p:stCondLst>
                                            <p:cond delay="0"/>
                                          </p:stCondLst>
                                        </p:cTn>
                                        <p:tgtEl>
                                          <p:spTgt spid="65"/>
                                        </p:tgtEl>
                                        <p:attrNameLst>
                                          <p:attrName>style.visibility</p:attrName>
                                        </p:attrNameLst>
                                      </p:cBhvr>
                                      <p:to>
                                        <p:strVal val="visible"/>
                                      </p:to>
                                    </p:set>
                                    <p:anim calcmode="lin" valueType="num">
                                      <p:cBhvr>
                                        <p:cTn id="43" dur="500" fill="hold"/>
                                        <p:tgtEl>
                                          <p:spTgt spid="65"/>
                                        </p:tgtEl>
                                        <p:attrNameLst>
                                          <p:attrName>ppt_w</p:attrName>
                                        </p:attrNameLst>
                                      </p:cBhvr>
                                      <p:tavLst>
                                        <p:tav tm="0">
                                          <p:val>
                                            <p:fltVal val="0"/>
                                          </p:val>
                                        </p:tav>
                                        <p:tav tm="100000">
                                          <p:val>
                                            <p:strVal val="#ppt_w"/>
                                          </p:val>
                                        </p:tav>
                                      </p:tavLst>
                                    </p:anim>
                                    <p:anim calcmode="lin" valueType="num">
                                      <p:cBhvr>
                                        <p:cTn id="44" dur="500" fill="hold"/>
                                        <p:tgtEl>
                                          <p:spTgt spid="65"/>
                                        </p:tgtEl>
                                        <p:attrNameLst>
                                          <p:attrName>ppt_h</p:attrName>
                                        </p:attrNameLst>
                                      </p:cBhvr>
                                      <p:tavLst>
                                        <p:tav tm="0">
                                          <p:val>
                                            <p:fltVal val="0"/>
                                          </p:val>
                                        </p:tav>
                                        <p:tav tm="100000">
                                          <p:val>
                                            <p:strVal val="#ppt_h"/>
                                          </p:val>
                                        </p:tav>
                                      </p:tavLst>
                                    </p:anim>
                                    <p:animEffect transition="in" filter="fade">
                                      <p:cBhvr>
                                        <p:cTn id="45" dur="500"/>
                                        <p:tgtEl>
                                          <p:spTgt spid="65"/>
                                        </p:tgtEl>
                                      </p:cBhvr>
                                    </p:animEffect>
                                    <p:anim calcmode="lin" valueType="num">
                                      <p:cBhvr>
                                        <p:cTn id="46" dur="500" fill="hold"/>
                                        <p:tgtEl>
                                          <p:spTgt spid="65"/>
                                        </p:tgtEl>
                                        <p:attrNameLst>
                                          <p:attrName>ppt_x</p:attrName>
                                        </p:attrNameLst>
                                      </p:cBhvr>
                                      <p:tavLst>
                                        <p:tav tm="0">
                                          <p:val>
                                            <p:fltVal val="0.5"/>
                                          </p:val>
                                        </p:tav>
                                        <p:tav tm="100000">
                                          <p:val>
                                            <p:strVal val="#ppt_x"/>
                                          </p:val>
                                        </p:tav>
                                      </p:tavLst>
                                    </p:anim>
                                    <p:anim calcmode="lin" valueType="num">
                                      <p:cBhvr>
                                        <p:cTn id="47" dur="500" fill="hold"/>
                                        <p:tgtEl>
                                          <p:spTgt spid="65"/>
                                        </p:tgtEl>
                                        <p:attrNameLst>
                                          <p:attrName>ppt_y</p:attrName>
                                        </p:attrNameLst>
                                      </p:cBhvr>
                                      <p:tavLst>
                                        <p:tav tm="0">
                                          <p:val>
                                            <p:fltVal val="0.5"/>
                                          </p:val>
                                        </p:tav>
                                        <p:tav tm="100000">
                                          <p:val>
                                            <p:strVal val="#ppt_y"/>
                                          </p:val>
                                        </p:tav>
                                      </p:tavLst>
                                    </p:anim>
                                  </p:childTnLst>
                                </p:cTn>
                              </p:par>
                              <p:par>
                                <p:cTn id="48" presetID="53" presetClass="entr" presetSubtype="528" fill="hold" grpId="0" nodeType="withEffect">
                                  <p:stCondLst>
                                    <p:cond delay="1000"/>
                                  </p:stCondLst>
                                  <p:childTnLst>
                                    <p:set>
                                      <p:cBhvr>
                                        <p:cTn id="49" dur="1" fill="hold">
                                          <p:stCondLst>
                                            <p:cond delay="0"/>
                                          </p:stCondLst>
                                        </p:cTn>
                                        <p:tgtEl>
                                          <p:spTgt spid="66"/>
                                        </p:tgtEl>
                                        <p:attrNameLst>
                                          <p:attrName>style.visibility</p:attrName>
                                        </p:attrNameLst>
                                      </p:cBhvr>
                                      <p:to>
                                        <p:strVal val="visible"/>
                                      </p:to>
                                    </p:set>
                                    <p:anim calcmode="lin" valueType="num">
                                      <p:cBhvr>
                                        <p:cTn id="50" dur="500" fill="hold"/>
                                        <p:tgtEl>
                                          <p:spTgt spid="66"/>
                                        </p:tgtEl>
                                        <p:attrNameLst>
                                          <p:attrName>ppt_w</p:attrName>
                                        </p:attrNameLst>
                                      </p:cBhvr>
                                      <p:tavLst>
                                        <p:tav tm="0">
                                          <p:val>
                                            <p:fltVal val="0"/>
                                          </p:val>
                                        </p:tav>
                                        <p:tav tm="100000">
                                          <p:val>
                                            <p:strVal val="#ppt_w"/>
                                          </p:val>
                                        </p:tav>
                                      </p:tavLst>
                                    </p:anim>
                                    <p:anim calcmode="lin" valueType="num">
                                      <p:cBhvr>
                                        <p:cTn id="51" dur="500" fill="hold"/>
                                        <p:tgtEl>
                                          <p:spTgt spid="66"/>
                                        </p:tgtEl>
                                        <p:attrNameLst>
                                          <p:attrName>ppt_h</p:attrName>
                                        </p:attrNameLst>
                                      </p:cBhvr>
                                      <p:tavLst>
                                        <p:tav tm="0">
                                          <p:val>
                                            <p:fltVal val="0"/>
                                          </p:val>
                                        </p:tav>
                                        <p:tav tm="100000">
                                          <p:val>
                                            <p:strVal val="#ppt_h"/>
                                          </p:val>
                                        </p:tav>
                                      </p:tavLst>
                                    </p:anim>
                                    <p:animEffect transition="in" filter="fade">
                                      <p:cBhvr>
                                        <p:cTn id="52" dur="500"/>
                                        <p:tgtEl>
                                          <p:spTgt spid="66"/>
                                        </p:tgtEl>
                                      </p:cBhvr>
                                    </p:animEffect>
                                    <p:anim calcmode="lin" valueType="num">
                                      <p:cBhvr>
                                        <p:cTn id="53" dur="500" fill="hold"/>
                                        <p:tgtEl>
                                          <p:spTgt spid="66"/>
                                        </p:tgtEl>
                                        <p:attrNameLst>
                                          <p:attrName>ppt_x</p:attrName>
                                        </p:attrNameLst>
                                      </p:cBhvr>
                                      <p:tavLst>
                                        <p:tav tm="0">
                                          <p:val>
                                            <p:fltVal val="0.5"/>
                                          </p:val>
                                        </p:tav>
                                        <p:tav tm="100000">
                                          <p:val>
                                            <p:strVal val="#ppt_x"/>
                                          </p:val>
                                        </p:tav>
                                      </p:tavLst>
                                    </p:anim>
                                    <p:anim calcmode="lin" valueType="num">
                                      <p:cBhvr>
                                        <p:cTn id="54" dur="500" fill="hold"/>
                                        <p:tgtEl>
                                          <p:spTgt spid="66"/>
                                        </p:tgtEl>
                                        <p:attrNameLst>
                                          <p:attrName>ppt_y</p:attrName>
                                        </p:attrNameLst>
                                      </p:cBhvr>
                                      <p:tavLst>
                                        <p:tav tm="0">
                                          <p:val>
                                            <p:fltVal val="0.5"/>
                                          </p:val>
                                        </p:tav>
                                        <p:tav tm="100000">
                                          <p:val>
                                            <p:strVal val="#ppt_y"/>
                                          </p:val>
                                        </p:tav>
                                      </p:tavLst>
                                    </p:anim>
                                  </p:childTnLst>
                                </p:cTn>
                              </p:par>
                              <p:par>
                                <p:cTn id="55" presetID="53" presetClass="entr" presetSubtype="16" fill="hold" grpId="0" nodeType="withEffect">
                                  <p:stCondLst>
                                    <p:cond delay="1500"/>
                                  </p:stCondLst>
                                  <p:childTnLst>
                                    <p:set>
                                      <p:cBhvr>
                                        <p:cTn id="56" dur="1" fill="hold">
                                          <p:stCondLst>
                                            <p:cond delay="0"/>
                                          </p:stCondLst>
                                        </p:cTn>
                                        <p:tgtEl>
                                          <p:spTgt spid="67"/>
                                        </p:tgtEl>
                                        <p:attrNameLst>
                                          <p:attrName>style.visibility</p:attrName>
                                        </p:attrNameLst>
                                      </p:cBhvr>
                                      <p:to>
                                        <p:strVal val="visible"/>
                                      </p:to>
                                    </p:set>
                                    <p:anim calcmode="lin" valueType="num">
                                      <p:cBhvr>
                                        <p:cTn id="57" dur="500" fill="hold"/>
                                        <p:tgtEl>
                                          <p:spTgt spid="67"/>
                                        </p:tgtEl>
                                        <p:attrNameLst>
                                          <p:attrName>ppt_w</p:attrName>
                                        </p:attrNameLst>
                                      </p:cBhvr>
                                      <p:tavLst>
                                        <p:tav tm="0">
                                          <p:val>
                                            <p:fltVal val="0"/>
                                          </p:val>
                                        </p:tav>
                                        <p:tav tm="100000">
                                          <p:val>
                                            <p:strVal val="#ppt_w"/>
                                          </p:val>
                                        </p:tav>
                                      </p:tavLst>
                                    </p:anim>
                                    <p:anim calcmode="lin" valueType="num">
                                      <p:cBhvr>
                                        <p:cTn id="58" dur="500" fill="hold"/>
                                        <p:tgtEl>
                                          <p:spTgt spid="67"/>
                                        </p:tgtEl>
                                        <p:attrNameLst>
                                          <p:attrName>ppt_h</p:attrName>
                                        </p:attrNameLst>
                                      </p:cBhvr>
                                      <p:tavLst>
                                        <p:tav tm="0">
                                          <p:val>
                                            <p:fltVal val="0"/>
                                          </p:val>
                                        </p:tav>
                                        <p:tav tm="100000">
                                          <p:val>
                                            <p:strVal val="#ppt_h"/>
                                          </p:val>
                                        </p:tav>
                                      </p:tavLst>
                                    </p:anim>
                                    <p:animEffect transition="in" filter="fade">
                                      <p:cBhvr>
                                        <p:cTn id="59" dur="500"/>
                                        <p:tgtEl>
                                          <p:spTgt spid="67"/>
                                        </p:tgtEl>
                                      </p:cBhvr>
                                    </p:animEffect>
                                  </p:childTnLst>
                                </p:cTn>
                              </p:par>
                              <p:par>
                                <p:cTn id="60" presetID="53" presetClass="entr" presetSubtype="16" fill="hold" grpId="0" nodeType="withEffect">
                                  <p:stCondLst>
                                    <p:cond delay="1500"/>
                                  </p:stCondLst>
                                  <p:childTnLst>
                                    <p:set>
                                      <p:cBhvr>
                                        <p:cTn id="61" dur="1" fill="hold">
                                          <p:stCondLst>
                                            <p:cond delay="0"/>
                                          </p:stCondLst>
                                        </p:cTn>
                                        <p:tgtEl>
                                          <p:spTgt spid="68"/>
                                        </p:tgtEl>
                                        <p:attrNameLst>
                                          <p:attrName>style.visibility</p:attrName>
                                        </p:attrNameLst>
                                      </p:cBhvr>
                                      <p:to>
                                        <p:strVal val="visible"/>
                                      </p:to>
                                    </p:set>
                                    <p:anim calcmode="lin" valueType="num">
                                      <p:cBhvr>
                                        <p:cTn id="62" dur="500" fill="hold"/>
                                        <p:tgtEl>
                                          <p:spTgt spid="68"/>
                                        </p:tgtEl>
                                        <p:attrNameLst>
                                          <p:attrName>ppt_w</p:attrName>
                                        </p:attrNameLst>
                                      </p:cBhvr>
                                      <p:tavLst>
                                        <p:tav tm="0">
                                          <p:val>
                                            <p:fltVal val="0"/>
                                          </p:val>
                                        </p:tav>
                                        <p:tav tm="100000">
                                          <p:val>
                                            <p:strVal val="#ppt_w"/>
                                          </p:val>
                                        </p:tav>
                                      </p:tavLst>
                                    </p:anim>
                                    <p:anim calcmode="lin" valueType="num">
                                      <p:cBhvr>
                                        <p:cTn id="63" dur="500" fill="hold"/>
                                        <p:tgtEl>
                                          <p:spTgt spid="68"/>
                                        </p:tgtEl>
                                        <p:attrNameLst>
                                          <p:attrName>ppt_h</p:attrName>
                                        </p:attrNameLst>
                                      </p:cBhvr>
                                      <p:tavLst>
                                        <p:tav tm="0">
                                          <p:val>
                                            <p:fltVal val="0"/>
                                          </p:val>
                                        </p:tav>
                                        <p:tav tm="100000">
                                          <p:val>
                                            <p:strVal val="#ppt_h"/>
                                          </p:val>
                                        </p:tav>
                                      </p:tavLst>
                                    </p:anim>
                                    <p:animEffect transition="in" filter="fade">
                                      <p:cBhvr>
                                        <p:cTn id="64" dur="500"/>
                                        <p:tgtEl>
                                          <p:spTgt spid="68"/>
                                        </p:tgtEl>
                                      </p:cBhvr>
                                    </p:animEffect>
                                  </p:childTnLst>
                                </p:cTn>
                              </p:par>
                              <p:par>
                                <p:cTn id="65" presetID="53" presetClass="entr" presetSubtype="16" fill="hold" nodeType="withEffect">
                                  <p:stCondLst>
                                    <p:cond delay="1500"/>
                                  </p:stCondLst>
                                  <p:childTnLst>
                                    <p:set>
                                      <p:cBhvr>
                                        <p:cTn id="66" dur="1" fill="hold">
                                          <p:stCondLst>
                                            <p:cond delay="0"/>
                                          </p:stCondLst>
                                        </p:cTn>
                                        <p:tgtEl>
                                          <p:spTgt spid="69"/>
                                        </p:tgtEl>
                                        <p:attrNameLst>
                                          <p:attrName>style.visibility</p:attrName>
                                        </p:attrNameLst>
                                      </p:cBhvr>
                                      <p:to>
                                        <p:strVal val="visible"/>
                                      </p:to>
                                    </p:set>
                                    <p:anim calcmode="lin" valueType="num">
                                      <p:cBhvr>
                                        <p:cTn id="67" dur="500" fill="hold"/>
                                        <p:tgtEl>
                                          <p:spTgt spid="69"/>
                                        </p:tgtEl>
                                        <p:attrNameLst>
                                          <p:attrName>ppt_w</p:attrName>
                                        </p:attrNameLst>
                                      </p:cBhvr>
                                      <p:tavLst>
                                        <p:tav tm="0">
                                          <p:val>
                                            <p:fltVal val="0"/>
                                          </p:val>
                                        </p:tav>
                                        <p:tav tm="100000">
                                          <p:val>
                                            <p:strVal val="#ppt_w"/>
                                          </p:val>
                                        </p:tav>
                                      </p:tavLst>
                                    </p:anim>
                                    <p:anim calcmode="lin" valueType="num">
                                      <p:cBhvr>
                                        <p:cTn id="68" dur="500" fill="hold"/>
                                        <p:tgtEl>
                                          <p:spTgt spid="69"/>
                                        </p:tgtEl>
                                        <p:attrNameLst>
                                          <p:attrName>ppt_h</p:attrName>
                                        </p:attrNameLst>
                                      </p:cBhvr>
                                      <p:tavLst>
                                        <p:tav tm="0">
                                          <p:val>
                                            <p:fltVal val="0"/>
                                          </p:val>
                                        </p:tav>
                                        <p:tav tm="100000">
                                          <p:val>
                                            <p:strVal val="#ppt_h"/>
                                          </p:val>
                                        </p:tav>
                                      </p:tavLst>
                                    </p:anim>
                                    <p:animEffect transition="in" filter="fade">
                                      <p:cBhvr>
                                        <p:cTn id="69" dur="500"/>
                                        <p:tgtEl>
                                          <p:spTgt spid="69"/>
                                        </p:tgtEl>
                                      </p:cBhvr>
                                    </p:animEffect>
                                  </p:childTnLst>
                                </p:cTn>
                              </p:par>
                              <p:par>
                                <p:cTn id="70" presetID="53" presetClass="entr" presetSubtype="16" fill="hold" grpId="0" nodeType="withEffect">
                                  <p:stCondLst>
                                    <p:cond delay="1500"/>
                                  </p:stCondLst>
                                  <p:childTnLst>
                                    <p:set>
                                      <p:cBhvr>
                                        <p:cTn id="71" dur="1" fill="hold">
                                          <p:stCondLst>
                                            <p:cond delay="0"/>
                                          </p:stCondLst>
                                        </p:cTn>
                                        <p:tgtEl>
                                          <p:spTgt spid="73"/>
                                        </p:tgtEl>
                                        <p:attrNameLst>
                                          <p:attrName>style.visibility</p:attrName>
                                        </p:attrNameLst>
                                      </p:cBhvr>
                                      <p:to>
                                        <p:strVal val="visible"/>
                                      </p:to>
                                    </p:set>
                                    <p:anim calcmode="lin" valueType="num">
                                      <p:cBhvr>
                                        <p:cTn id="72" dur="500" fill="hold"/>
                                        <p:tgtEl>
                                          <p:spTgt spid="73"/>
                                        </p:tgtEl>
                                        <p:attrNameLst>
                                          <p:attrName>ppt_w</p:attrName>
                                        </p:attrNameLst>
                                      </p:cBhvr>
                                      <p:tavLst>
                                        <p:tav tm="0">
                                          <p:val>
                                            <p:fltVal val="0"/>
                                          </p:val>
                                        </p:tav>
                                        <p:tav tm="100000">
                                          <p:val>
                                            <p:strVal val="#ppt_w"/>
                                          </p:val>
                                        </p:tav>
                                      </p:tavLst>
                                    </p:anim>
                                    <p:anim calcmode="lin" valueType="num">
                                      <p:cBhvr>
                                        <p:cTn id="73" dur="500" fill="hold"/>
                                        <p:tgtEl>
                                          <p:spTgt spid="73"/>
                                        </p:tgtEl>
                                        <p:attrNameLst>
                                          <p:attrName>ppt_h</p:attrName>
                                        </p:attrNameLst>
                                      </p:cBhvr>
                                      <p:tavLst>
                                        <p:tav tm="0">
                                          <p:val>
                                            <p:fltVal val="0"/>
                                          </p:val>
                                        </p:tav>
                                        <p:tav tm="100000">
                                          <p:val>
                                            <p:strVal val="#ppt_h"/>
                                          </p:val>
                                        </p:tav>
                                      </p:tavLst>
                                    </p:anim>
                                    <p:animEffect transition="in" filter="fade">
                                      <p:cBhvr>
                                        <p:cTn id="74" dur="500"/>
                                        <p:tgtEl>
                                          <p:spTgt spid="73"/>
                                        </p:tgtEl>
                                      </p:cBhvr>
                                    </p:animEffect>
                                  </p:childTnLst>
                                </p:cTn>
                              </p:par>
                              <p:par>
                                <p:cTn id="75" presetID="53" presetClass="entr" presetSubtype="16" fill="hold" grpId="0" nodeType="withEffect">
                                  <p:stCondLst>
                                    <p:cond delay="1500"/>
                                  </p:stCondLst>
                                  <p:childTnLst>
                                    <p:set>
                                      <p:cBhvr>
                                        <p:cTn id="76" dur="1" fill="hold">
                                          <p:stCondLst>
                                            <p:cond delay="0"/>
                                          </p:stCondLst>
                                        </p:cTn>
                                        <p:tgtEl>
                                          <p:spTgt spid="74"/>
                                        </p:tgtEl>
                                        <p:attrNameLst>
                                          <p:attrName>style.visibility</p:attrName>
                                        </p:attrNameLst>
                                      </p:cBhvr>
                                      <p:to>
                                        <p:strVal val="visible"/>
                                      </p:to>
                                    </p:set>
                                    <p:anim calcmode="lin" valueType="num">
                                      <p:cBhvr>
                                        <p:cTn id="77" dur="500" fill="hold"/>
                                        <p:tgtEl>
                                          <p:spTgt spid="74"/>
                                        </p:tgtEl>
                                        <p:attrNameLst>
                                          <p:attrName>ppt_w</p:attrName>
                                        </p:attrNameLst>
                                      </p:cBhvr>
                                      <p:tavLst>
                                        <p:tav tm="0">
                                          <p:val>
                                            <p:fltVal val="0"/>
                                          </p:val>
                                        </p:tav>
                                        <p:tav tm="100000">
                                          <p:val>
                                            <p:strVal val="#ppt_w"/>
                                          </p:val>
                                        </p:tav>
                                      </p:tavLst>
                                    </p:anim>
                                    <p:anim calcmode="lin" valueType="num">
                                      <p:cBhvr>
                                        <p:cTn id="78" dur="500" fill="hold"/>
                                        <p:tgtEl>
                                          <p:spTgt spid="74"/>
                                        </p:tgtEl>
                                        <p:attrNameLst>
                                          <p:attrName>ppt_h</p:attrName>
                                        </p:attrNameLst>
                                      </p:cBhvr>
                                      <p:tavLst>
                                        <p:tav tm="0">
                                          <p:val>
                                            <p:fltVal val="0"/>
                                          </p:val>
                                        </p:tav>
                                        <p:tav tm="100000">
                                          <p:val>
                                            <p:strVal val="#ppt_h"/>
                                          </p:val>
                                        </p:tav>
                                      </p:tavLst>
                                    </p:anim>
                                    <p:animEffect transition="in" filter="fade">
                                      <p:cBhvr>
                                        <p:cTn id="79" dur="500"/>
                                        <p:tgtEl>
                                          <p:spTgt spid="74"/>
                                        </p:tgtEl>
                                      </p:cBhvr>
                                    </p:animEffect>
                                  </p:childTnLst>
                                </p:cTn>
                              </p:par>
                              <p:par>
                                <p:cTn id="80" presetID="22" presetClass="entr" presetSubtype="1" fill="hold" grpId="0" nodeType="withEffect">
                                  <p:stCondLst>
                                    <p:cond delay="2000"/>
                                  </p:stCondLst>
                                  <p:childTnLst>
                                    <p:set>
                                      <p:cBhvr>
                                        <p:cTn id="81" dur="1" fill="hold">
                                          <p:stCondLst>
                                            <p:cond delay="0"/>
                                          </p:stCondLst>
                                        </p:cTn>
                                        <p:tgtEl>
                                          <p:spTgt spid="75"/>
                                        </p:tgtEl>
                                        <p:attrNameLst>
                                          <p:attrName>style.visibility</p:attrName>
                                        </p:attrNameLst>
                                      </p:cBhvr>
                                      <p:to>
                                        <p:strVal val="visible"/>
                                      </p:to>
                                    </p:set>
                                    <p:animEffect transition="in" filter="wipe(up)">
                                      <p:cBhvr>
                                        <p:cTn id="82" dur="500"/>
                                        <p:tgtEl>
                                          <p:spTgt spid="75"/>
                                        </p:tgtEl>
                                      </p:cBhvr>
                                    </p:animEffect>
                                  </p:childTnLst>
                                </p:cTn>
                              </p:par>
                              <p:par>
                                <p:cTn id="83" presetID="22" presetClass="entr" presetSubtype="1" fill="hold" grpId="0" nodeType="withEffect">
                                  <p:stCondLst>
                                    <p:cond delay="2000"/>
                                  </p:stCondLst>
                                  <p:childTnLst>
                                    <p:set>
                                      <p:cBhvr>
                                        <p:cTn id="84" dur="1" fill="hold">
                                          <p:stCondLst>
                                            <p:cond delay="0"/>
                                          </p:stCondLst>
                                        </p:cTn>
                                        <p:tgtEl>
                                          <p:spTgt spid="76"/>
                                        </p:tgtEl>
                                        <p:attrNameLst>
                                          <p:attrName>style.visibility</p:attrName>
                                        </p:attrNameLst>
                                      </p:cBhvr>
                                      <p:to>
                                        <p:strVal val="visible"/>
                                      </p:to>
                                    </p:set>
                                    <p:animEffect transition="in" filter="wipe(up)">
                                      <p:cBhvr>
                                        <p:cTn id="85" dur="500"/>
                                        <p:tgtEl>
                                          <p:spTgt spid="76"/>
                                        </p:tgtEl>
                                      </p:cBhvr>
                                    </p:animEffect>
                                  </p:childTnLst>
                                </p:cTn>
                              </p:par>
                              <p:par>
                                <p:cTn id="86" presetID="22" presetClass="entr" presetSubtype="1" fill="hold" grpId="0" nodeType="withEffect">
                                  <p:stCondLst>
                                    <p:cond delay="2000"/>
                                  </p:stCondLst>
                                  <p:childTnLst>
                                    <p:set>
                                      <p:cBhvr>
                                        <p:cTn id="87" dur="1" fill="hold">
                                          <p:stCondLst>
                                            <p:cond delay="0"/>
                                          </p:stCondLst>
                                        </p:cTn>
                                        <p:tgtEl>
                                          <p:spTgt spid="77"/>
                                        </p:tgtEl>
                                        <p:attrNameLst>
                                          <p:attrName>style.visibility</p:attrName>
                                        </p:attrNameLst>
                                      </p:cBhvr>
                                      <p:to>
                                        <p:strVal val="visible"/>
                                      </p:to>
                                    </p:set>
                                    <p:animEffect transition="in" filter="wipe(up)">
                                      <p:cBhvr>
                                        <p:cTn id="88" dur="500"/>
                                        <p:tgtEl>
                                          <p:spTgt spid="77"/>
                                        </p:tgtEl>
                                      </p:cBhvr>
                                    </p:animEffect>
                                  </p:childTnLst>
                                </p:cTn>
                              </p:par>
                              <p:par>
                                <p:cTn id="89" presetID="22" presetClass="entr" presetSubtype="1" fill="hold" grpId="0" nodeType="withEffect">
                                  <p:stCondLst>
                                    <p:cond delay="2000"/>
                                  </p:stCondLst>
                                  <p:childTnLst>
                                    <p:set>
                                      <p:cBhvr>
                                        <p:cTn id="90" dur="1" fill="hold">
                                          <p:stCondLst>
                                            <p:cond delay="0"/>
                                          </p:stCondLst>
                                        </p:cTn>
                                        <p:tgtEl>
                                          <p:spTgt spid="78"/>
                                        </p:tgtEl>
                                        <p:attrNameLst>
                                          <p:attrName>style.visibility</p:attrName>
                                        </p:attrNameLst>
                                      </p:cBhvr>
                                      <p:to>
                                        <p:strVal val="visible"/>
                                      </p:to>
                                    </p:set>
                                    <p:animEffect transition="in" filter="wipe(up)">
                                      <p:cBhvr>
                                        <p:cTn id="91" dur="500"/>
                                        <p:tgtEl>
                                          <p:spTgt spid="78"/>
                                        </p:tgtEl>
                                      </p:cBhvr>
                                    </p:animEffect>
                                  </p:childTnLst>
                                </p:cTn>
                              </p:par>
                              <p:par>
                                <p:cTn id="92" presetID="22" presetClass="entr" presetSubtype="1" fill="hold" grpId="0" nodeType="withEffect">
                                  <p:stCondLst>
                                    <p:cond delay="2000"/>
                                  </p:stCondLst>
                                  <p:childTnLst>
                                    <p:set>
                                      <p:cBhvr>
                                        <p:cTn id="93" dur="1" fill="hold">
                                          <p:stCondLst>
                                            <p:cond delay="0"/>
                                          </p:stCondLst>
                                        </p:cTn>
                                        <p:tgtEl>
                                          <p:spTgt spid="79"/>
                                        </p:tgtEl>
                                        <p:attrNameLst>
                                          <p:attrName>style.visibility</p:attrName>
                                        </p:attrNameLst>
                                      </p:cBhvr>
                                      <p:to>
                                        <p:strVal val="visible"/>
                                      </p:to>
                                    </p:set>
                                    <p:animEffect transition="in" filter="wipe(up)">
                                      <p:cBhvr>
                                        <p:cTn id="94" dur="500"/>
                                        <p:tgtEl>
                                          <p:spTgt spid="79"/>
                                        </p:tgtEl>
                                      </p:cBhvr>
                                    </p:animEffect>
                                  </p:childTnLst>
                                </p:cTn>
                              </p:par>
                            </p:childTnLst>
                          </p:cTn>
                        </p:par>
                        <p:par>
                          <p:cTn id="95" fill="hold">
                            <p:stCondLst>
                              <p:cond delay="1000"/>
                            </p:stCondLst>
                            <p:childTnLst>
                              <p:par>
                                <p:cTn id="96" presetID="10" presetClass="entr" presetSubtype="0" fill="hold" grpId="0" nodeType="after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animBg="1"/>
      <p:bldP spid="61" grpId="0"/>
      <p:bldP spid="62" grpId="0" animBg="1"/>
      <p:bldP spid="63" grpId="0" animBg="1"/>
      <p:bldP spid="64" grpId="0" animBg="1"/>
      <p:bldP spid="65" grpId="0" animBg="1"/>
      <p:bldP spid="66" grpId="0" animBg="1"/>
      <p:bldP spid="67" grpId="0" animBg="1"/>
      <p:bldP spid="68" grpId="0" animBg="1"/>
      <p:bldP spid="73" grpId="0" animBg="1"/>
      <p:bldP spid="74" grpId="0" animBg="1"/>
      <p:bldP spid="75" grpId="0"/>
      <p:bldP spid="76" grpId="0"/>
      <p:bldP spid="77" grpId="0"/>
      <p:bldP spid="78" grpId="0"/>
      <p:bldP spid="79"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218267" cy="6858000"/>
          </a:xfrm>
          <a:prstGeom prst="rect">
            <a:avLst/>
          </a:prstGeom>
        </p:spPr>
      </p:pic>
      <p:sp>
        <p:nvSpPr>
          <p:cNvPr id="55" name="矩形 5"/>
          <p:cNvSpPr/>
          <p:nvPr/>
        </p:nvSpPr>
        <p:spPr>
          <a:xfrm>
            <a:off x="784" y="2571750"/>
            <a:ext cx="12217483" cy="3953594"/>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5">
              <a:lumMod val="50000"/>
            </a:schemeClr>
          </a:solid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
          <p:cNvSpPr/>
          <p:nvPr/>
        </p:nvSpPr>
        <p:spPr bwMode="auto">
          <a:xfrm>
            <a:off x="5199659" y="1772816"/>
            <a:ext cx="1819732" cy="164069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8" name="文本框 12"/>
          <p:cNvSpPr txBox="1"/>
          <p:nvPr/>
        </p:nvSpPr>
        <p:spPr>
          <a:xfrm>
            <a:off x="4808987" y="3633627"/>
            <a:ext cx="2646878" cy="830997"/>
          </a:xfrm>
          <a:prstGeom prst="rect">
            <a:avLst/>
          </a:prstGeom>
          <a:noFill/>
        </p:spPr>
        <p:txBody>
          <a:bodyPr wrap="none" rtlCol="0">
            <a:spAutoFit/>
          </a:bodyPr>
          <a:lstStyle/>
          <a:p>
            <a:pPr algn="ctr"/>
            <a:r>
              <a:rPr lang="zh-CN" altLang="en-US" sz="4800" b="1" dirty="0">
                <a:solidFill>
                  <a:schemeClr val="accent5">
                    <a:lumMod val="60000"/>
                    <a:lumOff val="40000"/>
                  </a:schemeClr>
                </a:solidFill>
                <a:latin typeface="微软雅黑" panose="020B0503020204020204" pitchFamily="34" charset="-122"/>
                <a:ea typeface="微软雅黑" panose="020B0503020204020204" pitchFamily="34" charset="-122"/>
              </a:rPr>
              <a:t>实例展示</a:t>
            </a:r>
            <a:endParaRPr lang="en-US" altLang="zh-CN" sz="4800" b="1"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sp>
        <p:nvSpPr>
          <p:cNvPr id="59" name="Freeform 206"/>
          <p:cNvSpPr>
            <a:spLocks noChangeAspect="1" noEditPoints="1"/>
          </p:cNvSpPr>
          <p:nvPr/>
        </p:nvSpPr>
        <p:spPr bwMode="auto">
          <a:xfrm>
            <a:off x="5701975" y="2028310"/>
            <a:ext cx="860902" cy="104065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38" name="TextBox 37"/>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38695473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59"/>
                                        </p:tgtEl>
                                        <p:attrNameLst>
                                          <p:attrName>style.visibility</p:attrName>
                                        </p:attrNameLst>
                                      </p:cBhvr>
                                      <p:to>
                                        <p:strVal val="visible"/>
                                      </p:to>
                                    </p:set>
                                    <p:anim calcmode="lin" valueType="num">
                                      <p:cBhvr>
                                        <p:cTn id="11" dur="500" fill="hold"/>
                                        <p:tgtEl>
                                          <p:spTgt spid="59"/>
                                        </p:tgtEl>
                                        <p:attrNameLst>
                                          <p:attrName>ppt_w</p:attrName>
                                        </p:attrNameLst>
                                      </p:cBhvr>
                                      <p:tavLst>
                                        <p:tav tm="0">
                                          <p:val>
                                            <p:fltVal val="0"/>
                                          </p:val>
                                        </p:tav>
                                        <p:tav tm="100000">
                                          <p:val>
                                            <p:strVal val="#ppt_w"/>
                                          </p:val>
                                        </p:tav>
                                      </p:tavLst>
                                    </p:anim>
                                    <p:anim calcmode="lin" valueType="num">
                                      <p:cBhvr>
                                        <p:cTn id="12" dur="500" fill="hold"/>
                                        <p:tgtEl>
                                          <p:spTgt spid="59"/>
                                        </p:tgtEl>
                                        <p:attrNameLst>
                                          <p:attrName>ppt_h</p:attrName>
                                        </p:attrNameLst>
                                      </p:cBhvr>
                                      <p:tavLst>
                                        <p:tav tm="0">
                                          <p:val>
                                            <p:fltVal val="0"/>
                                          </p:val>
                                        </p:tav>
                                        <p:tav tm="100000">
                                          <p:val>
                                            <p:strVal val="#ppt_h"/>
                                          </p:val>
                                        </p:tav>
                                      </p:tavLst>
                                    </p:anim>
                                    <p:animEffect transition="in" filter="fade">
                                      <p:cBhvr>
                                        <p:cTn id="13" dur="500"/>
                                        <p:tgtEl>
                                          <p:spTgt spid="59"/>
                                        </p:tgtEl>
                                      </p:cBhvr>
                                    </p:animEffect>
                                  </p:childTnLst>
                                </p:cTn>
                              </p:par>
                            </p:childTnLst>
                          </p:cTn>
                        </p:par>
                        <p:par>
                          <p:cTn id="14" fill="hold">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dissolve">
                                      <p:cBhvr>
                                        <p:cTn id="17" dur="500"/>
                                        <p:tgtEl>
                                          <p:spTgt spid="58"/>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p:bldP spid="59" grpId="0" animBg="1"/>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 y="0"/>
            <a:ext cx="12192000" cy="6858000"/>
          </a:xfrm>
          <a:prstGeom prst="rect">
            <a:avLst/>
          </a:prstGeom>
        </p:spPr>
      </p:pic>
      <p:sp>
        <p:nvSpPr>
          <p:cNvPr id="55" name="矩形 5"/>
          <p:cNvSpPr/>
          <p:nvPr/>
        </p:nvSpPr>
        <p:spPr>
          <a:xfrm>
            <a:off x="16366" y="2586131"/>
            <a:ext cx="12217483" cy="3953594"/>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5">
              <a:lumMod val="50000"/>
            </a:schemeClr>
          </a:solid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
          <p:cNvSpPr/>
          <p:nvPr/>
        </p:nvSpPr>
        <p:spPr bwMode="auto">
          <a:xfrm>
            <a:off x="5199659" y="1772816"/>
            <a:ext cx="1819732" cy="164069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7" name="Freeform 126"/>
          <p:cNvSpPr>
            <a:spLocks noChangeAspect="1" noEditPoints="1"/>
          </p:cNvSpPr>
          <p:nvPr/>
        </p:nvSpPr>
        <p:spPr bwMode="auto">
          <a:xfrm>
            <a:off x="5780384" y="2181307"/>
            <a:ext cx="658282" cy="823712"/>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latin typeface="Arial" panose="020B0604020202020204" pitchFamily="34" charset="0"/>
              <a:cs typeface="Arial" panose="020B0604020202020204" pitchFamily="34" charset="0"/>
            </a:endParaRPr>
          </a:p>
        </p:txBody>
      </p:sp>
      <p:sp>
        <p:nvSpPr>
          <p:cNvPr id="58" name="文本框 12"/>
          <p:cNvSpPr txBox="1"/>
          <p:nvPr/>
        </p:nvSpPr>
        <p:spPr>
          <a:xfrm>
            <a:off x="4785696" y="3731931"/>
            <a:ext cx="2646878" cy="830997"/>
          </a:xfrm>
          <a:prstGeom prst="rect">
            <a:avLst/>
          </a:prstGeom>
          <a:noFill/>
        </p:spPr>
        <p:txBody>
          <a:bodyPr wrap="none" rtlCol="0">
            <a:spAutoFit/>
          </a:bodyPr>
          <a:lstStyle/>
          <a:p>
            <a:pPr algn="ctr"/>
            <a:r>
              <a:rPr lang="zh-CN" altLang="en-US" sz="4800" b="1" dirty="0">
                <a:solidFill>
                  <a:schemeClr val="accent5">
                    <a:lumMod val="60000"/>
                    <a:lumOff val="40000"/>
                  </a:schemeClr>
                </a:solidFill>
                <a:latin typeface="微软雅黑" panose="020B0503020204020204" pitchFamily="34" charset="-122"/>
                <a:ea typeface="微软雅黑" panose="020B0503020204020204" pitchFamily="34" charset="-122"/>
              </a:rPr>
              <a:t>建立模型</a:t>
            </a:r>
            <a:endParaRPr lang="en-US" altLang="zh-CN" sz="4800" b="1"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65" name="组合 64"/>
          <p:cNvGrpSpPr/>
          <p:nvPr/>
        </p:nvGrpSpPr>
        <p:grpSpPr>
          <a:xfrm>
            <a:off x="5228989" y="5650576"/>
            <a:ext cx="1723682" cy="458876"/>
            <a:chOff x="4369395" y="3284984"/>
            <a:chExt cx="1436675" cy="430887"/>
          </a:xfrm>
        </p:grpSpPr>
        <p:sp>
          <p:nvSpPr>
            <p:cNvPr id="66" name="文本框 9"/>
            <p:cNvSpPr txBox="1"/>
            <p:nvPr/>
          </p:nvSpPr>
          <p:spPr>
            <a:xfrm>
              <a:off x="4581935" y="3284984"/>
              <a:ext cx="1224135" cy="430887"/>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以城市为结点建图</a:t>
              </a:r>
            </a:p>
          </p:txBody>
        </p:sp>
        <p:grpSp>
          <p:nvGrpSpPr>
            <p:cNvPr id="67" name="组合 66"/>
            <p:cNvGrpSpPr/>
            <p:nvPr/>
          </p:nvGrpSpPr>
          <p:grpSpPr>
            <a:xfrm>
              <a:off x="4369395" y="3316401"/>
              <a:ext cx="168551" cy="168551"/>
              <a:chOff x="5005199" y="3717032"/>
              <a:chExt cx="168551" cy="168551"/>
            </a:xfrm>
          </p:grpSpPr>
          <p:sp>
            <p:nvSpPr>
              <p:cNvPr id="68" name="椭圆 67"/>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69" name="等腰三角形 68"/>
              <p:cNvSpPr/>
              <p:nvPr/>
            </p:nvSpPr>
            <p:spPr>
              <a:xfrm rot="5400000">
                <a:off x="5039924" y="3741567"/>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75" name="组合 74"/>
          <p:cNvGrpSpPr/>
          <p:nvPr/>
        </p:nvGrpSpPr>
        <p:grpSpPr>
          <a:xfrm>
            <a:off x="5265711" y="4809379"/>
            <a:ext cx="1436675" cy="215444"/>
            <a:chOff x="4369395" y="3284984"/>
            <a:chExt cx="1436675" cy="215444"/>
          </a:xfrm>
        </p:grpSpPr>
        <p:sp>
          <p:nvSpPr>
            <p:cNvPr id="76"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模型假设</a:t>
              </a:r>
            </a:p>
          </p:txBody>
        </p:sp>
        <p:grpSp>
          <p:nvGrpSpPr>
            <p:cNvPr id="77" name="组合 76"/>
            <p:cNvGrpSpPr/>
            <p:nvPr/>
          </p:nvGrpSpPr>
          <p:grpSpPr>
            <a:xfrm>
              <a:off x="4369395" y="3316401"/>
              <a:ext cx="168551" cy="168551"/>
              <a:chOff x="5005199" y="3717032"/>
              <a:chExt cx="168551" cy="168551"/>
            </a:xfrm>
          </p:grpSpPr>
          <p:sp>
            <p:nvSpPr>
              <p:cNvPr id="78" name="椭圆 77"/>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79" name="等腰三角形 7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97" name="组合 96"/>
          <p:cNvGrpSpPr/>
          <p:nvPr/>
        </p:nvGrpSpPr>
        <p:grpSpPr>
          <a:xfrm>
            <a:off x="5227964" y="5226319"/>
            <a:ext cx="1724707" cy="482409"/>
            <a:chOff x="4369395" y="3284984"/>
            <a:chExt cx="1436675" cy="430887"/>
          </a:xfrm>
        </p:grpSpPr>
        <p:sp>
          <p:nvSpPr>
            <p:cNvPr id="104" name="文本框 9"/>
            <p:cNvSpPr txBox="1"/>
            <p:nvPr/>
          </p:nvSpPr>
          <p:spPr>
            <a:xfrm>
              <a:off x="4581935" y="3284984"/>
              <a:ext cx="1224135" cy="430887"/>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以航班为结点建图</a:t>
              </a:r>
            </a:p>
          </p:txBody>
        </p:sp>
        <p:grpSp>
          <p:nvGrpSpPr>
            <p:cNvPr id="105" name="组合 104"/>
            <p:cNvGrpSpPr/>
            <p:nvPr/>
          </p:nvGrpSpPr>
          <p:grpSpPr>
            <a:xfrm>
              <a:off x="4369395" y="3316401"/>
              <a:ext cx="168551" cy="168551"/>
              <a:chOff x="5005199" y="3717032"/>
              <a:chExt cx="168551" cy="168551"/>
            </a:xfrm>
          </p:grpSpPr>
          <p:sp>
            <p:nvSpPr>
              <p:cNvPr id="106" name="椭圆 105"/>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107" name="等腰三角形 10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sp>
        <p:nvSpPr>
          <p:cNvPr id="38" name="TextBox 37"/>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sp>
        <p:nvSpPr>
          <p:cNvPr id="2" name="Rectangle 1">
            <a:extLst>
              <a:ext uri="{FF2B5EF4-FFF2-40B4-BE49-F238E27FC236}">
                <a16:creationId xmlns:a16="http://schemas.microsoft.com/office/drawing/2014/main" id="{31538BCE-6272-4C5D-B28F-BFD710660F68}"/>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以城市为节点建图</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4DBD930-65ED-4A22-8A70-8994DBABC2E1}"/>
              </a:ext>
            </a:extLst>
          </p:cNvPr>
          <p:cNvSpPr>
            <a:spLocks noChangeArrowheads="1"/>
          </p:cNvSpPr>
          <p:nvPr/>
        </p:nvSpPr>
        <p:spPr bwMode="auto">
          <a:xfrm>
            <a:off x="152400" y="15240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以城市为节点建图</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15D3BAE-FAA3-4165-9482-2F0B879F490E}"/>
              </a:ext>
            </a:extLst>
          </p:cNvPr>
          <p:cNvSpPr>
            <a:spLocks noChangeArrowheads="1"/>
          </p:cNvSpPr>
          <p:nvPr/>
        </p:nvSpPr>
        <p:spPr bwMode="auto">
          <a:xfrm>
            <a:off x="304800" y="30480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以城市为节点建图</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44722736-3D5C-456C-AA41-429245731789}"/>
              </a:ext>
            </a:extLst>
          </p:cNvPr>
          <p:cNvSpPr>
            <a:spLocks noChangeArrowheads="1"/>
          </p:cNvSpPr>
          <p:nvPr/>
        </p:nvSpPr>
        <p:spPr bwMode="auto">
          <a:xfrm>
            <a:off x="457200" y="45720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以城市为节点建图</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0BB800E5-5A78-4A38-A6FD-4C224B753292}"/>
              </a:ext>
            </a:extLst>
          </p:cNvPr>
          <p:cNvSpPr>
            <a:spLocks noChangeArrowheads="1"/>
          </p:cNvSpPr>
          <p:nvPr/>
        </p:nvSpPr>
        <p:spPr bwMode="auto">
          <a:xfrm>
            <a:off x="609600" y="60960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以城市为节点建图</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57"/>
                                        </p:tgtEl>
                                        <p:attrNameLst>
                                          <p:attrName>style.visibility</p:attrName>
                                        </p:attrNameLst>
                                      </p:cBhvr>
                                      <p:to>
                                        <p:strVal val="visible"/>
                                      </p:to>
                                    </p:set>
                                    <p:anim calcmode="lin" valueType="num">
                                      <p:cBhvr>
                                        <p:cTn id="11" dur="500" fill="hold"/>
                                        <p:tgtEl>
                                          <p:spTgt spid="57"/>
                                        </p:tgtEl>
                                        <p:attrNameLst>
                                          <p:attrName>ppt_w</p:attrName>
                                        </p:attrNameLst>
                                      </p:cBhvr>
                                      <p:tavLst>
                                        <p:tav tm="0">
                                          <p:val>
                                            <p:fltVal val="0"/>
                                          </p:val>
                                        </p:tav>
                                        <p:tav tm="100000">
                                          <p:val>
                                            <p:strVal val="#ppt_w"/>
                                          </p:val>
                                        </p:tav>
                                      </p:tavLst>
                                    </p:anim>
                                    <p:anim calcmode="lin" valueType="num">
                                      <p:cBhvr>
                                        <p:cTn id="12" dur="500" fill="hold"/>
                                        <p:tgtEl>
                                          <p:spTgt spid="57"/>
                                        </p:tgtEl>
                                        <p:attrNameLst>
                                          <p:attrName>ppt_h</p:attrName>
                                        </p:attrNameLst>
                                      </p:cBhvr>
                                      <p:tavLst>
                                        <p:tav tm="0">
                                          <p:val>
                                            <p:fltVal val="0"/>
                                          </p:val>
                                        </p:tav>
                                        <p:tav tm="100000">
                                          <p:val>
                                            <p:strVal val="#ppt_h"/>
                                          </p:val>
                                        </p:tav>
                                      </p:tavLst>
                                    </p:anim>
                                    <p:animEffect transition="in" filter="fade">
                                      <p:cBhvr>
                                        <p:cTn id="13" dur="500"/>
                                        <p:tgtEl>
                                          <p:spTgt spid="57"/>
                                        </p:tgtEl>
                                      </p:cBhvr>
                                    </p:animEffect>
                                  </p:childTnLst>
                                </p:cTn>
                              </p:par>
                            </p:childTnLst>
                          </p:cTn>
                        </p:par>
                        <p:par>
                          <p:cTn id="14" fill="hold">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dissolve">
                                      <p:cBhvr>
                                        <p:cTn id="17" dur="500"/>
                                        <p:tgtEl>
                                          <p:spTgt spid="58"/>
                                        </p:tgtEl>
                                      </p:cBhvr>
                                    </p:animEffect>
                                  </p:childTnLst>
                                </p:cTn>
                              </p:par>
                              <p:par>
                                <p:cTn id="18" presetID="53" presetClass="entr" presetSubtype="16" fill="hold" nodeType="withEffect">
                                  <p:stCondLst>
                                    <p:cond delay="500"/>
                                  </p:stCondLst>
                                  <p:childTnLst>
                                    <p:set>
                                      <p:cBhvr>
                                        <p:cTn id="19" dur="1" fill="hold">
                                          <p:stCondLst>
                                            <p:cond delay="0"/>
                                          </p:stCondLst>
                                        </p:cTn>
                                        <p:tgtEl>
                                          <p:spTgt spid="65"/>
                                        </p:tgtEl>
                                        <p:attrNameLst>
                                          <p:attrName>style.visibility</p:attrName>
                                        </p:attrNameLst>
                                      </p:cBhvr>
                                      <p:to>
                                        <p:strVal val="visible"/>
                                      </p:to>
                                    </p:set>
                                    <p:anim calcmode="lin" valueType="num">
                                      <p:cBhvr>
                                        <p:cTn id="20" dur="500" fill="hold"/>
                                        <p:tgtEl>
                                          <p:spTgt spid="65"/>
                                        </p:tgtEl>
                                        <p:attrNameLst>
                                          <p:attrName>ppt_w</p:attrName>
                                        </p:attrNameLst>
                                      </p:cBhvr>
                                      <p:tavLst>
                                        <p:tav tm="0">
                                          <p:val>
                                            <p:fltVal val="0"/>
                                          </p:val>
                                        </p:tav>
                                        <p:tav tm="100000">
                                          <p:val>
                                            <p:strVal val="#ppt_w"/>
                                          </p:val>
                                        </p:tav>
                                      </p:tavLst>
                                    </p:anim>
                                    <p:anim calcmode="lin" valueType="num">
                                      <p:cBhvr>
                                        <p:cTn id="21" dur="500" fill="hold"/>
                                        <p:tgtEl>
                                          <p:spTgt spid="65"/>
                                        </p:tgtEl>
                                        <p:attrNameLst>
                                          <p:attrName>ppt_h</p:attrName>
                                        </p:attrNameLst>
                                      </p:cBhvr>
                                      <p:tavLst>
                                        <p:tav tm="0">
                                          <p:val>
                                            <p:fltVal val="0"/>
                                          </p:val>
                                        </p:tav>
                                        <p:tav tm="100000">
                                          <p:val>
                                            <p:strVal val="#ppt_h"/>
                                          </p:val>
                                        </p:tav>
                                      </p:tavLst>
                                    </p:anim>
                                    <p:animEffect transition="in" filter="fade">
                                      <p:cBhvr>
                                        <p:cTn id="22" dur="500"/>
                                        <p:tgtEl>
                                          <p:spTgt spid="65"/>
                                        </p:tgtEl>
                                      </p:cBhvr>
                                    </p:animEffect>
                                  </p:childTnLst>
                                </p:cTn>
                              </p:par>
                              <p:par>
                                <p:cTn id="23" presetID="53" presetClass="entr" presetSubtype="16" fill="hold" nodeType="withEffect">
                                  <p:stCondLst>
                                    <p:cond delay="50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fltVal val="0"/>
                                          </p:val>
                                        </p:tav>
                                        <p:tav tm="100000">
                                          <p:val>
                                            <p:strVal val="#ppt_w"/>
                                          </p:val>
                                        </p:tav>
                                      </p:tavLst>
                                    </p:anim>
                                    <p:anim calcmode="lin" valueType="num">
                                      <p:cBhvr>
                                        <p:cTn id="26" dur="500" fill="hold"/>
                                        <p:tgtEl>
                                          <p:spTgt spid="75"/>
                                        </p:tgtEl>
                                        <p:attrNameLst>
                                          <p:attrName>ppt_h</p:attrName>
                                        </p:attrNameLst>
                                      </p:cBhvr>
                                      <p:tavLst>
                                        <p:tav tm="0">
                                          <p:val>
                                            <p:fltVal val="0"/>
                                          </p:val>
                                        </p:tav>
                                        <p:tav tm="100000">
                                          <p:val>
                                            <p:strVal val="#ppt_h"/>
                                          </p:val>
                                        </p:tav>
                                      </p:tavLst>
                                    </p:anim>
                                    <p:animEffect transition="in" filter="fade">
                                      <p:cBhvr>
                                        <p:cTn id="27" dur="500"/>
                                        <p:tgtEl>
                                          <p:spTgt spid="75"/>
                                        </p:tgtEl>
                                      </p:cBhvr>
                                    </p:animEffect>
                                  </p:childTnLst>
                                </p:cTn>
                              </p:par>
                              <p:par>
                                <p:cTn id="28" presetID="53" presetClass="entr" presetSubtype="16" fill="hold" nodeType="withEffect">
                                  <p:stCondLst>
                                    <p:cond delay="500"/>
                                  </p:stCondLst>
                                  <p:childTnLst>
                                    <p:set>
                                      <p:cBhvr>
                                        <p:cTn id="29" dur="1" fill="hold">
                                          <p:stCondLst>
                                            <p:cond delay="0"/>
                                          </p:stCondLst>
                                        </p:cTn>
                                        <p:tgtEl>
                                          <p:spTgt spid="97"/>
                                        </p:tgtEl>
                                        <p:attrNameLst>
                                          <p:attrName>style.visibility</p:attrName>
                                        </p:attrNameLst>
                                      </p:cBhvr>
                                      <p:to>
                                        <p:strVal val="visible"/>
                                      </p:to>
                                    </p:set>
                                    <p:anim calcmode="lin" valueType="num">
                                      <p:cBhvr>
                                        <p:cTn id="30" dur="500" fill="hold"/>
                                        <p:tgtEl>
                                          <p:spTgt spid="97"/>
                                        </p:tgtEl>
                                        <p:attrNameLst>
                                          <p:attrName>ppt_w</p:attrName>
                                        </p:attrNameLst>
                                      </p:cBhvr>
                                      <p:tavLst>
                                        <p:tav tm="0">
                                          <p:val>
                                            <p:fltVal val="0"/>
                                          </p:val>
                                        </p:tav>
                                        <p:tav tm="100000">
                                          <p:val>
                                            <p:strVal val="#ppt_w"/>
                                          </p:val>
                                        </p:tav>
                                      </p:tavLst>
                                    </p:anim>
                                    <p:anim calcmode="lin" valueType="num">
                                      <p:cBhvr>
                                        <p:cTn id="31" dur="500" fill="hold"/>
                                        <p:tgtEl>
                                          <p:spTgt spid="97"/>
                                        </p:tgtEl>
                                        <p:attrNameLst>
                                          <p:attrName>ppt_h</p:attrName>
                                        </p:attrNameLst>
                                      </p:cBhvr>
                                      <p:tavLst>
                                        <p:tav tm="0">
                                          <p:val>
                                            <p:fltVal val="0"/>
                                          </p:val>
                                        </p:tav>
                                        <p:tav tm="100000">
                                          <p:val>
                                            <p:strVal val="#ppt_h"/>
                                          </p:val>
                                        </p:tav>
                                      </p:tavLst>
                                    </p:anim>
                                    <p:animEffect transition="in" filter="fade">
                                      <p:cBhvr>
                                        <p:cTn id="32" dur="500"/>
                                        <p:tgtEl>
                                          <p:spTgt spid="97"/>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126"/>
          <p:cNvSpPr>
            <a:spLocks noChangeAspect="1" noEditPoints="1"/>
          </p:cNvSpPr>
          <p:nvPr/>
        </p:nvSpPr>
        <p:spPr bwMode="auto">
          <a:xfrm>
            <a:off x="388399" y="136824"/>
            <a:ext cx="329141" cy="411856"/>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latin typeface="Arial" panose="020B0604020202020204" pitchFamily="34" charset="0"/>
              <a:cs typeface="Arial" panose="020B0604020202020204" pitchFamily="34" charset="0"/>
            </a:endParaRPr>
          </a:p>
        </p:txBody>
      </p:sp>
      <p:sp>
        <p:nvSpPr>
          <p:cNvPr id="2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模型假设</a:t>
            </a:r>
          </a:p>
        </p:txBody>
      </p:sp>
      <p:sp>
        <p:nvSpPr>
          <p:cNvPr id="23" name="文本框 1"/>
          <p:cNvSpPr txBox="1"/>
          <p:nvPr/>
        </p:nvSpPr>
        <p:spPr>
          <a:xfrm>
            <a:off x="1309762" y="1340768"/>
            <a:ext cx="9575649" cy="5161028"/>
          </a:xfrm>
          <a:prstGeom prst="rect">
            <a:avLst/>
          </a:prstGeom>
          <a:noFill/>
        </p:spPr>
        <p:txBody>
          <a:bodyPr wrap="square" rtlCol="0">
            <a:spAutoFit/>
          </a:bodyPr>
          <a:lstStyle/>
          <a:p>
            <a:pPr>
              <a:lnSpc>
                <a:spcPct val="120000"/>
              </a:lnSpc>
            </a:pPr>
            <a:r>
              <a:rPr lang="zh-CN" altLang="en-US" sz="4000" b="1" dirty="0">
                <a:solidFill>
                  <a:srgbClr val="31859C"/>
                </a:solidFill>
                <a:latin typeface="微软雅黑" panose="020B0503020204020204" pitchFamily="34" charset="-122"/>
                <a:ea typeface="微软雅黑" panose="020B0503020204020204" pitchFamily="34" charset="-122"/>
                <a:sym typeface="微软雅黑" panose="020B0503020204020204" pitchFamily="34" charset="-122"/>
              </a:rPr>
              <a:t>模型假设：</a:t>
            </a:r>
            <a:endParaRPr lang="zh-CN" altLang="en-US" sz="4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457200" lvl="0" indent="-457200" eaLnBrk="0" fontAlgn="base" hangingPunct="0">
              <a:spcBef>
                <a:spcPct val="0"/>
              </a:spcBef>
              <a:spcAft>
                <a:spcPct val="0"/>
              </a:spcAft>
              <a:buFont typeface="Arial" panose="020B0604020202020204" pitchFamily="34" charset="0"/>
              <a:buChar char="•"/>
            </a:pPr>
            <a:r>
              <a:rPr lang="zh-CN" altLang="en-US" sz="2800" dirty="0">
                <a:solidFill>
                  <a:schemeClr val="tx1">
                    <a:lumMod val="50000"/>
                    <a:lumOff val="50000"/>
                  </a:schemeClr>
                </a:solidFill>
                <a:latin typeface="微软雅黑" panose="020B0503020204020204" pitchFamily="34" charset="-122"/>
                <a:ea typeface="微软雅黑" panose="020B0503020204020204" pitchFamily="34" charset="-122"/>
              </a:rPr>
              <a:t>假设交通工具每日的时刻表固定。例如每天从北京开往西宁的“</a:t>
            </a:r>
            <a:r>
              <a:rPr lang="en-US" altLang="zh-CN" sz="2800" dirty="0">
                <a:solidFill>
                  <a:schemeClr val="tx1">
                    <a:lumMod val="50000"/>
                    <a:lumOff val="50000"/>
                  </a:schemeClr>
                </a:solidFill>
                <a:latin typeface="微软雅黑" panose="020B0503020204020204" pitchFamily="34" charset="-122"/>
                <a:ea typeface="微软雅黑" panose="020B0503020204020204" pitchFamily="34" charset="-122"/>
              </a:rPr>
              <a:t>8837”</a:t>
            </a:r>
            <a:r>
              <a:rPr lang="zh-CN" altLang="en-US" sz="2800" dirty="0">
                <a:solidFill>
                  <a:schemeClr val="tx1">
                    <a:lumMod val="50000"/>
                    <a:lumOff val="50000"/>
                  </a:schemeClr>
                </a:solidFill>
                <a:latin typeface="微软雅黑" panose="020B0503020204020204" pitchFamily="34" charset="-122"/>
                <a:ea typeface="微软雅黑" panose="020B0503020204020204" pitchFamily="34" charset="-122"/>
              </a:rPr>
              <a:t>号列车都会在 </a:t>
            </a:r>
            <a:r>
              <a:rPr lang="en-US" altLang="zh-CN" sz="2800" dirty="0">
                <a:solidFill>
                  <a:schemeClr val="tx1">
                    <a:lumMod val="50000"/>
                    <a:lumOff val="50000"/>
                  </a:schemeClr>
                </a:solidFill>
                <a:latin typeface="微软雅黑" panose="020B0503020204020204" pitchFamily="34" charset="-122"/>
                <a:ea typeface="微软雅黑" panose="020B0503020204020204" pitchFamily="34" charset="-122"/>
              </a:rPr>
              <a:t>10:50 </a:t>
            </a:r>
            <a:r>
              <a:rPr lang="zh-CN" altLang="en-US" sz="2800" dirty="0">
                <a:solidFill>
                  <a:schemeClr val="tx1">
                    <a:lumMod val="50000"/>
                    <a:lumOff val="50000"/>
                  </a:schemeClr>
                </a:solidFill>
                <a:latin typeface="微软雅黑" panose="020B0503020204020204" pitchFamily="34" charset="-122"/>
                <a:ea typeface="微软雅黑" panose="020B0503020204020204" pitchFamily="34" charset="-122"/>
              </a:rPr>
              <a:t>从北京出发，在 </a:t>
            </a:r>
            <a:r>
              <a:rPr lang="en-US" altLang="zh-CN" sz="2800" dirty="0">
                <a:solidFill>
                  <a:schemeClr val="tx1">
                    <a:lumMod val="50000"/>
                    <a:lumOff val="50000"/>
                  </a:schemeClr>
                </a:solidFill>
                <a:latin typeface="微软雅黑" panose="020B0503020204020204" pitchFamily="34" charset="-122"/>
                <a:ea typeface="微软雅黑" panose="020B0503020204020204" pitchFamily="34" charset="-122"/>
              </a:rPr>
              <a:t>23:55 </a:t>
            </a:r>
            <a:r>
              <a:rPr lang="zh-CN" altLang="en-US" sz="2800" dirty="0">
                <a:solidFill>
                  <a:schemeClr val="tx1">
                    <a:lumMod val="50000"/>
                    <a:lumOff val="50000"/>
                  </a:schemeClr>
                </a:solidFill>
                <a:latin typeface="微软雅黑" panose="020B0503020204020204" pitchFamily="34" charset="-122"/>
                <a:ea typeface="微软雅黑" panose="020B0503020204020204" pitchFamily="34" charset="-122"/>
              </a:rPr>
              <a:t>到达西宁；</a:t>
            </a:r>
          </a:p>
          <a:p>
            <a:pPr marL="457200" lvl="0" indent="-457200" eaLnBrk="0" fontAlgn="base" hangingPunct="0">
              <a:spcBef>
                <a:spcPct val="0"/>
              </a:spcBef>
              <a:spcAft>
                <a:spcPct val="0"/>
              </a:spcAft>
              <a:buFont typeface="Arial" panose="020B0604020202020204" pitchFamily="34" charset="0"/>
              <a:buChar char="•"/>
            </a:pPr>
            <a:r>
              <a:rPr lang="zh-CN" altLang="en-US" sz="2800" dirty="0">
                <a:solidFill>
                  <a:schemeClr val="tx1">
                    <a:lumMod val="50000"/>
                    <a:lumOff val="50000"/>
                  </a:schemeClr>
                </a:solidFill>
                <a:latin typeface="微软雅黑" panose="020B0503020204020204" pitchFamily="34" charset="-122"/>
                <a:ea typeface="微软雅黑" panose="020B0503020204020204" pitchFamily="34" charset="-122"/>
              </a:rPr>
              <a:t>城市风险值固定，不会在短时间内出现病情激增或骤降的情况从而影响城市的风险值；</a:t>
            </a:r>
          </a:p>
          <a:p>
            <a:pPr marL="457200" lvl="0" indent="-457200" eaLnBrk="0" fontAlgn="base" hangingPunct="0">
              <a:spcBef>
                <a:spcPct val="0"/>
              </a:spcBef>
              <a:spcAft>
                <a:spcPct val="0"/>
              </a:spcAft>
              <a:buFont typeface="Arial" panose="020B0604020202020204" pitchFamily="34" charset="0"/>
              <a:buChar char="•"/>
            </a:pPr>
            <a:r>
              <a:rPr lang="zh-CN" altLang="en-US" sz="2800" dirty="0">
                <a:solidFill>
                  <a:schemeClr val="tx1">
                    <a:lumMod val="50000"/>
                    <a:lumOff val="50000"/>
                  </a:schemeClr>
                </a:solidFill>
                <a:latin typeface="微软雅黑" panose="020B0503020204020204" pitchFamily="34" charset="-122"/>
                <a:ea typeface="微软雅黑" panose="020B0503020204020204" pitchFamily="34" charset="-122"/>
              </a:rPr>
              <a:t>假设各种交通工具均为起点到终点的直达，中途无经停；</a:t>
            </a:r>
          </a:p>
          <a:p>
            <a:pPr marL="457200" lvl="0" indent="-457200" eaLnBrk="0" fontAlgn="base" hangingPunct="0">
              <a:spcBef>
                <a:spcPct val="0"/>
              </a:spcBef>
              <a:spcAft>
                <a:spcPct val="0"/>
              </a:spcAft>
              <a:buFont typeface="Arial" panose="020B0604020202020204" pitchFamily="34" charset="0"/>
              <a:buChar char="•"/>
            </a:pPr>
            <a:r>
              <a:rPr lang="zh-CN" altLang="en-US" sz="2800" dirty="0">
                <a:solidFill>
                  <a:schemeClr val="tx1">
                    <a:lumMod val="50000"/>
                    <a:lumOff val="50000"/>
                  </a:schemeClr>
                </a:solidFill>
                <a:latin typeface="微软雅黑" panose="020B0503020204020204" pitchFamily="34" charset="-122"/>
                <a:ea typeface="微软雅黑" panose="020B0503020204020204" pitchFamily="34" charset="-122"/>
              </a:rPr>
              <a:t>不考虑城市内换乘交通工具所需时间；</a:t>
            </a:r>
          </a:p>
          <a:p>
            <a:pPr marL="457200" lvl="0" indent="-457200" eaLnBrk="0" fontAlgn="base" hangingPunct="0">
              <a:spcBef>
                <a:spcPct val="0"/>
              </a:spcBef>
              <a:spcAft>
                <a:spcPct val="0"/>
              </a:spcAft>
              <a:buFont typeface="Arial" panose="020B0604020202020204" pitchFamily="34" charset="0"/>
              <a:buChar char="•"/>
            </a:pPr>
            <a:r>
              <a:rPr lang="zh-CN" altLang="en-US" sz="2800" dirty="0">
                <a:solidFill>
                  <a:schemeClr val="tx1">
                    <a:lumMod val="50000"/>
                    <a:lumOff val="50000"/>
                  </a:schemeClr>
                </a:solidFill>
                <a:latin typeface="微软雅黑" panose="020B0503020204020204" pitchFamily="34" charset="-122"/>
                <a:ea typeface="微软雅黑" panose="020B0503020204020204" pitchFamily="34" charset="-122"/>
              </a:rPr>
              <a:t>转乘时过夜无需额外的风险。</a:t>
            </a:r>
          </a:p>
          <a:p>
            <a:pPr lvl="0" eaLnBrk="0" fontAlgn="base" hangingPunct="0">
              <a:spcBef>
                <a:spcPct val="0"/>
              </a:spcBef>
              <a:spcAft>
                <a:spcPct val="0"/>
              </a:spcAft>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lang="zh-CN" altLang="zh-CN" sz="1400" dirty="0">
              <a:latin typeface="Arial" panose="020B0604020202020204" pitchFamily="34" charset="0"/>
            </a:endParaRPr>
          </a:p>
          <a:p>
            <a:pPr lvl="0" eaLnBrk="0" fontAlgn="base" hangingPunct="0">
              <a:spcBef>
                <a:spcPct val="0"/>
              </a:spcBef>
              <a:spcAft>
                <a:spcPct val="0"/>
              </a:spcAft>
            </a:pPr>
            <a:endParaRPr lang="zh-CN" altLang="zh-CN" sz="1400" dirty="0">
              <a:latin typeface="Arial" panose="020B0604020202020204" pitchFamily="34" charset="0"/>
            </a:endParaRPr>
          </a:p>
          <a:p>
            <a:pPr>
              <a:lnSpc>
                <a:spcPct val="12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Box 11"/>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126"/>
          <p:cNvSpPr>
            <a:spLocks noChangeAspect="1" noEditPoints="1"/>
          </p:cNvSpPr>
          <p:nvPr/>
        </p:nvSpPr>
        <p:spPr bwMode="auto">
          <a:xfrm>
            <a:off x="388399" y="136824"/>
            <a:ext cx="329141" cy="411856"/>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latin typeface="Arial" panose="020B0604020202020204" pitchFamily="34" charset="0"/>
              <a:cs typeface="Arial" panose="020B0604020202020204" pitchFamily="34" charset="0"/>
            </a:endParaRPr>
          </a:p>
        </p:txBody>
      </p:sp>
      <p:sp>
        <p:nvSpPr>
          <p:cNvPr id="2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模型建立</a:t>
            </a:r>
          </a:p>
        </p:txBody>
      </p:sp>
      <p:sp>
        <p:nvSpPr>
          <p:cNvPr id="8" name="Rectangle 2"/>
          <p:cNvSpPr/>
          <p:nvPr/>
        </p:nvSpPr>
        <p:spPr>
          <a:xfrm>
            <a:off x="152400" y="1529562"/>
            <a:ext cx="10891190" cy="3065910"/>
          </a:xfrm>
          <a:prstGeom prst="rect">
            <a:avLst/>
          </a:prstGeom>
          <a:solidFill>
            <a:schemeClr val="tx1">
              <a:lumMod val="95000"/>
              <a:lumOff val="5000"/>
              <a:alpha val="5098"/>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lumMod val="95000"/>
                </a:schemeClr>
              </a:solidFill>
            </a:endParaRPr>
          </a:p>
        </p:txBody>
      </p:sp>
      <p:sp>
        <p:nvSpPr>
          <p:cNvPr id="9" name="Rectangle 4"/>
          <p:cNvSpPr txBox="1">
            <a:spLocks noChangeArrowheads="1"/>
          </p:cNvSpPr>
          <p:nvPr/>
        </p:nvSpPr>
        <p:spPr bwMode="auto">
          <a:xfrm>
            <a:off x="3569082" y="890341"/>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400" b="0" dirty="0">
                <a:solidFill>
                  <a:schemeClr val="accent5">
                    <a:lumMod val="75000"/>
                  </a:schemeClr>
                </a:solidFill>
                <a:latin typeface="微软雅黑" panose="020B0503020204020204" pitchFamily="34" charset="-122"/>
                <a:ea typeface="微软雅黑" panose="020B0503020204020204" pitchFamily="34" charset="-122"/>
              </a:rPr>
              <a:t>以航班为结点建图</a:t>
            </a:r>
            <a:endParaRPr lang="zh-CN" sz="2400" b="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2583633" y="1650193"/>
            <a:ext cx="1324383" cy="430879"/>
          </a:xfrm>
          <a:prstGeom prst="rect">
            <a:avLst/>
          </a:prstGeom>
        </p:spPr>
        <p:txBody>
          <a:bodyPr wrap="none" lIns="91431" tIns="45716" rIns="91431" bIns="45716">
            <a:spAutoFit/>
          </a:bodyPr>
          <a:lstStyle/>
          <a:p>
            <a:pPr algn="r"/>
            <a:r>
              <a:rPr lang="zh-CN" altLang="en-US" sz="2200" b="1" dirty="0">
                <a:solidFill>
                  <a:schemeClr val="accent5">
                    <a:lumMod val="75000"/>
                  </a:schemeClr>
                </a:solidFill>
                <a:latin typeface="微软雅黑" panose="020B0503020204020204" pitchFamily="34" charset="-122"/>
                <a:ea typeface="微软雅黑" panose="020B0503020204020204" pitchFamily="34" charset="-122"/>
              </a:rPr>
              <a:t>模型思路</a:t>
            </a:r>
            <a:endParaRPr lang="en-US" altLang="zh-CN" sz="2200" b="1" dirty="0">
              <a:solidFill>
                <a:schemeClr val="accent5">
                  <a:lumMod val="7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47"/>
              <p:cNvSpPr>
                <a:spLocks noChangeArrowheads="1"/>
              </p:cNvSpPr>
              <p:nvPr/>
            </p:nvSpPr>
            <p:spPr bwMode="auto">
              <a:xfrm>
                <a:off x="152400" y="2173878"/>
                <a:ext cx="6186850" cy="25726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eaLnBrk="0" fontAlgn="base" hangingPunct="0">
                  <a:spcBef>
                    <a:spcPct val="0"/>
                  </a:spcBef>
                  <a:spcAft>
                    <a:spcPct val="0"/>
                  </a:spcAft>
                  <a:buNone/>
                </a:pPr>
                <a:r>
                  <a:rPr lang="zh-CN" altLang="zh-CN" sz="1800" dirty="0">
                    <a:solidFill>
                      <a:srgbClr val="333333"/>
                    </a:solidFill>
                    <a:latin typeface="Arial" panose="020B0604020202020204" pitchFamily="34" charset="0"/>
                    <a:ea typeface="Merriweather"/>
                  </a:rPr>
                  <a:t>假设有从交通节点 </a:t>
                </a:r>
                <a:r>
                  <a:rPr lang="en-US" altLang="zh-CN" sz="1800" dirty="0">
                    <a:solidFill>
                      <a:srgbClr val="333333"/>
                    </a:solidFill>
                    <a:latin typeface="Arial" panose="020B0604020202020204" pitchFamily="34" charset="0"/>
                    <a:ea typeface="Merriweather"/>
                  </a:rPr>
                  <a:t>u</a:t>
                </a:r>
                <a:r>
                  <a:rPr lang="zh-CN" altLang="en-US" sz="1800" dirty="0">
                    <a:solidFill>
                      <a:srgbClr val="333333"/>
                    </a:solidFill>
                    <a:latin typeface="Arial" panose="020B0604020202020204" pitchFamily="34" charset="0"/>
                    <a:ea typeface="Merriweather"/>
                  </a:rPr>
                  <a:t>→</a:t>
                </a:r>
                <a:r>
                  <a:rPr lang="en-US" altLang="zh-CN" sz="1800" dirty="0">
                    <a:solidFill>
                      <a:srgbClr val="333333"/>
                    </a:solidFill>
                    <a:latin typeface="Arial" panose="020B0604020202020204" pitchFamily="34" charset="0"/>
                    <a:ea typeface="Merriweather"/>
                  </a:rPr>
                  <a:t>v </a:t>
                </a:r>
                <a:r>
                  <a:rPr lang="zh-CN" altLang="zh-CN" sz="1800" dirty="0">
                    <a:solidFill>
                      <a:srgbClr val="333333"/>
                    </a:solidFill>
                    <a:latin typeface="Arial" panose="020B0604020202020204" pitchFamily="34" charset="0"/>
                    <a:ea typeface="Merriweather"/>
                  </a:rPr>
                  <a:t>的有向边，则边权的公式为：</a:t>
                </a:r>
                <a:endParaRPr lang="en-US" altLang="zh-CN" sz="1800" dirty="0">
                  <a:solidFill>
                    <a:srgbClr val="333333"/>
                  </a:solidFill>
                  <a:latin typeface="Arial" panose="020B0604020202020204" pitchFamily="34" charset="0"/>
                  <a:ea typeface="Merriweather"/>
                </a:endParaRPr>
              </a:p>
              <a:p>
                <a:pPr lvl="0" eaLnBrk="0" fontAlgn="base" hangingPunct="0">
                  <a:spcBef>
                    <a:spcPct val="0"/>
                  </a:spcBef>
                  <a:spcAft>
                    <a:spcPct val="0"/>
                  </a:spcAft>
                  <a:buNone/>
                </a:pPr>
                <a14:m>
                  <m:oMathPara xmlns:m="http://schemas.openxmlformats.org/officeDocument/2006/math">
                    <m:oMathParaPr>
                      <m:jc m:val="centerGroup"/>
                    </m:oMathParaPr>
                    <m:oMath xmlns:m="http://schemas.openxmlformats.org/officeDocument/2006/math">
                      <m:r>
                        <a:rPr lang="en-US" altLang="zh-CN" sz="1800" i="1" dirty="0" smtClean="0">
                          <a:solidFill>
                            <a:srgbClr val="333333"/>
                          </a:solidFill>
                          <a:latin typeface="Cambria Math" panose="02040503050406030204" pitchFamily="18" charset="0"/>
                        </a:rPr>
                        <m:t>𝑤</m:t>
                      </m:r>
                      <m:r>
                        <a:rPr lang="en-US" altLang="zh-CN" sz="1800" b="0" i="1" dirty="0" smtClean="0">
                          <a:solidFill>
                            <a:srgbClr val="333333"/>
                          </a:solidFill>
                          <a:latin typeface="Cambria Math" panose="02040503050406030204" pitchFamily="18" charset="0"/>
                        </a:rPr>
                        <m:t>=</m:t>
                      </m:r>
                      <m:r>
                        <a:rPr lang="en-US" altLang="zh-CN" sz="1800" b="0" i="1" dirty="0" smtClean="0">
                          <a:solidFill>
                            <a:srgbClr val="333333"/>
                          </a:solidFill>
                          <a:latin typeface="Cambria Math" panose="02040503050406030204" pitchFamily="18" charset="0"/>
                        </a:rPr>
                        <m:t>𝑟𝑖𝑠</m:t>
                      </m:r>
                      <m:sSub>
                        <m:sSubPr>
                          <m:ctrlPr>
                            <a:rPr lang="en-US" altLang="zh-CN" sz="1800" b="0" i="1" dirty="0" smtClean="0">
                              <a:solidFill>
                                <a:srgbClr val="333333"/>
                              </a:solidFill>
                              <a:latin typeface="Cambria Math" panose="02040503050406030204" pitchFamily="18" charset="0"/>
                            </a:rPr>
                          </m:ctrlPr>
                        </m:sSubPr>
                        <m:e>
                          <m:r>
                            <a:rPr lang="en-US" altLang="zh-CN" sz="1800" b="0" i="1" dirty="0" smtClean="0">
                              <a:solidFill>
                                <a:srgbClr val="333333"/>
                              </a:solidFill>
                              <a:latin typeface="Cambria Math" panose="02040503050406030204" pitchFamily="18" charset="0"/>
                            </a:rPr>
                            <m:t>𝑘</m:t>
                          </m:r>
                        </m:e>
                        <m:sub>
                          <m:r>
                            <a:rPr lang="en-US" altLang="zh-CN" sz="1800" b="0" i="1" dirty="0" smtClean="0">
                              <a:solidFill>
                                <a:srgbClr val="333333"/>
                              </a:solidFill>
                              <a:latin typeface="Cambria Math" panose="02040503050406030204" pitchFamily="18" charset="0"/>
                            </a:rPr>
                            <m:t>𝑢</m:t>
                          </m:r>
                        </m:sub>
                      </m:sSub>
                      <m:r>
                        <a:rPr lang="en-US" altLang="zh-CN" sz="1800" b="0" i="1" dirty="0" smtClean="0">
                          <a:solidFill>
                            <a:srgbClr val="333333"/>
                          </a:solidFill>
                          <a:latin typeface="Cambria Math" panose="02040503050406030204" pitchFamily="18" charset="0"/>
                        </a:rPr>
                        <m:t>+</m:t>
                      </m:r>
                      <m:r>
                        <a:rPr lang="en-US" altLang="zh-CN" sz="1800" b="0" i="1" dirty="0" smtClean="0">
                          <a:solidFill>
                            <a:srgbClr val="333333"/>
                          </a:solidFill>
                          <a:latin typeface="Cambria Math" panose="02040503050406030204" pitchFamily="18" charset="0"/>
                        </a:rPr>
                        <m:t>𝑟𝑖𝑠</m:t>
                      </m:r>
                      <m:sSub>
                        <m:sSubPr>
                          <m:ctrlPr>
                            <a:rPr lang="en-US" altLang="zh-CN" sz="1800" b="0" i="1" dirty="0" smtClean="0">
                              <a:solidFill>
                                <a:srgbClr val="333333"/>
                              </a:solidFill>
                              <a:latin typeface="Cambria Math" panose="02040503050406030204" pitchFamily="18" charset="0"/>
                            </a:rPr>
                          </m:ctrlPr>
                        </m:sSubPr>
                        <m:e>
                          <m:r>
                            <a:rPr lang="en-US" altLang="zh-CN" sz="1800" b="0" i="1" dirty="0" smtClean="0">
                              <a:solidFill>
                                <a:srgbClr val="333333"/>
                              </a:solidFill>
                              <a:latin typeface="Cambria Math" panose="02040503050406030204" pitchFamily="18" charset="0"/>
                            </a:rPr>
                            <m:t>𝑘</m:t>
                          </m:r>
                        </m:e>
                        <m:sub>
                          <m:r>
                            <a:rPr lang="en-US" altLang="zh-CN" sz="1800" b="0" i="1" dirty="0" smtClean="0">
                              <a:solidFill>
                                <a:srgbClr val="333333"/>
                              </a:solidFill>
                              <a:latin typeface="Cambria Math" panose="02040503050406030204" pitchFamily="18" charset="0"/>
                            </a:rPr>
                            <m:t>𝑢</m:t>
                          </m:r>
                          <m:r>
                            <a:rPr lang="en-US" altLang="zh-CN" sz="1800" b="0" i="1" dirty="0" smtClean="0">
                              <a:solidFill>
                                <a:srgbClr val="333333"/>
                              </a:solidFill>
                              <a:latin typeface="Cambria Math" panose="02040503050406030204" pitchFamily="18" charset="0"/>
                            </a:rPr>
                            <m:t>.</m:t>
                          </m:r>
                          <m:r>
                            <a:rPr lang="en-US" altLang="zh-CN" sz="1800" b="0" i="1" dirty="0" smtClean="0">
                              <a:solidFill>
                                <a:srgbClr val="333333"/>
                              </a:solidFill>
                              <a:latin typeface="Cambria Math" panose="02040503050406030204" pitchFamily="18" charset="0"/>
                            </a:rPr>
                            <m:t>𝑡𝑜</m:t>
                          </m:r>
                        </m:sub>
                      </m:sSub>
                    </m:oMath>
                  </m:oMathPara>
                </a14:m>
                <a:endParaRPr lang="en-US" altLang="zh-CN" sz="1800" dirty="0">
                  <a:solidFill>
                    <a:srgbClr val="333333"/>
                  </a:solidFill>
                  <a:latin typeface="Arial" panose="020B0604020202020204" pitchFamily="34" charset="0"/>
                </a:endParaRPr>
              </a:p>
              <a:p>
                <a:pPr lvl="0" eaLnBrk="0" fontAlgn="base" hangingPunct="0">
                  <a:spcBef>
                    <a:spcPct val="0"/>
                  </a:spcBef>
                  <a:spcAft>
                    <a:spcPct val="0"/>
                  </a:spcAft>
                  <a:buNone/>
                </a:pPr>
                <a:endParaRPr lang="en-US" altLang="zh-CN" sz="1800" dirty="0">
                  <a:solidFill>
                    <a:srgbClr val="333333"/>
                  </a:solidFill>
                  <a:latin typeface="Arial" panose="020B0604020202020204" pitchFamily="34" charset="0"/>
                </a:endParaRPr>
              </a:p>
              <a:p>
                <a:pPr lvl="0" eaLnBrk="0" fontAlgn="base" hangingPunct="0">
                  <a:spcBef>
                    <a:spcPct val="0"/>
                  </a:spcBef>
                  <a:spcAft>
                    <a:spcPct val="0"/>
                  </a:spcAft>
                  <a:buNone/>
                </a:pPr>
                <a14:m>
                  <m:oMathPara xmlns:m="http://schemas.openxmlformats.org/officeDocument/2006/math">
                    <m:oMathParaPr>
                      <m:jc m:val="centerGroup"/>
                    </m:oMathParaPr>
                    <m:oMath xmlns:m="http://schemas.openxmlformats.org/officeDocument/2006/math">
                      <m:r>
                        <a:rPr lang="en-US" altLang="zh-CN" sz="1800" b="0" i="1" smtClean="0">
                          <a:solidFill>
                            <a:srgbClr val="333333"/>
                          </a:solidFill>
                          <a:latin typeface="Cambria Math" panose="02040503050406030204" pitchFamily="18" charset="0"/>
                        </a:rPr>
                        <m:t>𝑟𝑖𝑠</m:t>
                      </m:r>
                      <m:sSub>
                        <m:sSubPr>
                          <m:ctrlPr>
                            <a:rPr lang="en-US" altLang="zh-CN" sz="1800" b="0" i="1" smtClean="0">
                              <a:solidFill>
                                <a:srgbClr val="333333"/>
                              </a:solidFill>
                              <a:latin typeface="Cambria Math" panose="02040503050406030204" pitchFamily="18" charset="0"/>
                            </a:rPr>
                          </m:ctrlPr>
                        </m:sSubPr>
                        <m:e>
                          <m:r>
                            <a:rPr lang="en-US" altLang="zh-CN" sz="1800" b="0" i="1" smtClean="0">
                              <a:solidFill>
                                <a:srgbClr val="333333"/>
                              </a:solidFill>
                              <a:latin typeface="Cambria Math" panose="02040503050406030204" pitchFamily="18" charset="0"/>
                            </a:rPr>
                            <m:t>𝑘</m:t>
                          </m:r>
                        </m:e>
                        <m:sub>
                          <m:r>
                            <a:rPr lang="en-US" altLang="zh-CN" sz="1800" b="0" i="1" smtClean="0">
                              <a:solidFill>
                                <a:srgbClr val="333333"/>
                              </a:solidFill>
                              <a:latin typeface="Cambria Math" panose="02040503050406030204" pitchFamily="18" charset="0"/>
                            </a:rPr>
                            <m:t>𝑢</m:t>
                          </m:r>
                        </m:sub>
                      </m:sSub>
                      <m:r>
                        <a:rPr lang="en-US" altLang="zh-CN" sz="1800" b="0" i="1" smtClean="0">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𝑐𝑖𝑡𝑦𝑅𝑖𝑠𝑘</m:t>
                      </m:r>
                      <m:d>
                        <m:dPr>
                          <m:begChr m:val="["/>
                          <m:endChr m:val="]"/>
                          <m:ctrlPr>
                            <a:rPr lang="en-US" altLang="zh-CN" sz="1800" b="0" i="1" smtClean="0">
                              <a:solidFill>
                                <a:srgbClr val="333333"/>
                              </a:solidFill>
                              <a:latin typeface="Cambria Math" panose="02040503050406030204" pitchFamily="18" charset="0"/>
                            </a:rPr>
                          </m:ctrlPr>
                        </m:dPr>
                        <m:e>
                          <m:r>
                            <a:rPr lang="en-US" altLang="zh-CN" sz="1800" b="0" i="1" smtClean="0">
                              <a:solidFill>
                                <a:srgbClr val="333333"/>
                              </a:solidFill>
                              <a:latin typeface="Cambria Math" panose="02040503050406030204" pitchFamily="18" charset="0"/>
                            </a:rPr>
                            <m:t>𝑢</m:t>
                          </m:r>
                          <m:r>
                            <a:rPr lang="en-US" altLang="zh-CN" sz="1800" b="0" i="1" smtClean="0">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𝑡𝑜</m:t>
                          </m:r>
                        </m:e>
                      </m:d>
                      <m:r>
                        <a:rPr lang="en-US" altLang="zh-CN" sz="1800" i="1">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𝑣𝑒h𝑖𝑐𝑙𝑒𝑅𝑖𝑠𝑘</m:t>
                      </m:r>
                      <m:d>
                        <m:dPr>
                          <m:begChr m:val="["/>
                          <m:endChr m:val="]"/>
                          <m:ctrlPr>
                            <a:rPr lang="en-US" altLang="zh-CN" sz="1800" b="0" i="1" smtClean="0">
                              <a:solidFill>
                                <a:srgbClr val="333333"/>
                              </a:solidFill>
                              <a:latin typeface="Cambria Math" panose="02040503050406030204" pitchFamily="18" charset="0"/>
                            </a:rPr>
                          </m:ctrlPr>
                        </m:dPr>
                        <m:e>
                          <m:r>
                            <a:rPr lang="en-US" altLang="zh-CN" sz="1800" b="0" i="1" smtClean="0">
                              <a:solidFill>
                                <a:srgbClr val="333333"/>
                              </a:solidFill>
                              <a:latin typeface="Cambria Math" panose="02040503050406030204" pitchFamily="18" charset="0"/>
                            </a:rPr>
                            <m:t>𝑣</m:t>
                          </m:r>
                          <m:r>
                            <a:rPr lang="en-US" altLang="zh-CN" sz="1800" b="0" i="1" smtClean="0">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𝑣𝑒h𝑖𝑐𝑙𝑒</m:t>
                          </m:r>
                        </m:e>
                      </m:d>
                      <m:r>
                        <a:rPr lang="en-US" altLang="zh-CN" sz="1800" i="1">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𝑢</m:t>
                      </m:r>
                      <m:r>
                        <a:rPr lang="en-US" altLang="zh-CN" sz="1800" b="0" i="1" smtClean="0">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𝑒𝑛𝑑</m:t>
                      </m:r>
                      <m:r>
                        <a:rPr lang="en-US" altLang="zh-CN" sz="1800" b="0" i="1" smtClean="0">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𝑢</m:t>
                      </m:r>
                      <m:r>
                        <a:rPr lang="en-US" altLang="zh-CN" sz="1800" b="0" i="1" smtClean="0">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𝑏𝑒𝑔𝑖𝑛</m:t>
                      </m:r>
                      <m:r>
                        <a:rPr lang="en-US" altLang="zh-CN" sz="1800" b="0" i="1" smtClean="0">
                          <a:solidFill>
                            <a:srgbClr val="333333"/>
                          </a:solidFill>
                          <a:latin typeface="Cambria Math" panose="02040503050406030204" pitchFamily="18" charset="0"/>
                        </a:rPr>
                        <m:t>)</m:t>
                      </m:r>
                    </m:oMath>
                  </m:oMathPara>
                </a14:m>
                <a:endParaRPr lang="en-US" altLang="zh-CN" sz="1800" dirty="0">
                  <a:solidFill>
                    <a:srgbClr val="333333"/>
                  </a:solidFill>
                  <a:latin typeface="Arial" panose="020B0604020202020204" pitchFamily="34" charset="0"/>
                </a:endParaRPr>
              </a:p>
              <a:p>
                <a:pPr lvl="0" eaLnBrk="0" fontAlgn="base" hangingPunct="0">
                  <a:spcBef>
                    <a:spcPct val="0"/>
                  </a:spcBef>
                  <a:spcAft>
                    <a:spcPct val="0"/>
                  </a:spcAft>
                  <a:buNone/>
                </a:pPr>
                <a:endParaRPr lang="en-US" altLang="zh-CN" sz="1800" dirty="0">
                  <a:solidFill>
                    <a:srgbClr val="333333"/>
                  </a:solidFill>
                  <a:latin typeface="Arial" panose="020B0604020202020204" pitchFamily="34" charset="0"/>
                </a:endParaRPr>
              </a:p>
              <a:p>
                <a:pPr lvl="0" eaLnBrk="0" fontAlgn="base" hangingPunct="0">
                  <a:spcBef>
                    <a:spcPct val="0"/>
                  </a:spcBef>
                  <a:spcAft>
                    <a:spcPct val="0"/>
                  </a:spcAft>
                  <a:buNone/>
                </a:pPr>
                <a14:m>
                  <m:oMathPara xmlns:m="http://schemas.openxmlformats.org/officeDocument/2006/math">
                    <m:oMathParaPr>
                      <m:jc m:val="centerGroup"/>
                    </m:oMathParaPr>
                    <m:oMath xmlns:m="http://schemas.openxmlformats.org/officeDocument/2006/math">
                      <m:r>
                        <a:rPr lang="en-US" altLang="zh-CN" sz="1800" b="0" i="1" smtClean="0">
                          <a:solidFill>
                            <a:srgbClr val="333333"/>
                          </a:solidFill>
                          <a:latin typeface="Cambria Math" panose="02040503050406030204" pitchFamily="18" charset="0"/>
                        </a:rPr>
                        <m:t>𝑟𝑖𝑠</m:t>
                      </m:r>
                      <m:sSub>
                        <m:sSubPr>
                          <m:ctrlPr>
                            <a:rPr lang="en-US" altLang="zh-CN" sz="1800" b="0" i="1" smtClean="0">
                              <a:solidFill>
                                <a:srgbClr val="333333"/>
                              </a:solidFill>
                              <a:latin typeface="Cambria Math" panose="02040503050406030204" pitchFamily="18" charset="0"/>
                            </a:rPr>
                          </m:ctrlPr>
                        </m:sSubPr>
                        <m:e>
                          <m:r>
                            <a:rPr lang="en-US" altLang="zh-CN" sz="1800" b="0" i="1" smtClean="0">
                              <a:solidFill>
                                <a:srgbClr val="333333"/>
                              </a:solidFill>
                              <a:latin typeface="Cambria Math" panose="02040503050406030204" pitchFamily="18" charset="0"/>
                            </a:rPr>
                            <m:t>𝑘</m:t>
                          </m:r>
                        </m:e>
                        <m:sub>
                          <m:r>
                            <a:rPr lang="en-US" altLang="zh-CN" sz="1800" b="0" i="1" smtClean="0">
                              <a:solidFill>
                                <a:srgbClr val="333333"/>
                              </a:solidFill>
                              <a:latin typeface="Cambria Math" panose="02040503050406030204" pitchFamily="18" charset="0"/>
                            </a:rPr>
                            <m:t>𝑢</m:t>
                          </m:r>
                          <m:r>
                            <a:rPr lang="en-US" altLang="zh-CN" sz="1800" b="0" i="1" smtClean="0">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𝑡𝑜</m:t>
                          </m:r>
                        </m:sub>
                      </m:sSub>
                      <m:r>
                        <a:rPr lang="en-US" altLang="zh-CN" sz="1800" b="0" i="1" smtClean="0">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𝑐𝑖𝑡𝑦𝑅𝑖𝑠𝑘</m:t>
                      </m:r>
                      <m:r>
                        <a:rPr lang="en-US" altLang="zh-CN" sz="1800" b="0" i="1" smtClean="0">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𝑢</m:t>
                      </m:r>
                      <m:r>
                        <a:rPr lang="en-US" altLang="zh-CN" sz="1800" b="0" i="1" smtClean="0">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𝑡𝑜</m:t>
                      </m:r>
                      <m:r>
                        <a:rPr lang="en-US" altLang="zh-CN" sz="1800" b="0" i="1" smtClean="0">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𝑣</m:t>
                      </m:r>
                      <m:r>
                        <a:rPr lang="en-US" altLang="zh-CN" sz="1800" b="0" i="1" smtClean="0">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𝑏𝑒𝑔𝑖𝑛</m:t>
                      </m:r>
                      <m:r>
                        <a:rPr lang="en-US" altLang="zh-CN" sz="1800" b="0" i="1" smtClean="0">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𝑢</m:t>
                      </m:r>
                      <m:r>
                        <a:rPr lang="en-US" altLang="zh-CN" sz="1800" b="0" i="1" smtClean="0">
                          <a:solidFill>
                            <a:srgbClr val="333333"/>
                          </a:solidFill>
                          <a:latin typeface="Cambria Math" panose="02040503050406030204" pitchFamily="18" charset="0"/>
                        </a:rPr>
                        <m:t>.</m:t>
                      </m:r>
                      <m:r>
                        <a:rPr lang="en-US" altLang="zh-CN" sz="1800" b="0" i="1" smtClean="0">
                          <a:solidFill>
                            <a:srgbClr val="333333"/>
                          </a:solidFill>
                          <a:latin typeface="Cambria Math" panose="02040503050406030204" pitchFamily="18" charset="0"/>
                        </a:rPr>
                        <m:t>𝑏𝑒𝑔𝑖𝑛</m:t>
                      </m:r>
                      <m:r>
                        <a:rPr lang="en-US" altLang="zh-CN" sz="1800" b="0" i="1" smtClean="0">
                          <a:solidFill>
                            <a:srgbClr val="333333"/>
                          </a:solidFill>
                          <a:latin typeface="Cambria Math" panose="02040503050406030204" pitchFamily="18" charset="0"/>
                        </a:rPr>
                        <m:t>)</m:t>
                      </m:r>
                    </m:oMath>
                  </m:oMathPara>
                </a14:m>
                <a:endParaRPr lang="en-US" altLang="zh-CN" sz="1800" dirty="0">
                  <a:solidFill>
                    <a:srgbClr val="333333"/>
                  </a:solidFill>
                  <a:latin typeface="Arial" panose="020B0604020202020204" pitchFamily="34" charset="0"/>
                </a:endParaRPr>
              </a:p>
              <a:p>
                <a:pPr lvl="0" eaLnBrk="0" fontAlgn="base" hangingPunct="0">
                  <a:spcBef>
                    <a:spcPct val="0"/>
                  </a:spcBef>
                  <a:spcAft>
                    <a:spcPct val="0"/>
                  </a:spcAft>
                  <a:buNone/>
                </a:pPr>
                <a:r>
                  <a:rPr lang="zh-CN" altLang="zh-CN" sz="1800" dirty="0">
                    <a:latin typeface="Arial" panose="020B0604020202020204" pitchFamily="34" charset="0"/>
                  </a:rPr>
                  <a:t> </a:t>
                </a:r>
              </a:p>
            </p:txBody>
          </p:sp>
        </mc:Choice>
        <mc:Fallback xmlns="">
          <p:sp>
            <p:nvSpPr>
              <p:cNvPr id="12" name="矩形 47"/>
              <p:cNvSpPr>
                <a:spLocks noRot="1" noChangeAspect="1" noMove="1" noResize="1" noEditPoints="1" noAdjustHandles="1" noChangeArrowheads="1" noChangeShapeType="1" noTextEdit="1"/>
              </p:cNvSpPr>
              <p:nvPr/>
            </p:nvSpPr>
            <p:spPr bwMode="auto">
              <a:xfrm>
                <a:off x="152400" y="2173878"/>
                <a:ext cx="6186850" cy="2572619"/>
              </a:xfrm>
              <a:prstGeom prst="rect">
                <a:avLst/>
              </a:prstGeom>
              <a:blipFill>
                <a:blip r:embed="rId4"/>
                <a:stretch>
                  <a:fillRect l="-887" t="-14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3" name="弧形 12"/>
          <p:cNvSpPr/>
          <p:nvPr/>
        </p:nvSpPr>
        <p:spPr>
          <a:xfrm>
            <a:off x="4289162" y="800393"/>
            <a:ext cx="504056" cy="504056"/>
          </a:xfrm>
          <a:prstGeom prst="arc">
            <a:avLst>
              <a:gd name="adj1" fmla="val 18916496"/>
              <a:gd name="adj2" fmla="val 2632855"/>
            </a:avLst>
          </a:prstGeom>
          <a:ln>
            <a:solidFill>
              <a:schemeClr val="accent5">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7" name="矩形 47"/>
              <p:cNvSpPr>
                <a:spLocks noChangeArrowheads="1"/>
              </p:cNvSpPr>
              <p:nvPr/>
            </p:nvSpPr>
            <p:spPr bwMode="auto">
              <a:xfrm>
                <a:off x="388400" y="5400364"/>
                <a:ext cx="10301494" cy="14176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800" dirty="0">
                    <a:latin typeface="Arial" panose="020B0604020202020204" pitchFamily="34" charset="0"/>
                  </a:rPr>
                  <a:t>其中 </a:t>
                </a:r>
                <a14:m>
                  <m:oMath xmlns:m="http://schemas.openxmlformats.org/officeDocument/2006/math">
                    <m:r>
                      <a:rPr lang="en-US" altLang="zh-CN" sz="1800" b="0" i="1" smtClean="0">
                        <a:latin typeface="Cambria Math" panose="02040503050406030204" pitchFamily="18" charset="0"/>
                      </a:rPr>
                      <m:t>𝑟𝑖𝑠</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𝑢</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𝑟𝑖𝑠</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𝑡𝑜</m:t>
                        </m:r>
                      </m:sub>
                    </m:sSub>
                    <m:r>
                      <a:rPr lang="en-US" altLang="zh-CN" sz="1800" b="0" i="1" smtClean="0">
                        <a:latin typeface="Cambria Math" panose="02040503050406030204" pitchFamily="18" charset="0"/>
                      </a:rPr>
                      <m:t> </m:t>
                    </m:r>
                  </m:oMath>
                </a14:m>
                <a:r>
                  <a:rPr lang="zh-CN" altLang="en-US" sz="1800" dirty="0">
                    <a:latin typeface="Arial" panose="020B0604020202020204" pitchFamily="34" charset="0"/>
                  </a:rPr>
                  <a:t>分别为节点 </a:t>
                </a:r>
                <a14:m>
                  <m:oMath xmlns:m="http://schemas.openxmlformats.org/officeDocument/2006/math">
                    <m:r>
                      <a:rPr lang="en-US" altLang="zh-CN" sz="1800" i="1" dirty="0" smtClean="0">
                        <a:latin typeface="Cambria Math" panose="02040503050406030204" pitchFamily="18" charset="0"/>
                      </a:rPr>
                      <m:t>𝑢</m:t>
                    </m:r>
                  </m:oMath>
                </a14:m>
                <a:r>
                  <a:rPr lang="en-US" altLang="zh-CN" sz="1800" dirty="0">
                    <a:latin typeface="Arial" panose="020B0604020202020204" pitchFamily="34" charset="0"/>
                  </a:rPr>
                  <a:t> </a:t>
                </a:r>
                <a:r>
                  <a:rPr lang="zh-CN" altLang="en-US" sz="1800" dirty="0">
                    <a:latin typeface="Arial" panose="020B0604020202020204" pitchFamily="34" charset="0"/>
                  </a:rPr>
                  <a:t>的风险值（即交通工具风险）、中转城市风险值。</a:t>
                </a:r>
                <a14:m>
                  <m:oMath xmlns:m="http://schemas.openxmlformats.org/officeDocument/2006/math">
                    <m:r>
                      <a:rPr lang="en-US" altLang="zh-CN" sz="1800" b="0" i="1" smtClean="0">
                        <a:latin typeface="Cambria Math" panose="02040503050406030204" pitchFamily="18" charset="0"/>
                      </a:rPr>
                      <m:t>𝑐𝑖𝑡𝑦𝑅𝑖𝑠𝑘</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oMath>
                </a14:m>
                <a:r>
                  <a:rPr lang="zh-CN" altLang="en-US" sz="1800" dirty="0">
                    <a:latin typeface="Arial" panose="020B0604020202020204" pitchFamily="34" charset="0"/>
                  </a:rPr>
                  <a:t> 为城市 </a:t>
                </a:r>
                <a14:m>
                  <m:oMath xmlns:m="http://schemas.openxmlformats.org/officeDocument/2006/math">
                    <m:r>
                      <a:rPr lang="en-US" altLang="zh-CN" sz="1800" b="0" i="1" smtClean="0">
                        <a:latin typeface="Cambria Math" panose="02040503050406030204" pitchFamily="18" charset="0"/>
                      </a:rPr>
                      <m:t>𝑖</m:t>
                    </m:r>
                  </m:oMath>
                </a14:m>
                <a:r>
                  <a:rPr lang="en-US" altLang="zh-CN" sz="1800" dirty="0">
                    <a:latin typeface="Arial" panose="020B0604020202020204" pitchFamily="34" charset="0"/>
                  </a:rPr>
                  <a:t> </a:t>
                </a:r>
                <a:r>
                  <a:rPr lang="zh-CN" altLang="en-US" sz="1800" dirty="0">
                    <a:latin typeface="Arial" panose="020B0604020202020204" pitchFamily="34" charset="0"/>
                  </a:rPr>
                  <a:t>的单位风险值，</a:t>
                </a:r>
                <a14:m>
                  <m:oMath xmlns:m="http://schemas.openxmlformats.org/officeDocument/2006/math">
                    <m:r>
                      <a:rPr lang="en-US" altLang="zh-CN" sz="1800" b="0" i="1" smtClean="0">
                        <a:latin typeface="Cambria Math" panose="02040503050406030204" pitchFamily="18" charset="0"/>
                      </a:rPr>
                      <m:t>𝑣𝑒h𝑖𝑐𝑙𝑒𝑅𝑖𝑠𝑘</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m:t>
                    </m:r>
                  </m:oMath>
                </a14:m>
                <a:r>
                  <a:rPr lang="zh-CN" altLang="en-US" sz="1800" dirty="0">
                    <a:latin typeface="Arial" panose="020B0604020202020204" pitchFamily="34" charset="0"/>
                  </a:rPr>
                  <a:t> 为交通工具 </a:t>
                </a:r>
                <a14:m>
                  <m:oMath xmlns:m="http://schemas.openxmlformats.org/officeDocument/2006/math">
                    <m:r>
                      <a:rPr lang="en-US" altLang="zh-CN" sz="1800" b="0" i="1" smtClean="0">
                        <a:latin typeface="Cambria Math" panose="02040503050406030204" pitchFamily="18" charset="0"/>
                      </a:rPr>
                      <m:t>𝑗</m:t>
                    </m:r>
                  </m:oMath>
                </a14:m>
                <a:r>
                  <a:rPr lang="zh-CN" altLang="en-US" sz="1800" dirty="0">
                    <a:latin typeface="Arial" panose="020B0604020202020204" pitchFamily="34" charset="0"/>
                  </a:rPr>
                  <a:t> 的单位风险值，</a:t>
                </a:r>
                <a14:m>
                  <m:oMath xmlns:m="http://schemas.openxmlformats.org/officeDocument/2006/math">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𝑓𝑟𝑜𝑚</m:t>
                    </m:r>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𝑡𝑜</m:t>
                    </m:r>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𝑏𝑒𝑔𝑖𝑛</m:t>
                    </m:r>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𝑒𝑛𝑑</m:t>
                    </m:r>
                  </m:oMath>
                </a14:m>
                <a:r>
                  <a:rPr lang="zh-CN" altLang="en-US" sz="1800" dirty="0">
                    <a:latin typeface="Arial" panose="020B0604020202020204" pitchFamily="34" charset="0"/>
                  </a:rPr>
                  <a:t> 分别为交通工具 </a:t>
                </a:r>
                <a14:m>
                  <m:oMath xmlns:m="http://schemas.openxmlformats.org/officeDocument/2006/math">
                    <m:r>
                      <a:rPr lang="en-US" altLang="zh-CN" sz="1800" b="0" i="1" smtClean="0">
                        <a:latin typeface="Cambria Math" panose="02040503050406030204" pitchFamily="18" charset="0"/>
                      </a:rPr>
                      <m:t>𝑗</m:t>
                    </m:r>
                  </m:oMath>
                </a14:m>
                <a:r>
                  <a:rPr lang="zh-CN" altLang="en-US" sz="1800" dirty="0">
                    <a:latin typeface="Arial" panose="020B0604020202020204" pitchFamily="34" charset="0"/>
                  </a:rPr>
                  <a:t> 的起点、终点、出发时间和到达时间。 </a:t>
                </a:r>
              </a:p>
              <a:p>
                <a:pPr>
                  <a:lnSpc>
                    <a:spcPct val="120000"/>
                  </a:lnSpc>
                  <a:spcBef>
                    <a:spcPct val="0"/>
                  </a:spcBef>
                  <a:buNone/>
                </a:pPr>
                <a:r>
                  <a:rPr lang="zh-CN" altLang="zh-CN" sz="1800" dirty="0">
                    <a:latin typeface="Arial" panose="020B0604020202020204" pitchFamily="34" charset="0"/>
                  </a:rPr>
                  <a:t> </a:t>
                </a:r>
              </a:p>
            </p:txBody>
          </p:sp>
        </mc:Choice>
        <mc:Fallback xmlns="">
          <p:sp>
            <p:nvSpPr>
              <p:cNvPr id="67" name="矩形 47"/>
              <p:cNvSpPr>
                <a:spLocks noRot="1" noChangeAspect="1" noMove="1" noResize="1" noEditPoints="1" noAdjustHandles="1" noChangeArrowheads="1" noChangeShapeType="1" noTextEdit="1"/>
              </p:cNvSpPr>
              <p:nvPr/>
            </p:nvSpPr>
            <p:spPr bwMode="auto">
              <a:xfrm>
                <a:off x="388400" y="5400364"/>
                <a:ext cx="10301494" cy="1417688"/>
              </a:xfrm>
              <a:prstGeom prst="rect">
                <a:avLst/>
              </a:prstGeom>
              <a:blipFill>
                <a:blip r:embed="rId5"/>
                <a:stretch>
                  <a:fillRect l="-5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8" name="TextBox 67"/>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pic>
        <p:nvPicPr>
          <p:cNvPr id="5" name="图片 4">
            <a:extLst>
              <a:ext uri="{FF2B5EF4-FFF2-40B4-BE49-F238E27FC236}">
                <a16:creationId xmlns:a16="http://schemas.microsoft.com/office/drawing/2014/main" id="{7B8D6546-7871-41AB-8CAD-61D7E610BAD7}"/>
              </a:ext>
            </a:extLst>
          </p:cNvPr>
          <p:cNvPicPr>
            <a:picLocks noChangeAspect="1"/>
          </p:cNvPicPr>
          <p:nvPr/>
        </p:nvPicPr>
        <p:blipFill>
          <a:blip r:embed="rId6"/>
          <a:stretch>
            <a:fillRect/>
          </a:stretch>
        </p:blipFill>
        <p:spPr>
          <a:xfrm>
            <a:off x="6793837" y="1539725"/>
            <a:ext cx="4503044" cy="3045583"/>
          </a:xfrm>
          <a:prstGeom prst="rect">
            <a:avLst/>
          </a:prstGeom>
        </p:spPr>
      </p:pic>
      <p:sp>
        <p:nvSpPr>
          <p:cNvPr id="69" name="矩形 68">
            <a:extLst>
              <a:ext uri="{FF2B5EF4-FFF2-40B4-BE49-F238E27FC236}">
                <a16:creationId xmlns:a16="http://schemas.microsoft.com/office/drawing/2014/main" id="{4C48C754-33B4-4EB1-A61C-EB8681B7D55E}"/>
              </a:ext>
            </a:extLst>
          </p:cNvPr>
          <p:cNvSpPr/>
          <p:nvPr/>
        </p:nvSpPr>
        <p:spPr>
          <a:xfrm>
            <a:off x="388399" y="4991751"/>
            <a:ext cx="1313162" cy="430879"/>
          </a:xfrm>
          <a:prstGeom prst="rect">
            <a:avLst/>
          </a:prstGeom>
        </p:spPr>
        <p:txBody>
          <a:bodyPr wrap="none" lIns="91431" tIns="45716" rIns="91431" bIns="45716">
            <a:spAutoFit/>
          </a:bodyPr>
          <a:lstStyle/>
          <a:p>
            <a:pPr algn="r"/>
            <a:r>
              <a:rPr lang="zh-CN" altLang="en-US" sz="2200" b="1" dirty="0">
                <a:solidFill>
                  <a:schemeClr val="accent5">
                    <a:lumMod val="75000"/>
                  </a:schemeClr>
                </a:solidFill>
                <a:latin typeface="微软雅黑" panose="020B0503020204020204" pitchFamily="34" charset="-122"/>
                <a:ea typeface="微软雅黑" panose="020B0503020204020204" pitchFamily="34" charset="-122"/>
              </a:rPr>
              <a:t>变量说明</a:t>
            </a:r>
            <a:endParaRPr lang="en-US" altLang="zh-CN" sz="22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7" name="Rectangle 3">
            <a:extLst>
              <a:ext uri="{FF2B5EF4-FFF2-40B4-BE49-F238E27FC236}">
                <a16:creationId xmlns:a16="http://schemas.microsoft.com/office/drawing/2014/main" id="{90CD55B8-5FAF-4660-81CF-B36FF4775813}"/>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4">
            <a:extLst>
              <a:ext uri="{FF2B5EF4-FFF2-40B4-BE49-F238E27FC236}">
                <a16:creationId xmlns:a16="http://schemas.microsoft.com/office/drawing/2014/main" id="{8419776B-42CB-4100-9C75-63A104D2DBC9}"/>
              </a:ext>
            </a:extLst>
          </p:cNvPr>
          <p:cNvSpPr>
            <a:spLocks noChangeArrowheads="1"/>
          </p:cNvSpPr>
          <p:nvPr/>
        </p:nvSpPr>
        <p:spPr bwMode="auto">
          <a:xfrm>
            <a:off x="152400" y="15240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 presetClass="entr" presetSubtype="8"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2" fill="hold" grpId="0" nodeType="withEffect">
                                  <p:stCondLst>
                                    <p:cond delay="25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25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14" presetClass="entr" presetSubtype="10" fill="hold" grpId="0" nodeType="withEffect">
                                  <p:stCondLst>
                                    <p:cond delay="750"/>
                                  </p:stCondLst>
                                  <p:childTnLst>
                                    <p:set>
                                      <p:cBhvr>
                                        <p:cTn id="23" dur="1" fill="hold">
                                          <p:stCondLst>
                                            <p:cond delay="0"/>
                                          </p:stCondLst>
                                        </p:cTn>
                                        <p:tgtEl>
                                          <p:spTgt spid="67"/>
                                        </p:tgtEl>
                                        <p:attrNameLst>
                                          <p:attrName>style.visibility</p:attrName>
                                        </p:attrNameLst>
                                      </p:cBhvr>
                                      <p:to>
                                        <p:strVal val="visible"/>
                                      </p:to>
                                    </p:set>
                                    <p:animEffect transition="in" filter="randombar(horizontal)">
                                      <p:cBhvr>
                                        <p:cTn id="24" dur="400"/>
                                        <p:tgtEl>
                                          <p:spTgt spid="67"/>
                                        </p:tgtEl>
                                      </p:cBhvr>
                                    </p:animEffect>
                                  </p:childTnLst>
                                </p:cTn>
                              </p:par>
                            </p:childTnLst>
                          </p:cTn>
                        </p:par>
                        <p:par>
                          <p:cTn id="25" fill="hold">
                            <p:stCondLst>
                              <p:cond delay="1650"/>
                            </p:stCondLst>
                            <p:childTnLst>
                              <p:par>
                                <p:cTn id="26" presetID="10" presetClass="entr" presetSubtype="0"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2000"/>
                                        <p:tgtEl>
                                          <p:spTgt spid="68"/>
                                        </p:tgtEl>
                                      </p:cBhvr>
                                    </p:animEffect>
                                  </p:childTnLst>
                                </p:cTn>
                              </p:par>
                              <p:par>
                                <p:cTn id="29" presetID="22" presetClass="entr" presetSubtype="2" fill="hold" grpId="0" nodeType="withEffect">
                                  <p:stCondLst>
                                    <p:cond delay="250"/>
                                  </p:stCondLst>
                                  <p:childTnLst>
                                    <p:set>
                                      <p:cBhvr>
                                        <p:cTn id="30" dur="1" fill="hold">
                                          <p:stCondLst>
                                            <p:cond delay="0"/>
                                          </p:stCondLst>
                                        </p:cTn>
                                        <p:tgtEl>
                                          <p:spTgt spid="69"/>
                                        </p:tgtEl>
                                        <p:attrNameLst>
                                          <p:attrName>style.visibility</p:attrName>
                                        </p:attrNameLst>
                                      </p:cBhvr>
                                      <p:to>
                                        <p:strVal val="visible"/>
                                      </p:to>
                                    </p:set>
                                    <p:animEffect transition="in" filter="wipe(right)">
                                      <p:cBhvr>
                                        <p:cTn id="3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12" grpId="0"/>
      <p:bldP spid="13" grpId="0" animBg="1"/>
      <p:bldP spid="67" grpId="0"/>
      <p:bldP spid="68" grpId="0"/>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126"/>
          <p:cNvSpPr>
            <a:spLocks noChangeAspect="1" noEditPoints="1"/>
          </p:cNvSpPr>
          <p:nvPr/>
        </p:nvSpPr>
        <p:spPr bwMode="auto">
          <a:xfrm>
            <a:off x="388399" y="136824"/>
            <a:ext cx="329141" cy="411856"/>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latin typeface="Arial" panose="020B0604020202020204" pitchFamily="34" charset="0"/>
              <a:cs typeface="Arial" panose="020B0604020202020204" pitchFamily="34" charset="0"/>
            </a:endParaRPr>
          </a:p>
        </p:txBody>
      </p:sp>
      <p:sp>
        <p:nvSpPr>
          <p:cNvPr id="2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模型建立</a:t>
            </a:r>
          </a:p>
        </p:txBody>
      </p:sp>
      <p:sp>
        <p:nvSpPr>
          <p:cNvPr id="8" name="Rectangle 2"/>
          <p:cNvSpPr/>
          <p:nvPr/>
        </p:nvSpPr>
        <p:spPr>
          <a:xfrm>
            <a:off x="152400" y="1529562"/>
            <a:ext cx="10891190" cy="3065910"/>
          </a:xfrm>
          <a:prstGeom prst="rect">
            <a:avLst/>
          </a:prstGeom>
          <a:solidFill>
            <a:schemeClr val="tx1">
              <a:lumMod val="95000"/>
              <a:lumOff val="5000"/>
              <a:alpha val="5098"/>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lumMod val="95000"/>
                </a:schemeClr>
              </a:solidFill>
            </a:endParaRPr>
          </a:p>
        </p:txBody>
      </p:sp>
      <p:sp>
        <p:nvSpPr>
          <p:cNvPr id="9" name="Rectangle 4"/>
          <p:cNvSpPr txBox="1">
            <a:spLocks noChangeArrowheads="1"/>
          </p:cNvSpPr>
          <p:nvPr/>
        </p:nvSpPr>
        <p:spPr bwMode="auto">
          <a:xfrm>
            <a:off x="3569082" y="890341"/>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400" b="0" dirty="0">
                <a:solidFill>
                  <a:schemeClr val="accent5">
                    <a:lumMod val="75000"/>
                  </a:schemeClr>
                </a:solidFill>
                <a:latin typeface="微软雅黑" panose="020B0503020204020204" pitchFamily="34" charset="-122"/>
                <a:ea typeface="微软雅黑" panose="020B0503020204020204" pitchFamily="34" charset="-122"/>
              </a:rPr>
              <a:t>以航班为结点建图</a:t>
            </a:r>
            <a:endParaRPr lang="zh-CN" sz="2400" b="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2810925" y="1651417"/>
            <a:ext cx="1324383" cy="430879"/>
          </a:xfrm>
          <a:prstGeom prst="rect">
            <a:avLst/>
          </a:prstGeom>
        </p:spPr>
        <p:txBody>
          <a:bodyPr wrap="square" lIns="91431" tIns="45716" rIns="91431" bIns="45716">
            <a:spAutoFit/>
          </a:bodyPr>
          <a:lstStyle/>
          <a:p>
            <a:pPr algn="r"/>
            <a:r>
              <a:rPr lang="zh-CN" altLang="en-US" sz="2200" b="1" dirty="0">
                <a:solidFill>
                  <a:schemeClr val="accent5">
                    <a:lumMod val="75000"/>
                  </a:schemeClr>
                </a:solidFill>
                <a:latin typeface="微软雅黑" panose="020B0503020204020204" pitchFamily="34" charset="-122"/>
                <a:ea typeface="微软雅黑" panose="020B0503020204020204" pitchFamily="34" charset="-122"/>
              </a:rPr>
              <a:t>模型思路</a:t>
            </a:r>
            <a:endParaRPr lang="en-US" altLang="zh-CN" sz="22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2" name="矩形 47"/>
          <p:cNvSpPr>
            <a:spLocks noChangeArrowheads="1"/>
          </p:cNvSpPr>
          <p:nvPr/>
        </p:nvSpPr>
        <p:spPr bwMode="auto">
          <a:xfrm>
            <a:off x="152399" y="2173878"/>
            <a:ext cx="6641437" cy="2354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eaLnBrk="0" fontAlgn="base" hangingPunct="0">
              <a:spcBef>
                <a:spcPct val="0"/>
              </a:spcBef>
              <a:spcAft>
                <a:spcPct val="0"/>
              </a:spcAft>
              <a:buNone/>
            </a:pPr>
            <a:r>
              <a:rPr lang="zh-CN" altLang="zh-CN" sz="1800" dirty="0">
                <a:solidFill>
                  <a:srgbClr val="333333"/>
                </a:solidFill>
                <a:latin typeface="Arial" panose="020B0604020202020204" pitchFamily="34" charset="0"/>
                <a:ea typeface="Merriweather"/>
              </a:rPr>
              <a:t>在这种情况下，需要一个起始虚拟结点，该结点的交通风险值为空，</a:t>
            </a:r>
            <a:r>
              <a:rPr lang="zh-CN" altLang="en-US" sz="1800" dirty="0">
                <a:solidFill>
                  <a:srgbClr val="333333"/>
                </a:solidFill>
                <a:latin typeface="Arial" panose="020B0604020202020204" pitchFamily="34" charset="0"/>
                <a:ea typeface="Merriweather"/>
              </a:rPr>
              <a:t>边的</a:t>
            </a:r>
            <a:r>
              <a:rPr lang="zh-CN" altLang="zh-CN" sz="1800" dirty="0">
                <a:solidFill>
                  <a:srgbClr val="333333"/>
                </a:solidFill>
                <a:latin typeface="Arial" panose="020B0604020202020204" pitchFamily="34" charset="0"/>
                <a:ea typeface="Merriweather"/>
              </a:rPr>
              <a:t>总风险值=起点城市等待风险值。</a:t>
            </a:r>
            <a:endParaRPr lang="en-US" altLang="zh-CN" sz="1800" dirty="0">
              <a:solidFill>
                <a:srgbClr val="333333"/>
              </a:solidFill>
              <a:latin typeface="Arial" panose="020B0604020202020204" pitchFamily="34" charset="0"/>
              <a:ea typeface="Merriweather"/>
            </a:endParaRPr>
          </a:p>
          <a:p>
            <a:pPr lvl="0" eaLnBrk="0" fontAlgn="base" hangingPunct="0">
              <a:spcBef>
                <a:spcPct val="0"/>
              </a:spcBef>
              <a:spcAft>
                <a:spcPct val="0"/>
              </a:spcAft>
              <a:buNone/>
            </a:pPr>
            <a:endParaRPr lang="zh-CN" altLang="zh-CN" sz="1050" dirty="0">
              <a:latin typeface="Arial" panose="020B0604020202020204" pitchFamily="34" charset="0"/>
            </a:endParaRPr>
          </a:p>
          <a:p>
            <a:pPr lvl="0" eaLnBrk="0" fontAlgn="base" hangingPunct="0">
              <a:spcBef>
                <a:spcPct val="0"/>
              </a:spcBef>
              <a:spcAft>
                <a:spcPct val="0"/>
              </a:spcAft>
              <a:buNone/>
            </a:pPr>
            <a:r>
              <a:rPr lang="zh-CN" altLang="zh-CN" sz="1800" dirty="0">
                <a:solidFill>
                  <a:srgbClr val="333333"/>
                </a:solidFill>
                <a:latin typeface="Arial" panose="020B0604020202020204" pitchFamily="34" charset="0"/>
                <a:ea typeface="Merriweather"/>
              </a:rPr>
              <a:t>因为可能存在多个交通可以到达终点的情况，所以在求得最短路后，还需要在到达城市为终点的交通中选一个风险最小的终点方案作为规划路径。</a:t>
            </a:r>
            <a:endParaRPr lang="en-US" altLang="zh-CN" sz="1800" dirty="0">
              <a:solidFill>
                <a:srgbClr val="333333"/>
              </a:solidFill>
              <a:latin typeface="Arial" panose="020B0604020202020204" pitchFamily="34" charset="0"/>
              <a:ea typeface="Merriweather"/>
            </a:endParaRPr>
          </a:p>
          <a:p>
            <a:pPr lvl="0" eaLnBrk="0" fontAlgn="base" hangingPunct="0">
              <a:spcBef>
                <a:spcPct val="0"/>
              </a:spcBef>
              <a:spcAft>
                <a:spcPct val="0"/>
              </a:spcAft>
              <a:buNone/>
            </a:pPr>
            <a:endParaRPr lang="zh-CN" altLang="zh-CN" sz="1050" dirty="0">
              <a:latin typeface="Arial" panose="020B0604020202020204" pitchFamily="34" charset="0"/>
            </a:endParaRPr>
          </a:p>
          <a:p>
            <a:pPr lvl="0" eaLnBrk="0" fontAlgn="base" hangingPunct="0">
              <a:spcBef>
                <a:spcPct val="0"/>
              </a:spcBef>
              <a:spcAft>
                <a:spcPct val="0"/>
              </a:spcAft>
              <a:buNone/>
            </a:pPr>
            <a:r>
              <a:rPr lang="zh-CN" altLang="zh-CN" sz="1800" dirty="0">
                <a:solidFill>
                  <a:srgbClr val="333333"/>
                </a:solidFill>
                <a:latin typeface="Arial" panose="020B0604020202020204" pitchFamily="34" charset="0"/>
                <a:ea typeface="Merriweather"/>
              </a:rPr>
              <a:t>至此，就可以像处理正常的单源最短路问题一样求解本题了。</a:t>
            </a:r>
            <a:endParaRPr lang="zh-CN" altLang="zh-CN" sz="2800" dirty="0">
              <a:latin typeface="Arial" panose="020B0604020202020204" pitchFamily="34" charset="0"/>
            </a:endParaRPr>
          </a:p>
          <a:p>
            <a:pPr lvl="0" eaLnBrk="0" fontAlgn="base" hangingPunct="0">
              <a:spcBef>
                <a:spcPct val="0"/>
              </a:spcBef>
              <a:spcAft>
                <a:spcPct val="0"/>
              </a:spcAft>
              <a:buNone/>
            </a:pPr>
            <a:r>
              <a:rPr lang="zh-CN" altLang="zh-CN" sz="1800" dirty="0">
                <a:latin typeface="Arial" panose="020B0604020202020204" pitchFamily="34" charset="0"/>
              </a:rPr>
              <a:t> </a:t>
            </a:r>
          </a:p>
        </p:txBody>
      </p:sp>
      <p:sp>
        <p:nvSpPr>
          <p:cNvPr id="13" name="弧形 12"/>
          <p:cNvSpPr/>
          <p:nvPr/>
        </p:nvSpPr>
        <p:spPr>
          <a:xfrm>
            <a:off x="4289162" y="800393"/>
            <a:ext cx="504056" cy="504056"/>
          </a:xfrm>
          <a:prstGeom prst="arc">
            <a:avLst>
              <a:gd name="adj1" fmla="val 18916496"/>
              <a:gd name="adj2" fmla="val 2632855"/>
            </a:avLst>
          </a:prstGeom>
          <a:ln>
            <a:solidFill>
              <a:schemeClr val="accent5">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矩形 47"/>
          <p:cNvSpPr>
            <a:spLocks noChangeArrowheads="1"/>
          </p:cNvSpPr>
          <p:nvPr/>
        </p:nvSpPr>
        <p:spPr bwMode="auto">
          <a:xfrm>
            <a:off x="388399" y="5400364"/>
            <a:ext cx="10317699"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eaLnBrk="0" fontAlgn="base" hangingPunct="0">
              <a:spcBef>
                <a:spcPct val="0"/>
              </a:spcBef>
              <a:spcAft>
                <a:spcPct val="0"/>
              </a:spcAft>
              <a:buNone/>
            </a:pPr>
            <a:r>
              <a:rPr lang="zh-CN" altLang="zh-CN" sz="1800" dirty="0">
                <a:solidFill>
                  <a:srgbClr val="333333"/>
                </a:solidFill>
                <a:latin typeface="Arial" panose="020B0604020202020204" pitchFamily="34" charset="0"/>
                <a:ea typeface="Merriweather"/>
              </a:rPr>
              <a:t>以交通为结点进行建图，从而使得交通到交通之间的风险值在求解前已知，将动态风险问题转换为已知风险进行最短路规划的问题</a:t>
            </a:r>
            <a:r>
              <a:rPr lang="zh-CN" altLang="en-US" sz="1800" dirty="0">
                <a:solidFill>
                  <a:srgbClr val="333333"/>
                </a:solidFill>
                <a:latin typeface="Arial" panose="020B0604020202020204" pitchFamily="34" charset="0"/>
                <a:ea typeface="Merriweather"/>
              </a:rPr>
              <a:t>。</a:t>
            </a:r>
            <a:endParaRPr lang="en-US" altLang="zh-CN" sz="1800" dirty="0">
              <a:solidFill>
                <a:srgbClr val="333333"/>
              </a:solidFill>
              <a:latin typeface="Arial" panose="020B0604020202020204" pitchFamily="34" charset="0"/>
              <a:ea typeface="Merriweather"/>
            </a:endParaRPr>
          </a:p>
          <a:p>
            <a:pPr lvl="0" eaLnBrk="0" fontAlgn="base" hangingPunct="0">
              <a:spcBef>
                <a:spcPct val="0"/>
              </a:spcBef>
              <a:spcAft>
                <a:spcPct val="0"/>
              </a:spcAft>
              <a:buNone/>
            </a:pPr>
            <a:endParaRPr lang="en-US" altLang="zh-CN" sz="1800" dirty="0">
              <a:solidFill>
                <a:srgbClr val="333333"/>
              </a:solidFill>
              <a:latin typeface="Arial" panose="020B0604020202020204" pitchFamily="34" charset="0"/>
            </a:endParaRPr>
          </a:p>
          <a:p>
            <a:pPr lvl="0" eaLnBrk="0" fontAlgn="base" hangingPunct="0">
              <a:spcBef>
                <a:spcPct val="0"/>
              </a:spcBef>
              <a:spcAft>
                <a:spcPct val="0"/>
              </a:spcAft>
              <a:buNone/>
            </a:pPr>
            <a:r>
              <a:rPr lang="zh-CN" altLang="en-US" sz="1800" dirty="0">
                <a:solidFill>
                  <a:srgbClr val="333333"/>
                </a:solidFill>
                <a:latin typeface="Arial" panose="020B0604020202020204" pitchFamily="34" charset="0"/>
              </a:rPr>
              <a:t>我们可以在规划前就建立地图，从而大大提高了程序执行效率。</a:t>
            </a:r>
            <a:endParaRPr lang="en-US" altLang="zh-CN" sz="1800" dirty="0">
              <a:solidFill>
                <a:srgbClr val="333333"/>
              </a:solidFill>
              <a:latin typeface="Arial" panose="020B0604020202020204" pitchFamily="34" charset="0"/>
              <a:ea typeface="Merriweather"/>
            </a:endParaRPr>
          </a:p>
        </p:txBody>
      </p:sp>
      <p:sp>
        <p:nvSpPr>
          <p:cNvPr id="68" name="TextBox 67"/>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pic>
        <p:nvPicPr>
          <p:cNvPr id="5" name="图片 4">
            <a:extLst>
              <a:ext uri="{FF2B5EF4-FFF2-40B4-BE49-F238E27FC236}">
                <a16:creationId xmlns:a16="http://schemas.microsoft.com/office/drawing/2014/main" id="{7B8D6546-7871-41AB-8CAD-61D7E610BAD7}"/>
              </a:ext>
            </a:extLst>
          </p:cNvPr>
          <p:cNvPicPr>
            <a:picLocks noChangeAspect="1"/>
          </p:cNvPicPr>
          <p:nvPr/>
        </p:nvPicPr>
        <p:blipFill>
          <a:blip r:embed="rId4"/>
          <a:stretch>
            <a:fillRect/>
          </a:stretch>
        </p:blipFill>
        <p:spPr>
          <a:xfrm>
            <a:off x="6793837" y="1529562"/>
            <a:ext cx="4503044" cy="3045583"/>
          </a:xfrm>
          <a:prstGeom prst="rect">
            <a:avLst/>
          </a:prstGeom>
        </p:spPr>
      </p:pic>
      <p:sp>
        <p:nvSpPr>
          <p:cNvPr id="69" name="矩形 68">
            <a:extLst>
              <a:ext uri="{FF2B5EF4-FFF2-40B4-BE49-F238E27FC236}">
                <a16:creationId xmlns:a16="http://schemas.microsoft.com/office/drawing/2014/main" id="{4C48C754-33B4-4EB1-A61C-EB8681B7D55E}"/>
              </a:ext>
            </a:extLst>
          </p:cNvPr>
          <p:cNvSpPr/>
          <p:nvPr/>
        </p:nvSpPr>
        <p:spPr>
          <a:xfrm>
            <a:off x="388399" y="4991751"/>
            <a:ext cx="1313162" cy="430879"/>
          </a:xfrm>
          <a:prstGeom prst="rect">
            <a:avLst/>
          </a:prstGeom>
        </p:spPr>
        <p:txBody>
          <a:bodyPr wrap="none" lIns="91431" tIns="45716" rIns="91431" bIns="45716">
            <a:spAutoFit/>
          </a:bodyPr>
          <a:lstStyle/>
          <a:p>
            <a:pPr algn="r"/>
            <a:r>
              <a:rPr lang="zh-CN" altLang="en-US" sz="2200" b="1" dirty="0">
                <a:solidFill>
                  <a:schemeClr val="accent5">
                    <a:lumMod val="75000"/>
                  </a:schemeClr>
                </a:solidFill>
                <a:latin typeface="微软雅黑" panose="020B0503020204020204" pitchFamily="34" charset="-122"/>
                <a:ea typeface="微软雅黑" panose="020B0503020204020204" pitchFamily="34" charset="-122"/>
              </a:rPr>
              <a:t>模型特点</a:t>
            </a:r>
            <a:endParaRPr lang="en-US" altLang="zh-CN" sz="22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7" name="Rectangle 3">
            <a:extLst>
              <a:ext uri="{FF2B5EF4-FFF2-40B4-BE49-F238E27FC236}">
                <a16:creationId xmlns:a16="http://schemas.microsoft.com/office/drawing/2014/main" id="{90CD55B8-5FAF-4660-81CF-B36FF4775813}"/>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4">
            <a:extLst>
              <a:ext uri="{FF2B5EF4-FFF2-40B4-BE49-F238E27FC236}">
                <a16:creationId xmlns:a16="http://schemas.microsoft.com/office/drawing/2014/main" id="{8419776B-42CB-4100-9C75-63A104D2DBC9}"/>
              </a:ext>
            </a:extLst>
          </p:cNvPr>
          <p:cNvSpPr>
            <a:spLocks noChangeArrowheads="1"/>
          </p:cNvSpPr>
          <p:nvPr/>
        </p:nvSpPr>
        <p:spPr bwMode="auto">
          <a:xfrm>
            <a:off x="152400" y="15240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78931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 presetClass="entr" presetSubtype="8"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2" fill="hold" grpId="0" nodeType="withEffect">
                                  <p:stCondLst>
                                    <p:cond delay="25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25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14" presetClass="entr" presetSubtype="10" fill="hold" grpId="0" nodeType="withEffect">
                                  <p:stCondLst>
                                    <p:cond delay="750"/>
                                  </p:stCondLst>
                                  <p:childTnLst>
                                    <p:set>
                                      <p:cBhvr>
                                        <p:cTn id="23" dur="1" fill="hold">
                                          <p:stCondLst>
                                            <p:cond delay="0"/>
                                          </p:stCondLst>
                                        </p:cTn>
                                        <p:tgtEl>
                                          <p:spTgt spid="67"/>
                                        </p:tgtEl>
                                        <p:attrNameLst>
                                          <p:attrName>style.visibility</p:attrName>
                                        </p:attrNameLst>
                                      </p:cBhvr>
                                      <p:to>
                                        <p:strVal val="visible"/>
                                      </p:to>
                                    </p:set>
                                    <p:animEffect transition="in" filter="randombar(horizontal)">
                                      <p:cBhvr>
                                        <p:cTn id="24" dur="400"/>
                                        <p:tgtEl>
                                          <p:spTgt spid="67"/>
                                        </p:tgtEl>
                                      </p:cBhvr>
                                    </p:animEffect>
                                  </p:childTnLst>
                                </p:cTn>
                              </p:par>
                            </p:childTnLst>
                          </p:cTn>
                        </p:par>
                        <p:par>
                          <p:cTn id="25" fill="hold">
                            <p:stCondLst>
                              <p:cond delay="1650"/>
                            </p:stCondLst>
                            <p:childTnLst>
                              <p:par>
                                <p:cTn id="26" presetID="10" presetClass="entr" presetSubtype="0"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2000"/>
                                        <p:tgtEl>
                                          <p:spTgt spid="68"/>
                                        </p:tgtEl>
                                      </p:cBhvr>
                                    </p:animEffect>
                                  </p:childTnLst>
                                </p:cTn>
                              </p:par>
                              <p:par>
                                <p:cTn id="29" presetID="22" presetClass="entr" presetSubtype="2" fill="hold" grpId="0" nodeType="withEffect">
                                  <p:stCondLst>
                                    <p:cond delay="250"/>
                                  </p:stCondLst>
                                  <p:childTnLst>
                                    <p:set>
                                      <p:cBhvr>
                                        <p:cTn id="30" dur="1" fill="hold">
                                          <p:stCondLst>
                                            <p:cond delay="0"/>
                                          </p:stCondLst>
                                        </p:cTn>
                                        <p:tgtEl>
                                          <p:spTgt spid="69"/>
                                        </p:tgtEl>
                                        <p:attrNameLst>
                                          <p:attrName>style.visibility</p:attrName>
                                        </p:attrNameLst>
                                      </p:cBhvr>
                                      <p:to>
                                        <p:strVal val="visible"/>
                                      </p:to>
                                    </p:set>
                                    <p:animEffect transition="in" filter="wipe(right)">
                                      <p:cBhvr>
                                        <p:cTn id="3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12" grpId="0"/>
      <p:bldP spid="13" grpId="0" animBg="1"/>
      <p:bldP spid="67" grpId="0"/>
      <p:bldP spid="68" grpId="0"/>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126"/>
          <p:cNvSpPr>
            <a:spLocks noChangeAspect="1" noEditPoints="1"/>
          </p:cNvSpPr>
          <p:nvPr/>
        </p:nvSpPr>
        <p:spPr bwMode="auto">
          <a:xfrm>
            <a:off x="388399" y="136824"/>
            <a:ext cx="329141" cy="411856"/>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latin typeface="Arial" panose="020B0604020202020204" pitchFamily="34" charset="0"/>
              <a:cs typeface="Arial" panose="020B0604020202020204" pitchFamily="34" charset="0"/>
            </a:endParaRPr>
          </a:p>
        </p:txBody>
      </p:sp>
      <p:sp>
        <p:nvSpPr>
          <p:cNvPr id="2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模型建立</a:t>
            </a:r>
          </a:p>
        </p:txBody>
      </p:sp>
      <p:sp>
        <p:nvSpPr>
          <p:cNvPr id="8" name="Rectangle 2"/>
          <p:cNvSpPr/>
          <p:nvPr/>
        </p:nvSpPr>
        <p:spPr>
          <a:xfrm>
            <a:off x="152400" y="1529562"/>
            <a:ext cx="10891190" cy="3065910"/>
          </a:xfrm>
          <a:prstGeom prst="rect">
            <a:avLst/>
          </a:prstGeom>
          <a:solidFill>
            <a:schemeClr val="tx1">
              <a:lumMod val="95000"/>
              <a:lumOff val="5000"/>
              <a:alpha val="5098"/>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lumMod val="95000"/>
                </a:schemeClr>
              </a:solidFill>
            </a:endParaRPr>
          </a:p>
        </p:txBody>
      </p:sp>
      <p:sp>
        <p:nvSpPr>
          <p:cNvPr id="9" name="Rectangle 4"/>
          <p:cNvSpPr txBox="1">
            <a:spLocks noChangeArrowheads="1"/>
          </p:cNvSpPr>
          <p:nvPr/>
        </p:nvSpPr>
        <p:spPr bwMode="auto">
          <a:xfrm>
            <a:off x="3569082" y="890341"/>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400" b="0" dirty="0">
                <a:solidFill>
                  <a:schemeClr val="accent5">
                    <a:lumMod val="75000"/>
                  </a:schemeClr>
                </a:solidFill>
                <a:latin typeface="微软雅黑" panose="020B0503020204020204" pitchFamily="34" charset="-122"/>
                <a:ea typeface="微软雅黑" panose="020B0503020204020204" pitchFamily="34" charset="-122"/>
              </a:rPr>
              <a:t>以城市为结点建图</a:t>
            </a:r>
            <a:endParaRPr lang="zh-CN" sz="2400" b="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2806326" y="1641054"/>
            <a:ext cx="1324383" cy="430879"/>
          </a:xfrm>
          <a:prstGeom prst="rect">
            <a:avLst/>
          </a:prstGeom>
        </p:spPr>
        <p:txBody>
          <a:bodyPr wrap="square" lIns="91431" tIns="45716" rIns="91431" bIns="45716">
            <a:spAutoFit/>
          </a:bodyPr>
          <a:lstStyle/>
          <a:p>
            <a:pPr algn="r"/>
            <a:r>
              <a:rPr lang="zh-CN" altLang="en-US" sz="2200" b="1" dirty="0">
                <a:solidFill>
                  <a:schemeClr val="accent5">
                    <a:lumMod val="75000"/>
                  </a:schemeClr>
                </a:solidFill>
                <a:latin typeface="微软雅黑" panose="020B0503020204020204" pitchFamily="34" charset="-122"/>
                <a:ea typeface="微软雅黑" panose="020B0503020204020204" pitchFamily="34" charset="-122"/>
              </a:rPr>
              <a:t>模型思路</a:t>
            </a:r>
            <a:endParaRPr lang="en-US" altLang="zh-CN" sz="2200" b="1" dirty="0">
              <a:solidFill>
                <a:schemeClr val="accent5">
                  <a:lumMod val="7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47"/>
              <p:cNvSpPr>
                <a:spLocks noChangeArrowheads="1"/>
              </p:cNvSpPr>
              <p:nvPr/>
            </p:nvSpPr>
            <p:spPr bwMode="auto">
              <a:xfrm>
                <a:off x="147800" y="2149138"/>
                <a:ext cx="6641437" cy="34163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eaLnBrk="0" fontAlgn="base" hangingPunct="0">
                  <a:spcBef>
                    <a:spcPct val="0"/>
                  </a:spcBef>
                  <a:spcAft>
                    <a:spcPct val="0"/>
                  </a:spcAft>
                  <a:buNone/>
                </a:pPr>
                <a:r>
                  <a:rPr lang="zh-CN" altLang="zh-CN" sz="1800" dirty="0">
                    <a:solidFill>
                      <a:srgbClr val="333333"/>
                    </a:solidFill>
                    <a:latin typeface="Arial" panose="020B0604020202020204" pitchFamily="34" charset="0"/>
                    <a:ea typeface="Merriweather"/>
                  </a:rPr>
                  <a:t>我们需要将城市的风险值放到边上，则此时边上的权值包括乘坐交通工具的等待风险和在交通工具上的风险值，如</a:t>
                </a:r>
                <a:r>
                  <a:rPr lang="zh-CN" altLang="en-US" sz="1800" dirty="0">
                    <a:solidFill>
                      <a:srgbClr val="333333"/>
                    </a:solidFill>
                    <a:latin typeface="Arial" panose="020B0604020202020204" pitchFamily="34" charset="0"/>
                    <a:ea typeface="Merriweather"/>
                  </a:rPr>
                  <a:t>右</a:t>
                </a:r>
                <a:r>
                  <a:rPr lang="zh-CN" altLang="zh-CN" sz="1800" dirty="0">
                    <a:solidFill>
                      <a:srgbClr val="333333"/>
                    </a:solidFill>
                    <a:latin typeface="Arial" panose="020B0604020202020204" pitchFamily="34" charset="0"/>
                    <a:ea typeface="Merriweather"/>
                  </a:rPr>
                  <a:t>图</a:t>
                </a:r>
                <a:r>
                  <a:rPr lang="zh-CN" altLang="en-US" sz="1800" dirty="0">
                    <a:solidFill>
                      <a:srgbClr val="333333"/>
                    </a:solidFill>
                    <a:latin typeface="Arial" panose="020B0604020202020204" pitchFamily="34" charset="0"/>
                    <a:ea typeface="Merriweather"/>
                  </a:rPr>
                  <a:t>。</a:t>
                </a:r>
                <a:endParaRPr lang="en-US" altLang="zh-CN" sz="1800" dirty="0">
                  <a:solidFill>
                    <a:srgbClr val="333333"/>
                  </a:solidFill>
                  <a:latin typeface="Arial" panose="020B0604020202020204" pitchFamily="34" charset="0"/>
                  <a:ea typeface="Merriweather"/>
                </a:endParaRPr>
              </a:p>
              <a:p>
                <a:pPr lvl="0" eaLnBrk="0" fontAlgn="base" hangingPunct="0">
                  <a:spcBef>
                    <a:spcPct val="0"/>
                  </a:spcBef>
                  <a:spcAft>
                    <a:spcPct val="0"/>
                  </a:spcAft>
                  <a:buNone/>
                </a:pPr>
                <a:r>
                  <a:rPr lang="zh-CN" altLang="zh-CN" sz="1800" dirty="0">
                    <a:solidFill>
                      <a:srgbClr val="333333"/>
                    </a:solidFill>
                    <a:latin typeface="Arial" panose="020B0604020202020204" pitchFamily="34" charset="0"/>
                    <a:ea typeface="Merriweather"/>
                  </a:rPr>
                  <a:t>此时</a:t>
                </a:r>
                <a:r>
                  <a:rPr lang="en-US" altLang="zh-CN" sz="1800" dirty="0">
                    <a:solidFill>
                      <a:srgbClr val="333333"/>
                    </a:solidFill>
                    <a:latin typeface="Arial" panose="020B0604020202020204" pitchFamily="34" charset="0"/>
                    <a:ea typeface="Merriweather"/>
                  </a:rPr>
                  <a:t> B</a:t>
                </a:r>
                <a:r>
                  <a:rPr lang="zh-CN" altLang="en-US" sz="1800" dirty="0">
                    <a:solidFill>
                      <a:srgbClr val="333333"/>
                    </a:solidFill>
                    <a:latin typeface="Arial" panose="020B0604020202020204" pitchFamily="34" charset="0"/>
                    <a:ea typeface="Merriweather"/>
                  </a:rPr>
                  <a:t>→</a:t>
                </a:r>
                <a:r>
                  <a:rPr lang="en-US" altLang="zh-CN" sz="1800" dirty="0">
                    <a:solidFill>
                      <a:srgbClr val="333333"/>
                    </a:solidFill>
                    <a:latin typeface="Arial" panose="020B0604020202020204" pitchFamily="34" charset="0"/>
                    <a:ea typeface="Merriweather"/>
                  </a:rPr>
                  <a:t>C </a:t>
                </a:r>
                <a:r>
                  <a:rPr lang="zh-CN" altLang="zh-CN" sz="1800" dirty="0">
                    <a:solidFill>
                      <a:srgbClr val="333333"/>
                    </a:solidFill>
                    <a:latin typeface="Arial" panose="020B0604020202020204" pitchFamily="34" charset="0"/>
                    <a:ea typeface="Merriweather"/>
                  </a:rPr>
                  <a:t>的风险值计算公式如下：</a:t>
                </a:r>
                <a:endParaRPr lang="en-US" altLang="zh-CN" sz="1800" dirty="0">
                  <a:solidFill>
                    <a:srgbClr val="333333"/>
                  </a:solidFill>
                  <a:latin typeface="Arial" panose="020B0604020202020204" pitchFamily="34" charset="0"/>
                  <a:ea typeface="Merriweather"/>
                </a:endParaRPr>
              </a:p>
              <a:p>
                <a:pPr lvl="0" eaLnBrk="0" fontAlgn="base" hangingPunct="0">
                  <a:spcBef>
                    <a:spcPct val="0"/>
                  </a:spcBef>
                  <a:spcAft>
                    <a:spcPct val="0"/>
                  </a:spcAft>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𝑤</m:t>
                      </m:r>
                      <m:r>
                        <a:rPr lang="en-US" altLang="zh-CN" sz="1800" i="1">
                          <a:latin typeface="Cambria Math" panose="02040503050406030204" pitchFamily="18" charset="0"/>
                        </a:rPr>
                        <m:t>=</m:t>
                      </m:r>
                      <m:r>
                        <a:rPr lang="en-US" altLang="zh-CN" sz="1800" i="1">
                          <a:latin typeface="Cambria Math" panose="02040503050406030204" pitchFamily="18" charset="0"/>
                        </a:rPr>
                        <m:t>𝑟𝑖𝑠</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𝑘</m:t>
                          </m:r>
                        </m:e>
                        <m:sub>
                          <m:r>
                            <a:rPr lang="en-US" altLang="zh-CN" sz="1800" b="0" i="1" smtClean="0">
                              <a:latin typeface="Cambria Math" panose="02040503050406030204" pitchFamily="18" charset="0"/>
                            </a:rPr>
                            <m:t>𝐵</m:t>
                          </m:r>
                        </m:sub>
                      </m:sSub>
                      <m:r>
                        <a:rPr lang="en-US" altLang="zh-CN" sz="1800" i="1">
                          <a:latin typeface="Cambria Math" panose="02040503050406030204" pitchFamily="18" charset="0"/>
                        </a:rPr>
                        <m:t>+</m:t>
                      </m:r>
                      <m:r>
                        <a:rPr lang="en-US" altLang="zh-CN" sz="1800" i="1">
                          <a:latin typeface="Cambria Math" panose="02040503050406030204" pitchFamily="18" charset="0"/>
                        </a:rPr>
                        <m:t>𝑟𝑖𝑠</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𝑘</m:t>
                          </m:r>
                        </m:e>
                        <m:sub>
                          <m:r>
                            <a:rPr lang="en-US" altLang="zh-CN" sz="1800" b="0" i="1" smtClean="0">
                              <a:latin typeface="Cambria Math" panose="02040503050406030204" pitchFamily="18" charset="0"/>
                            </a:rPr>
                            <m:t>𝑏𝑐</m:t>
                          </m:r>
                        </m:sub>
                      </m:sSub>
                    </m:oMath>
                  </m:oMathPara>
                </a14:m>
                <a:endParaRPr lang="en-US" altLang="zh-CN" sz="1800" dirty="0">
                  <a:latin typeface="Arial" panose="020B0604020202020204" pitchFamily="34" charset="0"/>
                </a:endParaRPr>
              </a:p>
              <a:p>
                <a:pPr lvl="0" eaLnBrk="0" fontAlgn="base" hangingPunct="0">
                  <a:spcBef>
                    <a:spcPct val="0"/>
                  </a:spcBef>
                  <a:spcAft>
                    <a:spcPct val="0"/>
                  </a:spcAft>
                  <a:buNone/>
                </a:pPr>
                <a:endParaRPr lang="en-US" altLang="zh-CN" sz="1800" dirty="0">
                  <a:latin typeface="Arial" panose="020B0604020202020204" pitchFamily="34" charset="0"/>
                </a:endParaRPr>
              </a:p>
              <a:p>
                <a:pPr lvl="0" eaLnBrk="0" fontAlgn="base" hangingPunct="0">
                  <a:spcBef>
                    <a:spcPct val="0"/>
                  </a:spcBef>
                  <a:spcAft>
                    <a:spcPct val="0"/>
                  </a:spcAft>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𝑟𝑖𝑠</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𝑘</m:t>
                          </m:r>
                        </m:e>
                        <m:sub>
                          <m:r>
                            <a:rPr lang="en-US" altLang="zh-CN" sz="1800" i="1">
                              <a:latin typeface="Cambria Math" panose="02040503050406030204" pitchFamily="18" charset="0"/>
                            </a:rPr>
                            <m:t>𝐵</m:t>
                          </m:r>
                        </m:sub>
                      </m:sSub>
                      <m:r>
                        <a:rPr lang="en-US" altLang="zh-CN" sz="1800" i="1">
                          <a:latin typeface="Cambria Math" panose="02040503050406030204" pitchFamily="18" charset="0"/>
                        </a:rPr>
                        <m:t>=</m:t>
                      </m:r>
                      <m:r>
                        <a:rPr lang="en-US" altLang="zh-CN" sz="1800" i="1">
                          <a:latin typeface="Cambria Math" panose="02040503050406030204" pitchFamily="18" charset="0"/>
                        </a:rPr>
                        <m:t>𝑐𝑖𝑡𝑦𝑅𝑖𝑠𝑘</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𝐵</m:t>
                          </m:r>
                        </m:e>
                      </m:d>
                      <m:r>
                        <a:rPr lang="en-US" altLang="zh-CN" sz="1800" i="1">
                          <a:latin typeface="Cambria Math" panose="02040503050406030204" pitchFamily="18" charset="0"/>
                        </a:rPr>
                        <m:t>×</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𝑏𝑒𝑔𝑖</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𝑛</m:t>
                              </m:r>
                            </m:e>
                            <m:sub>
                              <m:r>
                                <a:rPr lang="en-US" altLang="zh-CN" sz="1800" i="1">
                                  <a:latin typeface="Cambria Math" panose="02040503050406030204" pitchFamily="18" charset="0"/>
                                </a:rPr>
                                <m:t>𝑏𝑐</m:t>
                              </m:r>
                            </m:sub>
                          </m:sSub>
                          <m:r>
                            <a:rPr lang="en-US" altLang="zh-CN" sz="1800" i="1">
                              <a:latin typeface="Cambria Math" panose="02040503050406030204" pitchFamily="18" charset="0"/>
                            </a:rPr>
                            <m:t>−</m:t>
                          </m:r>
                          <m:r>
                            <a:rPr lang="en-US" altLang="zh-CN" sz="1800" i="1">
                              <a:latin typeface="Cambria Math" panose="02040503050406030204" pitchFamily="18" charset="0"/>
                            </a:rPr>
                            <m:t>𝑒𝑛</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𝑎𝑏</m:t>
                              </m:r>
                            </m:sub>
                          </m:sSub>
                        </m:e>
                      </m:d>
                    </m:oMath>
                  </m:oMathPara>
                </a14:m>
                <a:endParaRPr lang="en-US" altLang="zh-CN" sz="1800" dirty="0">
                  <a:latin typeface="Arial" panose="020B0604020202020204" pitchFamily="34" charset="0"/>
                </a:endParaRPr>
              </a:p>
              <a:p>
                <a:pPr lvl="0" eaLnBrk="0" fontAlgn="base" hangingPunct="0">
                  <a:spcBef>
                    <a:spcPct val="0"/>
                  </a:spcBef>
                  <a:spcAft>
                    <a:spcPct val="0"/>
                  </a:spcAft>
                  <a:buNone/>
                </a:pPr>
                <a:endParaRPr lang="en-US" altLang="zh-CN" sz="1800" dirty="0">
                  <a:latin typeface="Arial" panose="020B0604020202020204" pitchFamily="34" charset="0"/>
                </a:endParaRPr>
              </a:p>
              <a:p>
                <a:pPr lvl="0" eaLnBrk="0" fontAlgn="base" hangingPunct="0">
                  <a:spcBef>
                    <a:spcPct val="0"/>
                  </a:spcBef>
                  <a:spcAft>
                    <a:spcPct val="0"/>
                  </a:spcAft>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𝑟𝑖𝑠</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𝑘</m:t>
                          </m:r>
                        </m:e>
                        <m:sub>
                          <m:r>
                            <a:rPr lang="en-US" altLang="zh-CN" sz="1800" i="1">
                              <a:latin typeface="Cambria Math" panose="02040503050406030204" pitchFamily="18" charset="0"/>
                            </a:rPr>
                            <m:t>𝑏</m:t>
                          </m:r>
                          <m:r>
                            <a:rPr lang="en-US" altLang="zh-CN" sz="1800" i="1" smtClean="0">
                              <a:latin typeface="Cambria Math" panose="02040503050406030204" pitchFamily="18" charset="0"/>
                            </a:rPr>
                            <m:t>𝑐</m:t>
                          </m:r>
                        </m:sub>
                      </m:sSub>
                      <m:r>
                        <a:rPr lang="en-US" altLang="zh-CN" sz="1800" i="1">
                          <a:latin typeface="Cambria Math" panose="02040503050406030204" pitchFamily="18" charset="0"/>
                        </a:rPr>
                        <m:t>=</m:t>
                      </m:r>
                      <m:r>
                        <a:rPr lang="en-US" altLang="zh-CN" sz="1800" i="1">
                          <a:latin typeface="Cambria Math" panose="02040503050406030204" pitchFamily="18" charset="0"/>
                        </a:rPr>
                        <m:t>𝑐𝑖𝑡𝑦𝑅𝑖𝑠𝑘</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𝐵</m:t>
                          </m:r>
                        </m:e>
                      </m:d>
                      <m:r>
                        <a:rPr lang="en-US" altLang="zh-CN" sz="1800" i="1">
                          <a:latin typeface="Cambria Math" panose="02040503050406030204" pitchFamily="18" charset="0"/>
                        </a:rPr>
                        <m:t>×</m:t>
                      </m:r>
                      <m:r>
                        <a:rPr lang="en-US" altLang="zh-CN" sz="1800" i="1">
                          <a:latin typeface="Cambria Math" panose="02040503050406030204" pitchFamily="18" charset="0"/>
                        </a:rPr>
                        <m:t>𝑣𝑒h𝑖𝑐𝑙𝑒𝑅𝑖𝑠𝑘</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𝑣𝑒h𝑖𝑐𝑙𝑒</m:t>
                          </m:r>
                        </m:e>
                      </m:d>
                      <m:r>
                        <a:rPr lang="en-US" altLang="zh-CN" sz="1800" i="1">
                          <a:latin typeface="Cambria Math" panose="02040503050406030204" pitchFamily="18" charset="0"/>
                        </a:rPr>
                        <m:t>×</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𝑒𝑛</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𝑏𝑐</m:t>
                              </m:r>
                            </m:sub>
                          </m:sSub>
                          <m:r>
                            <a:rPr lang="en-US" altLang="zh-CN" sz="1800" i="1">
                              <a:latin typeface="Cambria Math" panose="02040503050406030204" pitchFamily="18" charset="0"/>
                            </a:rPr>
                            <m:t>−</m:t>
                          </m:r>
                          <m:r>
                            <a:rPr lang="en-US" altLang="zh-CN" sz="1800" i="1">
                              <a:latin typeface="Cambria Math" panose="02040503050406030204" pitchFamily="18" charset="0"/>
                            </a:rPr>
                            <m:t>𝑏𝑒𝑔𝑖</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𝑛</m:t>
                              </m:r>
                            </m:e>
                            <m:sub>
                              <m:r>
                                <a:rPr lang="en-US" altLang="zh-CN" sz="1800" i="1">
                                  <a:latin typeface="Cambria Math" panose="02040503050406030204" pitchFamily="18" charset="0"/>
                                </a:rPr>
                                <m:t>𝑎𝑏</m:t>
                              </m:r>
                            </m:sub>
                          </m:sSub>
                        </m:e>
                      </m:d>
                    </m:oMath>
                  </m:oMathPara>
                </a14:m>
                <a:endParaRPr lang="zh-CN" altLang="zh-CN" sz="1800" dirty="0">
                  <a:latin typeface="Arial" panose="020B0604020202020204" pitchFamily="34" charset="0"/>
                </a:endParaRPr>
              </a:p>
              <a:p>
                <a:pPr lvl="0" eaLnBrk="0" fontAlgn="base" hangingPunct="0">
                  <a:spcBef>
                    <a:spcPct val="0"/>
                  </a:spcBef>
                  <a:spcAft>
                    <a:spcPct val="0"/>
                  </a:spcAft>
                  <a:buNone/>
                </a:pPr>
                <a:br>
                  <a:rPr lang="zh-CN" altLang="zh-CN" sz="1800" dirty="0">
                    <a:latin typeface="Arial" panose="020B0604020202020204" pitchFamily="34" charset="0"/>
                  </a:rPr>
                </a:br>
                <a:endParaRPr lang="zh-CN" altLang="zh-CN" sz="1800" dirty="0">
                  <a:latin typeface="Arial" panose="020B0604020202020204" pitchFamily="34" charset="0"/>
                </a:endParaRPr>
              </a:p>
              <a:p>
                <a:pPr lvl="0" eaLnBrk="0" fontAlgn="base" hangingPunct="0">
                  <a:spcBef>
                    <a:spcPct val="0"/>
                  </a:spcBef>
                  <a:spcAft>
                    <a:spcPct val="0"/>
                  </a:spcAft>
                  <a:buNone/>
                </a:pPr>
                <a:endParaRPr lang="en-US" altLang="zh-CN" sz="1800" dirty="0">
                  <a:solidFill>
                    <a:srgbClr val="333333"/>
                  </a:solidFill>
                  <a:latin typeface="Arial" panose="020B0604020202020204" pitchFamily="34" charset="0"/>
                  <a:ea typeface="Merriweather"/>
                </a:endParaRPr>
              </a:p>
              <a:p>
                <a:pPr lvl="0" eaLnBrk="0" fontAlgn="base" hangingPunct="0">
                  <a:spcBef>
                    <a:spcPct val="0"/>
                  </a:spcBef>
                  <a:spcAft>
                    <a:spcPct val="0"/>
                  </a:spcAft>
                  <a:buNone/>
                </a:pPr>
                <a:r>
                  <a:rPr lang="zh-CN" altLang="zh-CN" sz="1800" dirty="0">
                    <a:latin typeface="Arial" panose="020B0604020202020204" pitchFamily="34" charset="0"/>
                  </a:rPr>
                  <a:t> </a:t>
                </a:r>
              </a:p>
            </p:txBody>
          </p:sp>
        </mc:Choice>
        <mc:Fallback xmlns="">
          <p:sp>
            <p:nvSpPr>
              <p:cNvPr id="12" name="矩形 47"/>
              <p:cNvSpPr>
                <a:spLocks noRot="1" noChangeAspect="1" noMove="1" noResize="1" noEditPoints="1" noAdjustHandles="1" noChangeArrowheads="1" noChangeShapeType="1" noTextEdit="1"/>
              </p:cNvSpPr>
              <p:nvPr/>
            </p:nvSpPr>
            <p:spPr bwMode="auto">
              <a:xfrm>
                <a:off x="147800" y="2149138"/>
                <a:ext cx="6641437" cy="3416312"/>
              </a:xfrm>
              <a:prstGeom prst="rect">
                <a:avLst/>
              </a:prstGeom>
              <a:blipFill>
                <a:blip r:embed="rId4"/>
                <a:stretch>
                  <a:fillRect l="-734" t="-1071" r="-1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3" name="弧形 12"/>
          <p:cNvSpPr/>
          <p:nvPr/>
        </p:nvSpPr>
        <p:spPr>
          <a:xfrm>
            <a:off x="4289162" y="800393"/>
            <a:ext cx="504056" cy="504056"/>
          </a:xfrm>
          <a:prstGeom prst="arc">
            <a:avLst>
              <a:gd name="adj1" fmla="val 18916496"/>
              <a:gd name="adj2" fmla="val 2632855"/>
            </a:avLst>
          </a:prstGeom>
          <a:ln>
            <a:solidFill>
              <a:schemeClr val="accent5">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7" name="矩形 47"/>
              <p:cNvSpPr>
                <a:spLocks noChangeArrowheads="1"/>
              </p:cNvSpPr>
              <p:nvPr/>
            </p:nvSpPr>
            <p:spPr bwMode="auto">
              <a:xfrm>
                <a:off x="388399" y="5400364"/>
                <a:ext cx="10317699" cy="9233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eaLnBrk="0" fontAlgn="base" hangingPunct="0">
                  <a:spcBef>
                    <a:spcPct val="0"/>
                  </a:spcBef>
                  <a:spcAft>
                    <a:spcPct val="0"/>
                  </a:spcAft>
                  <a:buNone/>
                </a:pPr>
                <a:r>
                  <a:rPr lang="zh-CN" altLang="zh-CN" sz="1800" dirty="0">
                    <a:solidFill>
                      <a:srgbClr val="333333"/>
                    </a:solidFill>
                    <a:latin typeface="Arial" panose="020B0604020202020204" pitchFamily="34" charset="0"/>
                    <a:ea typeface="Merriweather"/>
                  </a:rPr>
                  <a:t>其中，</a:t>
                </a:r>
                <a14:m>
                  <m:oMath xmlns:m="http://schemas.openxmlformats.org/officeDocument/2006/math">
                    <m:r>
                      <a:rPr lang="en-US" altLang="zh-CN" sz="1800" i="1">
                        <a:solidFill>
                          <a:srgbClr val="333333"/>
                        </a:solidFill>
                        <a:latin typeface="Cambria Math" panose="02040503050406030204" pitchFamily="18" charset="0"/>
                        <a:ea typeface="Merriweather"/>
                      </a:rPr>
                      <m:t>𝑟𝑖𝑠</m:t>
                    </m:r>
                    <m:sSub>
                      <m:sSubPr>
                        <m:ctrlPr>
                          <a:rPr lang="en-US" altLang="zh-CN" sz="1800" i="1">
                            <a:solidFill>
                              <a:srgbClr val="333333"/>
                            </a:solidFill>
                            <a:latin typeface="Cambria Math" panose="02040503050406030204" pitchFamily="18" charset="0"/>
                            <a:ea typeface="Merriweather"/>
                          </a:rPr>
                        </m:ctrlPr>
                      </m:sSubPr>
                      <m:e>
                        <m:r>
                          <a:rPr lang="en-US" altLang="zh-CN" sz="1800" i="1">
                            <a:solidFill>
                              <a:srgbClr val="333333"/>
                            </a:solidFill>
                            <a:latin typeface="Cambria Math" panose="02040503050406030204" pitchFamily="18" charset="0"/>
                            <a:ea typeface="Merriweather"/>
                          </a:rPr>
                          <m:t>𝑘</m:t>
                        </m:r>
                      </m:e>
                      <m:sub>
                        <m:r>
                          <a:rPr lang="en-US" altLang="zh-CN" sz="1800" i="1">
                            <a:solidFill>
                              <a:srgbClr val="333333"/>
                            </a:solidFill>
                            <a:latin typeface="Cambria Math" panose="02040503050406030204" pitchFamily="18" charset="0"/>
                            <a:ea typeface="Merriweather"/>
                          </a:rPr>
                          <m:t>𝐵</m:t>
                        </m:r>
                      </m:sub>
                    </m:sSub>
                    <m:r>
                      <a:rPr lang="en-US" altLang="zh-CN" sz="1800" i="1">
                        <a:solidFill>
                          <a:srgbClr val="333333"/>
                        </a:solidFill>
                        <a:latin typeface="Cambria Math" panose="02040503050406030204" pitchFamily="18" charset="0"/>
                        <a:ea typeface="Merriweather"/>
                      </a:rPr>
                      <m:t>,</m:t>
                    </m:r>
                    <m:r>
                      <a:rPr lang="en-US" altLang="zh-CN" sz="1800" i="1">
                        <a:solidFill>
                          <a:srgbClr val="333333"/>
                        </a:solidFill>
                        <a:latin typeface="Cambria Math" panose="02040503050406030204" pitchFamily="18" charset="0"/>
                        <a:ea typeface="Merriweather"/>
                      </a:rPr>
                      <m:t>𝑟𝑖𝑠</m:t>
                    </m:r>
                    <m:sSub>
                      <m:sSubPr>
                        <m:ctrlPr>
                          <a:rPr lang="en-US" altLang="zh-CN" sz="1800" i="1">
                            <a:solidFill>
                              <a:srgbClr val="333333"/>
                            </a:solidFill>
                            <a:latin typeface="Cambria Math" panose="02040503050406030204" pitchFamily="18" charset="0"/>
                            <a:ea typeface="Merriweather"/>
                          </a:rPr>
                        </m:ctrlPr>
                      </m:sSubPr>
                      <m:e>
                        <m:r>
                          <a:rPr lang="en-US" altLang="zh-CN" sz="1800" i="1">
                            <a:solidFill>
                              <a:srgbClr val="333333"/>
                            </a:solidFill>
                            <a:latin typeface="Cambria Math" panose="02040503050406030204" pitchFamily="18" charset="0"/>
                            <a:ea typeface="Merriweather"/>
                          </a:rPr>
                          <m:t>𝑘</m:t>
                        </m:r>
                      </m:e>
                      <m:sub>
                        <m:r>
                          <a:rPr lang="en-US" altLang="zh-CN" sz="1800" i="1">
                            <a:solidFill>
                              <a:srgbClr val="333333"/>
                            </a:solidFill>
                            <a:latin typeface="Cambria Math" panose="02040503050406030204" pitchFamily="18" charset="0"/>
                            <a:ea typeface="Merriweather"/>
                          </a:rPr>
                          <m:t>𝑏𝑐</m:t>
                        </m:r>
                      </m:sub>
                    </m:sSub>
                  </m:oMath>
                </a14:m>
                <a:r>
                  <a:rPr lang="en-US" altLang="zh-CN" sz="1800" dirty="0">
                    <a:solidFill>
                      <a:srgbClr val="333333"/>
                    </a:solidFill>
                    <a:latin typeface="Arial" panose="020B0604020202020204" pitchFamily="34" charset="0"/>
                    <a:ea typeface="Merriweather"/>
                  </a:rPr>
                  <a:t> </a:t>
                </a:r>
                <a:r>
                  <a:rPr lang="zh-CN" altLang="zh-CN" sz="1800" dirty="0">
                    <a:solidFill>
                      <a:srgbClr val="333333"/>
                    </a:solidFill>
                    <a:latin typeface="Arial" panose="020B0604020202020204" pitchFamily="34" charset="0"/>
                    <a:ea typeface="Merriweather"/>
                  </a:rPr>
                  <a:t>分别为城市 </a:t>
                </a:r>
                <a14:m>
                  <m:oMath xmlns:m="http://schemas.openxmlformats.org/officeDocument/2006/math">
                    <m:r>
                      <a:rPr lang="zh-CN" altLang="zh-CN" sz="1800" i="1" dirty="0" smtClean="0">
                        <a:solidFill>
                          <a:srgbClr val="333333"/>
                        </a:solidFill>
                        <a:latin typeface="Cambria Math" panose="02040503050406030204" pitchFamily="18" charset="0"/>
                        <a:ea typeface="Merriweather"/>
                      </a:rPr>
                      <m:t>𝐵</m:t>
                    </m:r>
                  </m:oMath>
                </a14:m>
                <a:r>
                  <a:rPr lang="zh-CN" altLang="zh-CN" sz="1800" dirty="0">
                    <a:solidFill>
                      <a:srgbClr val="333333"/>
                    </a:solidFill>
                    <a:latin typeface="Arial" panose="020B0604020202020204" pitchFamily="34" charset="0"/>
                    <a:ea typeface="Merriweather"/>
                  </a:rPr>
                  <a:t> 的等待风险和 </a:t>
                </a:r>
                <a14:m>
                  <m:oMath xmlns:m="http://schemas.openxmlformats.org/officeDocument/2006/math">
                    <m:r>
                      <a:rPr lang="en-US" altLang="zh-CN" sz="1800" i="1" dirty="0" smtClean="0">
                        <a:solidFill>
                          <a:srgbClr val="333333"/>
                        </a:solidFill>
                        <a:latin typeface="Cambria Math" panose="02040503050406030204" pitchFamily="18" charset="0"/>
                        <a:ea typeface="Merriweather"/>
                      </a:rPr>
                      <m:t>𝑏</m:t>
                    </m:r>
                    <m:r>
                      <a:rPr lang="zh-CN" altLang="en-US" sz="1800" i="1" dirty="0" smtClean="0">
                        <a:solidFill>
                          <a:srgbClr val="333333"/>
                        </a:solidFill>
                        <a:latin typeface="Cambria Math" panose="02040503050406030204" pitchFamily="18" charset="0"/>
                        <a:ea typeface="Merriweather"/>
                      </a:rPr>
                      <m:t>→</m:t>
                    </m:r>
                    <m:r>
                      <a:rPr lang="en-US" altLang="zh-CN" sz="1800" i="1" dirty="0" smtClean="0">
                        <a:solidFill>
                          <a:srgbClr val="333333"/>
                        </a:solidFill>
                        <a:latin typeface="Cambria Math" panose="02040503050406030204" pitchFamily="18" charset="0"/>
                        <a:ea typeface="Merriweather"/>
                      </a:rPr>
                      <m:t>𝑐</m:t>
                    </m:r>
                  </m:oMath>
                </a14:m>
                <a:r>
                  <a:rPr lang="zh-CN" altLang="zh-CN" sz="1800" dirty="0">
                    <a:solidFill>
                      <a:srgbClr val="333333"/>
                    </a:solidFill>
                    <a:latin typeface="Arial" panose="020B0604020202020204" pitchFamily="34" charset="0"/>
                    <a:ea typeface="Merriweather"/>
                  </a:rPr>
                  <a:t>​ 的交通风险。</a:t>
                </a:r>
                <a14:m>
                  <m:oMath xmlns:m="http://schemas.openxmlformats.org/officeDocument/2006/math">
                    <m:r>
                      <a:rPr lang="en-US" altLang="zh-CN" sz="1800" i="1">
                        <a:solidFill>
                          <a:srgbClr val="333333"/>
                        </a:solidFill>
                        <a:latin typeface="Cambria Math" panose="02040503050406030204" pitchFamily="18" charset="0"/>
                        <a:ea typeface="Merriweather"/>
                      </a:rPr>
                      <m:t>𝑐𝑖𝑡𝑦𝑅𝑖𝑠𝑘</m:t>
                    </m:r>
                    <m:r>
                      <a:rPr lang="en-US" altLang="zh-CN" sz="1800" i="1">
                        <a:solidFill>
                          <a:srgbClr val="333333"/>
                        </a:solidFill>
                        <a:latin typeface="Cambria Math" panose="02040503050406030204" pitchFamily="18" charset="0"/>
                        <a:ea typeface="Merriweather"/>
                      </a:rPr>
                      <m:t>[</m:t>
                    </m:r>
                    <m:r>
                      <a:rPr lang="en-US" altLang="zh-CN" sz="1800" i="1">
                        <a:solidFill>
                          <a:srgbClr val="333333"/>
                        </a:solidFill>
                        <a:latin typeface="Cambria Math" panose="02040503050406030204" pitchFamily="18" charset="0"/>
                        <a:ea typeface="Merriweather"/>
                      </a:rPr>
                      <m:t>𝑖</m:t>
                    </m:r>
                    <m:r>
                      <a:rPr lang="en-US" altLang="zh-CN" sz="1800" i="1">
                        <a:solidFill>
                          <a:srgbClr val="333333"/>
                        </a:solidFill>
                        <a:latin typeface="Cambria Math" panose="02040503050406030204" pitchFamily="18" charset="0"/>
                        <a:ea typeface="Merriweather"/>
                      </a:rPr>
                      <m:t>]</m:t>
                    </m:r>
                  </m:oMath>
                </a14:m>
                <a:r>
                  <a:rPr lang="en-US" altLang="zh-CN" sz="1800" dirty="0">
                    <a:solidFill>
                      <a:srgbClr val="333333"/>
                    </a:solidFill>
                    <a:latin typeface="Arial" panose="020B0604020202020204" pitchFamily="34" charset="0"/>
                    <a:ea typeface="Merriweather"/>
                  </a:rPr>
                  <a:t> </a:t>
                </a:r>
                <a:r>
                  <a:rPr lang="zh-CN" altLang="zh-CN" sz="1800" dirty="0">
                    <a:solidFill>
                      <a:srgbClr val="333333"/>
                    </a:solidFill>
                    <a:latin typeface="Arial" panose="020B0604020202020204" pitchFamily="34" charset="0"/>
                    <a:ea typeface="Merriweather"/>
                  </a:rPr>
                  <a:t>为城市</a:t>
                </a:r>
                <a:r>
                  <a:rPr lang="en-US" altLang="zh-CN" sz="1800" dirty="0">
                    <a:solidFill>
                      <a:srgbClr val="333333"/>
                    </a:solidFill>
                    <a:latin typeface="Arial" panose="020B0604020202020204" pitchFamily="34" charset="0"/>
                    <a:ea typeface="Merriweather"/>
                  </a:rPr>
                  <a:t> </a:t>
                </a:r>
                <a14:m>
                  <m:oMath xmlns:m="http://schemas.openxmlformats.org/officeDocument/2006/math">
                    <m:r>
                      <a:rPr lang="en-US" altLang="zh-CN" sz="1800" b="0" i="1" dirty="0" smtClean="0">
                        <a:solidFill>
                          <a:srgbClr val="333333"/>
                        </a:solidFill>
                        <a:latin typeface="Cambria Math" panose="02040503050406030204" pitchFamily="18" charset="0"/>
                        <a:ea typeface="Merriweather"/>
                      </a:rPr>
                      <m:t>𝑖</m:t>
                    </m:r>
                  </m:oMath>
                </a14:m>
                <a:r>
                  <a:rPr lang="en-US" altLang="zh-CN" sz="1800" dirty="0">
                    <a:solidFill>
                      <a:srgbClr val="333333"/>
                    </a:solidFill>
                    <a:latin typeface="Arial" panose="020B0604020202020204" pitchFamily="34" charset="0"/>
                    <a:ea typeface="Merriweather"/>
                  </a:rPr>
                  <a:t> </a:t>
                </a:r>
                <a:r>
                  <a:rPr lang="zh-CN" altLang="zh-CN" sz="1800" dirty="0">
                    <a:solidFill>
                      <a:srgbClr val="333333"/>
                    </a:solidFill>
                    <a:latin typeface="Arial" panose="020B0604020202020204" pitchFamily="34" charset="0"/>
                    <a:ea typeface="Merriweather"/>
                  </a:rPr>
                  <a:t>的单位风险值，</a:t>
                </a:r>
                <a14:m>
                  <m:oMath xmlns:m="http://schemas.openxmlformats.org/officeDocument/2006/math">
                    <m:r>
                      <a:rPr lang="en-US" altLang="zh-CN" sz="1800" b="0" i="1" smtClean="0">
                        <a:solidFill>
                          <a:srgbClr val="333333"/>
                        </a:solidFill>
                        <a:latin typeface="Cambria Math" panose="02040503050406030204" pitchFamily="18" charset="0"/>
                        <a:ea typeface="Merriweather"/>
                      </a:rPr>
                      <m:t>𝑣𝑒h𝑖𝑐𝑙𝑒𝑅𝑖𝑠𝑘</m:t>
                    </m:r>
                    <m:d>
                      <m:dPr>
                        <m:begChr m:val="["/>
                        <m:endChr m:val="]"/>
                        <m:ctrlPr>
                          <a:rPr lang="en-US" altLang="zh-CN" sz="1800" b="0" i="1" smtClean="0">
                            <a:solidFill>
                              <a:srgbClr val="333333"/>
                            </a:solidFill>
                            <a:latin typeface="Cambria Math" panose="02040503050406030204" pitchFamily="18" charset="0"/>
                            <a:ea typeface="Merriweather"/>
                          </a:rPr>
                        </m:ctrlPr>
                      </m:dPr>
                      <m:e>
                        <m:r>
                          <a:rPr lang="en-US" altLang="zh-CN" sz="1800" b="0" i="1" smtClean="0">
                            <a:solidFill>
                              <a:srgbClr val="333333"/>
                            </a:solidFill>
                            <a:latin typeface="Cambria Math" panose="02040503050406030204" pitchFamily="18" charset="0"/>
                            <a:ea typeface="Merriweather"/>
                          </a:rPr>
                          <m:t>𝑗</m:t>
                        </m:r>
                      </m:e>
                    </m:d>
                  </m:oMath>
                </a14:m>
                <a:r>
                  <a:rPr lang="en-US" altLang="zh-CN" sz="1800" dirty="0">
                    <a:solidFill>
                      <a:srgbClr val="333333"/>
                    </a:solidFill>
                    <a:latin typeface="Arial" panose="020B0604020202020204" pitchFamily="34" charset="0"/>
                    <a:ea typeface="Merriweather"/>
                  </a:rPr>
                  <a:t> </a:t>
                </a:r>
                <a:r>
                  <a:rPr lang="zh-CN" altLang="zh-CN" sz="1800" dirty="0">
                    <a:solidFill>
                      <a:srgbClr val="333333"/>
                    </a:solidFill>
                    <a:latin typeface="Arial" panose="020B0604020202020204" pitchFamily="34" charset="0"/>
                    <a:ea typeface="Merriweather"/>
                  </a:rPr>
                  <a:t>为交通工具 </a:t>
                </a:r>
                <a14:m>
                  <m:oMath xmlns:m="http://schemas.openxmlformats.org/officeDocument/2006/math">
                    <m:r>
                      <a:rPr lang="en-US" altLang="zh-CN" sz="1800" b="0" i="1" smtClean="0">
                        <a:solidFill>
                          <a:srgbClr val="333333"/>
                        </a:solidFill>
                        <a:latin typeface="Cambria Math" panose="02040503050406030204" pitchFamily="18" charset="0"/>
                        <a:ea typeface="Merriweather"/>
                      </a:rPr>
                      <m:t>𝑗</m:t>
                    </m:r>
                  </m:oMath>
                </a14:m>
                <a:r>
                  <a:rPr lang="zh-CN" altLang="zh-CN" sz="1800" dirty="0">
                    <a:solidFill>
                      <a:srgbClr val="333333"/>
                    </a:solidFill>
                    <a:latin typeface="Arial" panose="020B0604020202020204" pitchFamily="34" charset="0"/>
                    <a:ea typeface="Merriweather"/>
                  </a:rPr>
                  <a:t>​ 的单位风险值，</a:t>
                </a:r>
                <a14:m>
                  <m:oMath xmlns:m="http://schemas.openxmlformats.org/officeDocument/2006/math">
                    <m:r>
                      <a:rPr lang="en-US" altLang="zh-CN" sz="1800" b="0" i="1" smtClean="0">
                        <a:solidFill>
                          <a:srgbClr val="333333"/>
                        </a:solidFill>
                        <a:latin typeface="Cambria Math" panose="02040503050406030204" pitchFamily="18" charset="0"/>
                        <a:ea typeface="Merriweather"/>
                      </a:rPr>
                      <m:t>𝑏𝑒𝑔𝑖</m:t>
                    </m:r>
                    <m:sSub>
                      <m:sSubPr>
                        <m:ctrlPr>
                          <a:rPr lang="en-US" altLang="zh-CN" sz="1800" b="0" i="1" smtClean="0">
                            <a:solidFill>
                              <a:srgbClr val="333333"/>
                            </a:solidFill>
                            <a:latin typeface="Cambria Math" panose="02040503050406030204" pitchFamily="18" charset="0"/>
                            <a:ea typeface="Merriweather"/>
                          </a:rPr>
                        </m:ctrlPr>
                      </m:sSubPr>
                      <m:e>
                        <m:r>
                          <a:rPr lang="en-US" altLang="zh-CN" sz="1800" b="0" i="1" smtClean="0">
                            <a:solidFill>
                              <a:srgbClr val="333333"/>
                            </a:solidFill>
                            <a:latin typeface="Cambria Math" panose="02040503050406030204" pitchFamily="18" charset="0"/>
                            <a:ea typeface="Merriweather"/>
                          </a:rPr>
                          <m:t>𝑛</m:t>
                        </m:r>
                      </m:e>
                      <m:sub>
                        <m:r>
                          <a:rPr lang="en-US" altLang="zh-CN" sz="1800" b="0" i="1" smtClean="0">
                            <a:solidFill>
                              <a:srgbClr val="333333"/>
                            </a:solidFill>
                            <a:latin typeface="Cambria Math" panose="02040503050406030204" pitchFamily="18" charset="0"/>
                            <a:ea typeface="Merriweather"/>
                          </a:rPr>
                          <m:t>𝑢𝑣</m:t>
                        </m:r>
                      </m:sub>
                    </m:sSub>
                    <m:r>
                      <a:rPr lang="en-US" altLang="zh-CN" sz="1800" b="0" i="1" smtClean="0">
                        <a:solidFill>
                          <a:srgbClr val="333333"/>
                        </a:solidFill>
                        <a:latin typeface="Cambria Math" panose="02040503050406030204" pitchFamily="18" charset="0"/>
                        <a:ea typeface="Merriweather"/>
                      </a:rPr>
                      <m:t>, </m:t>
                    </m:r>
                    <m:r>
                      <a:rPr lang="en-US" altLang="zh-CN" sz="1800" b="0" i="1" smtClean="0">
                        <a:solidFill>
                          <a:srgbClr val="333333"/>
                        </a:solidFill>
                        <a:latin typeface="Cambria Math" panose="02040503050406030204" pitchFamily="18" charset="0"/>
                        <a:ea typeface="Merriweather"/>
                      </a:rPr>
                      <m:t>𝑒𝑛</m:t>
                    </m:r>
                    <m:sSub>
                      <m:sSubPr>
                        <m:ctrlPr>
                          <a:rPr lang="en-US" altLang="zh-CN" sz="1800" b="0" i="1" smtClean="0">
                            <a:solidFill>
                              <a:srgbClr val="333333"/>
                            </a:solidFill>
                            <a:latin typeface="Cambria Math" panose="02040503050406030204" pitchFamily="18" charset="0"/>
                            <a:ea typeface="Merriweather"/>
                          </a:rPr>
                        </m:ctrlPr>
                      </m:sSubPr>
                      <m:e>
                        <m:r>
                          <a:rPr lang="en-US" altLang="zh-CN" sz="1800" b="0" i="1" smtClean="0">
                            <a:solidFill>
                              <a:srgbClr val="333333"/>
                            </a:solidFill>
                            <a:latin typeface="Cambria Math" panose="02040503050406030204" pitchFamily="18" charset="0"/>
                            <a:ea typeface="Merriweather"/>
                          </a:rPr>
                          <m:t>𝑑</m:t>
                        </m:r>
                      </m:e>
                      <m:sub>
                        <m:r>
                          <a:rPr lang="en-US" altLang="zh-CN" sz="1800" b="0" i="1" smtClean="0">
                            <a:solidFill>
                              <a:srgbClr val="333333"/>
                            </a:solidFill>
                            <a:latin typeface="Cambria Math" panose="02040503050406030204" pitchFamily="18" charset="0"/>
                            <a:ea typeface="Merriweather"/>
                          </a:rPr>
                          <m:t>𝑢𝑣</m:t>
                        </m:r>
                      </m:sub>
                    </m:sSub>
                  </m:oMath>
                </a14:m>
                <a:r>
                  <a:rPr lang="en-US" altLang="zh-CN" sz="1800" dirty="0">
                    <a:solidFill>
                      <a:srgbClr val="333333"/>
                    </a:solidFill>
                    <a:latin typeface="Arial" panose="020B0604020202020204" pitchFamily="34" charset="0"/>
                    <a:ea typeface="Merriweather"/>
                  </a:rPr>
                  <a:t> </a:t>
                </a:r>
                <a:r>
                  <a:rPr lang="zh-CN" altLang="zh-CN" sz="1800" dirty="0">
                    <a:solidFill>
                      <a:srgbClr val="333333"/>
                    </a:solidFill>
                    <a:latin typeface="Arial" panose="020B0604020202020204" pitchFamily="34" charset="0"/>
                    <a:ea typeface="Merriweather"/>
                  </a:rPr>
                  <a:t>分别为城市节点 ​ </a:t>
                </a:r>
                <a14:m>
                  <m:oMath xmlns:m="http://schemas.openxmlformats.org/officeDocument/2006/math">
                    <m:r>
                      <a:rPr lang="en-US" altLang="zh-CN" sz="1800" b="0" i="1" smtClean="0">
                        <a:solidFill>
                          <a:srgbClr val="333333"/>
                        </a:solidFill>
                        <a:latin typeface="Cambria Math" panose="02040503050406030204" pitchFamily="18" charset="0"/>
                        <a:ea typeface="Merriweather"/>
                      </a:rPr>
                      <m:t>𝑢</m:t>
                    </m:r>
                    <m:r>
                      <a:rPr lang="zh-CN" altLang="en-US" sz="1800" i="1">
                        <a:solidFill>
                          <a:srgbClr val="333333"/>
                        </a:solidFill>
                        <a:latin typeface="Cambria Math" panose="02040503050406030204" pitchFamily="18" charset="0"/>
                        <a:ea typeface="Merriweather"/>
                      </a:rPr>
                      <m:t>→</m:t>
                    </m:r>
                    <m:r>
                      <m:rPr>
                        <m:sty m:val="p"/>
                      </m:rPr>
                      <a:rPr lang="en-US" altLang="zh-CN" sz="1800" i="1" smtClean="0">
                        <a:solidFill>
                          <a:srgbClr val="333333"/>
                        </a:solidFill>
                        <a:latin typeface="Cambria Math" panose="02040503050406030204" pitchFamily="18" charset="0"/>
                        <a:ea typeface="Merriweather"/>
                      </a:rPr>
                      <m:t>v</m:t>
                    </m:r>
                  </m:oMath>
                </a14:m>
                <a:r>
                  <a:rPr lang="en-US" altLang="zh-CN" sz="1800" dirty="0">
                    <a:solidFill>
                      <a:srgbClr val="333333"/>
                    </a:solidFill>
                    <a:latin typeface="Arial" panose="020B0604020202020204" pitchFamily="34" charset="0"/>
                    <a:ea typeface="Merriweather"/>
                  </a:rPr>
                  <a:t> </a:t>
                </a:r>
                <a:r>
                  <a:rPr lang="zh-CN" altLang="zh-CN" sz="1800" dirty="0">
                    <a:solidFill>
                      <a:srgbClr val="333333"/>
                    </a:solidFill>
                    <a:latin typeface="Arial" panose="020B0604020202020204" pitchFamily="34" charset="0"/>
                    <a:ea typeface="Merriweather"/>
                  </a:rPr>
                  <a:t>的交通出发和到达时间。</a:t>
                </a:r>
                <a:r>
                  <a:rPr lang="zh-CN" altLang="zh-CN" sz="1050" dirty="0">
                    <a:latin typeface="Arial" panose="020B0604020202020204" pitchFamily="34" charset="0"/>
                  </a:rPr>
                  <a:t> </a:t>
                </a:r>
                <a:r>
                  <a:rPr lang="en-US" altLang="zh-CN" sz="1050" dirty="0">
                    <a:latin typeface="Arial" panose="020B0604020202020204" pitchFamily="34" charset="0"/>
                  </a:rPr>
                  <a:t> </a:t>
                </a:r>
                <a:endParaRPr lang="zh-CN" altLang="zh-CN" sz="2800" dirty="0">
                  <a:latin typeface="Arial" panose="020B0604020202020204" pitchFamily="34" charset="0"/>
                </a:endParaRPr>
              </a:p>
            </p:txBody>
          </p:sp>
        </mc:Choice>
        <mc:Fallback xmlns="">
          <p:sp>
            <p:nvSpPr>
              <p:cNvPr id="67" name="矩形 47"/>
              <p:cNvSpPr>
                <a:spLocks noRot="1" noChangeAspect="1" noMove="1" noResize="1" noEditPoints="1" noAdjustHandles="1" noChangeArrowheads="1" noChangeShapeType="1" noTextEdit="1"/>
              </p:cNvSpPr>
              <p:nvPr/>
            </p:nvSpPr>
            <p:spPr bwMode="auto">
              <a:xfrm>
                <a:off x="388399" y="5400364"/>
                <a:ext cx="10317699" cy="923322"/>
              </a:xfrm>
              <a:prstGeom prst="rect">
                <a:avLst/>
              </a:prstGeom>
              <a:blipFill>
                <a:blip r:embed="rId5"/>
                <a:stretch>
                  <a:fillRect l="-532" t="-3974" b="-993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8" name="TextBox 67"/>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sp>
        <p:nvSpPr>
          <p:cNvPr id="69" name="矩形 68">
            <a:extLst>
              <a:ext uri="{FF2B5EF4-FFF2-40B4-BE49-F238E27FC236}">
                <a16:creationId xmlns:a16="http://schemas.microsoft.com/office/drawing/2014/main" id="{4C48C754-33B4-4EB1-A61C-EB8681B7D55E}"/>
              </a:ext>
            </a:extLst>
          </p:cNvPr>
          <p:cNvSpPr/>
          <p:nvPr/>
        </p:nvSpPr>
        <p:spPr>
          <a:xfrm>
            <a:off x="388399" y="4991751"/>
            <a:ext cx="1313162" cy="430879"/>
          </a:xfrm>
          <a:prstGeom prst="rect">
            <a:avLst/>
          </a:prstGeom>
        </p:spPr>
        <p:txBody>
          <a:bodyPr wrap="none" lIns="91431" tIns="45716" rIns="91431" bIns="45716">
            <a:spAutoFit/>
          </a:bodyPr>
          <a:lstStyle/>
          <a:p>
            <a:pPr algn="r"/>
            <a:r>
              <a:rPr lang="zh-CN" altLang="en-US" sz="2200" b="1" dirty="0">
                <a:solidFill>
                  <a:schemeClr val="accent5">
                    <a:lumMod val="75000"/>
                  </a:schemeClr>
                </a:solidFill>
                <a:latin typeface="微软雅黑" panose="020B0503020204020204" pitchFamily="34" charset="-122"/>
                <a:ea typeface="微软雅黑" panose="020B0503020204020204" pitchFamily="34" charset="-122"/>
              </a:rPr>
              <a:t>变量说明</a:t>
            </a:r>
            <a:endParaRPr lang="en-US" altLang="zh-CN" sz="22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7" name="Rectangle 3">
            <a:extLst>
              <a:ext uri="{FF2B5EF4-FFF2-40B4-BE49-F238E27FC236}">
                <a16:creationId xmlns:a16="http://schemas.microsoft.com/office/drawing/2014/main" id="{90CD55B8-5FAF-4660-81CF-B36FF4775813}"/>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4">
            <a:extLst>
              <a:ext uri="{FF2B5EF4-FFF2-40B4-BE49-F238E27FC236}">
                <a16:creationId xmlns:a16="http://schemas.microsoft.com/office/drawing/2014/main" id="{8419776B-42CB-4100-9C75-63A104D2DBC9}"/>
              </a:ext>
            </a:extLst>
          </p:cNvPr>
          <p:cNvSpPr>
            <a:spLocks noChangeArrowheads="1"/>
          </p:cNvSpPr>
          <p:nvPr/>
        </p:nvSpPr>
        <p:spPr bwMode="auto">
          <a:xfrm>
            <a:off x="152400" y="15240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35542E5A-7BF8-4BCE-AC9E-FD80437C1071}"/>
              </a:ext>
            </a:extLst>
          </p:cNvPr>
          <p:cNvPicPr>
            <a:picLocks noChangeAspect="1"/>
          </p:cNvPicPr>
          <p:nvPr/>
        </p:nvPicPr>
        <p:blipFill>
          <a:blip r:embed="rId6"/>
          <a:stretch>
            <a:fillRect/>
          </a:stretch>
        </p:blipFill>
        <p:spPr>
          <a:xfrm>
            <a:off x="6789237" y="1529563"/>
            <a:ext cx="4866864" cy="3065910"/>
          </a:xfrm>
          <a:prstGeom prst="rect">
            <a:avLst/>
          </a:prstGeom>
        </p:spPr>
      </p:pic>
    </p:spTree>
    <p:extLst>
      <p:ext uri="{BB962C8B-B14F-4D97-AF65-F5344CB8AC3E}">
        <p14:creationId xmlns:p14="http://schemas.microsoft.com/office/powerpoint/2010/main" val="26586387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 presetClass="entr" presetSubtype="8"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2" fill="hold" grpId="0" nodeType="withEffect">
                                  <p:stCondLst>
                                    <p:cond delay="25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25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14" presetClass="entr" presetSubtype="10" fill="hold" grpId="0" nodeType="withEffect">
                                  <p:stCondLst>
                                    <p:cond delay="750"/>
                                  </p:stCondLst>
                                  <p:childTnLst>
                                    <p:set>
                                      <p:cBhvr>
                                        <p:cTn id="23" dur="1" fill="hold">
                                          <p:stCondLst>
                                            <p:cond delay="0"/>
                                          </p:stCondLst>
                                        </p:cTn>
                                        <p:tgtEl>
                                          <p:spTgt spid="67"/>
                                        </p:tgtEl>
                                        <p:attrNameLst>
                                          <p:attrName>style.visibility</p:attrName>
                                        </p:attrNameLst>
                                      </p:cBhvr>
                                      <p:to>
                                        <p:strVal val="visible"/>
                                      </p:to>
                                    </p:set>
                                    <p:animEffect transition="in" filter="randombar(horizontal)">
                                      <p:cBhvr>
                                        <p:cTn id="24" dur="400"/>
                                        <p:tgtEl>
                                          <p:spTgt spid="67"/>
                                        </p:tgtEl>
                                      </p:cBhvr>
                                    </p:animEffect>
                                  </p:childTnLst>
                                </p:cTn>
                              </p:par>
                            </p:childTnLst>
                          </p:cTn>
                        </p:par>
                        <p:par>
                          <p:cTn id="25" fill="hold">
                            <p:stCondLst>
                              <p:cond delay="1650"/>
                            </p:stCondLst>
                            <p:childTnLst>
                              <p:par>
                                <p:cTn id="26" presetID="10" presetClass="entr" presetSubtype="0"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2000"/>
                                        <p:tgtEl>
                                          <p:spTgt spid="68"/>
                                        </p:tgtEl>
                                      </p:cBhvr>
                                    </p:animEffect>
                                  </p:childTnLst>
                                </p:cTn>
                              </p:par>
                              <p:par>
                                <p:cTn id="29" presetID="22" presetClass="entr" presetSubtype="2" fill="hold" grpId="0" nodeType="withEffect">
                                  <p:stCondLst>
                                    <p:cond delay="250"/>
                                  </p:stCondLst>
                                  <p:childTnLst>
                                    <p:set>
                                      <p:cBhvr>
                                        <p:cTn id="30" dur="1" fill="hold">
                                          <p:stCondLst>
                                            <p:cond delay="0"/>
                                          </p:stCondLst>
                                        </p:cTn>
                                        <p:tgtEl>
                                          <p:spTgt spid="69"/>
                                        </p:tgtEl>
                                        <p:attrNameLst>
                                          <p:attrName>style.visibility</p:attrName>
                                        </p:attrNameLst>
                                      </p:cBhvr>
                                      <p:to>
                                        <p:strVal val="visible"/>
                                      </p:to>
                                    </p:set>
                                    <p:animEffect transition="in" filter="wipe(right)">
                                      <p:cBhvr>
                                        <p:cTn id="3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12" grpId="0"/>
      <p:bldP spid="13" grpId="0" animBg="1"/>
      <p:bldP spid="67" grpId="0"/>
      <p:bldP spid="68" grpId="0"/>
      <p:bldP spid="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5175" cy="548680"/>
          </a:xfrm>
          <a:prstGeom prst="rect">
            <a:avLst/>
          </a:prstGeom>
          <a:blipFill>
            <a:blip r:embed="rId3"/>
            <a:srcRect/>
            <a:stretch>
              <a:fillRect t="-2866" b="-818522"/>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 name="组合 17"/>
          <p:cNvGrpSpPr/>
          <p:nvPr/>
        </p:nvGrpSpPr>
        <p:grpSpPr>
          <a:xfrm>
            <a:off x="264939" y="0"/>
            <a:ext cx="576064" cy="836712"/>
            <a:chOff x="841003" y="360040"/>
            <a:chExt cx="504056" cy="836712"/>
          </a:xfrm>
          <a:solidFill>
            <a:schemeClr val="accent5">
              <a:lumMod val="75000"/>
            </a:schemeClr>
          </a:soli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126"/>
          <p:cNvSpPr>
            <a:spLocks noChangeAspect="1" noEditPoints="1"/>
          </p:cNvSpPr>
          <p:nvPr/>
        </p:nvSpPr>
        <p:spPr bwMode="auto">
          <a:xfrm>
            <a:off x="388399" y="136824"/>
            <a:ext cx="329141" cy="411856"/>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rgbClr val="34495E"/>
              </a:solidFill>
              <a:latin typeface="Arial" panose="020B0604020202020204" pitchFamily="34" charset="0"/>
              <a:cs typeface="Arial" panose="020B0604020202020204" pitchFamily="34" charset="0"/>
            </a:endParaRPr>
          </a:p>
        </p:txBody>
      </p:sp>
      <p:sp>
        <p:nvSpPr>
          <p:cNvPr id="22"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bg1"/>
                </a:solidFill>
                <a:latin typeface="微软雅黑" panose="020B0503020204020204" pitchFamily="34" charset="-122"/>
                <a:ea typeface="微软雅黑" panose="020B0503020204020204" pitchFamily="34" charset="-122"/>
              </a:rPr>
              <a:t>模型建立</a:t>
            </a:r>
          </a:p>
        </p:txBody>
      </p:sp>
      <p:sp>
        <p:nvSpPr>
          <p:cNvPr id="8" name="Rectangle 2"/>
          <p:cNvSpPr/>
          <p:nvPr/>
        </p:nvSpPr>
        <p:spPr>
          <a:xfrm>
            <a:off x="152400" y="1529562"/>
            <a:ext cx="10891190" cy="3065910"/>
          </a:xfrm>
          <a:prstGeom prst="rect">
            <a:avLst/>
          </a:prstGeom>
          <a:solidFill>
            <a:schemeClr val="tx1">
              <a:lumMod val="95000"/>
              <a:lumOff val="5000"/>
              <a:alpha val="5098"/>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95000"/>
                </a:schemeClr>
              </a:solidFill>
            </a:endParaRPr>
          </a:p>
        </p:txBody>
      </p:sp>
      <p:sp>
        <p:nvSpPr>
          <p:cNvPr id="9" name="Rectangle 4"/>
          <p:cNvSpPr txBox="1">
            <a:spLocks noChangeArrowheads="1"/>
          </p:cNvSpPr>
          <p:nvPr/>
        </p:nvSpPr>
        <p:spPr bwMode="auto">
          <a:xfrm>
            <a:off x="3569082" y="890341"/>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400" b="0" dirty="0">
                <a:solidFill>
                  <a:schemeClr val="accent5">
                    <a:lumMod val="75000"/>
                  </a:schemeClr>
                </a:solidFill>
                <a:latin typeface="微软雅黑" panose="020B0503020204020204" pitchFamily="34" charset="-122"/>
                <a:ea typeface="微软雅黑" panose="020B0503020204020204" pitchFamily="34" charset="-122"/>
              </a:rPr>
              <a:t>以城市为结点建图</a:t>
            </a:r>
            <a:endParaRPr lang="zh-CN" sz="2400" b="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1905342" y="1584220"/>
            <a:ext cx="1324383" cy="430879"/>
          </a:xfrm>
          <a:prstGeom prst="rect">
            <a:avLst/>
          </a:prstGeom>
        </p:spPr>
        <p:txBody>
          <a:bodyPr wrap="square" lIns="91431" tIns="45716" rIns="91431" bIns="45716">
            <a:spAutoFit/>
          </a:bodyPr>
          <a:lstStyle/>
          <a:p>
            <a:pPr algn="r"/>
            <a:r>
              <a:rPr lang="zh-CN" altLang="en-US" sz="2200" b="1" dirty="0">
                <a:solidFill>
                  <a:schemeClr val="accent5">
                    <a:lumMod val="75000"/>
                  </a:schemeClr>
                </a:solidFill>
                <a:latin typeface="微软雅黑" panose="020B0503020204020204" pitchFamily="34" charset="-122"/>
                <a:ea typeface="微软雅黑" panose="020B0503020204020204" pitchFamily="34" charset="-122"/>
              </a:rPr>
              <a:t>模型思路</a:t>
            </a:r>
            <a:endParaRPr lang="en-US" altLang="zh-CN" sz="22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2" name="矩形 47"/>
          <p:cNvSpPr>
            <a:spLocks noChangeArrowheads="1"/>
          </p:cNvSpPr>
          <p:nvPr/>
        </p:nvSpPr>
        <p:spPr bwMode="auto">
          <a:xfrm>
            <a:off x="147800" y="2056253"/>
            <a:ext cx="5055581" cy="230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fontAlgn="base" hangingPunct="0">
              <a:spcBef>
                <a:spcPct val="0"/>
              </a:spcBef>
              <a:spcAft>
                <a:spcPct val="0"/>
              </a:spcAft>
              <a:buNone/>
            </a:pPr>
            <a:r>
              <a:rPr lang="zh-CN" altLang="en-US" sz="1800" dirty="0">
                <a:latin typeface="Arial" panose="020B0604020202020204" pitchFamily="34" charset="0"/>
              </a:rPr>
              <a:t>但是这种方式图中会出现大量的重边，如右图。</a:t>
            </a:r>
            <a:r>
              <a:rPr lang="zh-CN" altLang="zh-CN" sz="1800" dirty="0">
                <a:solidFill>
                  <a:srgbClr val="333333"/>
                </a:solidFill>
                <a:latin typeface="Arial" panose="020B0604020202020204" pitchFamily="34" charset="0"/>
                <a:ea typeface="Merriweather"/>
              </a:rPr>
              <a:t>由于问题涉及交通工具的出发和到达时间，前一步交通工具的选择会影响后一步中转城市的风险值。例如</a:t>
            </a:r>
            <a:r>
              <a:rPr lang="zh-CN" altLang="en-US" sz="1800" dirty="0">
                <a:solidFill>
                  <a:srgbClr val="333333"/>
                </a:solidFill>
                <a:latin typeface="Arial" panose="020B0604020202020204" pitchFamily="34" charset="0"/>
                <a:ea typeface="Merriweather"/>
              </a:rPr>
              <a:t>右</a:t>
            </a:r>
            <a:r>
              <a:rPr lang="zh-CN" altLang="zh-CN" sz="1800" dirty="0">
                <a:solidFill>
                  <a:srgbClr val="333333"/>
                </a:solidFill>
                <a:latin typeface="Arial" panose="020B0604020202020204" pitchFamily="34" charset="0"/>
                <a:ea typeface="Merriweather"/>
              </a:rPr>
              <a:t>图中，“2111”边上的风险值会根据“3679”和“ZH1333”选择的不同而不同，因此我们在进行最短路的计算时，无法保证找到的是最短路径。</a:t>
            </a:r>
            <a:endParaRPr lang="zh-CN" altLang="zh-CN" sz="2800" dirty="0">
              <a:latin typeface="Arial" panose="020B0604020202020204" pitchFamily="34" charset="0"/>
            </a:endParaRPr>
          </a:p>
          <a:p>
            <a:pPr lvl="0" eaLnBrk="0" fontAlgn="base" hangingPunct="0">
              <a:spcBef>
                <a:spcPct val="0"/>
              </a:spcBef>
              <a:spcAft>
                <a:spcPct val="0"/>
              </a:spcAft>
              <a:buNone/>
            </a:pPr>
            <a:endParaRPr lang="zh-CN" altLang="zh-CN" sz="1800" dirty="0">
              <a:latin typeface="Arial" panose="020B0604020202020204" pitchFamily="34" charset="0"/>
            </a:endParaRPr>
          </a:p>
        </p:txBody>
      </p:sp>
      <p:sp>
        <p:nvSpPr>
          <p:cNvPr id="13" name="弧形 12"/>
          <p:cNvSpPr/>
          <p:nvPr/>
        </p:nvSpPr>
        <p:spPr>
          <a:xfrm>
            <a:off x="4289162" y="800393"/>
            <a:ext cx="504056" cy="504056"/>
          </a:xfrm>
          <a:prstGeom prst="arc">
            <a:avLst>
              <a:gd name="adj1" fmla="val 18916496"/>
              <a:gd name="adj2" fmla="val 2632855"/>
            </a:avLst>
          </a:prstGeom>
          <a:ln>
            <a:solidFill>
              <a:schemeClr val="accent5">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7" name="矩形 47"/>
              <p:cNvSpPr>
                <a:spLocks noChangeArrowheads="1"/>
              </p:cNvSpPr>
              <p:nvPr/>
            </p:nvSpPr>
            <p:spPr bwMode="auto">
              <a:xfrm>
                <a:off x="388399" y="5400364"/>
                <a:ext cx="10317699" cy="9233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eaLnBrk="0" fontAlgn="base" hangingPunct="0">
                  <a:spcBef>
                    <a:spcPct val="0"/>
                  </a:spcBef>
                  <a:spcAft>
                    <a:spcPct val="0"/>
                  </a:spcAft>
                  <a:buNone/>
                </a:pPr>
                <a:r>
                  <a:rPr lang="zh-CN" altLang="zh-CN" sz="1800" dirty="0">
                    <a:solidFill>
                      <a:srgbClr val="333333"/>
                    </a:solidFill>
                    <a:latin typeface="Arial" panose="020B0604020202020204" pitchFamily="34" charset="0"/>
                    <a:ea typeface="Merriweather"/>
                  </a:rPr>
                  <a:t>其中，</a:t>
                </a:r>
                <a14:m>
                  <m:oMath xmlns:m="http://schemas.openxmlformats.org/officeDocument/2006/math">
                    <m:r>
                      <a:rPr lang="en-US" altLang="zh-CN" sz="1800" i="1">
                        <a:solidFill>
                          <a:srgbClr val="333333"/>
                        </a:solidFill>
                        <a:latin typeface="Cambria Math" panose="02040503050406030204" pitchFamily="18" charset="0"/>
                        <a:ea typeface="Merriweather"/>
                      </a:rPr>
                      <m:t>𝑟𝑖𝑠</m:t>
                    </m:r>
                    <m:sSub>
                      <m:sSubPr>
                        <m:ctrlPr>
                          <a:rPr lang="en-US" altLang="zh-CN" sz="1800" i="1">
                            <a:solidFill>
                              <a:srgbClr val="333333"/>
                            </a:solidFill>
                            <a:latin typeface="Cambria Math" panose="02040503050406030204" pitchFamily="18" charset="0"/>
                            <a:ea typeface="Merriweather"/>
                          </a:rPr>
                        </m:ctrlPr>
                      </m:sSubPr>
                      <m:e>
                        <m:r>
                          <a:rPr lang="en-US" altLang="zh-CN" sz="1800" i="1">
                            <a:solidFill>
                              <a:srgbClr val="333333"/>
                            </a:solidFill>
                            <a:latin typeface="Cambria Math" panose="02040503050406030204" pitchFamily="18" charset="0"/>
                            <a:ea typeface="Merriweather"/>
                          </a:rPr>
                          <m:t>𝑘</m:t>
                        </m:r>
                      </m:e>
                      <m:sub>
                        <m:r>
                          <a:rPr lang="en-US" altLang="zh-CN" sz="1800" i="1">
                            <a:solidFill>
                              <a:srgbClr val="333333"/>
                            </a:solidFill>
                            <a:latin typeface="Cambria Math" panose="02040503050406030204" pitchFamily="18" charset="0"/>
                            <a:ea typeface="Merriweather"/>
                          </a:rPr>
                          <m:t>𝐵</m:t>
                        </m:r>
                      </m:sub>
                    </m:sSub>
                    <m:r>
                      <a:rPr lang="en-US" altLang="zh-CN" sz="1800" i="1">
                        <a:solidFill>
                          <a:srgbClr val="333333"/>
                        </a:solidFill>
                        <a:latin typeface="Cambria Math" panose="02040503050406030204" pitchFamily="18" charset="0"/>
                        <a:ea typeface="Merriweather"/>
                      </a:rPr>
                      <m:t>,</m:t>
                    </m:r>
                    <m:r>
                      <a:rPr lang="en-US" altLang="zh-CN" sz="1800" i="1">
                        <a:solidFill>
                          <a:srgbClr val="333333"/>
                        </a:solidFill>
                        <a:latin typeface="Cambria Math" panose="02040503050406030204" pitchFamily="18" charset="0"/>
                        <a:ea typeface="Merriweather"/>
                      </a:rPr>
                      <m:t>𝑟𝑖𝑠</m:t>
                    </m:r>
                    <m:sSub>
                      <m:sSubPr>
                        <m:ctrlPr>
                          <a:rPr lang="en-US" altLang="zh-CN" sz="1800" i="1">
                            <a:solidFill>
                              <a:srgbClr val="333333"/>
                            </a:solidFill>
                            <a:latin typeface="Cambria Math" panose="02040503050406030204" pitchFamily="18" charset="0"/>
                            <a:ea typeface="Merriweather"/>
                          </a:rPr>
                        </m:ctrlPr>
                      </m:sSubPr>
                      <m:e>
                        <m:r>
                          <a:rPr lang="en-US" altLang="zh-CN" sz="1800" i="1">
                            <a:solidFill>
                              <a:srgbClr val="333333"/>
                            </a:solidFill>
                            <a:latin typeface="Cambria Math" panose="02040503050406030204" pitchFamily="18" charset="0"/>
                            <a:ea typeface="Merriweather"/>
                          </a:rPr>
                          <m:t>𝑘</m:t>
                        </m:r>
                      </m:e>
                      <m:sub>
                        <m:r>
                          <a:rPr lang="en-US" altLang="zh-CN" sz="1800" i="1">
                            <a:solidFill>
                              <a:srgbClr val="333333"/>
                            </a:solidFill>
                            <a:latin typeface="Cambria Math" panose="02040503050406030204" pitchFamily="18" charset="0"/>
                            <a:ea typeface="Merriweather"/>
                          </a:rPr>
                          <m:t>𝑏𝑐</m:t>
                        </m:r>
                      </m:sub>
                    </m:sSub>
                  </m:oMath>
                </a14:m>
                <a:r>
                  <a:rPr lang="en-US" altLang="zh-CN" sz="1800" dirty="0">
                    <a:solidFill>
                      <a:srgbClr val="333333"/>
                    </a:solidFill>
                    <a:latin typeface="Arial" panose="020B0604020202020204" pitchFamily="34" charset="0"/>
                    <a:ea typeface="Merriweather"/>
                  </a:rPr>
                  <a:t> </a:t>
                </a:r>
                <a:r>
                  <a:rPr lang="zh-CN" altLang="zh-CN" sz="1800" dirty="0">
                    <a:solidFill>
                      <a:srgbClr val="333333"/>
                    </a:solidFill>
                    <a:latin typeface="Arial" panose="020B0604020202020204" pitchFamily="34" charset="0"/>
                    <a:ea typeface="Merriweather"/>
                  </a:rPr>
                  <a:t>分别为城市 </a:t>
                </a:r>
                <a14:m>
                  <m:oMath xmlns:m="http://schemas.openxmlformats.org/officeDocument/2006/math">
                    <m:r>
                      <a:rPr lang="zh-CN" altLang="zh-CN" sz="1800" i="1" dirty="0" smtClean="0">
                        <a:solidFill>
                          <a:srgbClr val="333333"/>
                        </a:solidFill>
                        <a:latin typeface="Cambria Math" panose="02040503050406030204" pitchFamily="18" charset="0"/>
                        <a:ea typeface="Merriweather"/>
                      </a:rPr>
                      <m:t>𝐵</m:t>
                    </m:r>
                  </m:oMath>
                </a14:m>
                <a:r>
                  <a:rPr lang="zh-CN" altLang="zh-CN" sz="1800" dirty="0">
                    <a:solidFill>
                      <a:srgbClr val="333333"/>
                    </a:solidFill>
                    <a:latin typeface="Arial" panose="020B0604020202020204" pitchFamily="34" charset="0"/>
                    <a:ea typeface="Merriweather"/>
                  </a:rPr>
                  <a:t> 的等待风险和 </a:t>
                </a:r>
                <a14:m>
                  <m:oMath xmlns:m="http://schemas.openxmlformats.org/officeDocument/2006/math">
                    <m:r>
                      <a:rPr lang="en-US" altLang="zh-CN" sz="1800" i="1" dirty="0" smtClean="0">
                        <a:solidFill>
                          <a:srgbClr val="333333"/>
                        </a:solidFill>
                        <a:latin typeface="Cambria Math" panose="02040503050406030204" pitchFamily="18" charset="0"/>
                        <a:ea typeface="Merriweather"/>
                      </a:rPr>
                      <m:t>𝑏</m:t>
                    </m:r>
                    <m:r>
                      <a:rPr lang="zh-CN" altLang="en-US" sz="1800" i="1" dirty="0" smtClean="0">
                        <a:solidFill>
                          <a:srgbClr val="333333"/>
                        </a:solidFill>
                        <a:latin typeface="Cambria Math" panose="02040503050406030204" pitchFamily="18" charset="0"/>
                        <a:ea typeface="Merriweather"/>
                      </a:rPr>
                      <m:t>→</m:t>
                    </m:r>
                    <m:r>
                      <a:rPr lang="en-US" altLang="zh-CN" sz="1800" i="1" dirty="0" smtClean="0">
                        <a:solidFill>
                          <a:srgbClr val="333333"/>
                        </a:solidFill>
                        <a:latin typeface="Cambria Math" panose="02040503050406030204" pitchFamily="18" charset="0"/>
                        <a:ea typeface="Merriweather"/>
                      </a:rPr>
                      <m:t>𝑐</m:t>
                    </m:r>
                  </m:oMath>
                </a14:m>
                <a:r>
                  <a:rPr lang="zh-CN" altLang="zh-CN" sz="1800" dirty="0">
                    <a:solidFill>
                      <a:srgbClr val="333333"/>
                    </a:solidFill>
                    <a:latin typeface="Arial" panose="020B0604020202020204" pitchFamily="34" charset="0"/>
                    <a:ea typeface="Merriweather"/>
                  </a:rPr>
                  <a:t>​ 的交通风险。</a:t>
                </a:r>
                <a14:m>
                  <m:oMath xmlns:m="http://schemas.openxmlformats.org/officeDocument/2006/math">
                    <m:r>
                      <a:rPr lang="en-US" altLang="zh-CN" sz="1800" i="1">
                        <a:solidFill>
                          <a:srgbClr val="333333"/>
                        </a:solidFill>
                        <a:latin typeface="Cambria Math" panose="02040503050406030204" pitchFamily="18" charset="0"/>
                        <a:ea typeface="Merriweather"/>
                      </a:rPr>
                      <m:t>𝑐𝑖𝑡𝑦𝑅𝑖𝑠𝑘</m:t>
                    </m:r>
                    <m:r>
                      <a:rPr lang="en-US" altLang="zh-CN" sz="1800" i="1">
                        <a:solidFill>
                          <a:srgbClr val="333333"/>
                        </a:solidFill>
                        <a:latin typeface="Cambria Math" panose="02040503050406030204" pitchFamily="18" charset="0"/>
                        <a:ea typeface="Merriweather"/>
                      </a:rPr>
                      <m:t>[</m:t>
                    </m:r>
                    <m:r>
                      <a:rPr lang="en-US" altLang="zh-CN" sz="1800" i="1">
                        <a:solidFill>
                          <a:srgbClr val="333333"/>
                        </a:solidFill>
                        <a:latin typeface="Cambria Math" panose="02040503050406030204" pitchFamily="18" charset="0"/>
                        <a:ea typeface="Merriweather"/>
                      </a:rPr>
                      <m:t>𝑖</m:t>
                    </m:r>
                    <m:r>
                      <a:rPr lang="en-US" altLang="zh-CN" sz="1800" i="1">
                        <a:solidFill>
                          <a:srgbClr val="333333"/>
                        </a:solidFill>
                        <a:latin typeface="Cambria Math" panose="02040503050406030204" pitchFamily="18" charset="0"/>
                        <a:ea typeface="Merriweather"/>
                      </a:rPr>
                      <m:t>]</m:t>
                    </m:r>
                  </m:oMath>
                </a14:m>
                <a:r>
                  <a:rPr lang="en-US" altLang="zh-CN" sz="1800" dirty="0">
                    <a:solidFill>
                      <a:srgbClr val="333333"/>
                    </a:solidFill>
                    <a:latin typeface="Arial" panose="020B0604020202020204" pitchFamily="34" charset="0"/>
                    <a:ea typeface="Merriweather"/>
                  </a:rPr>
                  <a:t> </a:t>
                </a:r>
                <a:r>
                  <a:rPr lang="zh-CN" altLang="zh-CN" sz="1800" dirty="0">
                    <a:solidFill>
                      <a:srgbClr val="333333"/>
                    </a:solidFill>
                    <a:latin typeface="Arial" panose="020B0604020202020204" pitchFamily="34" charset="0"/>
                    <a:ea typeface="Merriweather"/>
                  </a:rPr>
                  <a:t>为城市</a:t>
                </a:r>
                <a:r>
                  <a:rPr lang="en-US" altLang="zh-CN" sz="1800" dirty="0">
                    <a:solidFill>
                      <a:srgbClr val="333333"/>
                    </a:solidFill>
                    <a:latin typeface="Arial" panose="020B0604020202020204" pitchFamily="34" charset="0"/>
                    <a:ea typeface="Merriweather"/>
                  </a:rPr>
                  <a:t> </a:t>
                </a:r>
                <a14:m>
                  <m:oMath xmlns:m="http://schemas.openxmlformats.org/officeDocument/2006/math">
                    <m:r>
                      <a:rPr lang="en-US" altLang="zh-CN" sz="1800" b="0" i="1" dirty="0" smtClean="0">
                        <a:solidFill>
                          <a:srgbClr val="333333"/>
                        </a:solidFill>
                        <a:latin typeface="Cambria Math" panose="02040503050406030204" pitchFamily="18" charset="0"/>
                        <a:ea typeface="Merriweather"/>
                      </a:rPr>
                      <m:t>𝑖</m:t>
                    </m:r>
                  </m:oMath>
                </a14:m>
                <a:r>
                  <a:rPr lang="en-US" altLang="zh-CN" sz="1800" dirty="0">
                    <a:solidFill>
                      <a:srgbClr val="333333"/>
                    </a:solidFill>
                    <a:latin typeface="Arial" panose="020B0604020202020204" pitchFamily="34" charset="0"/>
                    <a:ea typeface="Merriweather"/>
                  </a:rPr>
                  <a:t> </a:t>
                </a:r>
                <a:r>
                  <a:rPr lang="zh-CN" altLang="zh-CN" sz="1800" dirty="0">
                    <a:solidFill>
                      <a:srgbClr val="333333"/>
                    </a:solidFill>
                    <a:latin typeface="Arial" panose="020B0604020202020204" pitchFamily="34" charset="0"/>
                    <a:ea typeface="Merriweather"/>
                  </a:rPr>
                  <a:t>的单位风险值，</a:t>
                </a:r>
                <a14:m>
                  <m:oMath xmlns:m="http://schemas.openxmlformats.org/officeDocument/2006/math">
                    <m:r>
                      <a:rPr lang="en-US" altLang="zh-CN" sz="1800" b="0" i="1" smtClean="0">
                        <a:solidFill>
                          <a:srgbClr val="333333"/>
                        </a:solidFill>
                        <a:latin typeface="Cambria Math" panose="02040503050406030204" pitchFamily="18" charset="0"/>
                        <a:ea typeface="Merriweather"/>
                      </a:rPr>
                      <m:t>𝑣𝑒h𝑖𝑐𝑙𝑒𝑅𝑖𝑠𝑘</m:t>
                    </m:r>
                    <m:d>
                      <m:dPr>
                        <m:begChr m:val="["/>
                        <m:endChr m:val="]"/>
                        <m:ctrlPr>
                          <a:rPr lang="en-US" altLang="zh-CN" sz="1800" b="0" i="1" smtClean="0">
                            <a:solidFill>
                              <a:srgbClr val="333333"/>
                            </a:solidFill>
                            <a:latin typeface="Cambria Math" panose="02040503050406030204" pitchFamily="18" charset="0"/>
                            <a:ea typeface="Merriweather"/>
                          </a:rPr>
                        </m:ctrlPr>
                      </m:dPr>
                      <m:e>
                        <m:r>
                          <a:rPr lang="en-US" altLang="zh-CN" sz="1800" b="0" i="1" smtClean="0">
                            <a:solidFill>
                              <a:srgbClr val="333333"/>
                            </a:solidFill>
                            <a:latin typeface="Cambria Math" panose="02040503050406030204" pitchFamily="18" charset="0"/>
                            <a:ea typeface="Merriweather"/>
                          </a:rPr>
                          <m:t>𝑗</m:t>
                        </m:r>
                      </m:e>
                    </m:d>
                  </m:oMath>
                </a14:m>
                <a:r>
                  <a:rPr lang="en-US" altLang="zh-CN" sz="1800" dirty="0">
                    <a:solidFill>
                      <a:srgbClr val="333333"/>
                    </a:solidFill>
                    <a:latin typeface="Arial" panose="020B0604020202020204" pitchFamily="34" charset="0"/>
                    <a:ea typeface="Merriweather"/>
                  </a:rPr>
                  <a:t> </a:t>
                </a:r>
                <a:r>
                  <a:rPr lang="zh-CN" altLang="zh-CN" sz="1800" dirty="0">
                    <a:solidFill>
                      <a:srgbClr val="333333"/>
                    </a:solidFill>
                    <a:latin typeface="Arial" panose="020B0604020202020204" pitchFamily="34" charset="0"/>
                    <a:ea typeface="Merriweather"/>
                  </a:rPr>
                  <a:t>为交通工具 </a:t>
                </a:r>
                <a14:m>
                  <m:oMath xmlns:m="http://schemas.openxmlformats.org/officeDocument/2006/math">
                    <m:r>
                      <a:rPr lang="en-US" altLang="zh-CN" sz="1800" b="0" i="1" smtClean="0">
                        <a:solidFill>
                          <a:srgbClr val="333333"/>
                        </a:solidFill>
                        <a:latin typeface="Cambria Math" panose="02040503050406030204" pitchFamily="18" charset="0"/>
                        <a:ea typeface="Merriweather"/>
                      </a:rPr>
                      <m:t>𝑗</m:t>
                    </m:r>
                  </m:oMath>
                </a14:m>
                <a:r>
                  <a:rPr lang="zh-CN" altLang="zh-CN" sz="1800" dirty="0">
                    <a:solidFill>
                      <a:srgbClr val="333333"/>
                    </a:solidFill>
                    <a:latin typeface="Arial" panose="020B0604020202020204" pitchFamily="34" charset="0"/>
                    <a:ea typeface="Merriweather"/>
                  </a:rPr>
                  <a:t>​ 的单位风险值，</a:t>
                </a:r>
                <a14:m>
                  <m:oMath xmlns:m="http://schemas.openxmlformats.org/officeDocument/2006/math">
                    <m:r>
                      <a:rPr lang="en-US" altLang="zh-CN" sz="1800" b="0" i="1" smtClean="0">
                        <a:solidFill>
                          <a:srgbClr val="333333"/>
                        </a:solidFill>
                        <a:latin typeface="Cambria Math" panose="02040503050406030204" pitchFamily="18" charset="0"/>
                        <a:ea typeface="Merriweather"/>
                      </a:rPr>
                      <m:t>𝑏𝑒𝑔𝑖</m:t>
                    </m:r>
                    <m:sSub>
                      <m:sSubPr>
                        <m:ctrlPr>
                          <a:rPr lang="en-US" altLang="zh-CN" sz="1800" b="0" i="1" smtClean="0">
                            <a:solidFill>
                              <a:srgbClr val="333333"/>
                            </a:solidFill>
                            <a:latin typeface="Cambria Math" panose="02040503050406030204" pitchFamily="18" charset="0"/>
                            <a:ea typeface="Merriweather"/>
                          </a:rPr>
                        </m:ctrlPr>
                      </m:sSubPr>
                      <m:e>
                        <m:r>
                          <a:rPr lang="en-US" altLang="zh-CN" sz="1800" b="0" i="1" smtClean="0">
                            <a:solidFill>
                              <a:srgbClr val="333333"/>
                            </a:solidFill>
                            <a:latin typeface="Cambria Math" panose="02040503050406030204" pitchFamily="18" charset="0"/>
                            <a:ea typeface="Merriweather"/>
                          </a:rPr>
                          <m:t>𝑛</m:t>
                        </m:r>
                      </m:e>
                      <m:sub>
                        <m:r>
                          <a:rPr lang="en-US" altLang="zh-CN" sz="1800" b="0" i="1" smtClean="0">
                            <a:solidFill>
                              <a:srgbClr val="333333"/>
                            </a:solidFill>
                            <a:latin typeface="Cambria Math" panose="02040503050406030204" pitchFamily="18" charset="0"/>
                            <a:ea typeface="Merriweather"/>
                          </a:rPr>
                          <m:t>𝑢𝑣</m:t>
                        </m:r>
                      </m:sub>
                    </m:sSub>
                    <m:r>
                      <a:rPr lang="en-US" altLang="zh-CN" sz="1800" b="0" i="1" smtClean="0">
                        <a:solidFill>
                          <a:srgbClr val="333333"/>
                        </a:solidFill>
                        <a:latin typeface="Cambria Math" panose="02040503050406030204" pitchFamily="18" charset="0"/>
                        <a:ea typeface="Merriweather"/>
                      </a:rPr>
                      <m:t>, </m:t>
                    </m:r>
                    <m:r>
                      <a:rPr lang="en-US" altLang="zh-CN" sz="1800" b="0" i="1" smtClean="0">
                        <a:solidFill>
                          <a:srgbClr val="333333"/>
                        </a:solidFill>
                        <a:latin typeface="Cambria Math" panose="02040503050406030204" pitchFamily="18" charset="0"/>
                        <a:ea typeface="Merriweather"/>
                      </a:rPr>
                      <m:t>𝑒𝑛</m:t>
                    </m:r>
                    <m:sSub>
                      <m:sSubPr>
                        <m:ctrlPr>
                          <a:rPr lang="en-US" altLang="zh-CN" sz="1800" b="0" i="1" smtClean="0">
                            <a:solidFill>
                              <a:srgbClr val="333333"/>
                            </a:solidFill>
                            <a:latin typeface="Cambria Math" panose="02040503050406030204" pitchFamily="18" charset="0"/>
                            <a:ea typeface="Merriweather"/>
                          </a:rPr>
                        </m:ctrlPr>
                      </m:sSubPr>
                      <m:e>
                        <m:r>
                          <a:rPr lang="en-US" altLang="zh-CN" sz="1800" b="0" i="1" smtClean="0">
                            <a:solidFill>
                              <a:srgbClr val="333333"/>
                            </a:solidFill>
                            <a:latin typeface="Cambria Math" panose="02040503050406030204" pitchFamily="18" charset="0"/>
                            <a:ea typeface="Merriweather"/>
                          </a:rPr>
                          <m:t>𝑑</m:t>
                        </m:r>
                      </m:e>
                      <m:sub>
                        <m:r>
                          <a:rPr lang="en-US" altLang="zh-CN" sz="1800" b="0" i="1" smtClean="0">
                            <a:solidFill>
                              <a:srgbClr val="333333"/>
                            </a:solidFill>
                            <a:latin typeface="Cambria Math" panose="02040503050406030204" pitchFamily="18" charset="0"/>
                            <a:ea typeface="Merriweather"/>
                          </a:rPr>
                          <m:t>𝑢𝑣</m:t>
                        </m:r>
                      </m:sub>
                    </m:sSub>
                  </m:oMath>
                </a14:m>
                <a:r>
                  <a:rPr lang="en-US" altLang="zh-CN" sz="1800" dirty="0">
                    <a:solidFill>
                      <a:srgbClr val="333333"/>
                    </a:solidFill>
                    <a:latin typeface="Arial" panose="020B0604020202020204" pitchFamily="34" charset="0"/>
                    <a:ea typeface="Merriweather"/>
                  </a:rPr>
                  <a:t> </a:t>
                </a:r>
                <a:r>
                  <a:rPr lang="zh-CN" altLang="zh-CN" sz="1800" dirty="0">
                    <a:solidFill>
                      <a:srgbClr val="333333"/>
                    </a:solidFill>
                    <a:latin typeface="Arial" panose="020B0604020202020204" pitchFamily="34" charset="0"/>
                    <a:ea typeface="Merriweather"/>
                  </a:rPr>
                  <a:t>分别为城市节点 ​ </a:t>
                </a:r>
                <a14:m>
                  <m:oMath xmlns:m="http://schemas.openxmlformats.org/officeDocument/2006/math">
                    <m:r>
                      <a:rPr lang="en-US" altLang="zh-CN" sz="1800" b="0" i="1" smtClean="0">
                        <a:solidFill>
                          <a:srgbClr val="333333"/>
                        </a:solidFill>
                        <a:latin typeface="Cambria Math" panose="02040503050406030204" pitchFamily="18" charset="0"/>
                        <a:ea typeface="Merriweather"/>
                      </a:rPr>
                      <m:t>𝑢</m:t>
                    </m:r>
                    <m:r>
                      <a:rPr lang="zh-CN" altLang="en-US" sz="1800" i="1">
                        <a:solidFill>
                          <a:srgbClr val="333333"/>
                        </a:solidFill>
                        <a:latin typeface="Cambria Math" panose="02040503050406030204" pitchFamily="18" charset="0"/>
                        <a:ea typeface="Merriweather"/>
                      </a:rPr>
                      <m:t>→</m:t>
                    </m:r>
                    <m:r>
                      <m:rPr>
                        <m:sty m:val="p"/>
                      </m:rPr>
                      <a:rPr lang="en-US" altLang="zh-CN" sz="1800" i="1" smtClean="0">
                        <a:solidFill>
                          <a:srgbClr val="333333"/>
                        </a:solidFill>
                        <a:latin typeface="Cambria Math" panose="02040503050406030204" pitchFamily="18" charset="0"/>
                        <a:ea typeface="Merriweather"/>
                      </a:rPr>
                      <m:t>v</m:t>
                    </m:r>
                  </m:oMath>
                </a14:m>
                <a:r>
                  <a:rPr lang="en-US" altLang="zh-CN" sz="1800" dirty="0">
                    <a:solidFill>
                      <a:srgbClr val="333333"/>
                    </a:solidFill>
                    <a:latin typeface="Arial" panose="020B0604020202020204" pitchFamily="34" charset="0"/>
                    <a:ea typeface="Merriweather"/>
                  </a:rPr>
                  <a:t> </a:t>
                </a:r>
                <a:r>
                  <a:rPr lang="zh-CN" altLang="zh-CN" sz="1800" dirty="0">
                    <a:solidFill>
                      <a:srgbClr val="333333"/>
                    </a:solidFill>
                    <a:latin typeface="Arial" panose="020B0604020202020204" pitchFamily="34" charset="0"/>
                    <a:ea typeface="Merriweather"/>
                  </a:rPr>
                  <a:t>的交通出发和到达时间。</a:t>
                </a:r>
                <a:r>
                  <a:rPr lang="zh-CN" altLang="zh-CN" sz="1050" dirty="0">
                    <a:latin typeface="Arial" panose="020B0604020202020204" pitchFamily="34" charset="0"/>
                  </a:rPr>
                  <a:t> </a:t>
                </a:r>
                <a:r>
                  <a:rPr lang="en-US" altLang="zh-CN" sz="1050" dirty="0">
                    <a:latin typeface="Arial" panose="020B0604020202020204" pitchFamily="34" charset="0"/>
                  </a:rPr>
                  <a:t> </a:t>
                </a:r>
                <a:endParaRPr lang="zh-CN" altLang="zh-CN" sz="2800" dirty="0">
                  <a:latin typeface="Arial" panose="020B0604020202020204" pitchFamily="34" charset="0"/>
                </a:endParaRPr>
              </a:p>
            </p:txBody>
          </p:sp>
        </mc:Choice>
        <mc:Fallback xmlns="">
          <p:sp>
            <p:nvSpPr>
              <p:cNvPr id="67" name="矩形 47"/>
              <p:cNvSpPr>
                <a:spLocks noRot="1" noChangeAspect="1" noMove="1" noResize="1" noEditPoints="1" noAdjustHandles="1" noChangeArrowheads="1" noChangeShapeType="1" noTextEdit="1"/>
              </p:cNvSpPr>
              <p:nvPr/>
            </p:nvSpPr>
            <p:spPr bwMode="auto">
              <a:xfrm>
                <a:off x="388399" y="5400364"/>
                <a:ext cx="10317699" cy="923322"/>
              </a:xfrm>
              <a:prstGeom prst="rect">
                <a:avLst/>
              </a:prstGeom>
              <a:blipFill>
                <a:blip r:embed="rId4"/>
                <a:stretch>
                  <a:fillRect l="-532" t="-3974" b="-993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8" name="TextBox 67"/>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sp>
        <p:nvSpPr>
          <p:cNvPr id="69" name="矩形 68">
            <a:extLst>
              <a:ext uri="{FF2B5EF4-FFF2-40B4-BE49-F238E27FC236}">
                <a16:creationId xmlns:a16="http://schemas.microsoft.com/office/drawing/2014/main" id="{4C48C754-33B4-4EB1-A61C-EB8681B7D55E}"/>
              </a:ext>
            </a:extLst>
          </p:cNvPr>
          <p:cNvSpPr/>
          <p:nvPr/>
        </p:nvSpPr>
        <p:spPr>
          <a:xfrm>
            <a:off x="388399" y="4991751"/>
            <a:ext cx="1313162" cy="430879"/>
          </a:xfrm>
          <a:prstGeom prst="rect">
            <a:avLst/>
          </a:prstGeom>
        </p:spPr>
        <p:txBody>
          <a:bodyPr wrap="none" lIns="91431" tIns="45716" rIns="91431" bIns="45716">
            <a:spAutoFit/>
          </a:bodyPr>
          <a:lstStyle/>
          <a:p>
            <a:pPr algn="r"/>
            <a:r>
              <a:rPr lang="zh-CN" altLang="en-US" sz="2200" b="1" dirty="0">
                <a:solidFill>
                  <a:schemeClr val="accent5">
                    <a:lumMod val="75000"/>
                  </a:schemeClr>
                </a:solidFill>
                <a:latin typeface="微软雅黑" panose="020B0503020204020204" pitchFamily="34" charset="-122"/>
                <a:ea typeface="微软雅黑" panose="020B0503020204020204" pitchFamily="34" charset="-122"/>
              </a:rPr>
              <a:t>变量说明</a:t>
            </a:r>
            <a:endParaRPr lang="en-US" altLang="zh-CN" sz="22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7" name="Rectangle 3">
            <a:extLst>
              <a:ext uri="{FF2B5EF4-FFF2-40B4-BE49-F238E27FC236}">
                <a16:creationId xmlns:a16="http://schemas.microsoft.com/office/drawing/2014/main" id="{90CD55B8-5FAF-4660-81CF-B36FF4775813}"/>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4">
            <a:extLst>
              <a:ext uri="{FF2B5EF4-FFF2-40B4-BE49-F238E27FC236}">
                <a16:creationId xmlns:a16="http://schemas.microsoft.com/office/drawing/2014/main" id="{8419776B-42CB-4100-9C75-63A104D2DBC9}"/>
              </a:ext>
            </a:extLst>
          </p:cNvPr>
          <p:cNvSpPr>
            <a:spLocks noChangeArrowheads="1"/>
          </p:cNvSpPr>
          <p:nvPr/>
        </p:nvSpPr>
        <p:spPr bwMode="auto">
          <a:xfrm>
            <a:off x="152400" y="15240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57E015AB-AA94-40A8-BBCA-70BEA79E82D8}"/>
              </a:ext>
            </a:extLst>
          </p:cNvPr>
          <p:cNvPicPr>
            <a:picLocks noChangeAspect="1"/>
          </p:cNvPicPr>
          <p:nvPr/>
        </p:nvPicPr>
        <p:blipFill>
          <a:blip r:embed="rId5"/>
          <a:stretch>
            <a:fillRect/>
          </a:stretch>
        </p:blipFill>
        <p:spPr>
          <a:xfrm>
            <a:off x="5422244" y="1559402"/>
            <a:ext cx="6764748" cy="2979559"/>
          </a:xfrm>
          <a:prstGeom prst="rect">
            <a:avLst/>
          </a:prstGeom>
        </p:spPr>
      </p:pic>
    </p:spTree>
    <p:extLst>
      <p:ext uri="{BB962C8B-B14F-4D97-AF65-F5344CB8AC3E}">
        <p14:creationId xmlns:p14="http://schemas.microsoft.com/office/powerpoint/2010/main" val="3434922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 presetClass="entr" presetSubtype="8"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2" fill="hold" grpId="0" nodeType="withEffect">
                                  <p:stCondLst>
                                    <p:cond delay="25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25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14" presetClass="entr" presetSubtype="10" fill="hold" grpId="0" nodeType="withEffect">
                                  <p:stCondLst>
                                    <p:cond delay="750"/>
                                  </p:stCondLst>
                                  <p:childTnLst>
                                    <p:set>
                                      <p:cBhvr>
                                        <p:cTn id="23" dur="1" fill="hold">
                                          <p:stCondLst>
                                            <p:cond delay="0"/>
                                          </p:stCondLst>
                                        </p:cTn>
                                        <p:tgtEl>
                                          <p:spTgt spid="67"/>
                                        </p:tgtEl>
                                        <p:attrNameLst>
                                          <p:attrName>style.visibility</p:attrName>
                                        </p:attrNameLst>
                                      </p:cBhvr>
                                      <p:to>
                                        <p:strVal val="visible"/>
                                      </p:to>
                                    </p:set>
                                    <p:animEffect transition="in" filter="randombar(horizontal)">
                                      <p:cBhvr>
                                        <p:cTn id="24" dur="400"/>
                                        <p:tgtEl>
                                          <p:spTgt spid="67"/>
                                        </p:tgtEl>
                                      </p:cBhvr>
                                    </p:animEffect>
                                  </p:childTnLst>
                                </p:cTn>
                              </p:par>
                            </p:childTnLst>
                          </p:cTn>
                        </p:par>
                        <p:par>
                          <p:cTn id="25" fill="hold">
                            <p:stCondLst>
                              <p:cond delay="1650"/>
                            </p:stCondLst>
                            <p:childTnLst>
                              <p:par>
                                <p:cTn id="26" presetID="10" presetClass="entr" presetSubtype="0"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2000"/>
                                        <p:tgtEl>
                                          <p:spTgt spid="68"/>
                                        </p:tgtEl>
                                      </p:cBhvr>
                                    </p:animEffect>
                                  </p:childTnLst>
                                </p:cTn>
                              </p:par>
                              <p:par>
                                <p:cTn id="29" presetID="22" presetClass="entr" presetSubtype="2" fill="hold" grpId="0" nodeType="withEffect">
                                  <p:stCondLst>
                                    <p:cond delay="250"/>
                                  </p:stCondLst>
                                  <p:childTnLst>
                                    <p:set>
                                      <p:cBhvr>
                                        <p:cTn id="30" dur="1" fill="hold">
                                          <p:stCondLst>
                                            <p:cond delay="0"/>
                                          </p:stCondLst>
                                        </p:cTn>
                                        <p:tgtEl>
                                          <p:spTgt spid="69"/>
                                        </p:tgtEl>
                                        <p:attrNameLst>
                                          <p:attrName>style.visibility</p:attrName>
                                        </p:attrNameLst>
                                      </p:cBhvr>
                                      <p:to>
                                        <p:strVal val="visible"/>
                                      </p:to>
                                    </p:set>
                                    <p:animEffect transition="in" filter="wipe(right)">
                                      <p:cBhvr>
                                        <p:cTn id="3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12" grpId="0"/>
      <p:bldP spid="13" grpId="0" animBg="1"/>
      <p:bldP spid="67" grpId="0"/>
      <p:bldP spid="68" grpId="0"/>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218267" cy="6858000"/>
          </a:xfrm>
          <a:prstGeom prst="rect">
            <a:avLst/>
          </a:prstGeom>
        </p:spPr>
      </p:pic>
      <p:sp>
        <p:nvSpPr>
          <p:cNvPr id="55" name="矩形 5"/>
          <p:cNvSpPr/>
          <p:nvPr/>
        </p:nvSpPr>
        <p:spPr>
          <a:xfrm>
            <a:off x="784" y="2571750"/>
            <a:ext cx="12217483" cy="3953594"/>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5">
              <a:lumMod val="50000"/>
            </a:schemeClr>
          </a:solid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
          <p:cNvSpPr/>
          <p:nvPr/>
        </p:nvSpPr>
        <p:spPr bwMode="auto">
          <a:xfrm>
            <a:off x="5199659" y="1772816"/>
            <a:ext cx="1819732" cy="164069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lumMod val="75000"/>
            </a:schemeClr>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58" name="文本框 12"/>
          <p:cNvSpPr txBox="1"/>
          <p:nvPr/>
        </p:nvSpPr>
        <p:spPr>
          <a:xfrm>
            <a:off x="4785694" y="3664903"/>
            <a:ext cx="2646878" cy="830997"/>
          </a:xfrm>
          <a:prstGeom prst="rect">
            <a:avLst/>
          </a:prstGeom>
          <a:noFill/>
        </p:spPr>
        <p:txBody>
          <a:bodyPr wrap="none" rtlCol="0">
            <a:spAutoFit/>
          </a:bodyPr>
          <a:lstStyle/>
          <a:p>
            <a:pPr algn="ctr"/>
            <a:r>
              <a:rPr lang="zh-CN" altLang="en-US" sz="4800" b="1" dirty="0">
                <a:solidFill>
                  <a:schemeClr val="accent5">
                    <a:lumMod val="60000"/>
                    <a:lumOff val="40000"/>
                  </a:schemeClr>
                </a:solidFill>
                <a:latin typeface="微软雅黑" panose="020B0503020204020204" pitchFamily="34" charset="-122"/>
                <a:ea typeface="微软雅黑" panose="020B0503020204020204" pitchFamily="34" charset="-122"/>
              </a:rPr>
              <a:t>算法特点</a:t>
            </a:r>
            <a:endParaRPr lang="zh-CN" altLang="zh-CN" sz="2800" kern="100" dirty="0">
              <a:solidFill>
                <a:schemeClr val="accent5">
                  <a:lumMod val="60000"/>
                  <a:lumOff val="40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60" name="组合 59"/>
          <p:cNvGrpSpPr/>
          <p:nvPr/>
        </p:nvGrpSpPr>
        <p:grpSpPr>
          <a:xfrm>
            <a:off x="4898024" y="4949758"/>
            <a:ext cx="1436675" cy="215444"/>
            <a:chOff x="4369395" y="3284984"/>
            <a:chExt cx="1436675" cy="215444"/>
          </a:xfrm>
        </p:grpSpPr>
        <p:sp>
          <p:nvSpPr>
            <p:cNvPr id="61"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模拟退火算法</a:t>
              </a:r>
            </a:p>
          </p:txBody>
        </p:sp>
        <p:grpSp>
          <p:nvGrpSpPr>
            <p:cNvPr id="62" name="组合 61"/>
            <p:cNvGrpSpPr/>
            <p:nvPr/>
          </p:nvGrpSpPr>
          <p:grpSpPr>
            <a:xfrm>
              <a:off x="4369395" y="3316401"/>
              <a:ext cx="168551" cy="168551"/>
              <a:chOff x="5005199" y="3717032"/>
              <a:chExt cx="168551" cy="168551"/>
            </a:xfrm>
          </p:grpSpPr>
          <p:sp>
            <p:nvSpPr>
              <p:cNvPr id="63" name="椭圆 62"/>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64" name="等腰三角形 6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65" name="组合 64"/>
          <p:cNvGrpSpPr/>
          <p:nvPr/>
        </p:nvGrpSpPr>
        <p:grpSpPr>
          <a:xfrm>
            <a:off x="6313612" y="4941168"/>
            <a:ext cx="1656184" cy="469607"/>
            <a:chOff x="4369395" y="3284984"/>
            <a:chExt cx="1436675" cy="430887"/>
          </a:xfrm>
        </p:grpSpPr>
        <p:sp>
          <p:nvSpPr>
            <p:cNvPr id="66" name="文本框 9"/>
            <p:cNvSpPr txBox="1"/>
            <p:nvPr/>
          </p:nvSpPr>
          <p:spPr>
            <a:xfrm>
              <a:off x="4581935" y="3284984"/>
              <a:ext cx="1224135" cy="430887"/>
            </a:xfrm>
            <a:prstGeom prst="rect">
              <a:avLst/>
            </a:prstGeom>
            <a:noFill/>
          </p:spPr>
          <p:txBody>
            <a:bodyPr wrap="square" lIns="0" tIns="0" rIns="0" bIns="0" rtlCol="0">
              <a:spAutoFit/>
            </a:bodyPr>
            <a:lstStyle/>
            <a:p>
              <a:pPr marL="0" lvl="1"/>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迪杰斯特拉算法</a:t>
              </a:r>
            </a:p>
          </p:txBody>
        </p:sp>
        <p:grpSp>
          <p:nvGrpSpPr>
            <p:cNvPr id="67" name="组合 66"/>
            <p:cNvGrpSpPr/>
            <p:nvPr/>
          </p:nvGrpSpPr>
          <p:grpSpPr>
            <a:xfrm>
              <a:off x="4369395" y="3316401"/>
              <a:ext cx="168551" cy="168551"/>
              <a:chOff x="5005199" y="3717032"/>
              <a:chExt cx="168551" cy="168551"/>
            </a:xfrm>
          </p:grpSpPr>
          <p:sp>
            <p:nvSpPr>
              <p:cNvPr id="68" name="椭圆 67"/>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69" name="等腰三角形 6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75" name="组合 74"/>
          <p:cNvGrpSpPr/>
          <p:nvPr/>
        </p:nvGrpSpPr>
        <p:grpSpPr>
          <a:xfrm>
            <a:off x="4907534" y="5381579"/>
            <a:ext cx="1436675" cy="215444"/>
            <a:chOff x="4369395" y="3284984"/>
            <a:chExt cx="1436675" cy="215444"/>
          </a:xfrm>
        </p:grpSpPr>
        <p:sp>
          <p:nvSpPr>
            <p:cNvPr id="76"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en-US" altLang="zh-CN" sz="1400" dirty="0">
                  <a:solidFill>
                    <a:schemeClr val="accent5">
                      <a:lumMod val="60000"/>
                      <a:lumOff val="40000"/>
                    </a:schemeClr>
                  </a:solidFill>
                  <a:latin typeface="微软雅黑" panose="020B0503020204020204" pitchFamily="34" charset="-122"/>
                  <a:ea typeface="微软雅黑" panose="020B0503020204020204" pitchFamily="34" charset="-122"/>
                </a:rPr>
                <a:t>A</a:t>
              </a:r>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 算法</a:t>
              </a:r>
              <a:endParaRPr lang="en-US" altLang="zh-CN" sz="14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4369395" y="3316401"/>
              <a:ext cx="168551" cy="168551"/>
              <a:chOff x="5005199" y="3717032"/>
              <a:chExt cx="168551" cy="168551"/>
            </a:xfrm>
          </p:grpSpPr>
          <p:sp>
            <p:nvSpPr>
              <p:cNvPr id="78" name="椭圆 77"/>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79" name="等腰三角形 7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grpSp>
        <p:nvGrpSpPr>
          <p:cNvPr id="80" name="组合 79"/>
          <p:cNvGrpSpPr/>
          <p:nvPr/>
        </p:nvGrpSpPr>
        <p:grpSpPr>
          <a:xfrm>
            <a:off x="6329277" y="5373609"/>
            <a:ext cx="1436675" cy="215444"/>
            <a:chOff x="4369395" y="3284984"/>
            <a:chExt cx="1436675" cy="215444"/>
          </a:xfrm>
        </p:grpSpPr>
        <p:sp>
          <p:nvSpPr>
            <p:cNvPr id="8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en-US" altLang="zh-CN" sz="1400" dirty="0">
                  <a:solidFill>
                    <a:schemeClr val="accent5">
                      <a:lumMod val="60000"/>
                      <a:lumOff val="40000"/>
                    </a:schemeClr>
                  </a:solidFill>
                  <a:latin typeface="微软雅黑" panose="020B0503020204020204" pitchFamily="34" charset="-122"/>
                  <a:ea typeface="微软雅黑" panose="020B0503020204020204" pitchFamily="34" charset="-122"/>
                </a:rPr>
                <a:t>SPFA </a:t>
              </a:r>
              <a:r>
                <a:rPr lang="zh-CN" altLang="en-US" sz="1400" dirty="0">
                  <a:solidFill>
                    <a:schemeClr val="accent5">
                      <a:lumMod val="60000"/>
                      <a:lumOff val="40000"/>
                    </a:schemeClr>
                  </a:solidFill>
                  <a:latin typeface="微软雅黑" panose="020B0503020204020204" pitchFamily="34" charset="-122"/>
                  <a:ea typeface="微软雅黑" panose="020B0503020204020204" pitchFamily="34" charset="-122"/>
                </a:rPr>
                <a:t>算法</a:t>
              </a:r>
            </a:p>
          </p:txBody>
        </p:sp>
        <p:grpSp>
          <p:nvGrpSpPr>
            <p:cNvPr id="89" name="组合 88"/>
            <p:cNvGrpSpPr/>
            <p:nvPr/>
          </p:nvGrpSpPr>
          <p:grpSpPr>
            <a:xfrm>
              <a:off x="4369395" y="3316401"/>
              <a:ext cx="168551" cy="168551"/>
              <a:chOff x="5005199" y="3717032"/>
              <a:chExt cx="168551" cy="168551"/>
            </a:xfrm>
          </p:grpSpPr>
          <p:sp>
            <p:nvSpPr>
              <p:cNvPr id="90" name="椭圆 89"/>
              <p:cNvSpPr/>
              <p:nvPr/>
            </p:nvSpPr>
            <p:spPr>
              <a:xfrm>
                <a:off x="5005199" y="3717032"/>
                <a:ext cx="168551" cy="168551"/>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sp>
            <p:nvSpPr>
              <p:cNvPr id="91" name="等腰三角形 9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60000"/>
                      <a:lumOff val="40000"/>
                    </a:schemeClr>
                  </a:solidFill>
                </a:endParaRPr>
              </a:p>
            </p:txBody>
          </p:sp>
        </p:grpSp>
      </p:grpSp>
      <p:sp>
        <p:nvSpPr>
          <p:cNvPr id="38" name="Freeform 261"/>
          <p:cNvSpPr/>
          <p:nvPr/>
        </p:nvSpPr>
        <p:spPr bwMode="auto">
          <a:xfrm>
            <a:off x="5566131" y="2132856"/>
            <a:ext cx="982742" cy="98274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39" name="TextBox 38"/>
          <p:cNvSpPr txBox="1"/>
          <p:nvPr/>
        </p:nvSpPr>
        <p:spPr>
          <a:xfrm>
            <a:off x="15674651" y="8397552"/>
            <a:ext cx="877163" cy="369332"/>
          </a:xfrm>
          <a:prstGeom prst="rect">
            <a:avLst/>
          </a:prstGeom>
          <a:noFill/>
        </p:spPr>
        <p:txBody>
          <a:bodyPr wrap="none" rtlCol="0">
            <a:spAutoFit/>
          </a:bodyPr>
          <a:lstStyle/>
          <a:p>
            <a:r>
              <a:rPr lang="zh-CN" altLang="en-US" dirty="0"/>
              <a:t>延时符</a:t>
            </a:r>
          </a:p>
        </p:txBody>
      </p:sp>
      <p:sp>
        <p:nvSpPr>
          <p:cNvPr id="2" name="Rectangle 1">
            <a:extLst>
              <a:ext uri="{FF2B5EF4-FFF2-40B4-BE49-F238E27FC236}">
                <a16:creationId xmlns:a16="http://schemas.microsoft.com/office/drawing/2014/main" id="{3EF7CE3C-D951-4606-98A1-622A400C7685}"/>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斐波那契堆优化的 Dijkstra 算法</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0B85C78-3EDA-4C54-9F36-73D60E2022A6}"/>
              </a:ext>
            </a:extLst>
          </p:cNvPr>
          <p:cNvSpPr>
            <a:spLocks noChangeArrowheads="1"/>
          </p:cNvSpPr>
          <p:nvPr/>
        </p:nvSpPr>
        <p:spPr bwMode="auto">
          <a:xfrm>
            <a:off x="152400" y="15240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Merriweather"/>
              </a:rPr>
              <a:t>A* 算法</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dissolve">
                                      <p:cBhvr>
                                        <p:cTn id="17" dur="500"/>
                                        <p:tgtEl>
                                          <p:spTgt spid="58"/>
                                        </p:tgtEl>
                                      </p:cBhvr>
                                    </p:animEffect>
                                  </p:childTnLst>
                                </p:cTn>
                              </p:par>
                              <p:par>
                                <p:cTn id="18" presetID="53" presetClass="entr" presetSubtype="16" fill="hold" nodeType="withEffect">
                                  <p:stCondLst>
                                    <p:cond delay="500"/>
                                  </p:stCondLst>
                                  <p:childTnLst>
                                    <p:set>
                                      <p:cBhvr>
                                        <p:cTn id="19" dur="1" fill="hold">
                                          <p:stCondLst>
                                            <p:cond delay="0"/>
                                          </p:stCondLst>
                                        </p:cTn>
                                        <p:tgtEl>
                                          <p:spTgt spid="60"/>
                                        </p:tgtEl>
                                        <p:attrNameLst>
                                          <p:attrName>style.visibility</p:attrName>
                                        </p:attrNameLst>
                                      </p:cBhvr>
                                      <p:to>
                                        <p:strVal val="visible"/>
                                      </p:to>
                                    </p:set>
                                    <p:anim calcmode="lin" valueType="num">
                                      <p:cBhvr>
                                        <p:cTn id="20" dur="500" fill="hold"/>
                                        <p:tgtEl>
                                          <p:spTgt spid="60"/>
                                        </p:tgtEl>
                                        <p:attrNameLst>
                                          <p:attrName>ppt_w</p:attrName>
                                        </p:attrNameLst>
                                      </p:cBhvr>
                                      <p:tavLst>
                                        <p:tav tm="0">
                                          <p:val>
                                            <p:fltVal val="0"/>
                                          </p:val>
                                        </p:tav>
                                        <p:tav tm="100000">
                                          <p:val>
                                            <p:strVal val="#ppt_w"/>
                                          </p:val>
                                        </p:tav>
                                      </p:tavLst>
                                    </p:anim>
                                    <p:anim calcmode="lin" valueType="num">
                                      <p:cBhvr>
                                        <p:cTn id="21" dur="500" fill="hold"/>
                                        <p:tgtEl>
                                          <p:spTgt spid="60"/>
                                        </p:tgtEl>
                                        <p:attrNameLst>
                                          <p:attrName>ppt_h</p:attrName>
                                        </p:attrNameLst>
                                      </p:cBhvr>
                                      <p:tavLst>
                                        <p:tav tm="0">
                                          <p:val>
                                            <p:fltVal val="0"/>
                                          </p:val>
                                        </p:tav>
                                        <p:tav tm="100000">
                                          <p:val>
                                            <p:strVal val="#ppt_h"/>
                                          </p:val>
                                        </p:tav>
                                      </p:tavLst>
                                    </p:anim>
                                    <p:animEffect transition="in" filter="fade">
                                      <p:cBhvr>
                                        <p:cTn id="22" dur="500"/>
                                        <p:tgtEl>
                                          <p:spTgt spid="60"/>
                                        </p:tgtEl>
                                      </p:cBhvr>
                                    </p:animEffect>
                                  </p:childTnLst>
                                </p:cTn>
                              </p:par>
                              <p:par>
                                <p:cTn id="23" presetID="53" presetClass="entr" presetSubtype="16" fill="hold" nodeType="withEffect">
                                  <p:stCondLst>
                                    <p:cond delay="500"/>
                                  </p:stCondLst>
                                  <p:childTnLst>
                                    <p:set>
                                      <p:cBhvr>
                                        <p:cTn id="24" dur="1" fill="hold">
                                          <p:stCondLst>
                                            <p:cond delay="0"/>
                                          </p:stCondLst>
                                        </p:cTn>
                                        <p:tgtEl>
                                          <p:spTgt spid="65"/>
                                        </p:tgtEl>
                                        <p:attrNameLst>
                                          <p:attrName>style.visibility</p:attrName>
                                        </p:attrNameLst>
                                      </p:cBhvr>
                                      <p:to>
                                        <p:strVal val="visible"/>
                                      </p:to>
                                    </p:set>
                                    <p:anim calcmode="lin" valueType="num">
                                      <p:cBhvr>
                                        <p:cTn id="25" dur="500" fill="hold"/>
                                        <p:tgtEl>
                                          <p:spTgt spid="65"/>
                                        </p:tgtEl>
                                        <p:attrNameLst>
                                          <p:attrName>ppt_w</p:attrName>
                                        </p:attrNameLst>
                                      </p:cBhvr>
                                      <p:tavLst>
                                        <p:tav tm="0">
                                          <p:val>
                                            <p:fltVal val="0"/>
                                          </p:val>
                                        </p:tav>
                                        <p:tav tm="100000">
                                          <p:val>
                                            <p:strVal val="#ppt_w"/>
                                          </p:val>
                                        </p:tav>
                                      </p:tavLst>
                                    </p:anim>
                                    <p:anim calcmode="lin" valueType="num">
                                      <p:cBhvr>
                                        <p:cTn id="26" dur="500" fill="hold"/>
                                        <p:tgtEl>
                                          <p:spTgt spid="65"/>
                                        </p:tgtEl>
                                        <p:attrNameLst>
                                          <p:attrName>ppt_h</p:attrName>
                                        </p:attrNameLst>
                                      </p:cBhvr>
                                      <p:tavLst>
                                        <p:tav tm="0">
                                          <p:val>
                                            <p:fltVal val="0"/>
                                          </p:val>
                                        </p:tav>
                                        <p:tav tm="100000">
                                          <p:val>
                                            <p:strVal val="#ppt_h"/>
                                          </p:val>
                                        </p:tav>
                                      </p:tavLst>
                                    </p:anim>
                                    <p:animEffect transition="in" filter="fade">
                                      <p:cBhvr>
                                        <p:cTn id="27" dur="500"/>
                                        <p:tgtEl>
                                          <p:spTgt spid="65"/>
                                        </p:tgtEl>
                                      </p:cBhvr>
                                    </p:animEffect>
                                  </p:childTnLst>
                                </p:cTn>
                              </p:par>
                              <p:par>
                                <p:cTn id="28" presetID="53" presetClass="entr" presetSubtype="16" fill="hold" nodeType="withEffect">
                                  <p:stCondLst>
                                    <p:cond delay="500"/>
                                  </p:stCondLst>
                                  <p:childTnLst>
                                    <p:set>
                                      <p:cBhvr>
                                        <p:cTn id="29" dur="1" fill="hold">
                                          <p:stCondLst>
                                            <p:cond delay="0"/>
                                          </p:stCondLst>
                                        </p:cTn>
                                        <p:tgtEl>
                                          <p:spTgt spid="75"/>
                                        </p:tgtEl>
                                        <p:attrNameLst>
                                          <p:attrName>style.visibility</p:attrName>
                                        </p:attrNameLst>
                                      </p:cBhvr>
                                      <p:to>
                                        <p:strVal val="visible"/>
                                      </p:to>
                                    </p:set>
                                    <p:anim calcmode="lin" valueType="num">
                                      <p:cBhvr>
                                        <p:cTn id="30" dur="500" fill="hold"/>
                                        <p:tgtEl>
                                          <p:spTgt spid="75"/>
                                        </p:tgtEl>
                                        <p:attrNameLst>
                                          <p:attrName>ppt_w</p:attrName>
                                        </p:attrNameLst>
                                      </p:cBhvr>
                                      <p:tavLst>
                                        <p:tav tm="0">
                                          <p:val>
                                            <p:fltVal val="0"/>
                                          </p:val>
                                        </p:tav>
                                        <p:tav tm="100000">
                                          <p:val>
                                            <p:strVal val="#ppt_w"/>
                                          </p:val>
                                        </p:tav>
                                      </p:tavLst>
                                    </p:anim>
                                    <p:anim calcmode="lin" valueType="num">
                                      <p:cBhvr>
                                        <p:cTn id="31" dur="500" fill="hold"/>
                                        <p:tgtEl>
                                          <p:spTgt spid="75"/>
                                        </p:tgtEl>
                                        <p:attrNameLst>
                                          <p:attrName>ppt_h</p:attrName>
                                        </p:attrNameLst>
                                      </p:cBhvr>
                                      <p:tavLst>
                                        <p:tav tm="0">
                                          <p:val>
                                            <p:fltVal val="0"/>
                                          </p:val>
                                        </p:tav>
                                        <p:tav tm="100000">
                                          <p:val>
                                            <p:strVal val="#ppt_h"/>
                                          </p:val>
                                        </p:tav>
                                      </p:tavLst>
                                    </p:anim>
                                    <p:animEffect transition="in" filter="fade">
                                      <p:cBhvr>
                                        <p:cTn id="32" dur="500"/>
                                        <p:tgtEl>
                                          <p:spTgt spid="75"/>
                                        </p:tgtEl>
                                      </p:cBhvr>
                                    </p:animEffect>
                                  </p:childTnLst>
                                </p:cTn>
                              </p:par>
                              <p:par>
                                <p:cTn id="33" presetID="53" presetClass="entr" presetSubtype="16" fill="hold" nodeType="withEffect">
                                  <p:stCondLst>
                                    <p:cond delay="50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p:bldP spid="38" grpId="0" animBg="1"/>
      <p:bldP spid="3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ULTRA_SCORM_SLIDE_COUNT" val="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1391</Words>
  <Application>Microsoft Office PowerPoint</Application>
  <PresentationFormat>自定义</PresentationFormat>
  <Paragraphs>219</Paragraphs>
  <Slides>20</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Impact MT Std</vt:lpstr>
      <vt:lpstr>方正兰亭黑简体</vt:lpstr>
      <vt:lpstr>微软雅黑</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w tl</cp:lastModifiedBy>
  <cp:revision>192</cp:revision>
  <dcterms:created xsi:type="dcterms:W3CDTF">2015-12-03T10:50:00Z</dcterms:created>
  <dcterms:modified xsi:type="dcterms:W3CDTF">2020-07-10T15:18:33Z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