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F930F1-27A5-4C1E-A0AC-018C29AF8B34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44F23A-B7BD-46F8-B654-A9B78084C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AEC Algorithm on FPGA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9,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FFT is handled by the FFT component from </a:t>
            </a:r>
            <a:r>
              <a:rPr lang="en-US" dirty="0" err="1" smtClean="0"/>
              <a:t>Altera’s</a:t>
            </a:r>
            <a:r>
              <a:rPr lang="en-US" dirty="0" smtClean="0"/>
              <a:t> library.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Radix-4 FFT engine, so 256 cycles to do 256 point FFT. 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Moving data into the FFT block, and reading out from it, takes much more time.</a:t>
            </a:r>
          </a:p>
          <a:p>
            <a:r>
              <a:rPr lang="en-US" dirty="0" smtClean="0"/>
              <a:t>#1. Read device data sheet to understand the necessary waveforms.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191000"/>
            <a:ext cx="7048500" cy="25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267200" y="4953000"/>
            <a:ext cx="6858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895600"/>
          </a:xfrm>
        </p:spPr>
        <p:txBody>
          <a:bodyPr/>
          <a:lstStyle/>
          <a:p>
            <a:r>
              <a:rPr lang="en-US" dirty="0" smtClean="0"/>
              <a:t>#2. Generate the waveforms by writing custom Verilog code.</a:t>
            </a:r>
          </a:p>
          <a:p>
            <a:r>
              <a:rPr lang="en-US" dirty="0" smtClean="0"/>
              <a:t>The AEC algorithm </a:t>
            </a:r>
            <a:r>
              <a:rPr lang="en-US" dirty="0" smtClean="0"/>
              <a:t>often do </a:t>
            </a:r>
            <a:r>
              <a:rPr lang="en-US" smtClean="0"/>
              <a:t>not write </a:t>
            </a:r>
            <a:r>
              <a:rPr lang="en-US" dirty="0" smtClean="0"/>
              <a:t>both real and imaginary values into FFT simultaneously.</a:t>
            </a:r>
          </a:p>
          <a:p>
            <a:r>
              <a:rPr lang="en-US" dirty="0" smtClean="0"/>
              <a:t>Four write modes are defined to reduce data transfer.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19100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Example:</a:t>
            </a:r>
            <a:r>
              <a:rPr lang="en-US" sz="2800" dirty="0" smtClean="0"/>
              <a:t> Write mode 00 loads 256 real values, and imaginary value = 0, then start FFT.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90600" y="5962650"/>
            <a:ext cx="37338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2971800"/>
            <a:ext cx="14478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1828800"/>
            <a:ext cx="23622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Write Mode 00 </a:t>
            </a:r>
            <a:r>
              <a:rPr lang="en-US" dirty="0" err="1" smtClean="0"/>
              <a:t>implmentation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948690"/>
            <a:ext cx="7239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/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/>
            </a:r>
            <a:br>
              <a:rPr lang="en-US" dirty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</a:b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case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(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write_mode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)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2'b00: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begin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         </a:t>
            </a:r>
            <a:r>
              <a:rPr lang="en-US" dirty="0" smtClean="0">
                <a:solidFill>
                  <a:srgbClr val="008000"/>
                </a:solidFill>
                <a:latin typeface="Calibri"/>
                <a:ea typeface="SimSun"/>
                <a:cs typeface="Times New Roman"/>
              </a:rPr>
              <a:t>//loading a real value only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sink_real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writedata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sink_imag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0;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sink_valid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1;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(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write_start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begin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sink_sop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1;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write_start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0; </a:t>
            </a:r>
            <a:r>
              <a:rPr lang="en-US" dirty="0" smtClean="0">
                <a:solidFill>
                  <a:srgbClr val="008000"/>
                </a:solidFill>
                <a:latin typeface="Calibri"/>
                <a:ea typeface="SimSun"/>
                <a:cs typeface="Times New Roman"/>
              </a:rPr>
              <a:t>//</a:t>
            </a:r>
            <a:r>
              <a:rPr lang="en-US" dirty="0" err="1" smtClean="0">
                <a:solidFill>
                  <a:srgbClr val="008000"/>
                </a:solidFill>
                <a:latin typeface="Calibri"/>
                <a:ea typeface="SimSun"/>
                <a:cs typeface="Times New Roman"/>
              </a:rPr>
              <a:t>sink_sop</a:t>
            </a:r>
            <a:r>
              <a:rPr lang="en-US" dirty="0" smtClean="0">
                <a:solidFill>
                  <a:srgbClr val="008000"/>
                </a:solidFill>
                <a:latin typeface="Calibri"/>
                <a:ea typeface="SimSun"/>
                <a:cs typeface="Times New Roman"/>
              </a:rPr>
              <a:t> = 1 for 1 cycle only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end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else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sink_sop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0;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(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word_counter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[N])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begin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sink_eop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1;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word_counter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0;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end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else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begin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sink_eop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0;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word_counter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word_counter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+ ONE;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end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end</a:t>
            </a:r>
            <a:endParaRPr lang="en-US" dirty="0">
              <a:latin typeface="Calibri"/>
              <a:ea typeface="SimSun"/>
              <a:cs typeface="Times New Roman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581400"/>
            <a:ext cx="7048500" cy="25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705600" y="4343400"/>
            <a:ext cx="6858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4267200"/>
            <a:ext cx="26670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Write Mode 00 </a:t>
            </a:r>
            <a:r>
              <a:rPr lang="en-US" dirty="0" err="1" smtClean="0"/>
              <a:t>implmentation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948690"/>
            <a:ext cx="7239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/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/>
            </a:r>
            <a:br>
              <a:rPr lang="en-US" dirty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</a:b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case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(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write_mode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)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2'b00: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begin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         </a:t>
            </a:r>
            <a:r>
              <a:rPr lang="en-US" dirty="0" smtClean="0">
                <a:solidFill>
                  <a:srgbClr val="008000"/>
                </a:solidFill>
                <a:latin typeface="Calibri"/>
                <a:ea typeface="SimSun"/>
                <a:cs typeface="Times New Roman"/>
              </a:rPr>
              <a:t>//loading a real value only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sink_real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writedata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sink_imag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0;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sink_valid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1;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(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write_start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begin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sink_sop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1;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write_start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0; </a:t>
            </a:r>
            <a:r>
              <a:rPr lang="en-US" dirty="0" smtClean="0">
                <a:solidFill>
                  <a:srgbClr val="008000"/>
                </a:solidFill>
                <a:latin typeface="Calibri"/>
                <a:ea typeface="SimSun"/>
                <a:cs typeface="Times New Roman"/>
              </a:rPr>
              <a:t>//</a:t>
            </a:r>
            <a:r>
              <a:rPr lang="en-US" dirty="0" err="1" smtClean="0">
                <a:solidFill>
                  <a:srgbClr val="008000"/>
                </a:solidFill>
                <a:latin typeface="Calibri"/>
                <a:ea typeface="SimSun"/>
                <a:cs typeface="Times New Roman"/>
              </a:rPr>
              <a:t>sink_sop</a:t>
            </a:r>
            <a:r>
              <a:rPr lang="en-US" dirty="0" smtClean="0">
                <a:solidFill>
                  <a:srgbClr val="008000"/>
                </a:solidFill>
                <a:latin typeface="Calibri"/>
                <a:ea typeface="SimSun"/>
                <a:cs typeface="Times New Roman"/>
              </a:rPr>
              <a:t> = 1 for 1 cycle only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end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else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sink_sop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0;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if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(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word_counter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[N])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begin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sink_eop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1;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word_counter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0;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end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else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begin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sink_eop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0;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    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word_counter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&lt;= </a:t>
            </a:r>
            <a:r>
              <a:rPr lang="en-US" dirty="0" err="1" smtClean="0">
                <a:latin typeface="Calibri"/>
                <a:ea typeface="SimSun"/>
                <a:cs typeface="Times New Roman"/>
              </a:rPr>
              <a:t>word_counter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> + ONE; </a:t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latin typeface="Calibri"/>
                <a:ea typeface="SimSun"/>
                <a:cs typeface="Times New Roman"/>
              </a:rPr>
              <a:t>   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end</a:t>
            </a:r>
            <a:r>
              <a:rPr lang="en-US" dirty="0" smtClean="0">
                <a:latin typeface="Calibri"/>
                <a:ea typeface="SimSun"/>
                <a:cs typeface="Times New Roman"/>
              </a:rPr>
              <a:t/>
            </a:r>
            <a:br>
              <a:rPr lang="en-US" dirty="0" smtClean="0">
                <a:latin typeface="Calibri"/>
                <a:ea typeface="SimSun"/>
                <a:cs typeface="Times New Roman"/>
              </a:rPr>
            </a:br>
            <a:r>
              <a:rPr lang="en-US" dirty="0" smtClean="0">
                <a:solidFill>
                  <a:srgbClr val="0000FF"/>
                </a:solidFill>
                <a:latin typeface="Calibri"/>
                <a:ea typeface="SimSun"/>
                <a:cs typeface="Times New Roman"/>
              </a:rPr>
              <a:t>end</a:t>
            </a:r>
            <a:endParaRPr lang="en-US" dirty="0">
              <a:latin typeface="Calibri"/>
              <a:ea typeface="SimSu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4419600"/>
            <a:ext cx="36576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EOP means end of packet.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FFT engine will run.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429000" y="4724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#3. Write code to allow NIOS 2 to interact with hardware.</a:t>
            </a:r>
          </a:p>
          <a:p>
            <a:r>
              <a:rPr lang="en-US" dirty="0" smtClean="0"/>
              <a:t>Different NIOS 2 functions do different FFT variants – to save time by avoiding unnecessary data transfer.</a:t>
            </a:r>
          </a:p>
          <a:p>
            <a:pPr lvl="1"/>
            <a:r>
              <a:rPr lang="en-US" dirty="0" smtClean="0"/>
              <a:t>Example: “void fpga_fft256_real_input(COMPLEX* </a:t>
            </a:r>
            <a:r>
              <a:rPr lang="en-US" dirty="0" err="1" smtClean="0"/>
              <a:t>input_values</a:t>
            </a:r>
            <a:r>
              <a:rPr lang="en-US" dirty="0" smtClean="0"/>
              <a:t>)” uses write mode 00 to pass 256 real values into FFT engine. No imaginary values are passed.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2590800"/>
            <a:ext cx="54102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45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FFT (NIOS 2 Example Code)</a:t>
            </a:r>
            <a:endParaRPr lang="en-US" sz="24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363915"/>
            <a:ext cx="73914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#define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FPGA_FFT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FFT_256_0_BASE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fpga_fft256_real_input(COMPLEX*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input_values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{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, temp;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//set up: inverse = 0,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read_mode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= 01, start = 1,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write_mode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= 00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//00_1100 = 0xC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IOWR(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FPGA_FFT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, 3, 0xC);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//putting in data - put in real numbers only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&lt; N2;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++)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{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     IOWR(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FPGA_FFT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, 0,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input_values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].re);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}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fpga_fft256_wait_for_output();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//getting data 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&lt; N2;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++)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{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 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//need to bit reverse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" into the correct address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     temp = ALT_CI_FFT256_BITREV_INST(i,0);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   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input_values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[temp].re = IORD(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FPGA_FFT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, 0);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   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input_values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[temp].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= IORD(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FPGA_FFT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, 1);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}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}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(Multiply Accumulate)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Math more than 32 bit wide</a:t>
            </a:r>
          </a:p>
          <a:p>
            <a:r>
              <a:rPr lang="en-US" dirty="0" smtClean="0"/>
              <a:t>Custom Instruction Characteristics</a:t>
            </a:r>
          </a:p>
          <a:p>
            <a:pPr lvl="1"/>
            <a:r>
              <a:rPr lang="en-US" dirty="0" smtClean="0"/>
              <a:t>“Address” field is up to 8 bits</a:t>
            </a:r>
          </a:p>
          <a:p>
            <a:pPr lvl="1"/>
            <a:r>
              <a:rPr lang="en-US" dirty="0" smtClean="0"/>
              <a:t>Input data (</a:t>
            </a:r>
            <a:r>
              <a:rPr lang="en-US" dirty="0" err="1" smtClean="0"/>
              <a:t>writedata</a:t>
            </a:r>
            <a:r>
              <a:rPr lang="en-US" dirty="0" smtClean="0"/>
              <a:t> equivalent) is 2x 32 bits</a:t>
            </a:r>
          </a:p>
          <a:p>
            <a:pPr lvl="1"/>
            <a:r>
              <a:rPr lang="en-US" dirty="0" smtClean="0"/>
              <a:t>Output data (</a:t>
            </a:r>
            <a:r>
              <a:rPr lang="en-US" dirty="0" err="1" smtClean="0"/>
              <a:t>readdata</a:t>
            </a:r>
            <a:r>
              <a:rPr lang="en-US" dirty="0" smtClean="0"/>
              <a:t> equivalent) is 1x 32 bit</a:t>
            </a:r>
          </a:p>
          <a:p>
            <a:pPr lvl="1"/>
            <a:r>
              <a:rPr lang="en-US" dirty="0" smtClean="0"/>
              <a:t>Direct access to CPU – not a “switch fabric”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Custom Instruction Example – Bit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Verilog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NIOS 2 (used in FFT functions)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105400"/>
            <a:ext cx="739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= 0;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&lt; N2;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++)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{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 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//need to bit reverse 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" into the correct address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     temp = ALT_CI_FFT256_BITREV_INST(i,0);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   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input_values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[temp].re = IORD(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FPGA_FFT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, 0);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   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input_values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[temp].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= IORD(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FPGA_FFT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, 1);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} </a:t>
            </a:r>
            <a:endParaRPr lang="en-US" sz="1400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209800" y="1828800"/>
            <a:ext cx="50292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module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ci_fft256_bitrev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[31:0]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dataa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,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output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[31:0] result);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assign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result[31:8] = 0;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assign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result[0]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dataa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[7];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assign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result[1]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dataa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[6];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assign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result[2]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dataa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[5];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assign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result[3]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dataa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[4];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assign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result[4]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dataa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[3];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assign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result[5]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dataa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[2];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assign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result[6]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dataa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[1];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assign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result[7]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dataa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[0];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endmodule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MAC Unit</a:t>
            </a:r>
            <a:endParaRPr lang="en-US" dirty="0"/>
          </a:p>
        </p:txBody>
      </p:sp>
      <p:pic>
        <p:nvPicPr>
          <p:cNvPr id="30722" name="Picture 2" descr="C:\MyData\2010a\sjsu\EE297A\aec_proj_docs\mac\images\block_diagram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066800"/>
            <a:ext cx="5715000" cy="3250517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419600"/>
          <a:ext cx="7239000" cy="2245900"/>
        </p:xfrm>
        <a:graphic>
          <a:graphicData uri="http://schemas.openxmlformats.org/drawingml/2006/table">
            <a:tbl>
              <a:tblPr/>
              <a:tblGrid>
                <a:gridCol w="524512"/>
                <a:gridCol w="6714488"/>
              </a:tblGrid>
              <a:tr h="19314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</a:t>
                      </a:r>
                    </a:p>
                  </a:txBody>
                  <a:tcPr marL="86468" marR="86468" marT="43234" marB="43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Operation</a:t>
                      </a:r>
                    </a:p>
                  </a:txBody>
                  <a:tcPr marL="86468" marR="86468" marT="43234" marB="43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00</a:t>
                      </a:r>
                    </a:p>
                  </a:txBody>
                  <a:tcPr marL="86468" marR="86468" marT="43234" marB="43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 </a:t>
                      </a:r>
                      <a:r>
                        <a:rPr lang="en-US" sz="17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/>
                        <a:t>accumulator</a:t>
                      </a:r>
                    </a:p>
                  </a:txBody>
                  <a:tcPr marL="86468" marR="86468" marT="43234" marB="43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01</a:t>
                      </a:r>
                    </a:p>
                  </a:txBody>
                  <a:tcPr marL="86468" marR="86468" marT="43234" marB="43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adder_out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1700" dirty="0" smtClean="0"/>
                        <a:t> accumulator</a:t>
                      </a:r>
                      <a:endParaRPr lang="en-US" sz="1700" dirty="0"/>
                    </a:p>
                  </a:txBody>
                  <a:tcPr marL="86468" marR="86468" marT="43234" marB="43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 marL="86468" marR="86468" marT="43234" marB="43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err="1" smtClean="0"/>
                        <a:t>shift_out</a:t>
                      </a:r>
                      <a:r>
                        <a:rPr lang="en-US" sz="1700" b="0" baseline="0" dirty="0" smtClean="0"/>
                        <a:t> </a:t>
                      </a:r>
                      <a:r>
                        <a:rPr lang="en-US" sz="1700" b="0" baseline="0" dirty="0" smtClean="0">
                          <a:sym typeface="Wingdings" pitchFamily="2" charset="2"/>
                        </a:rPr>
                        <a:t> accumulator</a:t>
                      </a:r>
                      <a:endParaRPr lang="en-US" sz="1700" b="0" dirty="0" smtClean="0"/>
                    </a:p>
                    <a:p>
                      <a:r>
                        <a:rPr lang="en-US" sz="1700" b="0" dirty="0" smtClean="0"/>
                        <a:t>Shift </a:t>
                      </a:r>
                      <a:r>
                        <a:rPr lang="en-US" sz="1700" b="0" dirty="0"/>
                        <a:t>accumulator up </a:t>
                      </a:r>
                      <a:r>
                        <a:rPr lang="en-US" sz="1700" dirty="0"/>
                        <a:t>(to the left) based on </a:t>
                      </a:r>
                      <a:r>
                        <a:rPr lang="en-US" sz="1700" dirty="0" err="1"/>
                        <a:t>dataa</a:t>
                      </a:r>
                      <a:r>
                        <a:rPr lang="en-US" sz="1700" dirty="0"/>
                        <a:t>[5:0</a:t>
                      </a:r>
                      <a:r>
                        <a:rPr lang="en-US" sz="1700" dirty="0" smtClean="0"/>
                        <a:t>]</a:t>
                      </a:r>
                      <a:endParaRPr lang="en-US" sz="1700" dirty="0"/>
                    </a:p>
                  </a:txBody>
                  <a:tcPr marL="86468" marR="86468" marT="43234" marB="43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</a:t>
                      </a:r>
                    </a:p>
                  </a:txBody>
                  <a:tcPr marL="86468" marR="86468" marT="43234" marB="43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err="1" smtClean="0"/>
                        <a:t>shift_out</a:t>
                      </a:r>
                      <a:r>
                        <a:rPr lang="en-US" sz="1700" b="0" baseline="0" dirty="0" smtClean="0"/>
                        <a:t> </a:t>
                      </a:r>
                      <a:r>
                        <a:rPr lang="en-US" sz="1700" b="0" baseline="0" dirty="0" smtClean="0">
                          <a:sym typeface="Wingdings" pitchFamily="2" charset="2"/>
                        </a:rPr>
                        <a:t> accumulator</a:t>
                      </a:r>
                      <a:endParaRPr lang="en-US" sz="1700" b="0" dirty="0" smtClean="0"/>
                    </a:p>
                    <a:p>
                      <a:r>
                        <a:rPr lang="en-US" sz="1700" b="0" dirty="0" smtClean="0"/>
                        <a:t>Shift </a:t>
                      </a:r>
                      <a:r>
                        <a:rPr lang="en-US" sz="1700" b="0" dirty="0"/>
                        <a:t>accumulator </a:t>
                      </a:r>
                      <a:r>
                        <a:rPr lang="en-US" sz="1700" b="0" dirty="0" smtClean="0"/>
                        <a:t>down </a:t>
                      </a:r>
                      <a:r>
                        <a:rPr lang="en-US" sz="1700" dirty="0" smtClean="0"/>
                        <a:t>(to </a:t>
                      </a:r>
                      <a:r>
                        <a:rPr lang="en-US" sz="1700" dirty="0"/>
                        <a:t>the right) based on </a:t>
                      </a:r>
                      <a:r>
                        <a:rPr lang="en-US" sz="1700" dirty="0" err="1"/>
                        <a:t>dataa</a:t>
                      </a:r>
                      <a:r>
                        <a:rPr lang="en-US" sz="1700" dirty="0"/>
                        <a:t>[5:0</a:t>
                      </a:r>
                      <a:r>
                        <a:rPr lang="en-US" sz="1700" dirty="0" smtClean="0"/>
                        <a:t>]</a:t>
                      </a:r>
                      <a:endParaRPr lang="en-US" sz="1700" dirty="0"/>
                    </a:p>
                  </a:txBody>
                  <a:tcPr marL="86468" marR="86468" marT="43234" marB="43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Unit Usage in NIOS 2</a:t>
            </a:r>
            <a:endParaRPr lang="en-US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914400" y="1600200"/>
            <a:ext cx="7391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temp;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ALT_CI_MAC64_INST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(2, 0x100, 0);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//truncating mode 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temp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ALT_CI_MAC64_INST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(0, 1000, 4000*4096);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temp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ALT_CI_MAC64_INST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(1, 2000, 3000*4096);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temp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ALT_CI_MAC64_INST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(1, 6000, 3000*4096);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 temp = 4 million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temp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ALT_CI_MAC64_INST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(1, 0, 0);     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 temp = 10 million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temp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ALT_CI_MAC64_INST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(2, 256+4, 0);     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//temp = 28 million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temp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ALT_CI_MAC64_INST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(3, 256+6, 0);     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//temp = 448 million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temp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ALT_CI_MAC64_INST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(1, 0, 0);     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//temp = 7 million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temp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ALT_CI_MAC64_INST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(1, 0, 0);     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//temp = 7 million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temp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ALT_CI_MAC64_INST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(1, 0, 0);       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//temp = 7 million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876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“truncating mode on” means to automatically throw away the lower 12 bits (which is 4096).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Interfacing FPGA with other Chips</a:t>
            </a:r>
          </a:p>
          <a:p>
            <a:pPr lvl="1"/>
            <a:r>
              <a:rPr lang="en-US" dirty="0" smtClean="0"/>
              <a:t>Custom Component Example – A Timer</a:t>
            </a:r>
          </a:p>
          <a:p>
            <a:pPr lvl="1"/>
            <a:r>
              <a:rPr lang="en-US" dirty="0" smtClean="0"/>
              <a:t>Audio Codec Overview</a:t>
            </a:r>
          </a:p>
          <a:p>
            <a:r>
              <a:rPr lang="en-US" dirty="0" smtClean="0"/>
              <a:t>FFT</a:t>
            </a:r>
          </a:p>
          <a:p>
            <a:pPr lvl="1"/>
            <a:r>
              <a:rPr lang="en-US" dirty="0" smtClean="0"/>
              <a:t>256 Real Point Input FFT Overview</a:t>
            </a:r>
          </a:p>
          <a:p>
            <a:r>
              <a:rPr lang="en-US" dirty="0" smtClean="0"/>
              <a:t>MAC</a:t>
            </a:r>
          </a:p>
          <a:p>
            <a:r>
              <a:rPr lang="en-US" dirty="0" smtClean="0"/>
              <a:t>Performance and Resource Utilization</a:t>
            </a:r>
          </a:p>
          <a:p>
            <a:r>
              <a:rPr lang="en-US" dirty="0" smtClean="0"/>
              <a:t>Problems with Current Design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Resource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00200"/>
          </a:xfrm>
        </p:spPr>
        <p:txBody>
          <a:bodyPr/>
          <a:lstStyle/>
          <a:p>
            <a:r>
              <a:rPr lang="en-US" dirty="0" smtClean="0"/>
              <a:t>CPU clock is 100 MHz, so a total of 800,000 cycles is available per block.</a:t>
            </a:r>
          </a:p>
          <a:p>
            <a:r>
              <a:rPr lang="en-US" dirty="0" smtClean="0"/>
              <a:t>Maximum run time = 603,680 cycles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505200"/>
          <a:ext cx="59740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/>
                <a:gridCol w="1046480"/>
                <a:gridCol w="944880"/>
                <a:gridCol w="1008380"/>
                <a:gridCol w="716280"/>
                <a:gridCol w="8813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</a:t>
                      </a:r>
                    </a:p>
                    <a:p>
                      <a:pPr algn="ctr"/>
                      <a:r>
                        <a:rPr lang="en-US" dirty="0" smtClean="0"/>
                        <a:t>(Comb)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DSP</a:t>
                      </a:r>
                    </a:p>
                    <a:p>
                      <a:pPr algn="ctr"/>
                      <a:r>
                        <a:rPr lang="en-US" dirty="0" smtClean="0"/>
                        <a:t>9x9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DSP</a:t>
                      </a:r>
                    </a:p>
                    <a:p>
                      <a:pPr algn="ctr"/>
                      <a:r>
                        <a:rPr lang="en-US" dirty="0" smtClean="0"/>
                        <a:t>18x18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11,971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10,397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476,105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#1. FFT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19,145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#2. NIOS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2,460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219,392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#3. 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Current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Radix 4 FFT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100" dirty="0" smtClean="0"/>
              <a:t>Too fast – 256 cycles to do 256 point FFT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100" dirty="0" smtClean="0"/>
              <a:t>Idle most of the time</a:t>
            </a:r>
          </a:p>
          <a:p>
            <a:r>
              <a:rPr lang="en-US" dirty="0" smtClean="0"/>
              <a:t>NIOS 2</a:t>
            </a:r>
          </a:p>
          <a:p>
            <a:pPr lvl="1"/>
            <a:r>
              <a:rPr lang="en-US" dirty="0" smtClean="0"/>
              <a:t>Not contributing to AEC algorithm – It off-loads almost everything.</a:t>
            </a:r>
          </a:p>
          <a:p>
            <a:pPr lvl="1"/>
            <a:r>
              <a:rPr lang="en-US" dirty="0" smtClean="0"/>
              <a:t>AEC algorithm has very few and very simple “if” loops</a:t>
            </a:r>
          </a:p>
          <a:p>
            <a:r>
              <a:rPr lang="en-US" dirty="0" smtClean="0"/>
              <a:t>Possible Solution: a mini-CPU (no stack, no interrupt), but with FFT butterfly as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FPGA with other Chips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AEC demo, the FPGA interfaces with audio codec, external FPGA, flash memory, and SSRAM.</a:t>
            </a:r>
          </a:p>
          <a:p>
            <a:r>
              <a:rPr lang="en-US" dirty="0" smtClean="0"/>
              <a:t>NIOS 2 access a </a:t>
            </a:r>
            <a:r>
              <a:rPr lang="en-US" b="1" dirty="0" smtClean="0">
                <a:solidFill>
                  <a:srgbClr val="00B050"/>
                </a:solidFill>
              </a:rPr>
              <a:t>custom component</a:t>
            </a:r>
            <a:r>
              <a:rPr lang="en-US" dirty="0" smtClean="0"/>
              <a:t>, which in turn access the peripheral.</a:t>
            </a:r>
          </a:p>
          <a:p>
            <a:r>
              <a:rPr lang="en-US" dirty="0" smtClean="0"/>
              <a:t>The general custom component procedure:</a:t>
            </a:r>
          </a:p>
          <a:p>
            <a:pPr lvl="1"/>
            <a:r>
              <a:rPr lang="en-US" dirty="0" smtClean="0"/>
              <a:t>#1. Read device data sheet to understand the necessary waveforms.</a:t>
            </a:r>
          </a:p>
          <a:p>
            <a:pPr lvl="1"/>
            <a:r>
              <a:rPr lang="en-US" dirty="0" smtClean="0"/>
              <a:t>#2. Generate the waveforms by writing custom Verilog code.</a:t>
            </a:r>
          </a:p>
          <a:p>
            <a:pPr lvl="1"/>
            <a:r>
              <a:rPr lang="en-US" dirty="0" smtClean="0"/>
              <a:t>#3. Write code to allow NIOS 2 to interact with hardware.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0200" y="4572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3505200"/>
            <a:ext cx="3276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Custom Component – A Timer</a:t>
            </a:r>
            <a:endParaRPr lang="en-US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143000" y="1752600"/>
            <a:ext cx="4953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module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timer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clk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, read, write,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output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[31:0]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readdata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,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input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[31:0]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writedata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);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[31:0] counter;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assign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readdata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= counter;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//setting "counter"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always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@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posedge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clk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(write) counter &lt;=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writedata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;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counter &lt;= counter + 32'd1;    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   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endmodule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NIOS 2 Side Code to use the Timer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556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run_time</a:t>
            </a:r>
            <a:r>
              <a:rPr lang="en-US" sz="2000" dirty="0" smtClean="0"/>
              <a:t>;</a:t>
            </a:r>
          </a:p>
          <a:p>
            <a:r>
              <a:rPr lang="en-US" sz="2400" dirty="0" smtClean="0"/>
              <a:t>IOWR(TIMER_0_BASE, 0, 0);</a:t>
            </a:r>
          </a:p>
          <a:p>
            <a:r>
              <a:rPr lang="en-US" sz="2000" dirty="0" err="1" smtClean="0"/>
              <a:t>aec</a:t>
            </a:r>
            <a:r>
              <a:rPr lang="en-US" sz="2000" dirty="0" smtClean="0"/>
              <a:t>(</a:t>
            </a:r>
            <a:r>
              <a:rPr lang="en-US" sz="2000" dirty="0" err="1" smtClean="0"/>
              <a:t>dn</a:t>
            </a:r>
            <a:r>
              <a:rPr lang="en-US" sz="2000" dirty="0" smtClean="0"/>
              <a:t>, </a:t>
            </a:r>
            <a:r>
              <a:rPr lang="en-US" sz="2000" dirty="0" err="1" smtClean="0"/>
              <a:t>xn</a:t>
            </a:r>
            <a:r>
              <a:rPr lang="en-US" sz="2000" dirty="0" smtClean="0"/>
              <a:t>, out);</a:t>
            </a:r>
          </a:p>
          <a:p>
            <a:r>
              <a:rPr lang="en-US" sz="2400" dirty="0" err="1" smtClean="0"/>
              <a:t>run_time</a:t>
            </a:r>
            <a:r>
              <a:rPr lang="en-US" sz="2400" dirty="0" smtClean="0"/>
              <a:t> = IORD(TIMER_0_BASE, 0);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886200"/>
            <a:ext cx="48768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TIMER_0_BASE comes from “</a:t>
            </a:r>
            <a:r>
              <a:rPr lang="en-US" dirty="0" err="1" smtClean="0"/>
              <a:t>system.h</a:t>
            </a:r>
            <a:r>
              <a:rPr lang="en-US" dirty="0" smtClean="0"/>
              <a:t>”:</a:t>
            </a:r>
            <a:br>
              <a:rPr lang="en-US" dirty="0" smtClean="0"/>
            </a:br>
            <a:r>
              <a:rPr lang="en-US" dirty="0" smtClean="0"/>
              <a:t> #define TIMER_0_BASE 0x1001048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Component with Address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6477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always @ (</a:t>
            </a:r>
            <a:r>
              <a:rPr lang="en-US" sz="2000" dirty="0" err="1" smtClean="0"/>
              <a:t>posedge</a:t>
            </a:r>
            <a:r>
              <a:rPr lang="en-US" sz="2000" dirty="0" smtClean="0"/>
              <a:t> </a:t>
            </a:r>
            <a:r>
              <a:rPr lang="en-US" sz="2000" dirty="0" err="1" smtClean="0"/>
              <a:t>clk</a:t>
            </a:r>
            <a:r>
              <a:rPr lang="en-US" sz="2000" dirty="0" smtClean="0"/>
              <a:t>) </a:t>
            </a:r>
            <a:br>
              <a:rPr lang="en-US" sz="2000" dirty="0" smtClean="0"/>
            </a:br>
            <a:r>
              <a:rPr lang="en-US" sz="2000" dirty="0" smtClean="0"/>
              <a:t>if(reset)</a:t>
            </a:r>
            <a:br>
              <a:rPr lang="en-US" sz="2000" dirty="0" smtClean="0"/>
            </a:br>
            <a:r>
              <a:rPr lang="en-US" sz="2000" dirty="0" smtClean="0"/>
              <a:t>	…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else if(read)</a:t>
            </a:r>
            <a:br>
              <a:rPr lang="en-US" sz="2000" dirty="0" smtClean="0"/>
            </a:br>
            <a:r>
              <a:rPr lang="en-US" sz="2000" dirty="0" smtClean="0"/>
              <a:t>	case(address)</a:t>
            </a:r>
            <a:br>
              <a:rPr lang="en-US" sz="2000" dirty="0" smtClean="0"/>
            </a:br>
            <a:r>
              <a:rPr lang="en-US" sz="2000" dirty="0" smtClean="0"/>
              <a:t>		…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readdata</a:t>
            </a:r>
            <a:r>
              <a:rPr lang="en-US" sz="2000" dirty="0" smtClean="0"/>
              <a:t> &lt;= …;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else if(write)</a:t>
            </a:r>
            <a:br>
              <a:rPr lang="en-US" sz="2000" dirty="0" smtClean="0"/>
            </a:br>
            <a:r>
              <a:rPr lang="en-US" sz="2000" dirty="0" smtClean="0"/>
              <a:t>	case(address)</a:t>
            </a:r>
            <a:br>
              <a:rPr lang="en-US" sz="2000" dirty="0" smtClean="0"/>
            </a:br>
            <a:r>
              <a:rPr lang="en-US" sz="2000" dirty="0" smtClean="0"/>
              <a:t>		…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writedata</a:t>
            </a:r>
            <a:r>
              <a:rPr lang="en-US" sz="2000" dirty="0" smtClean="0"/>
              <a:t> &lt;= …;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#1. </a:t>
            </a:r>
            <a:r>
              <a:rPr lang="en-US" b="1" dirty="0" smtClean="0"/>
              <a:t>Read device data sheet </a:t>
            </a:r>
            <a:r>
              <a:rPr lang="en-US" dirty="0" smtClean="0"/>
              <a:t>to understand the necessary waveforms. Annotate the datasheet to make future reviews easy.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819400"/>
            <a:ext cx="7543800" cy="367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#2. Generate the waveforms by writing custom Verilog code. The key is to </a:t>
            </a:r>
            <a:r>
              <a:rPr lang="en-US" b="1" dirty="0" smtClean="0"/>
              <a:t>document the plan</a:t>
            </a:r>
            <a:r>
              <a:rPr lang="en-US" dirty="0" smtClean="0"/>
              <a:t> to achieve a certain waveform.</a:t>
            </a:r>
            <a:endParaRPr lang="en-US" dirty="0"/>
          </a:p>
        </p:txBody>
      </p:sp>
      <p:pic>
        <p:nvPicPr>
          <p:cNvPr id="3074" name="Picture 2" descr="C:\MyData\2010a\sjsu\EE297A\aec_proj_docs\audio\images\audio_algorithm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2895600"/>
            <a:ext cx="823239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#3. Write code to allow NIOS 2 to interact with hardware.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90800"/>
            <a:ext cx="7239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audio codec Verilog code stores data into a FIFO.</a:t>
            </a:r>
          </a:p>
          <a:p>
            <a:endParaRPr lang="en-US" sz="2000" dirty="0" smtClean="0"/>
          </a:p>
          <a:p>
            <a:r>
              <a:rPr lang="en-US" sz="2000" dirty="0" smtClean="0"/>
              <a:t>NIOS 2 CPU C-code to read the FIFO:</a:t>
            </a:r>
          </a:p>
          <a:p>
            <a:r>
              <a:rPr lang="it-IT" dirty="0" smtClean="0"/>
              <a:t>	#define AUDIO 		AUDIO_AVALON_0_BASE</a:t>
            </a:r>
            <a:br>
              <a:rPr lang="it-IT" dirty="0" smtClean="0"/>
            </a:br>
            <a:r>
              <a:rPr lang="it-IT" dirty="0" smtClean="0"/>
              <a:t>	int mic_data;</a:t>
            </a:r>
          </a:p>
          <a:p>
            <a:r>
              <a:rPr lang="it-IT" dirty="0" smtClean="0"/>
              <a:t>	mic_data = IORD(AUDIO,0);</a:t>
            </a: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Verilog code that “answers” the NIOS 2 request: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readdata</a:t>
            </a:r>
            <a:r>
              <a:rPr lang="en-US" sz="2000" dirty="0" smtClean="0"/>
              <a:t> &lt;= {{16{</a:t>
            </a:r>
            <a:r>
              <a:rPr lang="en-US" sz="2000" dirty="0" err="1" smtClean="0"/>
              <a:t>in_fifo_q</a:t>
            </a:r>
            <a:r>
              <a:rPr lang="en-US" sz="2000" dirty="0" smtClean="0"/>
              <a:t>[15]}}, </a:t>
            </a:r>
            <a:r>
              <a:rPr lang="en-US" sz="2000" dirty="0" err="1" smtClean="0"/>
              <a:t>in_fifo_q</a:t>
            </a:r>
            <a:r>
              <a:rPr lang="en-US" sz="2000" dirty="0" smtClean="0"/>
              <a:t>[15:0]};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257</TotalTime>
  <Words>779</Words>
  <Application>Microsoft Office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AEC Algorithm on FPGA</vt:lpstr>
      <vt:lpstr>Agenda</vt:lpstr>
      <vt:lpstr>Interfacing FPGA with other Chips</vt:lpstr>
      <vt:lpstr>Simplest Custom Component – A Timer</vt:lpstr>
      <vt:lpstr>NIOS 2 Side Code to use the Timer</vt:lpstr>
      <vt:lpstr>Custom Component with Address</vt:lpstr>
      <vt:lpstr>Audio Codec Interface Example</vt:lpstr>
      <vt:lpstr>Audio Codec Interface Example</vt:lpstr>
      <vt:lpstr>Audio Codec Interface Example</vt:lpstr>
      <vt:lpstr>FFT</vt:lpstr>
      <vt:lpstr>FFT</vt:lpstr>
      <vt:lpstr>Write Mode 00 implmentation (1/2)</vt:lpstr>
      <vt:lpstr>Write Mode 00 implmentation (2/2)</vt:lpstr>
      <vt:lpstr>FFT</vt:lpstr>
      <vt:lpstr>FFT (NIOS 2 Example Code)</vt:lpstr>
      <vt:lpstr>MAC (Multiply Accumulate)</vt:lpstr>
      <vt:lpstr>Simplest Custom Instruction Example – Bit Reverse</vt:lpstr>
      <vt:lpstr>MAC Unit</vt:lpstr>
      <vt:lpstr>MAC Unit Usage in NIOS 2</vt:lpstr>
      <vt:lpstr>Performance and Resource Utilization</vt:lpstr>
      <vt:lpstr>Problems with Current Design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Algorithm on FPGA</dc:title>
  <dc:creator>Louis Yang</dc:creator>
  <cp:lastModifiedBy>Louis Yang</cp:lastModifiedBy>
  <cp:revision>56</cp:revision>
  <dcterms:created xsi:type="dcterms:W3CDTF">2011-01-10T06:35:09Z</dcterms:created>
  <dcterms:modified xsi:type="dcterms:W3CDTF">2011-01-10T10:55:58Z</dcterms:modified>
</cp:coreProperties>
</file>