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52"/>
  </p:handoutMasterIdLst>
  <p:sldIdLst>
    <p:sldId id="256" r:id="rId2"/>
    <p:sldId id="257" r:id="rId3"/>
    <p:sldId id="259" r:id="rId4"/>
    <p:sldId id="261" r:id="rId5"/>
    <p:sldId id="264" r:id="rId6"/>
    <p:sldId id="317" r:id="rId7"/>
    <p:sldId id="260" r:id="rId8"/>
    <p:sldId id="262" r:id="rId9"/>
    <p:sldId id="294" r:id="rId10"/>
    <p:sldId id="265" r:id="rId11"/>
    <p:sldId id="267" r:id="rId12"/>
    <p:sldId id="268" r:id="rId13"/>
    <p:sldId id="299" r:id="rId14"/>
    <p:sldId id="320" r:id="rId15"/>
    <p:sldId id="323" r:id="rId16"/>
    <p:sldId id="325" r:id="rId17"/>
    <p:sldId id="324" r:id="rId18"/>
    <p:sldId id="329" r:id="rId19"/>
    <p:sldId id="330" r:id="rId20"/>
    <p:sldId id="327" r:id="rId21"/>
    <p:sldId id="326" r:id="rId22"/>
    <p:sldId id="328" r:id="rId23"/>
    <p:sldId id="322" r:id="rId24"/>
    <p:sldId id="321" r:id="rId25"/>
    <p:sldId id="332" r:id="rId26"/>
    <p:sldId id="331" r:id="rId27"/>
    <p:sldId id="333" r:id="rId28"/>
    <p:sldId id="295" r:id="rId29"/>
    <p:sldId id="300" r:id="rId30"/>
    <p:sldId id="301" r:id="rId31"/>
    <p:sldId id="272" r:id="rId32"/>
    <p:sldId id="296" r:id="rId33"/>
    <p:sldId id="297" r:id="rId34"/>
    <p:sldId id="298" r:id="rId35"/>
    <p:sldId id="270" r:id="rId36"/>
    <p:sldId id="302" r:id="rId37"/>
    <p:sldId id="271" r:id="rId38"/>
    <p:sldId id="304" r:id="rId39"/>
    <p:sldId id="278" r:id="rId40"/>
    <p:sldId id="309" r:id="rId41"/>
    <p:sldId id="311" r:id="rId42"/>
    <p:sldId id="312" r:id="rId43"/>
    <p:sldId id="273" r:id="rId44"/>
    <p:sldId id="275" r:id="rId45"/>
    <p:sldId id="276" r:id="rId46"/>
    <p:sldId id="313" r:id="rId47"/>
    <p:sldId id="285" r:id="rId48"/>
    <p:sldId id="286" r:id="rId49"/>
    <p:sldId id="316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9" autoAdjust="0"/>
    <p:restoredTop sz="94661" autoAdjust="0"/>
  </p:normalViewPr>
  <p:slideViewPr>
    <p:cSldViewPr>
      <p:cViewPr varScale="1">
        <p:scale>
          <a:sx n="64" d="100"/>
          <a:sy n="64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"Wei" Count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Sheet1!$B$2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Sheet1!$A$3:$A$38</c:f>
              <c:strCache>
                <c:ptCount val="36"/>
                <c:pt idx="0">
                  <c:v>&lt;-32</c:v>
                </c:pt>
                <c:pt idx="1">
                  <c:v>-32</c:v>
                </c:pt>
                <c:pt idx="2">
                  <c:v>-31</c:v>
                </c:pt>
                <c:pt idx="3">
                  <c:v>-30</c:v>
                </c:pt>
                <c:pt idx="4">
                  <c:v>-29</c:v>
                </c:pt>
                <c:pt idx="5">
                  <c:v>-28</c:v>
                </c:pt>
                <c:pt idx="6">
                  <c:v>-27</c:v>
                </c:pt>
                <c:pt idx="7">
                  <c:v>-26</c:v>
                </c:pt>
                <c:pt idx="8">
                  <c:v>-25</c:v>
                </c:pt>
                <c:pt idx="9">
                  <c:v>-24</c:v>
                </c:pt>
                <c:pt idx="10">
                  <c:v>-23</c:v>
                </c:pt>
                <c:pt idx="11">
                  <c:v>-22</c:v>
                </c:pt>
                <c:pt idx="12">
                  <c:v>-21</c:v>
                </c:pt>
                <c:pt idx="13">
                  <c:v>-20</c:v>
                </c:pt>
                <c:pt idx="14">
                  <c:v>-19</c:v>
                </c:pt>
                <c:pt idx="15">
                  <c:v>-18</c:v>
                </c:pt>
                <c:pt idx="16">
                  <c:v>-17</c:v>
                </c:pt>
                <c:pt idx="17">
                  <c:v>-16</c:v>
                </c:pt>
                <c:pt idx="18">
                  <c:v>-15</c:v>
                </c:pt>
                <c:pt idx="19">
                  <c:v>-14</c:v>
                </c:pt>
                <c:pt idx="20">
                  <c:v>-13</c:v>
                </c:pt>
                <c:pt idx="21">
                  <c:v>-12</c:v>
                </c:pt>
                <c:pt idx="22">
                  <c:v>-11</c:v>
                </c:pt>
                <c:pt idx="23">
                  <c:v>-10</c:v>
                </c:pt>
                <c:pt idx="24">
                  <c:v>-9</c:v>
                </c:pt>
                <c:pt idx="25">
                  <c:v>-8</c:v>
                </c:pt>
                <c:pt idx="26">
                  <c:v>-7</c:v>
                </c:pt>
                <c:pt idx="27">
                  <c:v>-6</c:v>
                </c:pt>
                <c:pt idx="28">
                  <c:v>-5</c:v>
                </c:pt>
                <c:pt idx="29">
                  <c:v>-4</c:v>
                </c:pt>
                <c:pt idx="30">
                  <c:v>-3</c:v>
                </c:pt>
                <c:pt idx="31">
                  <c:v>-2</c:v>
                </c:pt>
                <c:pt idx="32">
                  <c:v>-1</c:v>
                </c:pt>
                <c:pt idx="33">
                  <c:v>0</c:v>
                </c:pt>
                <c:pt idx="34">
                  <c:v>1</c:v>
                </c:pt>
                <c:pt idx="35">
                  <c:v>&gt;2</c:v>
                </c:pt>
              </c:strCache>
            </c:strRef>
          </c:cat>
          <c:val>
            <c:numRef>
              <c:f>Sheet1!$B$3:$B$38</c:f>
              <c:numCache>
                <c:formatCode>General</c:formatCode>
                <c:ptCount val="36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18</c:v>
                </c:pt>
                <c:pt idx="6">
                  <c:v>6</c:v>
                </c:pt>
                <c:pt idx="7">
                  <c:v>27</c:v>
                </c:pt>
                <c:pt idx="8">
                  <c:v>68</c:v>
                </c:pt>
                <c:pt idx="9">
                  <c:v>108</c:v>
                </c:pt>
                <c:pt idx="10">
                  <c:v>241</c:v>
                </c:pt>
                <c:pt idx="11">
                  <c:v>603</c:v>
                </c:pt>
                <c:pt idx="12">
                  <c:v>868</c:v>
                </c:pt>
                <c:pt idx="13">
                  <c:v>1668</c:v>
                </c:pt>
                <c:pt idx="14">
                  <c:v>2750</c:v>
                </c:pt>
                <c:pt idx="15">
                  <c:v>4176</c:v>
                </c:pt>
                <c:pt idx="16">
                  <c:v>7271</c:v>
                </c:pt>
                <c:pt idx="17">
                  <c:v>13221</c:v>
                </c:pt>
                <c:pt idx="18">
                  <c:v>25678</c:v>
                </c:pt>
                <c:pt idx="19">
                  <c:v>46548</c:v>
                </c:pt>
                <c:pt idx="20">
                  <c:v>77474</c:v>
                </c:pt>
                <c:pt idx="21">
                  <c:v>124669</c:v>
                </c:pt>
                <c:pt idx="22">
                  <c:v>163965</c:v>
                </c:pt>
                <c:pt idx="23">
                  <c:v>277862</c:v>
                </c:pt>
                <c:pt idx="24">
                  <c:v>451181</c:v>
                </c:pt>
                <c:pt idx="25">
                  <c:v>641604</c:v>
                </c:pt>
                <c:pt idx="26">
                  <c:v>659258</c:v>
                </c:pt>
                <c:pt idx="27">
                  <c:v>508764</c:v>
                </c:pt>
                <c:pt idx="28">
                  <c:v>430911</c:v>
                </c:pt>
                <c:pt idx="29">
                  <c:v>293705</c:v>
                </c:pt>
                <c:pt idx="30">
                  <c:v>219534</c:v>
                </c:pt>
                <c:pt idx="31">
                  <c:v>75059</c:v>
                </c:pt>
                <c:pt idx="32">
                  <c:v>13259</c:v>
                </c:pt>
                <c:pt idx="33">
                  <c:v>187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</c:ser>
        <c:shape val="box"/>
        <c:axId val="82920576"/>
        <c:axId val="82922112"/>
        <c:axId val="0"/>
      </c:bar3DChart>
      <c:catAx>
        <c:axId val="82920576"/>
        <c:scaling>
          <c:orientation val="minMax"/>
        </c:scaling>
        <c:axPos val="b"/>
        <c:tickLblPos val="nextTo"/>
        <c:crossAx val="82922112"/>
        <c:crosses val="autoZero"/>
        <c:auto val="1"/>
        <c:lblAlgn val="ctr"/>
        <c:lblOffset val="100"/>
      </c:catAx>
      <c:valAx>
        <c:axId val="82922112"/>
        <c:scaling>
          <c:orientation val="minMax"/>
        </c:scaling>
        <c:axPos val="l"/>
        <c:majorGridlines/>
        <c:numFmt formatCode="General" sourceLinked="1"/>
        <c:tickLblPos val="nextTo"/>
        <c:crossAx val="829205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24C02-A3DA-48EA-8B47-CB77F16E140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805FCE-ABAE-4984-9D63-A662ABD22CC8}">
      <dgm:prSet phldrT="[Text]"/>
      <dgm:spPr/>
      <dgm:t>
        <a:bodyPr/>
        <a:lstStyle/>
        <a:p>
          <a:r>
            <a:rPr lang="en-US" dirty="0" smtClean="0"/>
            <a:t>ASIP</a:t>
          </a:r>
          <a:endParaRPr lang="en-US" dirty="0"/>
        </a:p>
      </dgm:t>
    </dgm:pt>
    <dgm:pt modelId="{798CA622-61BD-4ED1-A465-0E3B63BE1DCC}" type="parTrans" cxnId="{2C5E6A97-BDFE-46C8-9E88-9BE59F669155}">
      <dgm:prSet/>
      <dgm:spPr/>
      <dgm:t>
        <a:bodyPr/>
        <a:lstStyle/>
        <a:p>
          <a:endParaRPr lang="en-US"/>
        </a:p>
      </dgm:t>
    </dgm:pt>
    <dgm:pt modelId="{AA6D1D45-9A7A-4A23-8615-B1E7D526A537}" type="sibTrans" cxnId="{2C5E6A97-BDFE-46C8-9E88-9BE59F669155}">
      <dgm:prSet/>
      <dgm:spPr/>
      <dgm:t>
        <a:bodyPr/>
        <a:lstStyle/>
        <a:p>
          <a:endParaRPr lang="en-US"/>
        </a:p>
      </dgm:t>
    </dgm:pt>
    <dgm:pt modelId="{13BE1921-1BAD-4232-8CD3-07C6B3C355DE}">
      <dgm:prSet phldrT="[Text]"/>
      <dgm:spPr/>
      <dgm:t>
        <a:bodyPr/>
        <a:lstStyle/>
        <a:p>
          <a:r>
            <a:rPr lang="en-US" dirty="0" smtClean="0"/>
            <a:t>Decision Maker</a:t>
          </a:r>
          <a:endParaRPr lang="en-US" dirty="0"/>
        </a:p>
      </dgm:t>
    </dgm:pt>
    <dgm:pt modelId="{9BB45F45-FB1C-4974-9790-FD8246977317}" type="parTrans" cxnId="{CEFDF934-ECBD-4704-AEC2-FB92E7B4C63B}">
      <dgm:prSet/>
      <dgm:spPr/>
      <dgm:t>
        <a:bodyPr/>
        <a:lstStyle/>
        <a:p>
          <a:endParaRPr lang="en-US"/>
        </a:p>
      </dgm:t>
    </dgm:pt>
    <dgm:pt modelId="{AC5739B0-7A85-44D3-8A9E-5423B3BCBEF3}" type="sibTrans" cxnId="{CEFDF934-ECBD-4704-AEC2-FB92E7B4C63B}">
      <dgm:prSet/>
      <dgm:spPr/>
      <dgm:t>
        <a:bodyPr/>
        <a:lstStyle/>
        <a:p>
          <a:endParaRPr lang="en-US"/>
        </a:p>
      </dgm:t>
    </dgm:pt>
    <dgm:pt modelId="{CA8FC1FA-BCC5-48F6-9372-3DEF7EAAE04C}">
      <dgm:prSet phldrT="[Text]"/>
      <dgm:spPr/>
      <dgm:t>
        <a:bodyPr/>
        <a:lstStyle/>
        <a:p>
          <a:r>
            <a:rPr lang="en-US" dirty="0" smtClean="0"/>
            <a:t>Number Cruncher</a:t>
          </a:r>
          <a:endParaRPr lang="en-US" dirty="0"/>
        </a:p>
      </dgm:t>
    </dgm:pt>
    <dgm:pt modelId="{6D2A341E-E917-4AC4-9F8D-ED024B1CA277}" type="parTrans" cxnId="{6BF66F24-CD29-4379-977B-1CB948408C6A}">
      <dgm:prSet/>
      <dgm:spPr/>
      <dgm:t>
        <a:bodyPr/>
        <a:lstStyle/>
        <a:p>
          <a:endParaRPr lang="en-US"/>
        </a:p>
      </dgm:t>
    </dgm:pt>
    <dgm:pt modelId="{15A5C8E5-28E8-46CD-B037-F2FF5064D5D9}" type="sibTrans" cxnId="{6BF66F24-CD29-4379-977B-1CB948408C6A}">
      <dgm:prSet/>
      <dgm:spPr/>
      <dgm:t>
        <a:bodyPr/>
        <a:lstStyle/>
        <a:p>
          <a:endParaRPr lang="en-US"/>
        </a:p>
      </dgm:t>
    </dgm:pt>
    <dgm:pt modelId="{161FB25C-B3E5-402F-9E82-496C8B005CAD}" type="pres">
      <dgm:prSet presAssocID="{A5124C02-A3DA-48EA-8B47-CB77F16E140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A607D6-AB86-4AA2-BE8D-AA8A76EB1406}" type="pres">
      <dgm:prSet presAssocID="{C9805FCE-ABAE-4984-9D63-A662ABD22CC8}" presName="centerShape" presStyleLbl="node0" presStyleIdx="0" presStyleCnt="1"/>
      <dgm:spPr/>
      <dgm:t>
        <a:bodyPr/>
        <a:lstStyle/>
        <a:p>
          <a:endParaRPr lang="en-US"/>
        </a:p>
      </dgm:t>
    </dgm:pt>
    <dgm:pt modelId="{EC4F0F83-282B-4321-A2F2-C29970588C5B}" type="pres">
      <dgm:prSet presAssocID="{9BB45F45-FB1C-4974-9790-FD8246977317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4849A96A-9852-4CB3-8BB1-1FDC2D147E11}" type="pres">
      <dgm:prSet presAssocID="{13BE1921-1BAD-4232-8CD3-07C6B3C355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04CF-0982-446E-BCC5-A6004D1FD6FA}" type="pres">
      <dgm:prSet presAssocID="{6D2A341E-E917-4AC4-9F8D-ED024B1CA277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5C424467-D116-487F-819E-A394151EAD5F}" type="pres">
      <dgm:prSet presAssocID="{CA8FC1FA-BCC5-48F6-9372-3DEF7EAAE04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D5141-D509-41D4-9899-26813AEC5044}" type="presOf" srcId="{9BB45F45-FB1C-4974-9790-FD8246977317}" destId="{EC4F0F83-282B-4321-A2F2-C29970588C5B}" srcOrd="0" destOrd="0" presId="urn:microsoft.com/office/officeart/2005/8/layout/radial4"/>
    <dgm:cxn modelId="{180BB4ED-7FB9-4E13-9E64-3443D62F20BD}" type="presOf" srcId="{6D2A341E-E917-4AC4-9F8D-ED024B1CA277}" destId="{8A0304CF-0982-446E-BCC5-A6004D1FD6FA}" srcOrd="0" destOrd="0" presId="urn:microsoft.com/office/officeart/2005/8/layout/radial4"/>
    <dgm:cxn modelId="{BCB74CBC-DCD0-4B10-9F77-A6E464293870}" type="presOf" srcId="{CA8FC1FA-BCC5-48F6-9372-3DEF7EAAE04C}" destId="{5C424467-D116-487F-819E-A394151EAD5F}" srcOrd="0" destOrd="0" presId="urn:microsoft.com/office/officeart/2005/8/layout/radial4"/>
    <dgm:cxn modelId="{FFC82267-A887-49EF-8FC7-009563C9351F}" type="presOf" srcId="{13BE1921-1BAD-4232-8CD3-07C6B3C355DE}" destId="{4849A96A-9852-4CB3-8BB1-1FDC2D147E11}" srcOrd="0" destOrd="0" presId="urn:microsoft.com/office/officeart/2005/8/layout/radial4"/>
    <dgm:cxn modelId="{CEFDF934-ECBD-4704-AEC2-FB92E7B4C63B}" srcId="{C9805FCE-ABAE-4984-9D63-A662ABD22CC8}" destId="{13BE1921-1BAD-4232-8CD3-07C6B3C355DE}" srcOrd="0" destOrd="0" parTransId="{9BB45F45-FB1C-4974-9790-FD8246977317}" sibTransId="{AC5739B0-7A85-44D3-8A9E-5423B3BCBEF3}"/>
    <dgm:cxn modelId="{818FFDD8-F411-4F07-A761-08E90C54D610}" type="presOf" srcId="{A5124C02-A3DA-48EA-8B47-CB77F16E1401}" destId="{161FB25C-B3E5-402F-9E82-496C8B005CAD}" srcOrd="0" destOrd="0" presId="urn:microsoft.com/office/officeart/2005/8/layout/radial4"/>
    <dgm:cxn modelId="{2C5E6A97-BDFE-46C8-9E88-9BE59F669155}" srcId="{A5124C02-A3DA-48EA-8B47-CB77F16E1401}" destId="{C9805FCE-ABAE-4984-9D63-A662ABD22CC8}" srcOrd="0" destOrd="0" parTransId="{798CA622-61BD-4ED1-A465-0E3B63BE1DCC}" sibTransId="{AA6D1D45-9A7A-4A23-8615-B1E7D526A537}"/>
    <dgm:cxn modelId="{6BF66F24-CD29-4379-977B-1CB948408C6A}" srcId="{C9805FCE-ABAE-4984-9D63-A662ABD22CC8}" destId="{CA8FC1FA-BCC5-48F6-9372-3DEF7EAAE04C}" srcOrd="1" destOrd="0" parTransId="{6D2A341E-E917-4AC4-9F8D-ED024B1CA277}" sibTransId="{15A5C8E5-28E8-46CD-B037-F2FF5064D5D9}"/>
    <dgm:cxn modelId="{3704C76F-F77D-414E-8C17-AC69892416F2}" type="presOf" srcId="{C9805FCE-ABAE-4984-9D63-A662ABD22CC8}" destId="{3FA607D6-AB86-4AA2-BE8D-AA8A76EB1406}" srcOrd="0" destOrd="0" presId="urn:microsoft.com/office/officeart/2005/8/layout/radial4"/>
    <dgm:cxn modelId="{82F9AB32-03EE-417E-90A6-907C6FAA8D8C}" type="presParOf" srcId="{161FB25C-B3E5-402F-9E82-496C8B005CAD}" destId="{3FA607D6-AB86-4AA2-BE8D-AA8A76EB1406}" srcOrd="0" destOrd="0" presId="urn:microsoft.com/office/officeart/2005/8/layout/radial4"/>
    <dgm:cxn modelId="{C2E13E63-542A-4794-8983-567B87EBE71A}" type="presParOf" srcId="{161FB25C-B3E5-402F-9E82-496C8B005CAD}" destId="{EC4F0F83-282B-4321-A2F2-C29970588C5B}" srcOrd="1" destOrd="0" presId="urn:microsoft.com/office/officeart/2005/8/layout/radial4"/>
    <dgm:cxn modelId="{2755E218-F026-41CD-AD3D-96C3CD63FE22}" type="presParOf" srcId="{161FB25C-B3E5-402F-9E82-496C8B005CAD}" destId="{4849A96A-9852-4CB3-8BB1-1FDC2D147E11}" srcOrd="2" destOrd="0" presId="urn:microsoft.com/office/officeart/2005/8/layout/radial4"/>
    <dgm:cxn modelId="{74B8642A-3B21-461A-BAB4-4F78409C2E0F}" type="presParOf" srcId="{161FB25C-B3E5-402F-9E82-496C8B005CAD}" destId="{8A0304CF-0982-446E-BCC5-A6004D1FD6FA}" srcOrd="3" destOrd="0" presId="urn:microsoft.com/office/officeart/2005/8/layout/radial4"/>
    <dgm:cxn modelId="{295F51D1-21BC-44D6-A03A-929DA6D416CC}" type="presParOf" srcId="{161FB25C-B3E5-402F-9E82-496C8B005CAD}" destId="{5C424467-D116-487F-819E-A394151EAD5F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A5AC5-AD0A-4548-9BE7-504FC1EBC365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1F1D3E-7492-4D94-AB6B-FF396C491F6B}">
      <dgm:prSet phldrT="[Text]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Good</a:t>
          </a:r>
          <a:endParaRPr lang="en-US" dirty="0">
            <a:solidFill>
              <a:srgbClr val="00B050"/>
            </a:solidFill>
          </a:endParaRPr>
        </a:p>
      </dgm:t>
    </dgm:pt>
    <dgm:pt modelId="{254A58A6-165F-4815-A74D-9EA9D2BF5C73}" type="parTrans" cxnId="{141AD241-F9B9-4A9B-9D19-1795D4F58592}">
      <dgm:prSet/>
      <dgm:spPr/>
      <dgm:t>
        <a:bodyPr/>
        <a:lstStyle/>
        <a:p>
          <a:endParaRPr lang="en-US"/>
        </a:p>
      </dgm:t>
    </dgm:pt>
    <dgm:pt modelId="{DB797313-982F-435F-B80B-E32AFBB8011E}" type="sibTrans" cxnId="{141AD241-F9B9-4A9B-9D19-1795D4F58592}">
      <dgm:prSet/>
      <dgm:spPr/>
      <dgm:t>
        <a:bodyPr/>
        <a:lstStyle/>
        <a:p>
          <a:endParaRPr lang="en-US"/>
        </a:p>
      </dgm:t>
    </dgm:pt>
    <dgm:pt modelId="{5822D0AC-1AC8-4782-BDE7-B74FA1AE206E}">
      <dgm:prSet phldrT="[Text]"/>
      <dgm:spPr>
        <a:solidFill>
          <a:srgbClr val="CCFF99"/>
        </a:solidFill>
      </dgm:spPr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Simpler Peripherals</a:t>
          </a:r>
          <a:endParaRPr lang="en-US" dirty="0">
            <a:solidFill>
              <a:srgbClr val="00B050"/>
            </a:solidFill>
          </a:endParaRPr>
        </a:p>
      </dgm:t>
    </dgm:pt>
    <dgm:pt modelId="{82E17AF1-66FF-4383-9829-C159CD40B5EA}" type="parTrans" cxnId="{99A27C21-46FF-4AE3-A4C2-723EB15B4432}">
      <dgm:prSet/>
      <dgm:spPr/>
      <dgm:t>
        <a:bodyPr/>
        <a:lstStyle/>
        <a:p>
          <a:endParaRPr lang="en-US"/>
        </a:p>
      </dgm:t>
    </dgm:pt>
    <dgm:pt modelId="{B1AE0541-EAF7-4DBD-8E97-C8C628FBAD7D}" type="sibTrans" cxnId="{99A27C21-46FF-4AE3-A4C2-723EB15B4432}">
      <dgm:prSet/>
      <dgm:spPr/>
      <dgm:t>
        <a:bodyPr/>
        <a:lstStyle/>
        <a:p>
          <a:endParaRPr lang="en-US"/>
        </a:p>
      </dgm:t>
    </dgm:pt>
    <dgm:pt modelId="{569828AD-0E7B-4C49-8483-A81090F1F39B}">
      <dgm:prSet phldrT="[Text]"/>
      <dgm:spPr>
        <a:solidFill>
          <a:srgbClr val="CCFF99"/>
        </a:solidFill>
      </dgm:spPr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Computation</a:t>
          </a:r>
        </a:p>
        <a:p>
          <a:r>
            <a:rPr lang="en-US" dirty="0" smtClean="0">
              <a:solidFill>
                <a:srgbClr val="00B050"/>
              </a:solidFill>
            </a:rPr>
            <a:t>“Potential”</a:t>
          </a:r>
          <a:endParaRPr lang="en-US" dirty="0">
            <a:solidFill>
              <a:srgbClr val="00B050"/>
            </a:solidFill>
          </a:endParaRPr>
        </a:p>
      </dgm:t>
    </dgm:pt>
    <dgm:pt modelId="{95A5EAFD-0983-43FF-A08C-B6B099CAFBE5}" type="parTrans" cxnId="{537CEF9F-0451-4BB7-8084-19EEBCFED3A0}">
      <dgm:prSet/>
      <dgm:spPr/>
      <dgm:t>
        <a:bodyPr/>
        <a:lstStyle/>
        <a:p>
          <a:endParaRPr lang="en-US"/>
        </a:p>
      </dgm:t>
    </dgm:pt>
    <dgm:pt modelId="{89DC84AB-1F4B-4103-BA42-BA184E3B564D}" type="sibTrans" cxnId="{537CEF9F-0451-4BB7-8084-19EEBCFED3A0}">
      <dgm:prSet/>
      <dgm:spPr/>
      <dgm:t>
        <a:bodyPr/>
        <a:lstStyle/>
        <a:p>
          <a:endParaRPr lang="en-US"/>
        </a:p>
      </dgm:t>
    </dgm:pt>
    <dgm:pt modelId="{9FC94C58-6253-4A1A-9BA5-CD8E6F33204C}">
      <dgm:prSet phldrT="[Text]"/>
      <dgm:spPr>
        <a:noFill/>
        <a:ln>
          <a:solidFill>
            <a:srgbClr val="FF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Bad</a:t>
          </a:r>
          <a:endParaRPr lang="en-US" dirty="0">
            <a:solidFill>
              <a:srgbClr val="FF0000"/>
            </a:solidFill>
          </a:endParaRPr>
        </a:p>
      </dgm:t>
    </dgm:pt>
    <dgm:pt modelId="{EC879C66-A7ED-413F-9AD1-797E37AB1930}" type="parTrans" cxnId="{A830AB28-6E59-4BBF-8930-B6BB2C3F8420}">
      <dgm:prSet/>
      <dgm:spPr/>
      <dgm:t>
        <a:bodyPr/>
        <a:lstStyle/>
        <a:p>
          <a:endParaRPr lang="en-US"/>
        </a:p>
      </dgm:t>
    </dgm:pt>
    <dgm:pt modelId="{88246D52-0FE2-4981-BC75-615FB8DED6C1}" type="sibTrans" cxnId="{A830AB28-6E59-4BBF-8930-B6BB2C3F8420}">
      <dgm:prSet/>
      <dgm:spPr/>
      <dgm:t>
        <a:bodyPr/>
        <a:lstStyle/>
        <a:p>
          <a:endParaRPr lang="en-US"/>
        </a:p>
      </dgm:t>
    </dgm:pt>
    <dgm:pt modelId="{529B51AF-F302-45D4-90CD-3160F522876E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Inferior Scalar Processing</a:t>
          </a:r>
          <a:endParaRPr lang="en-US" dirty="0">
            <a:solidFill>
              <a:srgbClr val="FF0000"/>
            </a:solidFill>
          </a:endParaRPr>
        </a:p>
      </dgm:t>
    </dgm:pt>
    <dgm:pt modelId="{63A676FB-1777-4771-8F5C-E846766134A3}" type="parTrans" cxnId="{A66B6F76-9085-4B76-A70D-0FB3865DC886}">
      <dgm:prSet/>
      <dgm:spPr/>
      <dgm:t>
        <a:bodyPr/>
        <a:lstStyle/>
        <a:p>
          <a:endParaRPr lang="en-US"/>
        </a:p>
      </dgm:t>
    </dgm:pt>
    <dgm:pt modelId="{F61C6F28-089B-4836-881E-095F0E89ED4E}" type="sibTrans" cxnId="{A66B6F76-9085-4B76-A70D-0FB3865DC886}">
      <dgm:prSet/>
      <dgm:spPr/>
      <dgm:t>
        <a:bodyPr/>
        <a:lstStyle/>
        <a:p>
          <a:endParaRPr lang="en-US"/>
        </a:p>
      </dgm:t>
    </dgm:pt>
    <dgm:pt modelId="{98BC4FE7-470E-4DDF-99ED-03B60973E6FA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Lack of Features</a:t>
          </a:r>
          <a:endParaRPr lang="en-US" dirty="0">
            <a:solidFill>
              <a:srgbClr val="FF0000"/>
            </a:solidFill>
          </a:endParaRPr>
        </a:p>
      </dgm:t>
    </dgm:pt>
    <dgm:pt modelId="{4CE6C9C1-D5E1-4EC3-B6A0-453186BF01B5}" type="parTrans" cxnId="{FB7D5E43-7C01-425C-BF10-52335D1395DB}">
      <dgm:prSet/>
      <dgm:spPr/>
      <dgm:t>
        <a:bodyPr/>
        <a:lstStyle/>
        <a:p>
          <a:endParaRPr lang="en-US"/>
        </a:p>
      </dgm:t>
    </dgm:pt>
    <dgm:pt modelId="{25A15237-C86F-479A-A924-C6C86C9C6780}" type="sibTrans" cxnId="{FB7D5E43-7C01-425C-BF10-52335D1395DB}">
      <dgm:prSet/>
      <dgm:spPr/>
      <dgm:t>
        <a:bodyPr/>
        <a:lstStyle/>
        <a:p>
          <a:endParaRPr lang="en-US"/>
        </a:p>
      </dgm:t>
    </dgm:pt>
    <dgm:pt modelId="{5A2D17DB-FD94-4EA2-8FE4-4D839B4CD712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Enormous Time Investment</a:t>
          </a:r>
          <a:endParaRPr lang="en-US" dirty="0">
            <a:solidFill>
              <a:srgbClr val="FF0000"/>
            </a:solidFill>
          </a:endParaRPr>
        </a:p>
      </dgm:t>
    </dgm:pt>
    <dgm:pt modelId="{C9C53BCB-DC01-4CD1-B934-C8DDE6EBCC83}" type="parTrans" cxnId="{1655F60A-D8F7-40C2-9F97-2783D4826B47}">
      <dgm:prSet/>
      <dgm:spPr/>
      <dgm:t>
        <a:bodyPr/>
        <a:lstStyle/>
        <a:p>
          <a:endParaRPr lang="en-US"/>
        </a:p>
      </dgm:t>
    </dgm:pt>
    <dgm:pt modelId="{C687FBF4-E423-4E88-8F54-158753BEED11}" type="sibTrans" cxnId="{1655F60A-D8F7-40C2-9F97-2783D4826B47}">
      <dgm:prSet/>
      <dgm:spPr/>
      <dgm:t>
        <a:bodyPr/>
        <a:lstStyle/>
        <a:p>
          <a:endParaRPr lang="en-US"/>
        </a:p>
      </dgm:t>
    </dgm:pt>
    <dgm:pt modelId="{BF7CD38E-7D2B-4B59-A83F-7186E1150599}" type="pres">
      <dgm:prSet presAssocID="{C26A5AC5-AD0A-4548-9BE7-504FC1EBC36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959C21-6065-4BF5-95E8-3DAB6043EA5D}" type="pres">
      <dgm:prSet presAssocID="{C26A5AC5-AD0A-4548-9BE7-504FC1EBC365}" presName="dummyMaxCanvas" presStyleCnt="0"/>
      <dgm:spPr/>
    </dgm:pt>
    <dgm:pt modelId="{D8348180-99A8-4B90-85BE-F94606A4658E}" type="pres">
      <dgm:prSet presAssocID="{C26A5AC5-AD0A-4548-9BE7-504FC1EBC365}" presName="parentComposite" presStyleCnt="0"/>
      <dgm:spPr/>
    </dgm:pt>
    <dgm:pt modelId="{790D8A63-D554-40CC-AE55-FBCEB113863B}" type="pres">
      <dgm:prSet presAssocID="{C26A5AC5-AD0A-4548-9BE7-504FC1EBC36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26BCBD75-08A0-4F36-B8F2-AB6D1C1D1E5B}" type="pres">
      <dgm:prSet presAssocID="{C26A5AC5-AD0A-4548-9BE7-504FC1EBC36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2AD8B76D-0157-432A-B1F6-15FB2A69D9C8}" type="pres">
      <dgm:prSet presAssocID="{C26A5AC5-AD0A-4548-9BE7-504FC1EBC365}" presName="childrenComposite" presStyleCnt="0"/>
      <dgm:spPr/>
    </dgm:pt>
    <dgm:pt modelId="{45B014E2-E14D-4417-B907-10528320EBA0}" type="pres">
      <dgm:prSet presAssocID="{C26A5AC5-AD0A-4548-9BE7-504FC1EBC365}" presName="dummyMaxCanvas_ChildArea" presStyleCnt="0"/>
      <dgm:spPr/>
    </dgm:pt>
    <dgm:pt modelId="{EF5B7786-93F3-48E2-AD37-E7B6E85873CA}" type="pres">
      <dgm:prSet presAssocID="{C26A5AC5-AD0A-4548-9BE7-504FC1EBC365}" presName="fulcrum" presStyleLbl="alignAccFollowNode1" presStyleIdx="2" presStyleCnt="4"/>
      <dgm:spPr>
        <a:solidFill>
          <a:schemeClr val="accent1">
            <a:lumMod val="60000"/>
            <a:lumOff val="40000"/>
            <a:alpha val="90000"/>
          </a:schemeClr>
        </a:solidFill>
      </dgm:spPr>
    </dgm:pt>
    <dgm:pt modelId="{07DAEEB2-C10B-4717-9E76-847E9108CD15}" type="pres">
      <dgm:prSet presAssocID="{C26A5AC5-AD0A-4548-9BE7-504FC1EBC365}" presName="balance_23" presStyleLbl="alignAccFollowNode1" presStyleIdx="3" presStyleCnt="4" custLinFactNeighborY="-7261">
        <dgm:presLayoutVars>
          <dgm:bulletEnabled val="1"/>
        </dgm:presLayoutVars>
      </dgm:prSet>
      <dgm:spPr>
        <a:solidFill>
          <a:schemeClr val="accent1">
            <a:lumMod val="60000"/>
            <a:lumOff val="40000"/>
            <a:alpha val="90000"/>
          </a:schemeClr>
        </a:solidFill>
      </dgm:spPr>
    </dgm:pt>
    <dgm:pt modelId="{171A30CF-3ED8-4C22-B86F-1A4500F05EAA}" type="pres">
      <dgm:prSet presAssocID="{C26A5AC5-AD0A-4548-9BE7-504FC1EBC365}" presName="right_23_1" presStyleLbl="node1" presStyleIdx="0" presStyleCnt="5" custLinFactNeighborY="-4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ECF27-77A0-4C6A-BA7B-4F7C82174162}" type="pres">
      <dgm:prSet presAssocID="{C26A5AC5-AD0A-4548-9BE7-504FC1EBC365}" presName="right_23_2" presStyleLbl="node1" presStyleIdx="1" presStyleCnt="5" custLinFactNeighborY="-4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7EEC2-2F21-4B77-A1CA-556A130CFEA0}" type="pres">
      <dgm:prSet presAssocID="{C26A5AC5-AD0A-4548-9BE7-504FC1EBC365}" presName="right_23_3" presStyleLbl="node1" presStyleIdx="2" presStyleCnt="5" custLinFactNeighborY="-4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94442-194A-4D83-93D7-08830655878B}" type="pres">
      <dgm:prSet presAssocID="{C26A5AC5-AD0A-4548-9BE7-504FC1EBC365}" presName="left_23_1" presStyleLbl="node1" presStyleIdx="3" presStyleCnt="5" custLinFactNeighborY="-8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E9441-004A-4C0F-B88B-E526ACB55721}" type="pres">
      <dgm:prSet presAssocID="{C26A5AC5-AD0A-4548-9BE7-504FC1EBC365}" presName="left_23_2" presStyleLbl="node1" presStyleIdx="4" presStyleCnt="5" custLinFactNeighborY="-12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7CEF9F-0451-4BB7-8084-19EEBCFED3A0}" srcId="{201F1D3E-7492-4D94-AB6B-FF396C491F6B}" destId="{569828AD-0E7B-4C49-8483-A81090F1F39B}" srcOrd="1" destOrd="0" parTransId="{95A5EAFD-0983-43FF-A08C-B6B099CAFBE5}" sibTransId="{89DC84AB-1F4B-4103-BA42-BA184E3B564D}"/>
    <dgm:cxn modelId="{0724090B-EB0A-4090-895F-7BCD0BE1CF7C}" type="presOf" srcId="{5822D0AC-1AC8-4782-BDE7-B74FA1AE206E}" destId="{ACC94442-194A-4D83-93D7-08830655878B}" srcOrd="0" destOrd="0" presId="urn:microsoft.com/office/officeart/2005/8/layout/balance1"/>
    <dgm:cxn modelId="{141AD241-F9B9-4A9B-9D19-1795D4F58592}" srcId="{C26A5AC5-AD0A-4548-9BE7-504FC1EBC365}" destId="{201F1D3E-7492-4D94-AB6B-FF396C491F6B}" srcOrd="0" destOrd="0" parTransId="{254A58A6-165F-4815-A74D-9EA9D2BF5C73}" sibTransId="{DB797313-982F-435F-B80B-E32AFBB8011E}"/>
    <dgm:cxn modelId="{22F9FC01-20DC-45B0-B964-ED2EBFC4AA99}" type="presOf" srcId="{201F1D3E-7492-4D94-AB6B-FF396C491F6B}" destId="{790D8A63-D554-40CC-AE55-FBCEB113863B}" srcOrd="0" destOrd="0" presId="urn:microsoft.com/office/officeart/2005/8/layout/balance1"/>
    <dgm:cxn modelId="{8EE664DB-C521-4DCE-8E21-B8E0DA16BF9C}" type="presOf" srcId="{5A2D17DB-FD94-4EA2-8FE4-4D839B4CD712}" destId="{1257EEC2-2F21-4B77-A1CA-556A130CFEA0}" srcOrd="0" destOrd="0" presId="urn:microsoft.com/office/officeart/2005/8/layout/balance1"/>
    <dgm:cxn modelId="{0E2F928D-91DB-494F-8DC5-ADDE19AFD7A6}" type="presOf" srcId="{529B51AF-F302-45D4-90CD-3160F522876E}" destId="{171A30CF-3ED8-4C22-B86F-1A4500F05EAA}" srcOrd="0" destOrd="0" presId="urn:microsoft.com/office/officeart/2005/8/layout/balance1"/>
    <dgm:cxn modelId="{1655F60A-D8F7-40C2-9F97-2783D4826B47}" srcId="{9FC94C58-6253-4A1A-9BA5-CD8E6F33204C}" destId="{5A2D17DB-FD94-4EA2-8FE4-4D839B4CD712}" srcOrd="2" destOrd="0" parTransId="{C9C53BCB-DC01-4CD1-B934-C8DDE6EBCC83}" sibTransId="{C687FBF4-E423-4E88-8F54-158753BEED11}"/>
    <dgm:cxn modelId="{BEA2956B-6FB8-47A2-ACE8-7E402EACC900}" type="presOf" srcId="{569828AD-0E7B-4C49-8483-A81090F1F39B}" destId="{C68E9441-004A-4C0F-B88B-E526ACB55721}" srcOrd="0" destOrd="0" presId="urn:microsoft.com/office/officeart/2005/8/layout/balance1"/>
    <dgm:cxn modelId="{3E6C69F8-F92D-4395-AE90-9DDC177F612B}" type="presOf" srcId="{9FC94C58-6253-4A1A-9BA5-CD8E6F33204C}" destId="{26BCBD75-08A0-4F36-B8F2-AB6D1C1D1E5B}" srcOrd="0" destOrd="0" presId="urn:microsoft.com/office/officeart/2005/8/layout/balance1"/>
    <dgm:cxn modelId="{A830AB28-6E59-4BBF-8930-B6BB2C3F8420}" srcId="{C26A5AC5-AD0A-4548-9BE7-504FC1EBC365}" destId="{9FC94C58-6253-4A1A-9BA5-CD8E6F33204C}" srcOrd="1" destOrd="0" parTransId="{EC879C66-A7ED-413F-9AD1-797E37AB1930}" sibTransId="{88246D52-0FE2-4981-BC75-615FB8DED6C1}"/>
    <dgm:cxn modelId="{FB7D5E43-7C01-425C-BF10-52335D1395DB}" srcId="{9FC94C58-6253-4A1A-9BA5-CD8E6F33204C}" destId="{98BC4FE7-470E-4DDF-99ED-03B60973E6FA}" srcOrd="1" destOrd="0" parTransId="{4CE6C9C1-D5E1-4EC3-B6A0-453186BF01B5}" sibTransId="{25A15237-C86F-479A-A924-C6C86C9C6780}"/>
    <dgm:cxn modelId="{D6565231-CCEF-4D4C-8E6A-0AFA1DC1B194}" type="presOf" srcId="{98BC4FE7-470E-4DDF-99ED-03B60973E6FA}" destId="{660ECF27-77A0-4C6A-BA7B-4F7C82174162}" srcOrd="0" destOrd="0" presId="urn:microsoft.com/office/officeart/2005/8/layout/balance1"/>
    <dgm:cxn modelId="{23AE8B94-CA6B-4065-A6CD-D6A4C9FDD2D2}" type="presOf" srcId="{C26A5AC5-AD0A-4548-9BE7-504FC1EBC365}" destId="{BF7CD38E-7D2B-4B59-A83F-7186E1150599}" srcOrd="0" destOrd="0" presId="urn:microsoft.com/office/officeart/2005/8/layout/balance1"/>
    <dgm:cxn modelId="{A66B6F76-9085-4B76-A70D-0FB3865DC886}" srcId="{9FC94C58-6253-4A1A-9BA5-CD8E6F33204C}" destId="{529B51AF-F302-45D4-90CD-3160F522876E}" srcOrd="0" destOrd="0" parTransId="{63A676FB-1777-4771-8F5C-E846766134A3}" sibTransId="{F61C6F28-089B-4836-881E-095F0E89ED4E}"/>
    <dgm:cxn modelId="{99A27C21-46FF-4AE3-A4C2-723EB15B4432}" srcId="{201F1D3E-7492-4D94-AB6B-FF396C491F6B}" destId="{5822D0AC-1AC8-4782-BDE7-B74FA1AE206E}" srcOrd="0" destOrd="0" parTransId="{82E17AF1-66FF-4383-9829-C159CD40B5EA}" sibTransId="{B1AE0541-EAF7-4DBD-8E97-C8C628FBAD7D}"/>
    <dgm:cxn modelId="{B05D7AD0-9215-4873-8253-340074F64C98}" type="presParOf" srcId="{BF7CD38E-7D2B-4B59-A83F-7186E1150599}" destId="{74959C21-6065-4BF5-95E8-3DAB6043EA5D}" srcOrd="0" destOrd="0" presId="urn:microsoft.com/office/officeart/2005/8/layout/balance1"/>
    <dgm:cxn modelId="{3E454518-2FEF-4351-BE24-A797B2F8EBCF}" type="presParOf" srcId="{BF7CD38E-7D2B-4B59-A83F-7186E1150599}" destId="{D8348180-99A8-4B90-85BE-F94606A4658E}" srcOrd="1" destOrd="0" presId="urn:microsoft.com/office/officeart/2005/8/layout/balance1"/>
    <dgm:cxn modelId="{0E6AEC18-D872-4596-949E-C7CE37CF49EC}" type="presParOf" srcId="{D8348180-99A8-4B90-85BE-F94606A4658E}" destId="{790D8A63-D554-40CC-AE55-FBCEB113863B}" srcOrd="0" destOrd="0" presId="urn:microsoft.com/office/officeart/2005/8/layout/balance1"/>
    <dgm:cxn modelId="{128733DB-B454-48A1-BE9D-F7811F418524}" type="presParOf" srcId="{D8348180-99A8-4B90-85BE-F94606A4658E}" destId="{26BCBD75-08A0-4F36-B8F2-AB6D1C1D1E5B}" srcOrd="1" destOrd="0" presId="urn:microsoft.com/office/officeart/2005/8/layout/balance1"/>
    <dgm:cxn modelId="{49CCDC73-1390-447B-AD63-14C826C069B4}" type="presParOf" srcId="{BF7CD38E-7D2B-4B59-A83F-7186E1150599}" destId="{2AD8B76D-0157-432A-B1F6-15FB2A69D9C8}" srcOrd="2" destOrd="0" presId="urn:microsoft.com/office/officeart/2005/8/layout/balance1"/>
    <dgm:cxn modelId="{9F48078E-F4D4-4435-8A0D-661E64B5C0D8}" type="presParOf" srcId="{2AD8B76D-0157-432A-B1F6-15FB2A69D9C8}" destId="{45B014E2-E14D-4417-B907-10528320EBA0}" srcOrd="0" destOrd="0" presId="urn:microsoft.com/office/officeart/2005/8/layout/balance1"/>
    <dgm:cxn modelId="{D99F60CD-4830-4B4E-8E9F-5C477D0DCD78}" type="presParOf" srcId="{2AD8B76D-0157-432A-B1F6-15FB2A69D9C8}" destId="{EF5B7786-93F3-48E2-AD37-E7B6E85873CA}" srcOrd="1" destOrd="0" presId="urn:microsoft.com/office/officeart/2005/8/layout/balance1"/>
    <dgm:cxn modelId="{5C70D9C6-AF6D-43A5-BC7F-3647D0D06B65}" type="presParOf" srcId="{2AD8B76D-0157-432A-B1F6-15FB2A69D9C8}" destId="{07DAEEB2-C10B-4717-9E76-847E9108CD15}" srcOrd="2" destOrd="0" presId="urn:microsoft.com/office/officeart/2005/8/layout/balance1"/>
    <dgm:cxn modelId="{3E29924D-BB8C-4B97-995A-CDEB8FBC0965}" type="presParOf" srcId="{2AD8B76D-0157-432A-B1F6-15FB2A69D9C8}" destId="{171A30CF-3ED8-4C22-B86F-1A4500F05EAA}" srcOrd="3" destOrd="0" presId="urn:microsoft.com/office/officeart/2005/8/layout/balance1"/>
    <dgm:cxn modelId="{889F9B06-3B0A-4D72-BC5C-FB06F0A91CDE}" type="presParOf" srcId="{2AD8B76D-0157-432A-B1F6-15FB2A69D9C8}" destId="{660ECF27-77A0-4C6A-BA7B-4F7C82174162}" srcOrd="4" destOrd="0" presId="urn:microsoft.com/office/officeart/2005/8/layout/balance1"/>
    <dgm:cxn modelId="{16C93500-BB47-412B-9766-98631E787ACE}" type="presParOf" srcId="{2AD8B76D-0157-432A-B1F6-15FB2A69D9C8}" destId="{1257EEC2-2F21-4B77-A1CA-556A130CFEA0}" srcOrd="5" destOrd="0" presId="urn:microsoft.com/office/officeart/2005/8/layout/balance1"/>
    <dgm:cxn modelId="{D17D6C66-C9FA-4D41-B5C9-05F3F20016B9}" type="presParOf" srcId="{2AD8B76D-0157-432A-B1F6-15FB2A69D9C8}" destId="{ACC94442-194A-4D83-93D7-08830655878B}" srcOrd="6" destOrd="0" presId="urn:microsoft.com/office/officeart/2005/8/layout/balance1"/>
    <dgm:cxn modelId="{3CC130B2-BA53-46EE-B705-5A59F465C8D1}" type="presParOf" srcId="{2AD8B76D-0157-432A-B1F6-15FB2A69D9C8}" destId="{C68E9441-004A-4C0F-B88B-E526ACB5572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A607D6-AB86-4AA2-BE8D-AA8A76EB1406}">
      <dsp:nvSpPr>
        <dsp:cNvPr id="0" name=""/>
        <dsp:cNvSpPr/>
      </dsp:nvSpPr>
      <dsp:spPr>
        <a:xfrm>
          <a:off x="1460182" y="948597"/>
          <a:ext cx="1346835" cy="134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ASIP</a:t>
          </a:r>
          <a:endParaRPr lang="en-US" sz="3100" kern="1200" dirty="0"/>
        </a:p>
      </dsp:txBody>
      <dsp:txXfrm>
        <a:off x="1460182" y="948597"/>
        <a:ext cx="1346835" cy="1346835"/>
      </dsp:txXfrm>
    </dsp:sp>
    <dsp:sp modelId="{EC4F0F83-282B-4321-A2F2-C29970588C5B}">
      <dsp:nvSpPr>
        <dsp:cNvPr id="0" name=""/>
        <dsp:cNvSpPr/>
      </dsp:nvSpPr>
      <dsp:spPr>
        <a:xfrm rot="12900000">
          <a:off x="545490" y="697164"/>
          <a:ext cx="1082765" cy="38384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9A96A-9852-4CB3-8BB1-1FDC2D147E11}">
      <dsp:nvSpPr>
        <dsp:cNvPr id="0" name=""/>
        <dsp:cNvSpPr/>
      </dsp:nvSpPr>
      <dsp:spPr>
        <a:xfrm>
          <a:off x="3651" y="66767"/>
          <a:ext cx="1279493" cy="10235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Decision Maker</a:t>
          </a:r>
          <a:endParaRPr lang="en-US" sz="2100" kern="1200" dirty="0"/>
        </a:p>
      </dsp:txBody>
      <dsp:txXfrm>
        <a:off x="3651" y="66767"/>
        <a:ext cx="1279493" cy="1023594"/>
      </dsp:txXfrm>
    </dsp:sp>
    <dsp:sp modelId="{8A0304CF-0982-446E-BCC5-A6004D1FD6FA}">
      <dsp:nvSpPr>
        <dsp:cNvPr id="0" name=""/>
        <dsp:cNvSpPr/>
      </dsp:nvSpPr>
      <dsp:spPr>
        <a:xfrm rot="19500000">
          <a:off x="2638944" y="697164"/>
          <a:ext cx="1082765" cy="38384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24467-D116-487F-819E-A394151EAD5F}">
      <dsp:nvSpPr>
        <dsp:cNvPr id="0" name=""/>
        <dsp:cNvSpPr/>
      </dsp:nvSpPr>
      <dsp:spPr>
        <a:xfrm>
          <a:off x="2984055" y="66767"/>
          <a:ext cx="1279493" cy="1023594"/>
        </a:xfrm>
        <a:prstGeom prst="roundRect">
          <a:avLst>
            <a:gd name="adj" fmla="val 10000"/>
          </a:avLst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Number Cruncher</a:t>
          </a:r>
          <a:endParaRPr lang="en-US" sz="2100" kern="1200" dirty="0"/>
        </a:p>
      </dsp:txBody>
      <dsp:txXfrm>
        <a:off x="2984055" y="66767"/>
        <a:ext cx="1279493" cy="10235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0D8A63-D554-40CC-AE55-FBCEB113863B}">
      <dsp:nvSpPr>
        <dsp:cNvPr id="0" name=""/>
        <dsp:cNvSpPr/>
      </dsp:nvSpPr>
      <dsp:spPr>
        <a:xfrm>
          <a:off x="1589405" y="0"/>
          <a:ext cx="1754505" cy="97472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0B05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00B050"/>
              </a:solidFill>
            </a:rPr>
            <a:t>Good</a:t>
          </a:r>
          <a:endParaRPr lang="en-US" sz="4300" kern="1200" dirty="0">
            <a:solidFill>
              <a:srgbClr val="00B050"/>
            </a:solidFill>
          </a:endParaRPr>
        </a:p>
      </dsp:txBody>
      <dsp:txXfrm>
        <a:off x="1589405" y="0"/>
        <a:ext cx="1754505" cy="974725"/>
      </dsp:txXfrm>
    </dsp:sp>
    <dsp:sp modelId="{26BCBD75-08A0-4F36-B8F2-AB6D1C1D1E5B}">
      <dsp:nvSpPr>
        <dsp:cNvPr id="0" name=""/>
        <dsp:cNvSpPr/>
      </dsp:nvSpPr>
      <dsp:spPr>
        <a:xfrm>
          <a:off x="4123690" y="0"/>
          <a:ext cx="1754505" cy="97472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FF0000"/>
              </a:solidFill>
            </a:rPr>
            <a:t>Bad</a:t>
          </a:r>
          <a:endParaRPr lang="en-US" sz="4300" kern="1200" dirty="0">
            <a:solidFill>
              <a:srgbClr val="FF0000"/>
            </a:solidFill>
          </a:endParaRPr>
        </a:p>
      </dsp:txBody>
      <dsp:txXfrm>
        <a:off x="4123690" y="0"/>
        <a:ext cx="1754505" cy="974725"/>
      </dsp:txXfrm>
    </dsp:sp>
    <dsp:sp modelId="{EF5B7786-93F3-48E2-AD37-E7B6E85873CA}">
      <dsp:nvSpPr>
        <dsp:cNvPr id="0" name=""/>
        <dsp:cNvSpPr/>
      </dsp:nvSpPr>
      <dsp:spPr>
        <a:xfrm>
          <a:off x="3368278" y="4142581"/>
          <a:ext cx="731043" cy="731043"/>
        </a:xfrm>
        <a:prstGeom prst="triangle">
          <a:avLst/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AEEB2-C10B-4717-9E76-847E9108CD15}">
      <dsp:nvSpPr>
        <dsp:cNvPr id="0" name=""/>
        <dsp:cNvSpPr/>
      </dsp:nvSpPr>
      <dsp:spPr>
        <a:xfrm rot="240000">
          <a:off x="1539998" y="3784874"/>
          <a:ext cx="4387602" cy="306811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A30CF-3ED8-4C22-B86F-1A4500F05EAA}">
      <dsp:nvSpPr>
        <dsp:cNvPr id="0" name=""/>
        <dsp:cNvSpPr/>
      </dsp:nvSpPr>
      <dsp:spPr>
        <a:xfrm rot="240000">
          <a:off x="4174372" y="3017770"/>
          <a:ext cx="1750611" cy="815606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Inferior Scalar Processing</a:t>
          </a:r>
          <a:endParaRPr lang="en-US" sz="1700" kern="1200" dirty="0">
            <a:solidFill>
              <a:srgbClr val="FF0000"/>
            </a:solidFill>
          </a:endParaRPr>
        </a:p>
      </dsp:txBody>
      <dsp:txXfrm rot="240000">
        <a:off x="4174372" y="3017770"/>
        <a:ext cx="1750611" cy="815606"/>
      </dsp:txXfrm>
    </dsp:sp>
    <dsp:sp modelId="{660ECF27-77A0-4C6A-BA7B-4F7C82174162}">
      <dsp:nvSpPr>
        <dsp:cNvPr id="0" name=""/>
        <dsp:cNvSpPr/>
      </dsp:nvSpPr>
      <dsp:spPr>
        <a:xfrm rot="240000">
          <a:off x="4237729" y="2140517"/>
          <a:ext cx="1750611" cy="815606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Lack of Features</a:t>
          </a:r>
          <a:endParaRPr lang="en-US" sz="1700" kern="1200" dirty="0">
            <a:solidFill>
              <a:srgbClr val="FF0000"/>
            </a:solidFill>
          </a:endParaRPr>
        </a:p>
      </dsp:txBody>
      <dsp:txXfrm rot="240000">
        <a:off x="4237729" y="2140517"/>
        <a:ext cx="1750611" cy="815606"/>
      </dsp:txXfrm>
    </dsp:sp>
    <dsp:sp modelId="{1257EEC2-2F21-4B77-A1CA-556A130CFEA0}">
      <dsp:nvSpPr>
        <dsp:cNvPr id="0" name=""/>
        <dsp:cNvSpPr/>
      </dsp:nvSpPr>
      <dsp:spPr>
        <a:xfrm rot="240000">
          <a:off x="4301087" y="1282759"/>
          <a:ext cx="1750611" cy="815606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Enormous Time Investment</a:t>
          </a:r>
          <a:endParaRPr lang="en-US" sz="1700" kern="1200" dirty="0">
            <a:solidFill>
              <a:srgbClr val="FF0000"/>
            </a:solidFill>
          </a:endParaRPr>
        </a:p>
      </dsp:txBody>
      <dsp:txXfrm rot="240000">
        <a:off x="4301087" y="1282759"/>
        <a:ext cx="1750611" cy="815606"/>
      </dsp:txXfrm>
    </dsp:sp>
    <dsp:sp modelId="{ACC94442-194A-4D83-93D7-08830655878B}">
      <dsp:nvSpPr>
        <dsp:cNvPr id="0" name=""/>
        <dsp:cNvSpPr/>
      </dsp:nvSpPr>
      <dsp:spPr>
        <a:xfrm rot="240000">
          <a:off x="1664455" y="2810561"/>
          <a:ext cx="1750611" cy="815606"/>
        </a:xfrm>
        <a:prstGeom prst="roundRect">
          <a:avLst/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B050"/>
              </a:solidFill>
            </a:rPr>
            <a:t>Simpler Peripherals</a:t>
          </a:r>
          <a:endParaRPr lang="en-US" sz="1700" kern="1200" dirty="0">
            <a:solidFill>
              <a:srgbClr val="00B050"/>
            </a:solidFill>
          </a:endParaRPr>
        </a:p>
      </dsp:txBody>
      <dsp:txXfrm rot="240000">
        <a:off x="1664455" y="2810561"/>
        <a:ext cx="1750611" cy="815606"/>
      </dsp:txXfrm>
    </dsp:sp>
    <dsp:sp modelId="{C68E9441-004A-4C0F-B88B-E526ACB55721}">
      <dsp:nvSpPr>
        <dsp:cNvPr id="0" name=""/>
        <dsp:cNvSpPr/>
      </dsp:nvSpPr>
      <dsp:spPr>
        <a:xfrm rot="240000">
          <a:off x="1727813" y="1888861"/>
          <a:ext cx="1750611" cy="815606"/>
        </a:xfrm>
        <a:prstGeom prst="roundRect">
          <a:avLst/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B050"/>
              </a:solidFill>
            </a:rPr>
            <a:t>Computation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B050"/>
              </a:solidFill>
            </a:rPr>
            <a:t>“Potential”</a:t>
          </a:r>
          <a:endParaRPr lang="en-US" sz="1700" kern="1200" dirty="0">
            <a:solidFill>
              <a:srgbClr val="00B050"/>
            </a:solidFill>
          </a:endParaRPr>
        </a:p>
      </dsp:txBody>
      <dsp:txXfrm rot="240000">
        <a:off x="1727813" y="1888861"/>
        <a:ext cx="1750611" cy="81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383C3-BDF0-473A-9872-240D1CCDF8BD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CD02E-2E71-4C05-A198-30BBDBC41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5/6/2011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5/6/2011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5/6/2011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Implementation of a Real Time Acoustic Echo Cancelling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Louis Yang</a:t>
            </a:r>
          </a:p>
          <a:p>
            <a:r>
              <a:rPr lang="en-US" dirty="0" smtClean="0"/>
              <a:t>San Jose State University, May 5,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Dirty Approach</a:t>
            </a:r>
            <a:endParaRPr lang="en-US" dirty="0"/>
          </a:p>
        </p:txBody>
      </p:sp>
      <p:pic>
        <p:nvPicPr>
          <p:cNvPr id="2867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0800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Uses 80% of processor time to meet 16 kHz real time requirement.</a:t>
            </a:r>
            <a:endParaRPr lang="en-US" sz="2400" dirty="0"/>
          </a:p>
        </p:txBody>
      </p:sp>
      <p:sp>
        <p:nvSpPr>
          <p:cNvPr id="6" name="5-Point Star 5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  <p:bldP spid="5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 Resource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19200" y="1600200"/>
          <a:ext cx="5080000" cy="44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8806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Logic Cells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Dedicated Logic Registers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Multipliers</a:t>
                      </a:r>
                      <a:b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18x18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Total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14,822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10,021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70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FFT (Full)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8,600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SimSun"/>
                          <a:cs typeface="Times New Roman"/>
                        </a:rPr>
                        <a:t>6,991</a:t>
                      </a:r>
                      <a:endParaRPr lang="en-US" sz="2000" b="1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SimSun"/>
                          <a:cs typeface="Times New Roman"/>
                        </a:rPr>
                        <a:t>64</a:t>
                      </a:r>
                      <a:endParaRPr lang="en-US" sz="20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1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FFT (Altera Core)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8,288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6,810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64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1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NIOS 2 (CPU)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2,950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1,771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742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On Chip Memory (Code and some data)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MAC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1,117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129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43000" y="2819400"/>
            <a:ext cx="5257800" cy="533400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4191000"/>
            <a:ext cx="762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62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FFT scale down to Radix 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(Butterfly) Array Processor – Use FFT multiplier and memory to do other array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286000"/>
          <a:ext cx="7315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76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Butterfly per Pass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 Multiplier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(if data is power of 4)</a:t>
                      </a:r>
                      <a:endParaRPr lang="en-US" dirty="0"/>
                    </a:p>
                  </a:txBody>
                  <a:tcPr anchor="ctr"/>
                </a:tc>
              </a:tr>
              <a:tr h="449916">
                <a:tc>
                  <a:txBody>
                    <a:bodyPr/>
                    <a:lstStyle/>
                    <a:p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2 FFT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 anchor="ctr"/>
                </a:tc>
              </a:tr>
              <a:tr h="44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4 FFT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754217" y="3465444"/>
            <a:ext cx="68580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5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Block Diagram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725612"/>
            <a:ext cx="5080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648200" y="2362200"/>
            <a:ext cx="2286000" cy="1066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2971800"/>
          <a:ext cx="4291648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910"/>
                <a:gridCol w="1443990"/>
                <a:gridCol w="900748"/>
              </a:tblGrid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Part Number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Free IO Pins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SimSun"/>
                          <a:cs typeface="Times New Roman"/>
                        </a:rPr>
                        <a:t>Price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EP3C16E144C8N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84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$26.70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EP3C16U256C8N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168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$31.70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EP3C16F484C8N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SimSun"/>
                          <a:cs typeface="Times New Roman"/>
                        </a:rPr>
                        <a:t>346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SimSun"/>
                          <a:cs typeface="Times New Roman"/>
                        </a:rPr>
                        <a:t>$33.20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1524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1828800"/>
            <a:ext cx="2057400" cy="2514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1676400"/>
            <a:ext cx="15240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1524000"/>
            <a:ext cx="914400" cy="220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Structure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600200"/>
            <a:ext cx="65024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67200"/>
            <a:ext cx="6172200" cy="226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43000" y="2895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t=0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2895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t=2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t=3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2438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t=4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3810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Copy A0 </a:t>
            </a:r>
            <a:r>
              <a:rPr lang="en-US" sz="2000" dirty="0" smtClean="0">
                <a:sym typeface="Wingdings" pitchFamily="2" charset="2"/>
              </a:rPr>
              <a:t> B0</a:t>
            </a:r>
            <a:endParaRPr lang="en-US" sz="2000" dirty="0"/>
          </a:p>
        </p:txBody>
      </p:sp>
      <p:sp>
        <p:nvSpPr>
          <p:cNvPr id="17" name="5-Point Star 16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1" grpId="0" animBg="1"/>
      <p:bldP spid="11" grpId="1" animBg="1"/>
      <p:bldP spid="10" grpId="0" animBg="1"/>
      <p:bldP spid="10" grpId="1" animBg="1"/>
      <p:bldP spid="10" grpId="2" animBg="1"/>
      <p:bldP spid="10" grpId="3" animBg="1"/>
      <p:bldP spid="9" grpId="0" animBg="1"/>
      <p:bldP spid="9" grpId="1" animBg="1"/>
      <p:bldP spid="9" grpId="2" animBg="1"/>
      <p:bldP spid="9" grpId="3" animBg="1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Multipliers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322400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92551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200400" y="2971800"/>
            <a:ext cx="1066800" cy="4572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00400" y="2971800"/>
            <a:ext cx="1066800" cy="4572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48x48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32x48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" y="3810000"/>
            <a:ext cx="82296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24600" y="3048000"/>
            <a:ext cx="838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7800" y="3048000"/>
            <a:ext cx="1066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57800" y="2514600"/>
            <a:ext cx="1219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67200" y="2514600"/>
            <a:ext cx="9906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2590800"/>
            <a:ext cx="3810000" cy="121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7200" y="1828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1828800"/>
            <a:ext cx="3810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442876"/>
            <a:ext cx="8534400" cy="480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5486400"/>
            <a:ext cx="3810000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Resource Reuse</a:t>
            </a:r>
          </a:p>
          <a:p>
            <a:pPr algn="ctr"/>
            <a:r>
              <a:rPr lang="en-US" sz="2000" dirty="0" smtClean="0"/>
              <a:t>1 ~ 9 cycle pipeline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77000" y="1905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FFT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22860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Complex MAC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62800" y="3124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Logarithm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924800" y="34860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Rb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810000" y="5105400"/>
            <a:ext cx="457200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Rb</a:t>
            </a:r>
            <a:r>
              <a:rPr lang="en-US" dirty="0" smtClean="0"/>
              <a:t> = </a:t>
            </a:r>
            <a:r>
              <a:rPr lang="en-US" dirty="0" err="1" smtClean="0"/>
              <a:t>mu_k</a:t>
            </a:r>
            <a:r>
              <a:rPr lang="en-US" dirty="0" smtClean="0"/>
              <a:t> * X1 * T * (1 &lt;&lt; </a:t>
            </a:r>
            <a:r>
              <a:rPr lang="en-US" dirty="0" err="1" smtClean="0"/>
              <a:t>Pi_int</a:t>
            </a:r>
            <a:r>
              <a:rPr lang="en-US" dirty="0" smtClean="0"/>
              <a:t>[k])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3" grpId="0" animBg="1"/>
      <p:bldP spid="23" grpId="1" animBg="1"/>
      <p:bldP spid="22" grpId="0" animBg="1"/>
      <p:bldP spid="22" grpId="1" animBg="1"/>
      <p:bldP spid="22" grpId="2" animBg="1"/>
      <p:bldP spid="19" grpId="0" animBg="1"/>
      <p:bldP spid="19" grpId="1" animBg="1"/>
      <p:bldP spid="16" grpId="0" animBg="1"/>
      <p:bldP spid="15" grpId="0" animBg="1"/>
      <p:bldP spid="15" grpId="1" animBg="1"/>
      <p:bldP spid="14" grpId="0" animBg="1"/>
      <p:bldP spid="14" grpId="1" animBg="1"/>
      <p:bldP spid="5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1" grpId="0" animBg="1"/>
      <p:bldP spid="3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95800" y="5181600"/>
            <a:ext cx="1676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3810000"/>
            <a:ext cx="12192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1447800"/>
            <a:ext cx="17526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362200"/>
            <a:ext cx="1905000" cy="2819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098" name="Picture 2" descr="C:\MyData\2011a\docs\fpga\projects\APU\images\datapath_alu_inpu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199"/>
            <a:ext cx="3886200" cy="4901469"/>
          </a:xfrm>
          <a:prstGeom prst="rect">
            <a:avLst/>
          </a:prstGeom>
          <a:noFill/>
        </p:spPr>
      </p:pic>
      <p:pic>
        <p:nvPicPr>
          <p:cNvPr id="4100" name="Picture 4" descr="C:\MyData\2011a\docs\fpga\projects\APU\images\datapath_memA0r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600200"/>
            <a:ext cx="3543300" cy="1622832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810000"/>
            <a:ext cx="3175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C:\MyData\2011a\docs\fpga\projects\APU\images\datapath_result_fifo.gif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257800"/>
            <a:ext cx="3200400" cy="1184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Layered Control</a:t>
            </a:r>
            <a:endParaRPr lang="en-US" dirty="0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3886200" cy="54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7048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2438400"/>
            <a:ext cx="64008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9 0.00579 L -0.18021 0.00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Generators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48" y="1600200"/>
            <a:ext cx="6883304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Advisor: Chang </a:t>
            </a:r>
            <a:r>
              <a:rPr lang="en-US" dirty="0" err="1" smtClean="0"/>
              <a:t>Choo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CoAdvisor</a:t>
            </a:r>
            <a:r>
              <a:rPr lang="en-US" dirty="0" smtClean="0"/>
              <a:t>: Robert Morelos-Zaragoza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Other Contributors</a:t>
            </a:r>
          </a:p>
          <a:p>
            <a:r>
              <a:rPr lang="en-US" dirty="0" err="1" smtClean="0"/>
              <a:t>Altera</a:t>
            </a:r>
            <a:endParaRPr lang="en-US" dirty="0" smtClean="0"/>
          </a:p>
          <a:p>
            <a:r>
              <a:rPr lang="en-US" dirty="0" err="1" smtClean="0"/>
              <a:t>Terasic</a:t>
            </a:r>
            <a:endParaRPr lang="en-US" dirty="0" smtClean="0"/>
          </a:p>
          <a:p>
            <a:r>
              <a:rPr lang="en-US" dirty="0" smtClean="0"/>
              <a:t>Mr. In </a:t>
            </a:r>
            <a:r>
              <a:rPr lang="en-US" dirty="0" err="1" smtClean="0"/>
              <a:t>Ki</a:t>
            </a:r>
            <a:r>
              <a:rPr lang="en-US" dirty="0" smtClean="0"/>
              <a:t> Hwang (ETRI)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2 – Array Processor Link</a:t>
            </a:r>
            <a:endParaRPr lang="en-US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550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5-Point Star 3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Instructions are 32 bits per word, and multiple words. </a:t>
            </a:r>
          </a:p>
          <a:p>
            <a:r>
              <a:rPr lang="en-US" dirty="0" smtClean="0"/>
              <a:t>First word has fixed format: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Mode</a:t>
            </a:r>
            <a:r>
              <a:rPr lang="en-US" dirty="0" smtClean="0"/>
              <a:t> drives ALU mode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Source</a:t>
            </a:r>
            <a:r>
              <a:rPr lang="en-US" dirty="0" smtClean="0"/>
              <a:t> ALU input MUX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DEST</a:t>
            </a:r>
            <a:r>
              <a:rPr lang="en-US" dirty="0" smtClean="0"/>
              <a:t> is decoded and configures write enable states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Arg</a:t>
            </a:r>
            <a:r>
              <a:rPr lang="en-US" dirty="0" smtClean="0"/>
              <a:t> is length of the array operation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971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[31:28]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[27:24]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[23:20]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[19:16]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[15:0]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Dest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Arg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Circular Buffer Addressing: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100, 105, 110, 115, 120, 125, 130, 70, 75, 80 …</a:t>
            </a:r>
          </a:p>
          <a:p>
            <a:endParaRPr lang="en-US" dirty="0" smtClean="0"/>
          </a:p>
          <a:p>
            <a:r>
              <a:rPr lang="en-US" dirty="0" smtClean="0"/>
              <a:t>This requires four additional words:</a:t>
            </a:r>
          </a:p>
          <a:p>
            <a:pPr lvl="1"/>
            <a:r>
              <a:rPr lang="en-US" dirty="0" smtClean="0"/>
              <a:t>Word[1] = </a:t>
            </a:r>
            <a:r>
              <a:rPr lang="en-US" dirty="0" err="1" smtClean="0"/>
              <a:t>base_addr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</a:p>
          <a:p>
            <a:pPr lvl="1"/>
            <a:r>
              <a:rPr lang="en-US" dirty="0" smtClean="0"/>
              <a:t>Word[2] = skip =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 smtClean="0"/>
              <a:t>Word[3] = </a:t>
            </a:r>
            <a:r>
              <a:rPr lang="en-US" dirty="0" err="1" smtClean="0"/>
              <a:t>highest_addr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131</a:t>
            </a:r>
          </a:p>
          <a:p>
            <a:pPr lvl="1"/>
            <a:r>
              <a:rPr lang="en-US" dirty="0" smtClean="0"/>
              <a:t>Word[4] = </a:t>
            </a:r>
            <a:r>
              <a:rPr lang="en-US" dirty="0" err="1" smtClean="0"/>
              <a:t>block_size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60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09686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135&gt;1131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64789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+5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320" y="233238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2 + Array Processor = ASIP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r>
                        <a:rPr lang="en-US" baseline="0" dirty="0" smtClean="0"/>
                        <a:t> Processor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Instruction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 Instruction 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Widely Variable </a:t>
                      </a:r>
                      <a:r>
                        <a:rPr lang="en-US" dirty="0" err="1" smtClean="0"/>
                        <a:t>Pipleline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 not loop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133600" y="3810000"/>
          <a:ext cx="4267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05200"/>
            <a:ext cx="7467600" cy="2968752"/>
          </a:xfrm>
        </p:spPr>
        <p:txBody>
          <a:bodyPr/>
          <a:lstStyle/>
          <a:p>
            <a:r>
              <a:rPr lang="en-US" dirty="0" smtClean="0"/>
              <a:t>Other Verification:</a:t>
            </a:r>
          </a:p>
          <a:p>
            <a:pPr lvl="1"/>
            <a:r>
              <a:rPr lang="en-US" dirty="0" smtClean="0"/>
              <a:t>Random Number File (48 bit Multiplier)</a:t>
            </a:r>
          </a:p>
          <a:p>
            <a:pPr lvl="1"/>
            <a:r>
              <a:rPr lang="en-US" dirty="0" smtClean="0"/>
              <a:t>Assertions (ALU)</a:t>
            </a:r>
          </a:p>
          <a:p>
            <a:pPr lvl="1"/>
            <a:r>
              <a:rPr lang="en-US" dirty="0" smtClean="0"/>
              <a:t>Directed </a:t>
            </a:r>
            <a:r>
              <a:rPr lang="en-US" dirty="0" err="1" smtClean="0"/>
              <a:t>Testbench</a:t>
            </a:r>
            <a:r>
              <a:rPr lang="en-US" dirty="0" smtClean="0"/>
              <a:t> + Visual (address generators, instructions)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5024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5-Point Star 4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 ASIP Conclusions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 Port</a:t>
            </a:r>
          </a:p>
          <a:p>
            <a:pPr lvl="1"/>
            <a:r>
              <a:rPr lang="en-US" dirty="0" smtClean="0"/>
              <a:t>Binary presentation (hide the algorithm)</a:t>
            </a:r>
          </a:p>
          <a:p>
            <a:pPr lvl="1"/>
            <a:r>
              <a:rPr lang="en-US" dirty="0" smtClean="0"/>
              <a:t>WAV file direct use</a:t>
            </a:r>
          </a:p>
          <a:p>
            <a:pPr lvl="1"/>
            <a:r>
              <a:rPr lang="en-US" dirty="0" smtClean="0"/>
              <a:t>Echo attenuation plot</a:t>
            </a:r>
          </a:p>
          <a:p>
            <a:pPr lvl="1"/>
            <a:r>
              <a:rPr lang="en-US" dirty="0" smtClean="0"/>
              <a:t>Bit width survey</a:t>
            </a:r>
          </a:p>
          <a:p>
            <a:r>
              <a:rPr lang="en-US" dirty="0" smtClean="0"/>
              <a:t>C# FPGA Port</a:t>
            </a:r>
          </a:p>
          <a:p>
            <a:pPr lvl="1"/>
            <a:r>
              <a:rPr lang="en-US" dirty="0" smtClean="0"/>
              <a:t>Instruction Identification</a:t>
            </a:r>
          </a:p>
          <a:p>
            <a:pPr lvl="1"/>
            <a:r>
              <a:rPr lang="en-US" dirty="0" smtClean="0"/>
              <a:t>Avoid debugging on NIOS 2</a:t>
            </a:r>
          </a:p>
          <a:p>
            <a:r>
              <a:rPr lang="en-US" dirty="0" smtClean="0"/>
              <a:t>Coding and Testing</a:t>
            </a:r>
          </a:p>
          <a:p>
            <a:pPr lvl="1"/>
            <a:r>
              <a:rPr lang="en-US" dirty="0" smtClean="0"/>
              <a:t>Verilog coding</a:t>
            </a:r>
          </a:p>
          <a:p>
            <a:pPr lvl="1"/>
            <a:r>
              <a:rPr lang="en-US" dirty="0" smtClean="0"/>
              <a:t>System Verilog simulation</a:t>
            </a:r>
          </a:p>
          <a:p>
            <a:pPr lvl="1"/>
            <a:r>
              <a:rPr lang="en-US" dirty="0" smtClean="0"/>
              <a:t>C# System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Port Screen Shots (1/2)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02525"/>
            <a:ext cx="7467600" cy="44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Echo Cancelling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5643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6705600" cy="199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Port Screen Shots (2/2)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088"/>
            <a:ext cx="7467600" cy="444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773458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Port – Bit Width Survey – key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7679" y="3458816"/>
            <a:ext cx="3429000" cy="268633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2128" y="4627216"/>
            <a:ext cx="3821871" cy="268633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Survey Actual Output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467600" cy="445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733800"/>
            <a:ext cx="1981200" cy="609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Plot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6200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2743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Q18 may be sufficient ?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Plan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725612"/>
            <a:ext cx="5080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05600" y="19050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Q31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453825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Q31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4800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Q31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4953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Q7.40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953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float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050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00B050"/>
                </a:solidFill>
              </a:rPr>
              <a:t>float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FPGA Version Porting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Grouping array operations together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Circular Array Implementation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209800"/>
          <a:ext cx="23622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Operation</a:t>
                      </a:r>
                      <a:endParaRPr lang="en-US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NIOS 2 Operation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2209800"/>
          <a:ext cx="2362200" cy="1790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</a:tblGrid>
              <a:tr h="876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NIOS 2 Operation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NIOS 2 Operation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NIOS 2 Operation</a:t>
                      </a:r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Array Operation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Array Operation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81400" y="2819400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4800600"/>
            <a:ext cx="3581400" cy="16312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for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(m = M +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nd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+ 3; m &gt; 0; m--)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latin typeface="Consolas"/>
                <a:ea typeface="SimSun"/>
                <a:cs typeface="Consolas"/>
              </a:rPr>
              <a:t>{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for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(k = 0; k &lt; N + 1; k++)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{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[k, m] =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[k, m - 1];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}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latin typeface="Consolas"/>
                <a:ea typeface="SimSun"/>
                <a:cs typeface="Consolas"/>
              </a:rPr>
              <a:t>}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5638800"/>
            <a:ext cx="3429000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--;</a:t>
            </a:r>
            <a:endParaRPr lang="en-US" sz="1050" dirty="0" smtClean="0">
              <a:latin typeface="Calibri"/>
              <a:ea typeface="SimSun"/>
              <a:cs typeface="Times New Roman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if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&lt; 0)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=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 + </a:t>
            </a:r>
            <a:r>
              <a:rPr lang="en-US" sz="1400" dirty="0" err="1" smtClean="0">
                <a:latin typeface="Consolas"/>
                <a:ea typeface="SimSun"/>
                <a:cs typeface="Consolas"/>
              </a:rPr>
              <a:t>Xb_num_rows</a:t>
            </a:r>
            <a:r>
              <a:rPr lang="en-US" sz="1400" dirty="0" smtClean="0">
                <a:latin typeface="Consolas"/>
                <a:ea typeface="SimSun"/>
                <a:cs typeface="Consolas"/>
              </a:rPr>
              <a:t>;</a:t>
            </a:r>
            <a:endParaRPr lang="en-US" sz="1400" dirty="0"/>
          </a:p>
        </p:txBody>
      </p:sp>
      <p:sp>
        <p:nvSpPr>
          <p:cNvPr id="12" name="Bent Arrow 11"/>
          <p:cNvSpPr/>
          <p:nvPr/>
        </p:nvSpPr>
        <p:spPr>
          <a:xfrm>
            <a:off x="4724400" y="4343400"/>
            <a:ext cx="685800" cy="1752600"/>
          </a:xfrm>
          <a:prstGeom prst="ben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FPGA Version Porting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elements storage changed to “</a:t>
            </a:r>
            <a:r>
              <a:rPr lang="en-US" dirty="0" err="1" smtClean="0"/>
              <a:t>int</a:t>
            </a:r>
            <a:r>
              <a:rPr lang="en-US" dirty="0" smtClean="0"/>
              <a:t>”, but intermediate computation still in “double”.</a:t>
            </a:r>
          </a:p>
          <a:p>
            <a:r>
              <a:rPr lang="en-US" dirty="0" smtClean="0"/>
              <a:t>2D arrays to 1D array</a:t>
            </a:r>
          </a:p>
          <a:p>
            <a:r>
              <a:rPr lang="en-US" dirty="0" smtClean="0"/>
              <a:t>Separation of Code as </a:t>
            </a:r>
            <a:r>
              <a:rPr lang="en-US" dirty="0" err="1" smtClean="0"/>
              <a:t>ArrayProc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4114800" cy="12003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for</a:t>
            </a:r>
            <a:r>
              <a:rPr lang="en-US" dirty="0" smtClean="0">
                <a:latin typeface="Consolas"/>
                <a:ea typeface="SimSun"/>
                <a:cs typeface="Consolas"/>
              </a:rPr>
              <a:t> (k = 0; k &lt; N + 1; k++)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  <a:p>
            <a:r>
              <a:rPr lang="en-US" dirty="0" smtClean="0">
                <a:latin typeface="Consolas"/>
                <a:ea typeface="SimSun"/>
                <a:cs typeface="Consolas"/>
              </a:rPr>
              <a:t>{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  <a:p>
            <a:r>
              <a:rPr lang="en-US" dirty="0" smtClean="0">
                <a:latin typeface="Consolas"/>
                <a:ea typeface="SimSun"/>
                <a:cs typeface="Consolas"/>
              </a:rPr>
              <a:t>    </a:t>
            </a:r>
            <a:r>
              <a:rPr lang="en-US" dirty="0" err="1" smtClean="0">
                <a:latin typeface="Consolas"/>
                <a:ea typeface="SimSun"/>
                <a:cs typeface="Consolas"/>
              </a:rPr>
              <a:t>Xb</a:t>
            </a:r>
            <a:r>
              <a:rPr lang="en-US" dirty="0" smtClean="0">
                <a:latin typeface="Consolas"/>
                <a:ea typeface="SimSun"/>
                <a:cs typeface="Consolas"/>
              </a:rPr>
              <a:t>[</a:t>
            </a:r>
            <a:r>
              <a:rPr lang="en-US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dirty="0" smtClean="0">
                <a:latin typeface="Consolas"/>
                <a:ea typeface="SimSun"/>
                <a:cs typeface="Consolas"/>
              </a:rPr>
              <a:t>, k] = </a:t>
            </a:r>
            <a:r>
              <a:rPr lang="en-US" dirty="0" err="1" smtClean="0">
                <a:latin typeface="Consolas"/>
                <a:ea typeface="SimSun"/>
                <a:cs typeface="Consolas"/>
              </a:rPr>
              <a:t>Xc</a:t>
            </a:r>
            <a:r>
              <a:rPr lang="en-US" dirty="0" smtClean="0">
                <a:latin typeface="Consolas"/>
                <a:ea typeface="SimSun"/>
                <a:cs typeface="Consolas"/>
              </a:rPr>
              <a:t>[k];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  <a:p>
            <a:r>
              <a:rPr lang="en-US" dirty="0" smtClean="0">
                <a:latin typeface="Consolas"/>
                <a:ea typeface="SimSun"/>
                <a:cs typeface="Consolas"/>
              </a:rPr>
              <a:t>}</a:t>
            </a:r>
            <a:endParaRPr lang="en-US" sz="1200" dirty="0" smtClean="0">
              <a:latin typeface="Calibri"/>
              <a:ea typeface="SimSu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7162800" cy="156966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/>
                <a:ea typeface="SimSun"/>
                <a:cs typeface="Consolas"/>
              </a:rPr>
              <a:t>ap.write_to_ssram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ArrayProc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SOURCE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.B0,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Xb_base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+ 2 *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* XB_NUM_COLS, N);</a:t>
            </a:r>
            <a:endParaRPr lang="en-US" sz="1100" dirty="0" smtClean="0">
              <a:latin typeface="Calibri"/>
              <a:ea typeface="SimSun"/>
              <a:cs typeface="Times New Roman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// Store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Xc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[0~255]</a:t>
            </a:r>
            <a:endParaRPr lang="en-US" sz="1100" dirty="0" smtClean="0">
              <a:latin typeface="Calibri"/>
              <a:ea typeface="SimSun"/>
              <a:cs typeface="Times New Roman"/>
            </a:endParaRPr>
          </a:p>
          <a:p>
            <a:r>
              <a:rPr lang="en-US" sz="1600" dirty="0" err="1" smtClean="0">
                <a:latin typeface="Consolas"/>
                <a:ea typeface="SimSun"/>
                <a:cs typeface="Consolas"/>
              </a:rPr>
              <a:t>ap.write_to_ssram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ArrayProc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SOURCE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.B1,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Xb_base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+ 2 * </a:t>
            </a:r>
            <a:r>
              <a:rPr lang="en-US" sz="1600" dirty="0" err="1" smtClean="0">
                <a:latin typeface="Consolas"/>
                <a:ea typeface="SimSun"/>
                <a:cs typeface="Consolas"/>
              </a:rPr>
              <a:t>Xb_offset</a:t>
            </a:r>
            <a:r>
              <a:rPr lang="en-US" sz="1600" dirty="0" smtClean="0">
                <a:latin typeface="Consolas"/>
                <a:ea typeface="SimSun"/>
                <a:cs typeface="Consolas"/>
              </a:rPr>
              <a:t> * XB_NUM_COLS + N * 2, 1);</a:t>
            </a:r>
            <a:endParaRPr lang="en-US" sz="1100" dirty="0" smtClean="0">
              <a:latin typeface="Calibri"/>
              <a:ea typeface="SimSun"/>
              <a:cs typeface="Times New Roman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// Store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Xc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[256]</a:t>
            </a:r>
            <a:endParaRPr lang="en-US" sz="1600" dirty="0"/>
          </a:p>
        </p:txBody>
      </p:sp>
      <p:sp>
        <p:nvSpPr>
          <p:cNvPr id="6" name="Bent Arrow 5"/>
          <p:cNvSpPr/>
          <p:nvPr/>
        </p:nvSpPr>
        <p:spPr>
          <a:xfrm>
            <a:off x="4800600" y="4114800"/>
            <a:ext cx="838200" cy="838200"/>
          </a:xfrm>
          <a:prstGeom prst="ben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814512"/>
            <a:ext cx="73787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FPGA Port Result: </a:t>
            </a:r>
            <a:r>
              <a:rPr lang="en-US" dirty="0" err="1" smtClean="0"/>
              <a:t>ArrayProc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743200"/>
            <a:ext cx="1828800" cy="304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419600"/>
            <a:ext cx="5943600" cy="1143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2743200"/>
            <a:ext cx="5029200" cy="120032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Two key questions to answer: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What “</a:t>
            </a:r>
            <a:r>
              <a:rPr lang="en-US" sz="2400" dirty="0" err="1" smtClean="0"/>
              <a:t>ArrayProc</a:t>
            </a:r>
            <a:r>
              <a:rPr lang="en-US" sz="2400" dirty="0" smtClean="0"/>
              <a:t>” needs to do?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How to invoke it?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Processor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CISC</a:t>
            </a:r>
          </a:p>
          <a:p>
            <a:r>
              <a:rPr lang="en-US" dirty="0" smtClean="0"/>
              <a:t>Multiplier</a:t>
            </a:r>
          </a:p>
          <a:p>
            <a:r>
              <a:rPr lang="en-US" dirty="0" smtClean="0"/>
              <a:t>ALU</a:t>
            </a:r>
          </a:p>
          <a:p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Instruction Encoding</a:t>
            </a:r>
          </a:p>
          <a:p>
            <a:r>
              <a:rPr lang="en-US" dirty="0" smtClean="0"/>
              <a:t>FFT Addressing Modes</a:t>
            </a:r>
          </a:p>
          <a:p>
            <a:r>
              <a:rPr lang="en-US" dirty="0" smtClean="0"/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Specification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981200"/>
          <a:ext cx="8077405" cy="216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6999175"/>
              </a:tblGrid>
              <a:tr h="210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mode[3:0]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 on output Y0</a:t>
                      </a:r>
                    </a:p>
                  </a:txBody>
                  <a:tcPr anchor="ctr"/>
                </a:tc>
              </a:tr>
              <a:tr h="210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Zero</a:t>
                      </a:r>
                      <a:r>
                        <a:rPr lang="es-ES" sz="1400" dirty="0"/>
                        <a:t>: Y0 = 0 and Y1 = 0</a:t>
                      </a:r>
                    </a:p>
                  </a:txBody>
                  <a:tcPr anchor="ctr"/>
                </a:tc>
              </a:tr>
              <a:tr h="676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FFT: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Y0 = X0 + X1*T ; Y1 = X0 - X1*T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The "</a:t>
                      </a:r>
                      <a:r>
                        <a:rPr lang="en-US" sz="1400" dirty="0" err="1"/>
                        <a:t>FFT_shift</a:t>
                      </a:r>
                      <a:r>
                        <a:rPr lang="en-US" sz="1400" dirty="0"/>
                        <a:t>" determines what bit shift will take place</a:t>
                      </a:r>
                    </a:p>
                  </a:txBody>
                  <a:tcPr anchor="ctr"/>
                </a:tc>
              </a:tr>
              <a:tr h="210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Y0 = accumulator (acc)</a:t>
                      </a:r>
                    </a:p>
                  </a:txBody>
                  <a:tcPr anchor="ctr"/>
                </a:tc>
              </a:tr>
              <a:tr h="520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Y0 = </a:t>
                      </a:r>
                      <a:r>
                        <a:rPr lang="en-US" sz="1400" dirty="0" err="1"/>
                        <a:t>rb</a:t>
                      </a:r>
                      <a:r>
                        <a:rPr lang="en-US" sz="1400" dirty="0"/>
                        <a:t> = mu * T * X1 * (1 &lt;&lt; C0)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The value of C0[] shift value is 8 to 16, all left shifts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5240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Computation Output Y0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Bypass Output Y1</a:t>
            </a: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4648200"/>
          <a:ext cx="761657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65383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mode[3:0]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 on output Y0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Zero</a:t>
                      </a:r>
                      <a:r>
                        <a:rPr lang="es-ES" sz="1400" dirty="0"/>
                        <a:t>: Y0 = 0 and Y1 = 0</a:t>
                      </a:r>
                    </a:p>
                  </a:txBody>
                  <a:tcPr anchor="ctr"/>
                </a:tc>
              </a:tr>
              <a:tr h="15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FFT: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Y0 = X0 + X1*T ; Y1 = X0 - X1*T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The "</a:t>
                      </a:r>
                      <a:r>
                        <a:rPr lang="en-US" sz="1400" dirty="0" err="1"/>
                        <a:t>FFT_shift</a:t>
                      </a:r>
                      <a:r>
                        <a:rPr lang="en-US" sz="1400" dirty="0"/>
                        <a:t>" determines what bit shift will take place</a:t>
                      </a:r>
                    </a:p>
                  </a:txBody>
                  <a:tcPr anchor="ctr"/>
                </a:tc>
              </a:tr>
              <a:tr h="15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Simple copy: Y1 = X0</a:t>
                      </a:r>
                    </a:p>
                  </a:txBody>
                  <a:tcPr anchor="ctr"/>
                </a:tc>
              </a:tr>
              <a:tr h="156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Copy real component only: Y1 = {X0.real, 0}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733800"/>
            <a:ext cx="4724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4724400" cy="220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WM8731 Audio Codec</a:t>
            </a:r>
          </a:p>
          <a:p>
            <a:pPr lvl="1"/>
            <a:r>
              <a:rPr lang="en-US" dirty="0" smtClean="0"/>
              <a:t>speaker </a:t>
            </a:r>
          </a:p>
          <a:p>
            <a:pPr lvl="1"/>
            <a:r>
              <a:rPr lang="en-US" dirty="0" smtClean="0"/>
              <a:t>microphone</a:t>
            </a:r>
          </a:p>
          <a:p>
            <a:r>
              <a:rPr lang="en-US" dirty="0" smtClean="0"/>
              <a:t>GPIO Ribbon</a:t>
            </a:r>
          </a:p>
          <a:p>
            <a:r>
              <a:rPr lang="en-US" dirty="0" smtClean="0"/>
              <a:t>SSRAM</a:t>
            </a:r>
          </a:p>
          <a:p>
            <a:r>
              <a:rPr lang="en-US" dirty="0" smtClean="0"/>
              <a:t>RS-232 </a:t>
            </a:r>
            <a:r>
              <a:rPr lang="en-US" dirty="0" err="1" smtClean="0"/>
              <a:t>Uart</a:t>
            </a:r>
            <a:endParaRPr lang="en-US" dirty="0" smtClean="0"/>
          </a:p>
          <a:p>
            <a:pPr lvl="1"/>
            <a:r>
              <a:rPr lang="en-US" dirty="0" smtClean="0"/>
              <a:t>Small dataset testing</a:t>
            </a:r>
          </a:p>
          <a:p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Large dataset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Multi-word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Instruction up to 5 words.</a:t>
            </a:r>
          </a:p>
          <a:p>
            <a:r>
              <a:rPr lang="en-US" dirty="0" smtClean="0"/>
              <a:t>Longest instruction: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458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&lt;summary&gt;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Retrieve a Complex[] from an integer array called "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". This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version has a wrap around capability for circular buffer addressing.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When the address computed goes over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highest_addr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, the address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used for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access will be the computed address minus "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block_size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".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/>
                <a:ea typeface="SimSun"/>
                <a:cs typeface="Consolas"/>
              </a:rPr>
              <a:t>&lt;/summary&gt;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public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void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read_ssram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ea typeface="SimSun"/>
                <a:cs typeface="Consolas"/>
              </a:rPr>
              <a:t>base_addr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length,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smtClean="0">
                <a:latin typeface="Consolas"/>
                <a:ea typeface="SimSun"/>
                <a:cs typeface="Consolas"/>
              </a:rPr>
              <a:t>skip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ea typeface="SimSun"/>
                <a:cs typeface="Consolas"/>
              </a:rPr>
              <a:t>highest_addr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ea typeface="SimSun"/>
                <a:cs typeface="Consolas"/>
              </a:rPr>
              <a:t>block_size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latin typeface="Consolas"/>
                <a:ea typeface="SimSun"/>
                <a:cs typeface="Consolas"/>
              </a:rPr>
              <a:t>{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for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 0;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&lt; length;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++)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{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address 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base_addr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+ skip * 2 *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if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(address &gt;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highest_addr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) address -=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block_size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real 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[address];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imag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ssram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[address + 1];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if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==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.A0)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A0[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]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new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Complex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(real * fraction,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imag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* fraction);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else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if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(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==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DEST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.A1)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    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A1[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]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new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SimSun"/>
                <a:cs typeface="Consolas"/>
              </a:rPr>
              <a:t>Complex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(real * fraction, </a:t>
            </a:r>
            <a:r>
              <a:rPr lang="en-US" sz="1200" dirty="0" err="1" smtClean="0">
                <a:latin typeface="Consolas"/>
                <a:ea typeface="SimSun"/>
                <a:cs typeface="Consolas"/>
              </a:rPr>
              <a:t>imag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 * fraction);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  <a:ea typeface="SimSun"/>
                <a:cs typeface="Consolas"/>
              </a:rPr>
              <a:t>    </a:t>
            </a:r>
            <a:r>
              <a:rPr lang="en-US" sz="1200" dirty="0" smtClean="0">
                <a:latin typeface="Consolas"/>
                <a:ea typeface="SimSun"/>
                <a:cs typeface="Consolas"/>
              </a:rPr>
              <a:t>}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  <a:p>
            <a:r>
              <a:rPr lang="en-US" sz="1200" dirty="0" smtClean="0">
                <a:latin typeface="Consolas"/>
                <a:ea typeface="SimSun"/>
                <a:cs typeface="Consolas"/>
              </a:rPr>
              <a:t>}</a:t>
            </a:r>
            <a:endParaRPr lang="en-US" sz="1000" dirty="0" smtClean="0">
              <a:latin typeface="Calibri"/>
              <a:ea typeface="SimSu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4114800"/>
            <a:ext cx="3048000" cy="120032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Word[1] = </a:t>
            </a:r>
            <a:r>
              <a:rPr lang="en-US" dirty="0" err="1" smtClean="0"/>
              <a:t>base_addr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Word[2] = skip</a:t>
            </a:r>
            <a:br>
              <a:rPr lang="en-US" dirty="0" smtClean="0"/>
            </a:br>
            <a:r>
              <a:rPr lang="en-US" dirty="0" smtClean="0"/>
              <a:t>Word[3] = </a:t>
            </a:r>
            <a:r>
              <a:rPr lang="en-US" dirty="0" err="1" smtClean="0"/>
              <a:t>highest_addr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Word[4] = </a:t>
            </a:r>
            <a:r>
              <a:rPr lang="en-US" dirty="0" err="1" smtClean="0"/>
              <a:t>block_size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Timing Revisited</a:t>
            </a:r>
            <a:endParaRPr lang="en-US" dirty="0"/>
          </a:p>
        </p:txBody>
      </p:sp>
      <p:pic>
        <p:nvPicPr>
          <p:cNvPr id="61442" name="Picture 2" descr="C:\MyData\2011a\docs\fpga\projects\APU\images\timing_mem_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5715000" cy="1809751"/>
          </a:xfrm>
          <a:prstGeom prst="rect">
            <a:avLst/>
          </a:prstGeom>
          <a:noFill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7620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Enable Control</a:t>
            </a:r>
            <a:endParaRPr lang="en-US" dirty="0"/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3203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Addressing Concept</a:t>
            </a:r>
            <a:endParaRPr lang="en-US" dirty="0"/>
          </a:p>
        </p:txBody>
      </p:sp>
      <p:pic>
        <p:nvPicPr>
          <p:cNvPr id="2048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191000" cy="388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Addressing</a:t>
            </a:r>
            <a:endParaRPr lang="en-US" dirty="0"/>
          </a:p>
        </p:txBody>
      </p:sp>
      <p:pic>
        <p:nvPicPr>
          <p:cNvPr id="1843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632" y="1798522"/>
            <a:ext cx="6908967" cy="475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Addressing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 Point FFT is a bit reverse stage, followed by 3 separate array operations.</a:t>
            </a:r>
          </a:p>
          <a:p>
            <a:r>
              <a:rPr lang="en-US" dirty="0" smtClean="0"/>
              <a:t>During a single array operation, memory feeding the ALU may change: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Bit inversed address.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9" y="2895600"/>
            <a:ext cx="338291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5029200"/>
          <a:ext cx="340963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578167"/>
                <a:gridCol w="578167"/>
                <a:gridCol w="140366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Bit Inversed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Complications</a:t>
            </a:r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381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346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648200"/>
            <a:ext cx="75692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505200" y="3733800"/>
            <a:ext cx="2895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00" y="4038600"/>
            <a:ext cx="2895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514600"/>
            <a:ext cx="457200" cy="457200"/>
          </a:xfrm>
          <a:prstGeom prst="ellipse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5012635"/>
            <a:ext cx="1752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5334000"/>
            <a:ext cx="22860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/>
          <a:lstStyle/>
          <a:p>
            <a:r>
              <a:rPr lang="en-US" dirty="0" smtClean="0"/>
              <a:t>File Based (48 bit Multiplier)</a:t>
            </a:r>
          </a:p>
          <a:p>
            <a:pPr lvl="1"/>
            <a:r>
              <a:rPr lang="en-US" dirty="0" smtClean="0"/>
              <a:t>C# to generate random input values and store them in a file. </a:t>
            </a:r>
          </a:p>
          <a:p>
            <a:pPr lvl="1"/>
            <a:r>
              <a:rPr lang="en-US" dirty="0" smtClean="0"/>
              <a:t>C# also compute output using </a:t>
            </a:r>
            <a:r>
              <a:rPr lang="en-US" dirty="0" err="1" smtClean="0">
                <a:solidFill>
                  <a:srgbClr val="00B050"/>
                </a:solidFill>
              </a:rPr>
              <a:t>System.Numerics.BigInteger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stores that in a file.</a:t>
            </a:r>
          </a:p>
          <a:p>
            <a:r>
              <a:rPr lang="en-US" dirty="0" smtClean="0"/>
              <a:t>Assertions (ALU)</a:t>
            </a:r>
          </a:p>
          <a:p>
            <a:pPr lvl="1"/>
            <a:r>
              <a:rPr lang="en-US" dirty="0" smtClean="0"/>
              <a:t>Directed test bench containing a few test cases</a:t>
            </a:r>
          </a:p>
          <a:p>
            <a:r>
              <a:rPr lang="en-US" dirty="0" smtClean="0"/>
              <a:t>Visual (address generators, instructions)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PC Based</a:t>
            </a:r>
          </a:p>
          <a:p>
            <a:pPr lvl="1"/>
            <a:r>
              <a:rPr lang="en-US" dirty="0" smtClean="0"/>
              <a:t>PC sends data to FPGA board and reads back the result</a:t>
            </a:r>
          </a:p>
          <a:p>
            <a:pPr lvl="1"/>
            <a:r>
              <a:rPr lang="en-US" dirty="0" smtClean="0"/>
              <a:t>PC computes its own result (with double precision) and compare with FPGA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Verification Screen Shots</a:t>
            </a:r>
            <a:endParaRPr lang="en-US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456302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43400" y="1524000"/>
            <a:ext cx="4311650" cy="51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Based Testing (1/2)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8140"/>
            <a:ext cx="7467600" cy="397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3886199"/>
            <a:ext cx="2590799" cy="1714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525" y="4057650"/>
            <a:ext cx="2590799" cy="1714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525" y="4235449"/>
            <a:ext cx="2886075" cy="1714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750" y="4924424"/>
            <a:ext cx="3178175" cy="1714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0401" y="5264149"/>
            <a:ext cx="3022600" cy="1714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429000"/>
            <a:ext cx="701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971800"/>
            <a:ext cx="701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514600"/>
            <a:ext cx="701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701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01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 Advantages over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r>
              <a:rPr lang="en-US" dirty="0" smtClean="0"/>
              <a:t>Works out of the box</a:t>
            </a:r>
          </a:p>
          <a:p>
            <a:r>
              <a:rPr lang="en-US" dirty="0" smtClean="0"/>
              <a:t>Much higher performance than </a:t>
            </a:r>
            <a:r>
              <a:rPr lang="en-US" dirty="0" err="1" smtClean="0"/>
              <a:t>softcore</a:t>
            </a:r>
            <a:r>
              <a:rPr lang="en-US" dirty="0" smtClean="0"/>
              <a:t> CPU</a:t>
            </a:r>
          </a:p>
          <a:p>
            <a:r>
              <a:rPr lang="en-US" dirty="0" smtClean="0"/>
              <a:t>Software Libraries and OS</a:t>
            </a:r>
          </a:p>
          <a:p>
            <a:r>
              <a:rPr lang="en-US" dirty="0" smtClean="0"/>
              <a:t>Mixed signal peripherals</a:t>
            </a:r>
          </a:p>
          <a:p>
            <a:r>
              <a:rPr lang="en-US" dirty="0" err="1" smtClean="0"/>
              <a:t>OnChip</a:t>
            </a:r>
            <a:r>
              <a:rPr lang="en-US" dirty="0" smtClean="0"/>
              <a:t> 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Based Testing (2/2)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5093"/>
            <a:ext cx="7467600" cy="45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3886200"/>
            <a:ext cx="708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267200"/>
            <a:ext cx="7315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505200"/>
            <a:ext cx="708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08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057400"/>
            <a:ext cx="7086600" cy="106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 Volume Number Crunching:</a:t>
            </a:r>
          </a:p>
          <a:p>
            <a:pPr lvl="1"/>
            <a:r>
              <a:rPr lang="en-US" dirty="0" smtClean="0"/>
              <a:t>Customizable </a:t>
            </a:r>
            <a:r>
              <a:rPr lang="en-US" dirty="0" err="1" smtClean="0"/>
              <a:t>datapath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Variable precision, very wide bus width (48 bit math)</a:t>
            </a:r>
          </a:p>
          <a:p>
            <a:pPr lvl="1"/>
            <a:r>
              <a:rPr lang="en-US" dirty="0" smtClean="0"/>
              <a:t>Reduced clock rate</a:t>
            </a:r>
          </a:p>
          <a:p>
            <a:pPr lvl="1"/>
            <a:r>
              <a:rPr lang="en-US" dirty="0" smtClean="0"/>
              <a:t>Advanced IO technology (</a:t>
            </a:r>
            <a:r>
              <a:rPr lang="en-US" dirty="0" err="1" smtClean="0"/>
              <a:t>PCIe</a:t>
            </a:r>
            <a:r>
              <a:rPr lang="en-US" dirty="0" smtClean="0"/>
              <a:t>, </a:t>
            </a:r>
            <a:r>
              <a:rPr lang="en-US" dirty="0" err="1" smtClean="0"/>
              <a:t>GbE</a:t>
            </a:r>
            <a:r>
              <a:rPr lang="en-US" dirty="0" smtClean="0"/>
              <a:t>, DDR3)</a:t>
            </a:r>
          </a:p>
          <a:p>
            <a:r>
              <a:rPr lang="en-US" dirty="0" smtClean="0"/>
              <a:t>Low Volume Peripheral Access</a:t>
            </a:r>
          </a:p>
          <a:p>
            <a:pPr lvl="1"/>
            <a:r>
              <a:rPr lang="en-US" dirty="0" smtClean="0"/>
              <a:t>Verilog versus Registers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4384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B0[k] = </a:t>
            </a:r>
            <a:r>
              <a:rPr lang="en-US" sz="2000" dirty="0" err="1" smtClean="0"/>
              <a:t>mu_k</a:t>
            </a:r>
            <a:r>
              <a:rPr lang="en-US" sz="2000" dirty="0" smtClean="0"/>
              <a:t> * </a:t>
            </a:r>
            <a:r>
              <a:rPr lang="en-US" sz="2000" dirty="0" err="1" smtClean="0"/>
              <a:t>Complex.Conjugate</a:t>
            </a:r>
            <a:r>
              <a:rPr lang="en-US" sz="2000" dirty="0" smtClean="0"/>
              <a:t>(A0[k]) * A1[k] * (double) (1 &lt;&lt; </a:t>
            </a:r>
            <a:r>
              <a:rPr lang="en-US" sz="2000" dirty="0" err="1" smtClean="0"/>
              <a:t>Pi_int</a:t>
            </a:r>
            <a:r>
              <a:rPr lang="en-US" sz="2000" dirty="0" smtClean="0"/>
              <a:t>[k])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524001"/>
          <a:ext cx="7467600" cy="384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066800"/>
                <a:gridCol w="1143000"/>
                <a:gridCol w="1295400"/>
                <a:gridCol w="1447800"/>
              </a:tblGrid>
              <a:tr h="53966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</a:b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Altera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Cyclone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Altera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Cyclone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Altera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Cyclone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Xilinx </a:t>
                      </a:r>
                      <a:endParaRPr lang="en-US" sz="1800" dirty="0" smtClean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Spartan 6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1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Manufacturing Process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90 nm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65 nm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60 nm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45 nm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1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NIOS 2 top </a:t>
                      </a:r>
                      <a:r>
                        <a:rPr lang="en-US" sz="1800" dirty="0" smtClean="0">
                          <a:latin typeface="Calibri"/>
                          <a:ea typeface="SimSun"/>
                          <a:cs typeface="Times New Roman"/>
                        </a:rPr>
                        <a:t>speed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140 MHz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175 MHz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165 MHz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N/A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43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High Speed Transceiver for PCI Express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1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Memory Controller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Yes (DDR2, 3)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43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Efficient shift register implementation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en-US" sz="20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US" sz="2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5626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Cyclone 5 Features: ALM, DSP Blocks, Larger Multipliers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886200" y="1477611"/>
            <a:ext cx="1219200" cy="3048000"/>
          </a:xfrm>
          <a:prstGeom prst="ellipse">
            <a:avLst/>
          </a:prstGeom>
          <a:gradFill flip="none" rotWithShape="1">
            <a:gsLst>
              <a:gs pos="32000">
                <a:srgbClr val="00B050"/>
              </a:gs>
              <a:gs pos="69000">
                <a:schemeClr val="accent3"/>
              </a:gs>
            </a:gsLst>
            <a:lin ang="16200000" scaled="0"/>
            <a:tileRect/>
          </a:gradFill>
          <a:ln>
            <a:noFill/>
          </a:ln>
          <a:scene3d>
            <a:camera prst="orthographicFront">
              <a:rot lat="0" lon="0" rev="19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62200" y="3657600"/>
            <a:ext cx="27432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versus Area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33400" y="3611211"/>
            <a:ext cx="2590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4525611"/>
            <a:ext cx="5486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28800" y="2773011"/>
            <a:ext cx="3962400" cy="1752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467801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Speed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23961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</a:rPr>
              <a:t>Area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4992750"/>
            <a:ext cx="137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32 kHz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19812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 MHz clock</a:t>
            </a:r>
          </a:p>
          <a:p>
            <a:r>
              <a:rPr lang="en-US" sz="2000" dirty="0" smtClean="0"/>
              <a:t> = 3125 clock / data</a:t>
            </a:r>
          </a:p>
          <a:p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562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pplication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pecific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nstruction-set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/>
              <a:t>rocessor</a:t>
            </a:r>
          </a:p>
          <a:p>
            <a:pPr algn="ctr"/>
            <a:r>
              <a:rPr lang="en-US" sz="2000" dirty="0" smtClean="0"/>
              <a:t>Example: </a:t>
            </a:r>
            <a:r>
              <a:rPr lang="en-US" sz="2000" dirty="0" err="1" smtClean="0"/>
              <a:t>Tensilica</a:t>
            </a:r>
            <a:endParaRPr lang="en-US" sz="2000" dirty="0"/>
          </a:p>
        </p:txBody>
      </p:sp>
      <p:sp>
        <p:nvSpPr>
          <p:cNvPr id="16" name="5-Point Star 15"/>
          <p:cNvSpPr/>
          <p:nvPr/>
        </p:nvSpPr>
        <p:spPr>
          <a:xfrm>
            <a:off x="8001000" y="152400"/>
            <a:ext cx="5334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9" grpId="0"/>
      <p:bldP spid="23" grpId="0"/>
      <p:bldP spid="23" grpId="1"/>
      <p:bldP spid="13" grpId="0"/>
      <p:bldP spid="13" grpId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2 Processor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6096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Nios</a:t>
                      </a:r>
                      <a:r>
                        <a:rPr lang="en-US" sz="2400" baseline="0" dirty="0" smtClean="0"/>
                        <a:t> II / 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(Economy)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Nios</a:t>
                      </a:r>
                      <a:r>
                        <a:rPr lang="en-US" sz="2400" baseline="0" dirty="0" smtClean="0"/>
                        <a:t> II / 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(Standard)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Nios</a:t>
                      </a:r>
                      <a:r>
                        <a:rPr lang="en-US" sz="2400" baseline="0" dirty="0" smtClean="0"/>
                        <a:t> II / 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(Full)</a:t>
                      </a:r>
                      <a:endParaRPr lang="en-US" sz="2400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</a:t>
                      </a:r>
                      <a:r>
                        <a:rPr lang="en-US" sz="2400" baseline="-25000" dirty="0" err="1" smtClean="0"/>
                        <a:t>MAX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MIPS</a:t>
                      </a:r>
                      <a:r>
                        <a:rPr lang="en-US" sz="2400" baseline="0" dirty="0" smtClean="0"/>
                        <a:t> / MHz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0.107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1.105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Resource Usage (LEs)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1030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47800" y="44958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www.altera.com/literature/ds/ds_nios2_perf.pdf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876800"/>
            <a:ext cx="74676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dirty="0" smtClean="0"/>
              <a:t>Microchip PIC 32 – 125 MIPS @ 1.56 MIPS/MHz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100" dirty="0" smtClean="0"/>
              <a:t>Atmel AT91SAM9261</a:t>
            </a:r>
            <a:r>
              <a:rPr lang="en-US" sz="2100" dirty="0"/>
              <a:t> </a:t>
            </a:r>
            <a:r>
              <a:rPr lang="en-US" sz="2100" dirty="0" smtClean="0"/>
              <a:t>– 210 MIPS @ 1.105 MIPS/MHz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2438400"/>
            <a:ext cx="1828800" cy="609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" y="5181600"/>
            <a:ext cx="33528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1575</TotalTime>
  <Words>1395</Words>
  <Application>Microsoft Office PowerPoint</Application>
  <PresentationFormat>On-screen Show (4:3)</PresentationFormat>
  <Paragraphs>406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Oriel</vt:lpstr>
      <vt:lpstr>FPGA Implementation of a Real Time Acoustic Echo Cancelling System</vt:lpstr>
      <vt:lpstr>Acknowledgement</vt:lpstr>
      <vt:lpstr>Acoustic Echo Cancelling</vt:lpstr>
      <vt:lpstr>Peripherals</vt:lpstr>
      <vt:lpstr>Processors Advantages over FPGA</vt:lpstr>
      <vt:lpstr>FPGA Advantages</vt:lpstr>
      <vt:lpstr>Cyclone 2</vt:lpstr>
      <vt:lpstr>Speed versus Area</vt:lpstr>
      <vt:lpstr>NIOS 2 Processor</vt:lpstr>
      <vt:lpstr>Quick and Dirty Approach</vt:lpstr>
      <vt:lpstr>First Approach Resource Usage</vt:lpstr>
      <vt:lpstr>New Approach</vt:lpstr>
      <vt:lpstr>Array Processor Block Diagram</vt:lpstr>
      <vt:lpstr>Array Processor Structure</vt:lpstr>
      <vt:lpstr>Pipelined Multipliers</vt:lpstr>
      <vt:lpstr>ALU</vt:lpstr>
      <vt:lpstr>Datapath</vt:lpstr>
      <vt:lpstr>Layered Control</vt:lpstr>
      <vt:lpstr>Address Generators</vt:lpstr>
      <vt:lpstr>NIOS 2 – Array Processor Link</vt:lpstr>
      <vt:lpstr>Instruction Encoding</vt:lpstr>
      <vt:lpstr>Longest Instruction</vt:lpstr>
      <vt:lpstr>NIOS 2 + Array Processor = ASIP</vt:lpstr>
      <vt:lpstr>C# Verification</vt:lpstr>
      <vt:lpstr>FPGA  ASIP Conclusions</vt:lpstr>
      <vt:lpstr>Slide 26</vt:lpstr>
      <vt:lpstr>Slide 27</vt:lpstr>
      <vt:lpstr>Implementation Process</vt:lpstr>
      <vt:lpstr>C# Port Screen Shots (1/2)</vt:lpstr>
      <vt:lpstr>C# Port Screen Shots (2/2)</vt:lpstr>
      <vt:lpstr>C# Port – Bit Width Survey – key code</vt:lpstr>
      <vt:lpstr>Bit Survey Actual Output</vt:lpstr>
      <vt:lpstr>Bit Plot</vt:lpstr>
      <vt:lpstr>Precision Plan</vt:lpstr>
      <vt:lpstr>C# FPGA Version Porting (1/2)</vt:lpstr>
      <vt:lpstr>C# FPGA Version Porting (2/2)</vt:lpstr>
      <vt:lpstr>C# FPGA Port Result: ArrayProc</vt:lpstr>
      <vt:lpstr>Array Processor Development Process</vt:lpstr>
      <vt:lpstr>ALU Specification</vt:lpstr>
      <vt:lpstr>Multi-word Instruction</vt:lpstr>
      <vt:lpstr>Control Timing Revisited</vt:lpstr>
      <vt:lpstr>Write Enable Control</vt:lpstr>
      <vt:lpstr>FFT Addressing Concept</vt:lpstr>
      <vt:lpstr>FFT Addressing</vt:lpstr>
      <vt:lpstr>FFT Addressing Requirement</vt:lpstr>
      <vt:lpstr>FFT Complications</vt:lpstr>
      <vt:lpstr>Verification</vt:lpstr>
      <vt:lpstr>Visual Verification Screen Shots</vt:lpstr>
      <vt:lpstr>PC Based Testing (1/2)</vt:lpstr>
      <vt:lpstr>PC Based Testing (2/2)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Louis Yang</dc:creator>
  <cp:lastModifiedBy>Louis Yang</cp:lastModifiedBy>
  <cp:revision>196</cp:revision>
  <dcterms:created xsi:type="dcterms:W3CDTF">2011-04-24T18:01:05Z</dcterms:created>
  <dcterms:modified xsi:type="dcterms:W3CDTF">2011-05-06T18:30:41Z</dcterms:modified>
</cp:coreProperties>
</file>