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303" r:id="rId5"/>
    <p:sldId id="261" r:id="rId6"/>
    <p:sldId id="264" r:id="rId7"/>
    <p:sldId id="260" r:id="rId8"/>
    <p:sldId id="294" r:id="rId9"/>
    <p:sldId id="262" r:id="rId10"/>
    <p:sldId id="265" r:id="rId11"/>
    <p:sldId id="267" r:id="rId12"/>
    <p:sldId id="268" r:id="rId13"/>
    <p:sldId id="274" r:id="rId14"/>
    <p:sldId id="299" r:id="rId15"/>
    <p:sldId id="295" r:id="rId16"/>
    <p:sldId id="300" r:id="rId17"/>
    <p:sldId id="301" r:id="rId18"/>
    <p:sldId id="272" r:id="rId19"/>
    <p:sldId id="296" r:id="rId20"/>
    <p:sldId id="297" r:id="rId21"/>
    <p:sldId id="298" r:id="rId22"/>
    <p:sldId id="270" r:id="rId23"/>
    <p:sldId id="302" r:id="rId24"/>
    <p:sldId id="271" r:id="rId25"/>
    <p:sldId id="304" r:id="rId26"/>
    <p:sldId id="305" r:id="rId27"/>
    <p:sldId id="278" r:id="rId28"/>
    <p:sldId id="277" r:id="rId29"/>
    <p:sldId id="307" r:id="rId30"/>
    <p:sldId id="306" r:id="rId31"/>
    <p:sldId id="308" r:id="rId32"/>
    <p:sldId id="309" r:id="rId33"/>
    <p:sldId id="310" r:id="rId34"/>
    <p:sldId id="311" r:id="rId35"/>
    <p:sldId id="312" r:id="rId36"/>
    <p:sldId id="273" r:id="rId37"/>
    <p:sldId id="275" r:id="rId38"/>
    <p:sldId id="276" r:id="rId39"/>
    <p:sldId id="313" r:id="rId40"/>
    <p:sldId id="314" r:id="rId41"/>
    <p:sldId id="285" r:id="rId42"/>
    <p:sldId id="286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2" autoAdjust="0"/>
    <p:restoredTop sz="94660"/>
  </p:normalViewPr>
  <p:slideViewPr>
    <p:cSldViewPr>
      <p:cViewPr varScale="1">
        <p:scale>
          <a:sx n="64" d="100"/>
          <a:sy n="64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"Wei" Count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Sheet1!$A$3:$A$38</c:f>
              <c:strCache>
                <c:ptCount val="36"/>
                <c:pt idx="0">
                  <c:v>&lt;-32</c:v>
                </c:pt>
                <c:pt idx="1">
                  <c:v>-32</c:v>
                </c:pt>
                <c:pt idx="2">
                  <c:v>-31</c:v>
                </c:pt>
                <c:pt idx="3">
                  <c:v>-30</c:v>
                </c:pt>
                <c:pt idx="4">
                  <c:v>-29</c:v>
                </c:pt>
                <c:pt idx="5">
                  <c:v>-28</c:v>
                </c:pt>
                <c:pt idx="6">
                  <c:v>-27</c:v>
                </c:pt>
                <c:pt idx="7">
                  <c:v>-26</c:v>
                </c:pt>
                <c:pt idx="8">
                  <c:v>-25</c:v>
                </c:pt>
                <c:pt idx="9">
                  <c:v>-24</c:v>
                </c:pt>
                <c:pt idx="10">
                  <c:v>-23</c:v>
                </c:pt>
                <c:pt idx="11">
                  <c:v>-22</c:v>
                </c:pt>
                <c:pt idx="12">
                  <c:v>-21</c:v>
                </c:pt>
                <c:pt idx="13">
                  <c:v>-20</c:v>
                </c:pt>
                <c:pt idx="14">
                  <c:v>-19</c:v>
                </c:pt>
                <c:pt idx="15">
                  <c:v>-18</c:v>
                </c:pt>
                <c:pt idx="16">
                  <c:v>-17</c:v>
                </c:pt>
                <c:pt idx="17">
                  <c:v>-16</c:v>
                </c:pt>
                <c:pt idx="18">
                  <c:v>-15</c:v>
                </c:pt>
                <c:pt idx="19">
                  <c:v>-14</c:v>
                </c:pt>
                <c:pt idx="20">
                  <c:v>-13</c:v>
                </c:pt>
                <c:pt idx="21">
                  <c:v>-12</c:v>
                </c:pt>
                <c:pt idx="22">
                  <c:v>-11</c:v>
                </c:pt>
                <c:pt idx="23">
                  <c:v>-10</c:v>
                </c:pt>
                <c:pt idx="24">
                  <c:v>-9</c:v>
                </c:pt>
                <c:pt idx="25">
                  <c:v>-8</c:v>
                </c:pt>
                <c:pt idx="26">
                  <c:v>-7</c:v>
                </c:pt>
                <c:pt idx="27">
                  <c:v>-6</c:v>
                </c:pt>
                <c:pt idx="28">
                  <c:v>-5</c:v>
                </c:pt>
                <c:pt idx="29">
                  <c:v>-4</c:v>
                </c:pt>
                <c:pt idx="30">
                  <c:v>-3</c:v>
                </c:pt>
                <c:pt idx="31">
                  <c:v>-2</c:v>
                </c:pt>
                <c:pt idx="32">
                  <c:v>-1</c:v>
                </c:pt>
                <c:pt idx="33">
                  <c:v>0</c:v>
                </c:pt>
                <c:pt idx="34">
                  <c:v>1</c:v>
                </c:pt>
                <c:pt idx="35">
                  <c:v>&gt;2</c:v>
                </c:pt>
              </c:strCache>
            </c:strRef>
          </c:cat>
          <c:val>
            <c:numRef>
              <c:f>Sheet1!$B$3:$B$38</c:f>
              <c:numCache>
                <c:formatCode>General</c:formatCode>
                <c:ptCount val="36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18</c:v>
                </c:pt>
                <c:pt idx="6">
                  <c:v>6</c:v>
                </c:pt>
                <c:pt idx="7">
                  <c:v>27</c:v>
                </c:pt>
                <c:pt idx="8">
                  <c:v>68</c:v>
                </c:pt>
                <c:pt idx="9">
                  <c:v>108</c:v>
                </c:pt>
                <c:pt idx="10">
                  <c:v>241</c:v>
                </c:pt>
                <c:pt idx="11">
                  <c:v>603</c:v>
                </c:pt>
                <c:pt idx="12">
                  <c:v>868</c:v>
                </c:pt>
                <c:pt idx="13">
                  <c:v>1668</c:v>
                </c:pt>
                <c:pt idx="14">
                  <c:v>2750</c:v>
                </c:pt>
                <c:pt idx="15">
                  <c:v>4176</c:v>
                </c:pt>
                <c:pt idx="16">
                  <c:v>7271</c:v>
                </c:pt>
                <c:pt idx="17">
                  <c:v>13221</c:v>
                </c:pt>
                <c:pt idx="18">
                  <c:v>25678</c:v>
                </c:pt>
                <c:pt idx="19">
                  <c:v>46548</c:v>
                </c:pt>
                <c:pt idx="20">
                  <c:v>77474</c:v>
                </c:pt>
                <c:pt idx="21">
                  <c:v>124669</c:v>
                </c:pt>
                <c:pt idx="22">
                  <c:v>163965</c:v>
                </c:pt>
                <c:pt idx="23">
                  <c:v>277862</c:v>
                </c:pt>
                <c:pt idx="24">
                  <c:v>451181</c:v>
                </c:pt>
                <c:pt idx="25">
                  <c:v>641604</c:v>
                </c:pt>
                <c:pt idx="26">
                  <c:v>659258</c:v>
                </c:pt>
                <c:pt idx="27">
                  <c:v>508764</c:v>
                </c:pt>
                <c:pt idx="28">
                  <c:v>430911</c:v>
                </c:pt>
                <c:pt idx="29">
                  <c:v>293705</c:v>
                </c:pt>
                <c:pt idx="30">
                  <c:v>219534</c:v>
                </c:pt>
                <c:pt idx="31">
                  <c:v>75059</c:v>
                </c:pt>
                <c:pt idx="32">
                  <c:v>13259</c:v>
                </c:pt>
                <c:pt idx="33">
                  <c:v>187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</c:ser>
        <c:shape val="box"/>
        <c:axId val="74766592"/>
        <c:axId val="74776576"/>
        <c:axId val="0"/>
      </c:bar3DChart>
      <c:catAx>
        <c:axId val="74766592"/>
        <c:scaling>
          <c:orientation val="minMax"/>
        </c:scaling>
        <c:axPos val="b"/>
        <c:tickLblPos val="nextTo"/>
        <c:crossAx val="74776576"/>
        <c:crosses val="autoZero"/>
        <c:auto val="1"/>
        <c:lblAlgn val="ctr"/>
        <c:lblOffset val="100"/>
      </c:catAx>
      <c:valAx>
        <c:axId val="74776576"/>
        <c:scaling>
          <c:orientation val="minMax"/>
        </c:scaling>
        <c:axPos val="l"/>
        <c:majorGridlines/>
        <c:numFmt formatCode="General" sourceLinked="1"/>
        <c:tickLblPos val="nextTo"/>
        <c:crossAx val="74766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Implementation of a Real Time Acoustic Echo Cancelling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Louis Yang</a:t>
            </a:r>
          </a:p>
          <a:p>
            <a:r>
              <a:rPr lang="en-US" dirty="0" smtClean="0"/>
              <a:t>San Jose State University, April 24,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Dirty Approach</a:t>
            </a:r>
            <a:endParaRPr lang="en-US" dirty="0"/>
          </a:p>
        </p:txBody>
      </p:sp>
      <p:pic>
        <p:nvPicPr>
          <p:cNvPr id="2867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0800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Uses 80% of processor time to meet 16 kHz real time requirement.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 Resource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620000" cy="44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8806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Logic Cells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Dedicated Logic Registers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M4Ks (memory blocks)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Multipliers</a:t>
                      </a:r>
                      <a:b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</a:b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9x9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Multipliers</a:t>
                      </a:r>
                      <a:b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</a:b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18x18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Total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14,822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10,021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146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16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70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FFT (Full)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8,600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6,991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30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16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64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1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FFT (Altera Core)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8,288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6,810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30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16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64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1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NIOS 2 (CPU)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2,950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1,771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58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742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On Chip Memory (Code and some data)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48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MAC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1,117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129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FFT scale down to Radix 2</a:t>
            </a:r>
          </a:p>
          <a:p>
            <a:pPr lvl="1"/>
            <a:r>
              <a:rPr lang="en-US" dirty="0" smtClean="0"/>
              <a:t>Radix 4 FFT overkill</a:t>
            </a:r>
          </a:p>
          <a:p>
            <a:pPr lvl="1"/>
            <a:r>
              <a:rPr lang="en-US" dirty="0" smtClean="0"/>
              <a:t>32 kHz case uses 512 point FFT (which happens to be NOT a power of 4)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(Butterfly) Array Processor – Use FFT multiplier and memory to do other array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200400"/>
          <a:ext cx="7315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76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Butterfly per Pass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 Multiplier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(if data is power of 4)</a:t>
                      </a:r>
                      <a:endParaRPr lang="en-US" dirty="0"/>
                    </a:p>
                  </a:txBody>
                  <a:tcPr anchor="ctr"/>
                </a:tc>
              </a:tr>
              <a:tr h="449916">
                <a:tc>
                  <a:txBody>
                    <a:bodyPr/>
                    <a:lstStyle/>
                    <a:p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 FFT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 anchor="ctr"/>
                </a:tc>
              </a:tr>
              <a:tr h="44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4 FFT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and FPGA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 acceleration in CPUs – only high volume may apply:</a:t>
            </a:r>
          </a:p>
          <a:p>
            <a:pPr lvl="1"/>
            <a:r>
              <a:rPr lang="en-US" dirty="0" smtClean="0"/>
              <a:t>Intel Sandy Bridge “Quick Sync” H.264 encoder</a:t>
            </a:r>
          </a:p>
          <a:p>
            <a:pPr lvl="1"/>
            <a:r>
              <a:rPr lang="en-US" dirty="0" smtClean="0"/>
              <a:t>Atmel AT91SAM9M10-CU video decoder</a:t>
            </a:r>
          </a:p>
          <a:p>
            <a:r>
              <a:rPr lang="en-US" dirty="0" smtClean="0"/>
              <a:t>FPGA allows customized </a:t>
            </a:r>
            <a:r>
              <a:rPr lang="en-US" dirty="0" err="1" smtClean="0"/>
              <a:t>datapath</a:t>
            </a:r>
            <a:r>
              <a:rPr lang="en-US" dirty="0" smtClean="0"/>
              <a:t> for hardware acceleration in </a:t>
            </a:r>
            <a:r>
              <a:rPr lang="en-US" b="1" dirty="0" smtClean="0">
                <a:solidFill>
                  <a:srgbClr val="00B050"/>
                </a:solidFill>
              </a:rPr>
              <a:t>low volume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FPGA bandwidth expansion is cheap (relatively)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572000"/>
          <a:ext cx="731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Part Number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Free IO Pins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SimSun"/>
                          <a:cs typeface="Times New Roman"/>
                        </a:rPr>
                        <a:t>Price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EP3C16E144C8N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84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$26.70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EP3C16U256C8N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168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$31.70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EP3C16F484C8N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346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$33.20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Block Diagram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725612"/>
            <a:ext cx="5080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 Port</a:t>
            </a:r>
          </a:p>
          <a:p>
            <a:pPr lvl="1"/>
            <a:r>
              <a:rPr lang="en-US" dirty="0" smtClean="0"/>
              <a:t>Binary presentation (hide the algorithm)</a:t>
            </a:r>
          </a:p>
          <a:p>
            <a:pPr lvl="1"/>
            <a:r>
              <a:rPr lang="en-US" dirty="0" smtClean="0"/>
              <a:t>WAV file direct use</a:t>
            </a:r>
          </a:p>
          <a:p>
            <a:pPr lvl="1"/>
            <a:r>
              <a:rPr lang="en-US" dirty="0" smtClean="0"/>
              <a:t>Echo attenuation plot</a:t>
            </a:r>
          </a:p>
          <a:p>
            <a:pPr lvl="1"/>
            <a:r>
              <a:rPr lang="en-US" dirty="0" smtClean="0"/>
              <a:t>Bit width survey</a:t>
            </a:r>
          </a:p>
          <a:p>
            <a:r>
              <a:rPr lang="en-US" dirty="0" smtClean="0"/>
              <a:t>C# FPGA Port</a:t>
            </a:r>
          </a:p>
          <a:p>
            <a:pPr lvl="1"/>
            <a:r>
              <a:rPr lang="en-US" dirty="0" smtClean="0"/>
              <a:t>Instruction Identification</a:t>
            </a:r>
          </a:p>
          <a:p>
            <a:pPr lvl="1"/>
            <a:r>
              <a:rPr lang="en-US" dirty="0" smtClean="0"/>
              <a:t>Avoid debugging on NIOS 2</a:t>
            </a:r>
          </a:p>
          <a:p>
            <a:r>
              <a:rPr lang="en-US" dirty="0" smtClean="0"/>
              <a:t>Coding and Testing</a:t>
            </a:r>
          </a:p>
          <a:p>
            <a:pPr lvl="1"/>
            <a:r>
              <a:rPr lang="en-US" dirty="0" smtClean="0"/>
              <a:t>Verilog coding</a:t>
            </a:r>
          </a:p>
          <a:p>
            <a:pPr lvl="1"/>
            <a:r>
              <a:rPr lang="en-US" dirty="0" smtClean="0"/>
              <a:t>System Verilog simulation</a:t>
            </a:r>
          </a:p>
          <a:p>
            <a:pPr lvl="1"/>
            <a:r>
              <a:rPr lang="en-US" dirty="0" smtClean="0"/>
              <a:t>C# System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Screen Shots (1/2)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02525"/>
            <a:ext cx="7467600" cy="44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Screen Shots (2/2)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088"/>
            <a:ext cx="7467600" cy="444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773458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– Bit Width Survey – key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7679" y="3458816"/>
            <a:ext cx="3429000" cy="26863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2128" y="4627216"/>
            <a:ext cx="3821871" cy="26863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Survey Actual Output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67600" cy="445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733800"/>
            <a:ext cx="1981200" cy="609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Advisor: Chang </a:t>
            </a:r>
            <a:r>
              <a:rPr lang="en-US" dirty="0" err="1" smtClean="0"/>
              <a:t>Choo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CoAdvisor</a:t>
            </a:r>
            <a:r>
              <a:rPr lang="en-US" dirty="0" smtClean="0"/>
              <a:t>: Robert Morelos-Zaragoza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Contributors</a:t>
            </a:r>
          </a:p>
          <a:p>
            <a:r>
              <a:rPr lang="en-US" dirty="0" err="1" smtClean="0"/>
              <a:t>Altera</a:t>
            </a:r>
            <a:endParaRPr lang="en-US" dirty="0" smtClean="0"/>
          </a:p>
          <a:p>
            <a:r>
              <a:rPr lang="en-US" dirty="0" err="1" smtClean="0"/>
              <a:t>Terasic</a:t>
            </a:r>
            <a:endParaRPr lang="en-US" dirty="0" smtClean="0"/>
          </a:p>
          <a:p>
            <a:r>
              <a:rPr lang="en-US" dirty="0" smtClean="0"/>
              <a:t>Mr. In </a:t>
            </a:r>
            <a:r>
              <a:rPr lang="en-US" dirty="0" err="1" smtClean="0"/>
              <a:t>Ki</a:t>
            </a:r>
            <a:r>
              <a:rPr lang="en-US" dirty="0" smtClean="0"/>
              <a:t> Hwang (ETRI)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6200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2743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Q18 may be sufficient 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Plan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725612"/>
            <a:ext cx="5080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05600" y="1905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453825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4800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4953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Q7.40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953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float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050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B050"/>
                </a:solidFill>
              </a:rPr>
              <a:t>float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Version Porting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Grouping array operations together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Circular Array Implementation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209800"/>
          <a:ext cx="23622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2209800"/>
          <a:ext cx="2362200" cy="1790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</a:tblGrid>
              <a:tr h="876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NIOS 2 Operation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NIOS 2 Operation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NIOS 2 Operation</a:t>
                      </a: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 Operation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Array Operation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81400" y="281940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4800600"/>
            <a:ext cx="3581400" cy="16312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for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(m = M +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nd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+ 3; m &gt; 0; m--)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latin typeface="Consolas"/>
                <a:ea typeface="SimSun"/>
                <a:cs typeface="Consolas"/>
              </a:rPr>
              <a:t>{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for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(k = 0; k &lt; N + 1; k++)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{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[k, m] =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[k, m - 1];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}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latin typeface="Consolas"/>
                <a:ea typeface="SimSun"/>
                <a:cs typeface="Consolas"/>
              </a:rPr>
              <a:t>}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5638800"/>
            <a:ext cx="3429000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--;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if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&lt; 0)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=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+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Xb_num_rows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;</a:t>
            </a:r>
            <a:endParaRPr lang="en-US" sz="1400" dirty="0"/>
          </a:p>
        </p:txBody>
      </p:sp>
      <p:sp>
        <p:nvSpPr>
          <p:cNvPr id="12" name="Bent Arrow 11"/>
          <p:cNvSpPr/>
          <p:nvPr/>
        </p:nvSpPr>
        <p:spPr>
          <a:xfrm>
            <a:off x="4724400" y="4343400"/>
            <a:ext cx="685800" cy="1752600"/>
          </a:xfrm>
          <a:prstGeom prst="ben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Version Porting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elements storage changed to “</a:t>
            </a:r>
            <a:r>
              <a:rPr lang="en-US" dirty="0" err="1" smtClean="0"/>
              <a:t>int</a:t>
            </a:r>
            <a:r>
              <a:rPr lang="en-US" dirty="0" smtClean="0"/>
              <a:t>”, but intermediate computation still in “double”.</a:t>
            </a:r>
          </a:p>
          <a:p>
            <a:r>
              <a:rPr lang="en-US" dirty="0" smtClean="0"/>
              <a:t>2D arrays to 1D array</a:t>
            </a:r>
          </a:p>
          <a:p>
            <a:r>
              <a:rPr lang="en-US" dirty="0" smtClean="0"/>
              <a:t>Separation of Code as </a:t>
            </a:r>
            <a:r>
              <a:rPr lang="en-US" dirty="0" err="1" smtClean="0"/>
              <a:t>ArrayProc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4114800" cy="12003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for</a:t>
            </a:r>
            <a:r>
              <a:rPr lang="en-US" dirty="0" smtClean="0">
                <a:latin typeface="Consolas"/>
                <a:ea typeface="SimSun"/>
                <a:cs typeface="Consolas"/>
              </a:rPr>
              <a:t> (k = 0; k &lt; N + 1; k++)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{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    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dirty="0" smtClean="0">
                <a:latin typeface="Consolas"/>
                <a:ea typeface="SimSun"/>
                <a:cs typeface="Consolas"/>
              </a:rPr>
              <a:t>[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dirty="0" smtClean="0">
                <a:latin typeface="Consolas"/>
                <a:ea typeface="SimSun"/>
                <a:cs typeface="Consolas"/>
              </a:rPr>
              <a:t>, k] = 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Xc</a:t>
            </a:r>
            <a:r>
              <a:rPr lang="en-US" dirty="0" smtClean="0">
                <a:latin typeface="Consolas"/>
                <a:ea typeface="SimSun"/>
                <a:cs typeface="Consolas"/>
              </a:rPr>
              <a:t>[k];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}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7162800" cy="156966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/>
                <a:ea typeface="SimSun"/>
                <a:cs typeface="Consolas"/>
              </a:rPr>
              <a:t>ap.write_to_ssram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ArrayProc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SOURCE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.B0,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Xb_base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+ 2 *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* XB_NUM_COLS, N);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// Store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Xc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[0~255]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err="1" smtClean="0">
                <a:latin typeface="Consolas"/>
                <a:ea typeface="SimSun"/>
                <a:cs typeface="Consolas"/>
              </a:rPr>
              <a:t>ap.write_to_ssram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ArrayProc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SOURCE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.B1,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Xb_base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+ 2 *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* XB_NUM_COLS + N * 2, 1);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// Store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Xc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[256]</a:t>
            </a:r>
            <a:endParaRPr lang="en-US" sz="1600" dirty="0"/>
          </a:p>
        </p:txBody>
      </p:sp>
      <p:sp>
        <p:nvSpPr>
          <p:cNvPr id="6" name="Bent Arrow 5"/>
          <p:cNvSpPr/>
          <p:nvPr/>
        </p:nvSpPr>
        <p:spPr>
          <a:xfrm>
            <a:off x="4800600" y="4114800"/>
            <a:ext cx="838200" cy="838200"/>
          </a:xfrm>
          <a:prstGeom prst="ben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814512"/>
            <a:ext cx="73787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Port Result: </a:t>
            </a:r>
            <a:r>
              <a:rPr lang="en-US" dirty="0" err="1" smtClean="0"/>
              <a:t>ArrayProc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743200"/>
            <a:ext cx="1828800" cy="304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419600"/>
            <a:ext cx="5943600" cy="1143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2743200"/>
            <a:ext cx="5029200" cy="120032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Two key questions to answer: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What “</a:t>
            </a:r>
            <a:r>
              <a:rPr lang="en-US" sz="2400" dirty="0" err="1" smtClean="0"/>
              <a:t>ArrayProc</a:t>
            </a:r>
            <a:r>
              <a:rPr lang="en-US" sz="2400" dirty="0" smtClean="0"/>
              <a:t>” needs to do?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How to invoke it?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</a:t>
            </a:r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CISC</a:t>
            </a:r>
          </a:p>
          <a:p>
            <a:r>
              <a:rPr lang="en-US" dirty="0" smtClean="0"/>
              <a:t>Multiplier</a:t>
            </a:r>
            <a:endParaRPr lang="en-US" dirty="0" smtClean="0"/>
          </a:p>
          <a:p>
            <a:r>
              <a:rPr lang="en-US" dirty="0" smtClean="0"/>
              <a:t>ALU</a:t>
            </a:r>
          </a:p>
          <a:p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Instruction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FFT Addressing Modes</a:t>
            </a:r>
            <a:endParaRPr lang="en-US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Multiplier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322400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92551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200400" y="2971800"/>
            <a:ext cx="1066800" cy="4572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00400" y="2971800"/>
            <a:ext cx="1066800" cy="4572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48x48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32x48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en-US" dirty="0" smtClean="0"/>
              <a:t>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981200"/>
          <a:ext cx="8077405" cy="216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6999175"/>
              </a:tblGrid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mode[3:0]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 on output Y0</a:t>
                      </a:r>
                    </a:p>
                  </a:txBody>
                  <a:tcPr anchor="ctr"/>
                </a:tc>
              </a:tr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Zero</a:t>
                      </a:r>
                      <a:r>
                        <a:rPr lang="es-ES" sz="1400" dirty="0"/>
                        <a:t>: Y0 = 0 and Y1 = 0</a:t>
                      </a:r>
                    </a:p>
                  </a:txBody>
                  <a:tcPr anchor="ctr"/>
                </a:tc>
              </a:tr>
              <a:tr h="676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FFT: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Y0 = X0 + X1*T ; Y1 = X0 - X1*T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"</a:t>
                      </a:r>
                      <a:r>
                        <a:rPr lang="en-US" sz="1400" dirty="0" err="1"/>
                        <a:t>FFT_shift</a:t>
                      </a:r>
                      <a:r>
                        <a:rPr lang="en-US" sz="1400" dirty="0"/>
                        <a:t>" determines what bit shift will take place</a:t>
                      </a:r>
                    </a:p>
                  </a:txBody>
                  <a:tcPr anchor="ctr"/>
                </a:tc>
              </a:tr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Y0 = accumulator (acc)</a:t>
                      </a:r>
                    </a:p>
                  </a:txBody>
                  <a:tcPr anchor="ctr"/>
                </a:tc>
              </a:tr>
              <a:tr h="520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Y0 = 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 = mu * T * X1 * (1 &lt;&lt; C0)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value of C0[] shift value is 8 to 16, all left shifts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5240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Computation Output Y0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Bypass Output Y1</a:t>
            </a: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4648200"/>
          <a:ext cx="761657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65383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mode[3:0]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 on output Y0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Zero</a:t>
                      </a:r>
                      <a:r>
                        <a:rPr lang="es-ES" sz="1400" dirty="0"/>
                        <a:t>: Y0 = 0 and Y1 = 0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FFT: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Y0 = X0 + X1*T ; Y1 = X0 - X1*T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"</a:t>
                      </a:r>
                      <a:r>
                        <a:rPr lang="en-US" sz="1400" dirty="0" err="1"/>
                        <a:t>FFT_shift</a:t>
                      </a:r>
                      <a:r>
                        <a:rPr lang="en-US" sz="1400" dirty="0"/>
                        <a:t>" determines what bit shift will take place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copy: Y1 = X0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Copy real component only: Y1 = {X0.real, 0}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467600" cy="420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5029200"/>
            <a:ext cx="3276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Variable Pipelining</a:t>
            </a:r>
          </a:p>
          <a:p>
            <a:pPr algn="ctr"/>
            <a:r>
              <a:rPr lang="en-US" sz="2000" dirty="0" smtClean="0"/>
              <a:t>(1 ~7 cycles)</a:t>
            </a:r>
          </a:p>
          <a:p>
            <a:pPr algn="ctr"/>
            <a:r>
              <a:rPr lang="en-US" sz="2000" dirty="0" smtClean="0"/>
              <a:t>Resource Reuse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2387600"/>
            <a:ext cx="5334000" cy="0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3048000"/>
            <a:ext cx="1676400" cy="0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303587" y="2716213"/>
            <a:ext cx="558800" cy="3175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0600" y="2895600"/>
            <a:ext cx="914400" cy="0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3200400"/>
            <a:ext cx="914400" cy="0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781175" y="3048000"/>
            <a:ext cx="304800" cy="0"/>
          </a:xfrm>
          <a:prstGeom prst="line">
            <a:avLst/>
          </a:prstGeom>
          <a:ln w="101600">
            <a:solidFill>
              <a:schemeClr val="accent1">
                <a:shade val="70000"/>
                <a:satMod val="1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4600" y="2133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FFT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copy from memory A[0,1,2,3] to memory B[5,6,7,8]:</a:t>
            </a:r>
          </a:p>
          <a:p>
            <a:pPr lvl="1"/>
            <a:r>
              <a:rPr lang="en-US" dirty="0" smtClean="0"/>
              <a:t>Have the correct selector and write enable signals</a:t>
            </a:r>
          </a:p>
          <a:p>
            <a:pPr lvl="1"/>
            <a:r>
              <a:rPr lang="en-US" dirty="0" smtClean="0"/>
              <a:t>t = 0 : Launch the read address sequence {0,1,2,3}</a:t>
            </a:r>
          </a:p>
          <a:p>
            <a:pPr lvl="1"/>
            <a:r>
              <a:rPr lang="en-US" dirty="0" smtClean="0"/>
              <a:t>t = 4 : Launch the write address sequence {5,6,7,8}</a:t>
            </a:r>
          </a:p>
          <a:p>
            <a:pPr lvl="1"/>
            <a:r>
              <a:rPr lang="en-US" dirty="0" smtClean="0"/>
              <a:t>t = 4 : turn on the write enable signal for memory B</a:t>
            </a:r>
            <a:endParaRPr lang="en-US" dirty="0"/>
          </a:p>
        </p:txBody>
      </p:sp>
      <p:pic>
        <p:nvPicPr>
          <p:cNvPr id="3074" name="Picture 2" descr="C:\MyData\2011a\docs\fpga\projects\APU\images\timing_mem_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256418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Echo Cancelling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5643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6705600" cy="199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098" name="Picture 2" descr="C:\MyData\2011a\docs\fpga\projects\APU\images\datapath_alu_inpu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199"/>
            <a:ext cx="3886200" cy="4901469"/>
          </a:xfrm>
          <a:prstGeom prst="rect">
            <a:avLst/>
          </a:prstGeom>
          <a:noFill/>
        </p:spPr>
      </p:pic>
      <p:pic>
        <p:nvPicPr>
          <p:cNvPr id="4100" name="Picture 4" descr="C:\MyData\2011a\docs\fpga\projects\APU\images\datapath_memA0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00200"/>
            <a:ext cx="3543300" cy="1622832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810000"/>
            <a:ext cx="3175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C:\MyData\2011a\docs\fpga\projects\APU\images\datapath_result_fif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257800"/>
            <a:ext cx="3200400" cy="1184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Instructions are 32 bits per word, and multiple words. </a:t>
            </a:r>
          </a:p>
          <a:p>
            <a:r>
              <a:rPr lang="en-US" dirty="0" smtClean="0"/>
              <a:t>First word has fixed format: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Mode</a:t>
            </a:r>
            <a:r>
              <a:rPr lang="en-US" dirty="0" smtClean="0"/>
              <a:t> drives ALU mode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Source</a:t>
            </a:r>
            <a:r>
              <a:rPr lang="en-US" dirty="0" smtClean="0"/>
              <a:t> ALU input MUX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DEST</a:t>
            </a:r>
            <a:r>
              <a:rPr lang="en-US" dirty="0" smtClean="0"/>
              <a:t> is decoded and configures write enable states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Arg</a:t>
            </a:r>
            <a:r>
              <a:rPr lang="en-US" dirty="0" smtClean="0"/>
              <a:t> is length of the array operation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971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[31:28]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[27:24]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[23:20]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[19:16]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[15:0]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Dest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Arg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Multi-word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 up to 5 words.</a:t>
            </a:r>
          </a:p>
          <a:p>
            <a:r>
              <a:rPr lang="en-US" dirty="0" smtClean="0"/>
              <a:t>Longest instruction: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458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&lt;summary&gt;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Retrieve a Complex[] from an integer array called "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". This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version has a wrap around capability for circular buffer addressing.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When the address computed goes over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, the address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used for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access will be the computed address minus "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".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&lt;/summary&gt;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public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void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read_ssram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base_addr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length,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smtClean="0">
                <a:latin typeface="Consolas"/>
                <a:ea typeface="SimSun"/>
                <a:cs typeface="Consolas"/>
              </a:rPr>
              <a:t>skip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latin typeface="Consolas"/>
                <a:ea typeface="SimSun"/>
                <a:cs typeface="Consolas"/>
              </a:rPr>
              <a:t>{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for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 0;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&lt; length;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++)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{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address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base_addr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+ skip * 2 *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(address &gt;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) address -=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real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[address];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[address + 1];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==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.A0)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A0[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]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new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Complex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(real * fraction,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* fraction);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else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==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.A1)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A1[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]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new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Complex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(real * fraction,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* fraction);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}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latin typeface="Consolas"/>
                <a:ea typeface="SimSun"/>
                <a:cs typeface="Consolas"/>
              </a:rPr>
              <a:t>}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4114800"/>
            <a:ext cx="3048000" cy="120032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Word[1] = </a:t>
            </a:r>
            <a:r>
              <a:rPr lang="en-US" dirty="0" err="1" smtClean="0"/>
              <a:t>base_addr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Word[2] = skip</a:t>
            </a:r>
            <a:br>
              <a:rPr lang="en-US" dirty="0" smtClean="0"/>
            </a:br>
            <a:r>
              <a:rPr lang="en-US" dirty="0" smtClean="0"/>
              <a:t>Word[3] = </a:t>
            </a:r>
            <a:r>
              <a:rPr lang="en-US" dirty="0" err="1" smtClean="0"/>
              <a:t>highest_addr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Word[4] = </a:t>
            </a:r>
            <a:r>
              <a:rPr lang="en-US" dirty="0" err="1" smtClean="0"/>
              <a:t>block_size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Layered Control</a:t>
            </a:r>
            <a:endParaRPr lang="en-US" dirty="0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3886200" cy="54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247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Timing Revisited</a:t>
            </a:r>
            <a:endParaRPr lang="en-US" dirty="0"/>
          </a:p>
        </p:txBody>
      </p:sp>
      <p:pic>
        <p:nvPicPr>
          <p:cNvPr id="61442" name="Picture 2" descr="C:\MyData\2011a\docs\fpga\projects\APU\images\timing_mem_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5715000" cy="1809751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7620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Enable Control</a:t>
            </a:r>
            <a:endParaRPr lang="en-US" dirty="0"/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3203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 Concept</a:t>
            </a:r>
            <a:endParaRPr lang="en-US" dirty="0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191000" cy="388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</a:t>
            </a:r>
            <a:endParaRPr lang="en-US" dirty="0"/>
          </a:p>
        </p:txBody>
      </p:sp>
      <p:pic>
        <p:nvPicPr>
          <p:cNvPr id="1843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632" y="1798522"/>
            <a:ext cx="6908967" cy="475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 Point FFT is a bit reverse stage, followed by 3 separate array operations.</a:t>
            </a:r>
          </a:p>
          <a:p>
            <a:r>
              <a:rPr lang="en-US" dirty="0" smtClean="0"/>
              <a:t>During a single array operation, memory feeding the ALU may change: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Bit inversed address.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9" y="2895600"/>
            <a:ext cx="338291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5029200"/>
          <a:ext cx="340963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578167"/>
                <a:gridCol w="578167"/>
                <a:gridCol w="140366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Bit Inversed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Complications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381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346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7569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505200" y="3733800"/>
            <a:ext cx="2895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4038600"/>
            <a:ext cx="2895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514600"/>
            <a:ext cx="457200" cy="457200"/>
          </a:xfrm>
          <a:prstGeom prst="ellipse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5012635"/>
            <a:ext cx="1752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5334000"/>
            <a:ext cx="22860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– Array Processor Link</a:t>
            </a:r>
            <a:endParaRPr lang="en-US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550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/>
          <a:lstStyle/>
          <a:p>
            <a:r>
              <a:rPr lang="en-US" dirty="0" smtClean="0"/>
              <a:t>File Based (48 bit Multiplier)</a:t>
            </a:r>
          </a:p>
          <a:p>
            <a:pPr lvl="1"/>
            <a:r>
              <a:rPr lang="en-US" dirty="0" smtClean="0"/>
              <a:t>C# to generate random input values and store them in a file. </a:t>
            </a:r>
          </a:p>
          <a:p>
            <a:pPr lvl="1"/>
            <a:r>
              <a:rPr lang="en-US" dirty="0" smtClean="0"/>
              <a:t>C# also compute output </a:t>
            </a:r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System.Numerics.BigInteger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stores that in a file.</a:t>
            </a:r>
            <a:endParaRPr lang="en-US" dirty="0" smtClean="0"/>
          </a:p>
          <a:p>
            <a:r>
              <a:rPr lang="en-US" dirty="0" smtClean="0"/>
              <a:t>Assertions (ALU)</a:t>
            </a:r>
          </a:p>
          <a:p>
            <a:pPr lvl="1"/>
            <a:r>
              <a:rPr lang="en-US" dirty="0" smtClean="0"/>
              <a:t>Directed test bench containing a few test cases</a:t>
            </a:r>
          </a:p>
          <a:p>
            <a:r>
              <a:rPr lang="en-US" dirty="0" smtClean="0"/>
              <a:t>Visual (address generators, instructions)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PC Based</a:t>
            </a:r>
          </a:p>
          <a:p>
            <a:pPr lvl="1"/>
            <a:r>
              <a:rPr lang="en-US" dirty="0" smtClean="0"/>
              <a:t>PC sends data to FPGA board and reads back the result</a:t>
            </a:r>
          </a:p>
          <a:p>
            <a:pPr lvl="1"/>
            <a:r>
              <a:rPr lang="en-US" dirty="0" smtClean="0"/>
              <a:t>PC computes its own result (with double precision) and compare with FPGA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Verification Screen Shots</a:t>
            </a:r>
            <a:endParaRPr lang="en-US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56302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43400" y="1524000"/>
            <a:ext cx="4311650" cy="51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WM8731 Audio Codec</a:t>
            </a:r>
          </a:p>
          <a:p>
            <a:pPr lvl="1"/>
            <a:r>
              <a:rPr lang="en-US" dirty="0" smtClean="0"/>
              <a:t>speaker </a:t>
            </a:r>
          </a:p>
          <a:p>
            <a:pPr lvl="1"/>
            <a:r>
              <a:rPr lang="en-US" dirty="0" smtClean="0"/>
              <a:t>microphone</a:t>
            </a:r>
          </a:p>
          <a:p>
            <a:r>
              <a:rPr lang="en-US" dirty="0" smtClean="0"/>
              <a:t>GPIO Ribbon</a:t>
            </a:r>
          </a:p>
          <a:p>
            <a:r>
              <a:rPr lang="en-US" dirty="0" smtClean="0"/>
              <a:t>SSRAM</a:t>
            </a:r>
          </a:p>
          <a:p>
            <a:r>
              <a:rPr lang="en-US" dirty="0" smtClean="0"/>
              <a:t>RS-232 </a:t>
            </a:r>
            <a:r>
              <a:rPr lang="en-US" dirty="0" err="1" smtClean="0"/>
              <a:t>Uart</a:t>
            </a:r>
            <a:endParaRPr lang="en-US" dirty="0" smtClean="0"/>
          </a:p>
          <a:p>
            <a:pPr lvl="1"/>
            <a:r>
              <a:rPr lang="en-US" dirty="0" smtClean="0"/>
              <a:t>Small dataset testing</a:t>
            </a:r>
          </a:p>
          <a:p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Large dataset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versus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r>
              <a:rPr lang="en-US" dirty="0" smtClean="0"/>
              <a:t>ASIC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High volume</a:t>
            </a:r>
            <a:r>
              <a:rPr lang="en-US" dirty="0" smtClean="0"/>
              <a:t>, hardware not programmable</a:t>
            </a:r>
          </a:p>
          <a:p>
            <a:r>
              <a:rPr lang="en-US" dirty="0" smtClean="0"/>
              <a:t>Microcontroller / Processors</a:t>
            </a:r>
          </a:p>
          <a:p>
            <a:pPr lvl="1"/>
            <a:r>
              <a:rPr lang="en-US" dirty="0" smtClean="0"/>
              <a:t>Extreme variety, cost optimal for specific tasks</a:t>
            </a:r>
          </a:p>
          <a:p>
            <a:pPr lvl="1"/>
            <a:r>
              <a:rPr lang="en-US" dirty="0" smtClean="0"/>
              <a:t>Mixed signal chips rich in features</a:t>
            </a:r>
          </a:p>
          <a:p>
            <a:pPr lvl="1"/>
            <a:r>
              <a:rPr lang="en-US" dirty="0" smtClean="0"/>
              <a:t>Heart of most embedded Systems </a:t>
            </a:r>
            <a:r>
              <a:rPr lang="en-US" b="1" dirty="0" smtClean="0">
                <a:solidFill>
                  <a:srgbClr val="00B050"/>
                </a:solidFill>
              </a:rPr>
              <a:t>(General Market)</a:t>
            </a:r>
          </a:p>
          <a:p>
            <a:pPr lvl="1"/>
            <a:r>
              <a:rPr lang="en-US" dirty="0" smtClean="0"/>
              <a:t>Largest number of jobs!</a:t>
            </a:r>
          </a:p>
          <a:p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ASIC prototyping – hardware re-programmable</a:t>
            </a:r>
          </a:p>
          <a:p>
            <a:pPr lvl="1"/>
            <a:r>
              <a:rPr lang="en-US" dirty="0" smtClean="0"/>
              <a:t>High Performance Computing </a:t>
            </a:r>
            <a:r>
              <a:rPr lang="en-US" b="1" dirty="0" smtClean="0">
                <a:solidFill>
                  <a:srgbClr val="00B050"/>
                </a:solidFill>
              </a:rPr>
              <a:t>(Niche Market)</a:t>
            </a:r>
          </a:p>
          <a:p>
            <a:pPr lvl="2"/>
            <a:r>
              <a:rPr lang="en-US" dirty="0" smtClean="0"/>
              <a:t>Customizable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2"/>
            <a:r>
              <a:rPr lang="en-US" dirty="0" smtClean="0"/>
              <a:t>Variable precision, very wide bus width</a:t>
            </a:r>
          </a:p>
          <a:p>
            <a:pPr lvl="2"/>
            <a:r>
              <a:rPr lang="en-US" dirty="0" smtClean="0"/>
              <a:t>Advanced IO technology (</a:t>
            </a:r>
            <a:r>
              <a:rPr lang="en-US" dirty="0" err="1" smtClean="0"/>
              <a:t>PCIe</a:t>
            </a:r>
            <a:r>
              <a:rPr lang="en-US" dirty="0" smtClean="0"/>
              <a:t>, </a:t>
            </a:r>
            <a:r>
              <a:rPr lang="en-US" dirty="0" err="1" smtClean="0"/>
              <a:t>GbE</a:t>
            </a:r>
            <a:r>
              <a:rPr lang="en-US" dirty="0" smtClean="0"/>
              <a:t>, DDR3)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524001"/>
          <a:ext cx="7467600" cy="384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066800"/>
                <a:gridCol w="1143000"/>
                <a:gridCol w="1295400"/>
                <a:gridCol w="1447800"/>
              </a:tblGrid>
              <a:tr h="53966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</a:b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Xilinx </a:t>
                      </a:r>
                      <a:endParaRPr lang="en-US" sz="1800" dirty="0" smtClean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Spartan 6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Manufacturing Process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90 nm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65 nm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60 nm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45 nm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NIOS 2 top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speed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140 MHz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175 MHz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165 MHz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N/A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43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High Speed Transceiver for PCI Express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Memory Controller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 (DDR2, 3)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43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Efficient shift register implementation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5626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Cyclone 5 Features: ALM, DSP Blocks, Larger Multipliers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Processor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(Economy)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(Standard)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(Full)</a:t>
                      </a:r>
                      <a:endParaRPr lang="en-US" sz="2400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</a:t>
                      </a:r>
                      <a:r>
                        <a:rPr lang="en-US" sz="2400" baseline="-25000" dirty="0" err="1" smtClean="0"/>
                        <a:t>MAX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MIPS</a:t>
                      </a:r>
                      <a:r>
                        <a:rPr lang="en-US" sz="2400" baseline="0" dirty="0" smtClean="0"/>
                        <a:t> / MHz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1.105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Resource Usage (LEs)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44958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www.altera.com/literature/ds/ds_nios2_perf.pdf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876800"/>
            <a:ext cx="7467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dirty="0" smtClean="0"/>
              <a:t>Microchip PIC 32 – 125 MIPS @ 1.56 MIPS/MHz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dirty="0" smtClean="0"/>
              <a:t>Atmel AT91SAM9261</a:t>
            </a:r>
            <a:r>
              <a:rPr lang="en-US" sz="2100" dirty="0"/>
              <a:t> </a:t>
            </a:r>
            <a:r>
              <a:rPr lang="en-US" sz="2100" dirty="0" smtClean="0"/>
              <a:t>– 210 MIPS @ 1.105 MIPS/MHz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886200" y="1477611"/>
            <a:ext cx="1219200" cy="3048000"/>
          </a:xfrm>
          <a:prstGeom prst="ellipse">
            <a:avLst/>
          </a:prstGeom>
          <a:gradFill flip="none" rotWithShape="1">
            <a:gsLst>
              <a:gs pos="32000">
                <a:srgbClr val="00B050"/>
              </a:gs>
              <a:gs pos="69000">
                <a:schemeClr val="accent3"/>
              </a:gs>
            </a:gsLst>
            <a:lin ang="16200000" scaled="0"/>
            <a:tileRect/>
          </a:gradFill>
          <a:ln>
            <a:noFill/>
          </a:ln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62200" y="3687411"/>
            <a:ext cx="2743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versus Area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33400" y="3611211"/>
            <a:ext cx="2590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4525611"/>
            <a:ext cx="5486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5211411"/>
            <a:ext cx="13716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28800" y="2773011"/>
            <a:ext cx="3962400" cy="1752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536381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NIOS 2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467801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Speed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23961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</a:rPr>
              <a:t>Area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6783" y="49927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32 kHz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882</TotalTime>
  <Words>1415</Words>
  <Application>Microsoft Office PowerPoint</Application>
  <PresentationFormat>On-screen Show (4:3)</PresentationFormat>
  <Paragraphs>381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FPGA Implementation of a Real Time Acoustic Echo Cancelling System</vt:lpstr>
      <vt:lpstr>Acknowledgement</vt:lpstr>
      <vt:lpstr>Acoustic Echo Cancelling</vt:lpstr>
      <vt:lpstr>ESC Photo</vt:lpstr>
      <vt:lpstr>Peripherals</vt:lpstr>
      <vt:lpstr>FPGA versus Processors</vt:lpstr>
      <vt:lpstr>Cyclone 2</vt:lpstr>
      <vt:lpstr>NIOS 2 Processor</vt:lpstr>
      <vt:lpstr>Speed versus Area</vt:lpstr>
      <vt:lpstr>Quick and Dirty Approach</vt:lpstr>
      <vt:lpstr>First Approach Resource Usage</vt:lpstr>
      <vt:lpstr>New Approach</vt:lpstr>
      <vt:lpstr>Array Processor and FPGA Economics</vt:lpstr>
      <vt:lpstr>Array Processor Block Diagram</vt:lpstr>
      <vt:lpstr>Implementation Process</vt:lpstr>
      <vt:lpstr>C# Port Screen Shots (1/2)</vt:lpstr>
      <vt:lpstr>C# Port Screen Shots (2/2)</vt:lpstr>
      <vt:lpstr>C# Port – Bit Width Survey – key code</vt:lpstr>
      <vt:lpstr>Bit Survey Actual Output</vt:lpstr>
      <vt:lpstr>Bit Plot</vt:lpstr>
      <vt:lpstr>Precision Plan</vt:lpstr>
      <vt:lpstr>C# FPGA Version Porting (1/2)</vt:lpstr>
      <vt:lpstr>C# FPGA Version Porting (2/2)</vt:lpstr>
      <vt:lpstr>C# FPGA Port Result: ArrayProc</vt:lpstr>
      <vt:lpstr>Array Processor Development Process</vt:lpstr>
      <vt:lpstr>Pipelined Multiplier</vt:lpstr>
      <vt:lpstr>ALU Specification</vt:lpstr>
      <vt:lpstr>ALU</vt:lpstr>
      <vt:lpstr>Datapath Concept</vt:lpstr>
      <vt:lpstr>Datapath</vt:lpstr>
      <vt:lpstr>Instruction Encoding</vt:lpstr>
      <vt:lpstr>Multi-word Instruction</vt:lpstr>
      <vt:lpstr>Layered Control</vt:lpstr>
      <vt:lpstr>Control Timing Revisited</vt:lpstr>
      <vt:lpstr>Write Enable Control</vt:lpstr>
      <vt:lpstr>FFT Addressing Concept</vt:lpstr>
      <vt:lpstr>FFT Addressing</vt:lpstr>
      <vt:lpstr>FFT Addressing Requirement</vt:lpstr>
      <vt:lpstr>FFT Complications</vt:lpstr>
      <vt:lpstr>NIOS 2 – Array Processor Link</vt:lpstr>
      <vt:lpstr>Verification</vt:lpstr>
      <vt:lpstr>Visual Verification Screen Shots</vt:lpstr>
      <vt:lpstr>Conclusions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Yang</dc:creator>
  <cp:lastModifiedBy>Louis Yang</cp:lastModifiedBy>
  <cp:revision>123</cp:revision>
  <dcterms:created xsi:type="dcterms:W3CDTF">2011-04-24T18:01:05Z</dcterms:created>
  <dcterms:modified xsi:type="dcterms:W3CDTF">2011-04-25T08:44:09Z</dcterms:modified>
</cp:coreProperties>
</file>