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11/18/2007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11/18/2007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11/18/2007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 Amps for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 3 – Development of the Ideal Op Amp Equations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Capacitors in the Feedback Network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447800"/>
            <a:ext cx="3322608" cy="226333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91000"/>
            <a:ext cx="3352800" cy="16684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1905000"/>
            <a:ext cx="3429000" cy="138499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 pass filter:</a:t>
            </a:r>
          </a:p>
          <a:p>
            <a:endParaRPr lang="en-US" sz="2000" b="1" dirty="0" smtClean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Reduce Z</a:t>
            </a:r>
            <a:r>
              <a:rPr lang="en-US" sz="2000" b="1" baseline="-25000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en-US" sz="20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at high frequencies</a:t>
            </a:r>
            <a:endParaRPr lang="en-US" sz="2000" b="1" dirty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4495800"/>
            <a:ext cx="4343400" cy="104644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pass filter:</a:t>
            </a:r>
          </a:p>
          <a:p>
            <a:endParaRPr lang="en-US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0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Reduce Z</a:t>
            </a:r>
            <a:r>
              <a:rPr lang="en-US" sz="2000" b="1" baseline="-2500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</a:t>
            </a:r>
            <a:r>
              <a:rPr lang="en-US" sz="20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at high frequencies</a:t>
            </a:r>
            <a:endParaRPr lang="en-US" sz="20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Non-Inverting Op Amp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057400"/>
            <a:ext cx="3605213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2057400"/>
            <a:ext cx="685800" cy="5334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743200"/>
            <a:ext cx="609600" cy="12192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0" y="3962400"/>
            <a:ext cx="609600" cy="5334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6764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400" b="1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Input is applied to the non-inverting end</a:t>
            </a:r>
            <a:endParaRPr lang="en-US" sz="2400" b="1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GND is applied to the inverting end</a:t>
            </a:r>
            <a:endParaRPr lang="en-US" sz="24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RF and RG network is common to both non-inverting and inverting configurations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3886200"/>
          <a:ext cx="3052916" cy="1371600"/>
        </p:xfrm>
        <a:graphic>
          <a:graphicData uri="http://schemas.openxmlformats.org/presentationml/2006/ole">
            <p:oleObj spid="_x0000_s1027" name="Equation" r:id="rId4" imgW="876240" imgH="3934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5638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unity gain buffer, RG is open, RF is not to be shorted though. A 20k there help prevent electro-static discharge.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Inverting Op Amp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828800"/>
            <a:ext cx="4214225" cy="236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1828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Input applied to the inverting end</a:t>
            </a:r>
            <a:endParaRPr lang="en-US" sz="2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3657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GND applied to the non-inverting end</a:t>
            </a:r>
            <a:endParaRPr lang="en-US" sz="2400" b="1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057400"/>
            <a:ext cx="533400" cy="5334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accent3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657600"/>
            <a:ext cx="533400" cy="5334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3505200"/>
          <a:ext cx="3252019" cy="1600200"/>
        </p:xfrm>
        <a:graphic>
          <a:graphicData uri="http://schemas.openxmlformats.org/presentationml/2006/ole">
            <p:oleObj spid="_x0000_s2051" name="Equation" r:id="rId4" imgW="799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229467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38862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This circuit works by having </a:t>
            </a:r>
          </a:p>
          <a:p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800" b="1" baseline="-2500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</a:t>
            </a:r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= I</a:t>
            </a:r>
            <a:r>
              <a:rPr lang="en-US" sz="2800" b="1" baseline="-2500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R1</a:t>
            </a:r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+ I</a:t>
            </a:r>
            <a:r>
              <a:rPr lang="en-US" sz="2800" b="1" baseline="-2500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R2</a:t>
            </a:r>
            <a:r>
              <a:rPr lang="en-US" sz="2800" b="1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+ … + I</a:t>
            </a:r>
            <a:r>
              <a:rPr lang="en-US" sz="2800" b="1" baseline="-25000" dirty="0" smtClean="0">
                <a:ln w="11430"/>
                <a:solidFill>
                  <a:srgbClr val="00B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2578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3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resistors are for giving each term a weight.</a:t>
            </a:r>
            <a:endParaRPr lang="en-US" sz="2000" b="1" dirty="0">
              <a:ln w="1905"/>
              <a:solidFill>
                <a:schemeClr val="accent3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Differential Amplifier (Equation)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8288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9933"/>
                </a:solidFill>
              </a:rPr>
              <a:t>When V</a:t>
            </a:r>
            <a:r>
              <a:rPr lang="en-US" sz="2400" baseline="-25000" dirty="0" smtClean="0">
                <a:solidFill>
                  <a:srgbClr val="339933"/>
                </a:solidFill>
              </a:rPr>
              <a:t>2</a:t>
            </a:r>
            <a:r>
              <a:rPr lang="en-US" sz="2400" dirty="0" smtClean="0">
                <a:solidFill>
                  <a:srgbClr val="339933"/>
                </a:solidFill>
              </a:rPr>
              <a:t> = 0 :</a:t>
            </a:r>
            <a:endParaRPr lang="en-US" sz="2400" dirty="0">
              <a:solidFill>
                <a:srgbClr val="339933"/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4525963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72000" y="2438400"/>
          <a:ext cx="4150702" cy="1143000"/>
        </p:xfrm>
        <a:graphic>
          <a:graphicData uri="http://schemas.openxmlformats.org/presentationml/2006/ole">
            <p:oleObj spid="_x0000_s16389" name="Equation" r:id="rId4" imgW="1752480" imgH="482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71800" y="42672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33"/>
                </a:solidFill>
              </a:rPr>
              <a:t>When V</a:t>
            </a:r>
            <a:r>
              <a:rPr lang="en-US" sz="2400" baseline="-25000" dirty="0" smtClean="0">
                <a:solidFill>
                  <a:srgbClr val="FF9933"/>
                </a:solidFill>
              </a:rPr>
              <a:t>1</a:t>
            </a:r>
            <a:r>
              <a:rPr lang="en-US" sz="2400" dirty="0" smtClean="0">
                <a:solidFill>
                  <a:srgbClr val="FF9933"/>
                </a:solidFill>
              </a:rPr>
              <a:t> = 0:</a:t>
            </a:r>
            <a:endParaRPr lang="en-US" sz="2400" dirty="0">
              <a:solidFill>
                <a:srgbClr val="FF9933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178425" y="4038600"/>
          <a:ext cx="2217738" cy="954088"/>
        </p:xfrm>
        <a:graphic>
          <a:graphicData uri="http://schemas.openxmlformats.org/presentationml/2006/ole">
            <p:oleObj spid="_x0000_s16390" name="Equation" r:id="rId5" imgW="1002960" imgH="4316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0" y="5105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 that the total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= V</a:t>
            </a:r>
            <a:r>
              <a:rPr lang="en-US" sz="2400" baseline="-25000" dirty="0" smtClean="0"/>
              <a:t>out1</a:t>
            </a:r>
            <a:r>
              <a:rPr lang="en-US" sz="2400" dirty="0" smtClean="0"/>
              <a:t> + V</a:t>
            </a:r>
            <a:r>
              <a:rPr lang="en-US" sz="2400" baseline="-25000" dirty="0" smtClean="0"/>
              <a:t>out2</a:t>
            </a:r>
            <a:r>
              <a:rPr lang="en-US" sz="2400" dirty="0" smtClean="0"/>
              <a:t> , which has the term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-V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in it.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Differential Amplifier (Typical Formula)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447800"/>
            <a:ext cx="567055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1981200"/>
            <a:ext cx="838200" cy="6858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838200" cy="6858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1295400"/>
            <a:ext cx="762000" cy="7620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3124200"/>
            <a:ext cx="762000" cy="7620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bg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3962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IF: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2400" baseline="-25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= R</a:t>
            </a:r>
            <a:r>
              <a:rPr lang="en-US" sz="2400" baseline="-250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US" sz="2400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= R</a:t>
            </a:r>
            <a:r>
              <a:rPr lang="en-US" sz="2400" baseline="-250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</a:p>
          <a:p>
            <a:endParaRPr lang="en-US" sz="2400" dirty="0" smtClean="0"/>
          </a:p>
          <a:p>
            <a:r>
              <a:rPr lang="en-US" sz="2400" dirty="0" smtClean="0"/>
              <a:t>Then: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800600" y="4724400"/>
          <a:ext cx="3581400" cy="1295400"/>
        </p:xfrm>
        <a:graphic>
          <a:graphicData uri="http://schemas.openxmlformats.org/presentationml/2006/ole">
            <p:oleObj spid="_x0000_s17411" name="Equation" r:id="rId4" imgW="119376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057400"/>
            <a:ext cx="114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two input impedances are not matched.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T-Network in Feedback Loop (Circuit Basics)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861982" cy="259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800" b="1" dirty="0" smtClean="0">
                <a:ln w="1143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Conclusion: T-Network reduce the feedback resistance needed to achieve a given </a:t>
            </a:r>
            <a:r>
              <a:rPr lang="en-US" sz="2800" b="1" dirty="0" smtClean="0">
                <a:ln w="1143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gain by the presence of a helper current</a:t>
            </a:r>
            <a:endParaRPr lang="en-US" sz="2800" b="1" dirty="0">
              <a:ln w="11430"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8800" y="1676400"/>
            <a:ext cx="2895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4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gold </a:t>
            </a:r>
            <a:r>
              <a:rPr lang="en-US" sz="24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 will be negative</a:t>
            </a:r>
            <a:r>
              <a:rPr lang="en-US" sz="2000" dirty="0" smtClean="0"/>
              <a:t>. So a </a:t>
            </a:r>
            <a:r>
              <a:rPr lang="en-US" sz="2400" b="1" dirty="0" smtClean="0">
                <a:ln w="1905"/>
                <a:solidFill>
                  <a:srgbClr val="33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green </a:t>
            </a:r>
            <a:r>
              <a:rPr lang="en-US" sz="2400" b="1" dirty="0" smtClean="0">
                <a:ln w="1905"/>
                <a:solidFill>
                  <a:srgbClr val="339933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current </a:t>
            </a:r>
            <a:r>
              <a:rPr lang="en-US" sz="2000" dirty="0" smtClean="0"/>
              <a:t>will flow out of the ground and drive the output even more negative than before.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3276600" y="2133600"/>
            <a:ext cx="533400" cy="5334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>
            <a:off x="3733800" y="2362200"/>
            <a:ext cx="685800" cy="609600"/>
          </a:xfrm>
          <a:prstGeom prst="bentArrow">
            <a:avLst/>
          </a:prstGeom>
          <a:solidFill>
            <a:srgbClr val="339933">
              <a:alpha val="50000"/>
            </a:srgbClr>
          </a:solidFill>
          <a:ln>
            <a:solidFill>
              <a:srgbClr val="33993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T-Network in Feedback Loop (Design Equation)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24000"/>
            <a:ext cx="4861982" cy="259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4267200"/>
          <a:ext cx="4203326" cy="1771650"/>
        </p:xfrm>
        <a:graphic>
          <a:graphicData uri="http://schemas.openxmlformats.org/presentationml/2006/ole">
            <p:oleObj spid="_x0000_s21506" name="Equation" r:id="rId4" imgW="1536480" imgH="647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4196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/>
            <a:r>
              <a:rPr lang="en-US" sz="28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</a:t>
            </a:r>
            <a:r>
              <a:rPr lang="en-US" sz="2800" b="1" baseline="-25000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2800" b="1" dirty="0" smtClean="0">
                <a:ln w="1143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boost the gain of the amplifier circuit:</a:t>
            </a:r>
            <a:endParaRPr lang="en-US" sz="2800" b="1" dirty="0">
              <a:ln w="11430"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T-Network in Feedback Loop (Circuit Analysis)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19200"/>
            <a:ext cx="4237037" cy="2179637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2954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Original circuit:</a:t>
            </a:r>
            <a:endParaRPr lang="en-US" sz="2000" dirty="0">
              <a:solidFill>
                <a:srgbClr val="FF9933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038600"/>
            <a:ext cx="3559175" cy="190500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3505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339933"/>
                </a:solidFill>
              </a:rPr>
              <a:t>Thevenin</a:t>
            </a:r>
            <a:r>
              <a:rPr lang="en-US" sz="2000" dirty="0" smtClean="0">
                <a:solidFill>
                  <a:srgbClr val="339933"/>
                </a:solidFill>
              </a:rPr>
              <a:t>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5800" y="3581400"/>
          <a:ext cx="2540000" cy="863600"/>
        </p:xfrm>
        <a:graphic>
          <a:graphicData uri="http://schemas.openxmlformats.org/presentationml/2006/ole">
            <p:oleObj spid="_x0000_s18437" name="Equation" r:id="rId5" imgW="1269720" imgH="431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4572000"/>
            <a:ext cx="3124200" cy="461665"/>
          </a:xfrm>
          <a:prstGeom prst="rect">
            <a:avLst/>
          </a:prstGeom>
          <a:noFill/>
          <a:ln w="38100">
            <a:solidFill>
              <a:srgbClr val="3399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TH</a:t>
            </a:r>
            <a:r>
              <a:rPr lang="en-US" sz="2400" dirty="0" smtClean="0"/>
              <a:t> = R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|| R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495800" y="5181600"/>
          <a:ext cx="2241550" cy="885825"/>
        </p:xfrm>
        <a:graphic>
          <a:graphicData uri="http://schemas.openxmlformats.org/presentationml/2006/ole">
            <p:oleObj spid="_x0000_s18438" name="Equation" r:id="rId6" imgW="10918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346</TotalTime>
  <Words>286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Origin</vt:lpstr>
      <vt:lpstr>Equation</vt:lpstr>
      <vt:lpstr>Op Amps for Everyone</vt:lpstr>
      <vt:lpstr>The Non-Inverting Op Amp</vt:lpstr>
      <vt:lpstr>The Inverting Op Amp</vt:lpstr>
      <vt:lpstr>The Adder</vt:lpstr>
      <vt:lpstr>The Differential Amplifier (Equation)</vt:lpstr>
      <vt:lpstr>The Differential Amplifier (Typical Formula)</vt:lpstr>
      <vt:lpstr>T-Network in Feedback Loop (Circuit Basics)</vt:lpstr>
      <vt:lpstr>T-Network in Feedback Loop (Design Equation)</vt:lpstr>
      <vt:lpstr>T-Network in Feedback Loop (Circuit Analysis)</vt:lpstr>
      <vt:lpstr>Capacitors in the Feedback Network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Amps for Everyone</dc:title>
  <dc:creator>Louis Yang</dc:creator>
  <cp:lastModifiedBy>Louis Yang</cp:lastModifiedBy>
  <cp:revision>34</cp:revision>
  <dcterms:created xsi:type="dcterms:W3CDTF">2007-03-21T06:09:18Z</dcterms:created>
  <dcterms:modified xsi:type="dcterms:W3CDTF">2007-11-19T05:50:46Z</dcterms:modified>
</cp:coreProperties>
</file>